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430" r:id="rId2"/>
    <p:sldId id="602" r:id="rId3"/>
    <p:sldId id="603" r:id="rId4"/>
    <p:sldId id="604" r:id="rId5"/>
    <p:sldId id="605" r:id="rId6"/>
    <p:sldId id="606" r:id="rId7"/>
    <p:sldId id="607" r:id="rId8"/>
    <p:sldId id="608" r:id="rId9"/>
    <p:sldId id="609" r:id="rId10"/>
    <p:sldId id="610" r:id="rId11"/>
    <p:sldId id="611" r:id="rId12"/>
    <p:sldId id="612" r:id="rId13"/>
    <p:sldId id="613" r:id="rId14"/>
    <p:sldId id="614" r:id="rId15"/>
    <p:sldId id="615" r:id="rId16"/>
    <p:sldId id="616" r:id="rId17"/>
    <p:sldId id="617" r:id="rId18"/>
    <p:sldId id="618" r:id="rId19"/>
    <p:sldId id="619" r:id="rId20"/>
    <p:sldId id="620" r:id="rId21"/>
    <p:sldId id="621" r:id="rId22"/>
    <p:sldId id="622" r:id="rId23"/>
    <p:sldId id="623" r:id="rId24"/>
    <p:sldId id="624" r:id="rId25"/>
    <p:sldId id="625" r:id="rId26"/>
    <p:sldId id="626" r:id="rId27"/>
    <p:sldId id="627" r:id="rId28"/>
    <p:sldId id="628" r:id="rId29"/>
    <p:sldId id="629" r:id="rId30"/>
    <p:sldId id="630" r:id="rId31"/>
    <p:sldId id="631" r:id="rId32"/>
    <p:sldId id="647" r:id="rId33"/>
    <p:sldId id="653" r:id="rId34"/>
    <p:sldId id="654" r:id="rId35"/>
    <p:sldId id="655" r:id="rId36"/>
    <p:sldId id="657" r:id="rId37"/>
    <p:sldId id="658" r:id="rId38"/>
    <p:sldId id="659" r:id="rId39"/>
    <p:sldId id="660" r:id="rId40"/>
    <p:sldId id="661" r:id="rId41"/>
    <p:sldId id="662" r:id="rId42"/>
    <p:sldId id="663" r:id="rId43"/>
    <p:sldId id="664" r:id="rId44"/>
    <p:sldId id="665" r:id="rId45"/>
    <p:sldId id="666" r:id="rId46"/>
    <p:sldId id="667" r:id="rId47"/>
    <p:sldId id="668" r:id="rId48"/>
    <p:sldId id="669" r:id="rId49"/>
    <p:sldId id="670" r:id="rId50"/>
    <p:sldId id="671" r:id="rId51"/>
    <p:sldId id="672" r:id="rId5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25.04.2024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15516" y="123478"/>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3</a:t>
            </a:r>
            <a:r>
              <a:rPr lang="cs-CZ" sz="1400" dirty="0" smtClean="0">
                <a:solidFill>
                  <a:schemeClr val="bg1"/>
                </a:solidFill>
                <a:latin typeface="Times New Roman" panose="02020603050405020304" pitchFamily="18" charset="0"/>
                <a:cs typeface="Times New Roman" panose="02020603050405020304" pitchFamily="18" charset="0"/>
              </a:rPr>
              <a:t>. </a:t>
            </a:r>
            <a:r>
              <a:rPr lang="cs-CZ" sz="1400" dirty="0" smtClean="0">
                <a:solidFill>
                  <a:schemeClr val="bg1"/>
                </a:solidFill>
                <a:latin typeface="Times New Roman" panose="02020603050405020304" pitchFamily="18" charset="0"/>
                <a:cs typeface="Times New Roman" panose="02020603050405020304" pitchFamily="18" charset="0"/>
              </a:rPr>
              <a:t>tutoriál</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a:solidFill>
                  <a:srgbClr val="307871"/>
                </a:solidFill>
                <a:latin typeface="Times New Roman" panose="02020603050405020304" pitchFamily="18" charset="0"/>
                <a:cs typeface="Times New Roman" panose="02020603050405020304" pitchFamily="18" charset="0"/>
              </a:rPr>
              <a:t>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539552" y="699542"/>
            <a:ext cx="5112568" cy="2160240"/>
          </a:xfrm>
          <a:prstGeom prst="rect">
            <a:avLst/>
          </a:prstGeom>
        </p:spPr>
        <p:txBody>
          <a:bodyPr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400" b="1" dirty="0" smtClean="0">
                <a:solidFill>
                  <a:schemeClr val="bg1"/>
                </a:solidFill>
                <a:latin typeface="Times New Roman" panose="02020603050405020304" pitchFamily="18" charset="0"/>
                <a:cs typeface="Times New Roman" panose="02020603050405020304" pitchFamily="18" charset="0"/>
              </a:rPr>
              <a:t>Manažerské funkce zabezpečovací</a:t>
            </a:r>
            <a:br>
              <a:rPr lang="cs-CZ" sz="2400" b="1" dirty="0" smtClean="0">
                <a:solidFill>
                  <a:schemeClr val="bg1"/>
                </a:solidFill>
                <a:latin typeface="Times New Roman" panose="02020603050405020304" pitchFamily="18" charset="0"/>
                <a:cs typeface="Times New Roman" panose="02020603050405020304" pitchFamily="18" charset="0"/>
              </a:rPr>
            </a:br>
            <a:r>
              <a:rPr lang="cs-CZ" sz="2400" b="1" dirty="0" smtClean="0">
                <a:solidFill>
                  <a:schemeClr val="bg1"/>
                </a:solidFill>
                <a:latin typeface="Times New Roman" panose="02020603050405020304" pitchFamily="18" charset="0"/>
                <a:cs typeface="Times New Roman" panose="02020603050405020304" pitchFamily="18" charset="0"/>
              </a:rPr>
              <a:t>Management jako vědní disciplína</a:t>
            </a:r>
            <a:br>
              <a:rPr lang="cs-CZ" sz="2400" b="1" dirty="0" smtClean="0">
                <a:solidFill>
                  <a:schemeClr val="bg1"/>
                </a:solidFill>
                <a:latin typeface="Times New Roman" panose="02020603050405020304" pitchFamily="18" charset="0"/>
                <a:cs typeface="Times New Roman" panose="02020603050405020304" pitchFamily="18" charset="0"/>
              </a:rPr>
            </a:br>
            <a:r>
              <a:rPr lang="cs-CZ" sz="2400" b="1" dirty="0" smtClean="0">
                <a:solidFill>
                  <a:schemeClr val="bg1"/>
                </a:solidFill>
                <a:latin typeface="Times New Roman" panose="02020603050405020304" pitchFamily="18" charset="0"/>
                <a:cs typeface="Times New Roman" panose="02020603050405020304" pitchFamily="18" charset="0"/>
              </a:rPr>
              <a:t>Vybrané přístupy k managementu</a:t>
            </a:r>
            <a:endParaRPr lang="cs-CZ" sz="2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4261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3264"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Z </a:t>
            </a:r>
            <a:r>
              <a:rPr lang="cs-CZ" sz="1800" b="1" dirty="0"/>
              <a:t>hlediska obsahu: </a:t>
            </a:r>
          </a:p>
          <a:p>
            <a:pPr algn="just"/>
            <a:r>
              <a:rPr lang="cs-CZ" sz="1800" dirty="0" smtClean="0"/>
              <a:t>ekonomické informace – vyjadřují ekonomickou činnost podniků; </a:t>
            </a:r>
            <a:endParaRPr lang="cs-CZ" sz="1800" dirty="0"/>
          </a:p>
          <a:p>
            <a:pPr algn="just"/>
            <a:r>
              <a:rPr lang="cs-CZ" sz="1800" dirty="0" smtClean="0"/>
              <a:t>technické </a:t>
            </a:r>
            <a:r>
              <a:rPr lang="cs-CZ" sz="1800" dirty="0"/>
              <a:t>informace, </a:t>
            </a:r>
          </a:p>
          <a:p>
            <a:pPr algn="just"/>
            <a:r>
              <a:rPr lang="cs-CZ" sz="1800" dirty="0" smtClean="0"/>
              <a:t>právní</a:t>
            </a:r>
            <a:r>
              <a:rPr lang="cs-CZ" sz="1800" dirty="0"/>
              <a:t>, sociální, ekologické, </a:t>
            </a:r>
            <a:r>
              <a:rPr lang="cs-CZ" sz="1800" dirty="0" smtClean="0"/>
              <a:t>inovační</a:t>
            </a:r>
            <a:r>
              <a:rPr lang="cs-CZ" sz="1800" dirty="0"/>
              <a:t>, atd. </a:t>
            </a:r>
            <a:endParaRPr lang="cs-CZ" sz="1800" dirty="0" smtClean="0"/>
          </a:p>
          <a:p>
            <a:pPr marL="0" indent="0" algn="just">
              <a:buNone/>
            </a:pPr>
            <a:r>
              <a:rPr lang="cs-CZ" sz="1800" b="1" dirty="0" smtClean="0"/>
              <a:t>Z </a:t>
            </a:r>
            <a:r>
              <a:rPr lang="cs-CZ" sz="1800" b="1" dirty="0"/>
              <a:t>hlediska dokumentace: </a:t>
            </a:r>
          </a:p>
          <a:p>
            <a:pPr algn="just"/>
            <a:r>
              <a:rPr lang="cs-CZ" sz="1800" dirty="0" smtClean="0"/>
              <a:t>informace </a:t>
            </a:r>
            <a:r>
              <a:rPr lang="cs-CZ" sz="1800" dirty="0"/>
              <a:t>dokumentované – </a:t>
            </a:r>
            <a:r>
              <a:rPr lang="cs-CZ" sz="1800" dirty="0" smtClean="0"/>
              <a:t>např. účetnictví</a:t>
            </a:r>
            <a:r>
              <a:rPr lang="cs-CZ" sz="1800" dirty="0"/>
              <a:t>, statistika, systém </a:t>
            </a:r>
            <a:r>
              <a:rPr lang="cs-CZ" sz="1800" dirty="0" smtClean="0"/>
              <a:t>kvality…</a:t>
            </a:r>
            <a:endParaRPr lang="cs-CZ" sz="1800" dirty="0"/>
          </a:p>
          <a:p>
            <a:pPr algn="just"/>
            <a:r>
              <a:rPr lang="cs-CZ" sz="1800" dirty="0" smtClean="0"/>
              <a:t>nedokumentované</a:t>
            </a:r>
            <a:r>
              <a:rPr lang="cs-CZ" sz="1800" dirty="0"/>
              <a:t>, </a:t>
            </a:r>
          </a:p>
          <a:p>
            <a:pPr marL="0" indent="0" algn="just">
              <a:buNone/>
            </a:pPr>
            <a:r>
              <a:rPr lang="cs-CZ" sz="1800" b="1" dirty="0" smtClean="0"/>
              <a:t>Z </a:t>
            </a:r>
            <a:r>
              <a:rPr lang="cs-CZ" sz="1800" b="1" dirty="0"/>
              <a:t>hlediska odvození: </a:t>
            </a:r>
          </a:p>
          <a:p>
            <a:pPr algn="just"/>
            <a:r>
              <a:rPr lang="cs-CZ" sz="1800" dirty="0" smtClean="0"/>
              <a:t>informace </a:t>
            </a:r>
            <a:r>
              <a:rPr lang="cs-CZ" sz="1800" dirty="0"/>
              <a:t>prvotní – týkají se </a:t>
            </a:r>
            <a:r>
              <a:rPr lang="cs-CZ" sz="1800" dirty="0" smtClean="0"/>
              <a:t>bezprostředně průběhů výkonných procesů; </a:t>
            </a:r>
            <a:r>
              <a:rPr lang="cs-CZ" sz="1800" dirty="0"/>
              <a:t>jsou to </a:t>
            </a:r>
            <a:r>
              <a:rPr lang="cs-CZ" sz="1800" dirty="0" smtClean="0"/>
              <a:t>např. </a:t>
            </a:r>
            <a:r>
              <a:rPr lang="cs-CZ" sz="1800" dirty="0"/>
              <a:t>prvotní doklady o materiálu, </a:t>
            </a:r>
            <a:r>
              <a:rPr lang="cs-CZ" sz="1800" dirty="0" smtClean="0"/>
              <a:t>výrobě atd</a:t>
            </a:r>
            <a:r>
              <a:rPr lang="cs-CZ" sz="1800" dirty="0"/>
              <a:t>., </a:t>
            </a:r>
          </a:p>
          <a:p>
            <a:pPr algn="just"/>
            <a:r>
              <a:rPr lang="cs-CZ" sz="1800" dirty="0" smtClean="0"/>
              <a:t>druhotné </a:t>
            </a:r>
            <a:r>
              <a:rPr lang="cs-CZ" sz="1800" dirty="0"/>
              <a:t>(odvozené) – jsou </a:t>
            </a:r>
            <a:r>
              <a:rPr lang="cs-CZ" sz="1800" dirty="0" smtClean="0"/>
              <a:t>tvořené </a:t>
            </a:r>
            <a:r>
              <a:rPr lang="cs-CZ" sz="1800" dirty="0"/>
              <a:t>selekcí a agregací </a:t>
            </a:r>
            <a:r>
              <a:rPr lang="cs-CZ" sz="1800" dirty="0" smtClean="0"/>
              <a:t>prvotních informací</a:t>
            </a:r>
            <a:r>
              <a:rPr lang="cs-CZ" sz="1800" dirty="0"/>
              <a:t>, jejich redukcí ve smyslu </a:t>
            </a:r>
            <a:r>
              <a:rPr lang="cs-CZ" sz="1800" dirty="0" smtClean="0"/>
              <a:t>potřeb </a:t>
            </a:r>
            <a:r>
              <a:rPr lang="cs-CZ" sz="1800" dirty="0"/>
              <a:t>pro vyšší </a:t>
            </a:r>
            <a:r>
              <a:rPr lang="cs-CZ" sz="1800" dirty="0" smtClean="0"/>
              <a:t>stupně řízení</a:t>
            </a:r>
            <a:r>
              <a:rPr lang="cs-CZ" sz="1800" dirty="0"/>
              <a:t>. </a:t>
            </a:r>
          </a:p>
          <a:p>
            <a:pPr algn="just"/>
            <a:endParaRPr lang="it-IT"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Klasifikace informací IV</a:t>
            </a:r>
            <a:endParaRPr lang="cs-CZ" dirty="0"/>
          </a:p>
        </p:txBody>
      </p:sp>
    </p:spTree>
    <p:extLst>
      <p:ext uri="{BB962C8B-B14F-4D97-AF65-F5344CB8AC3E}">
        <p14:creationId xmlns:p14="http://schemas.microsoft.com/office/powerpoint/2010/main" val="26469146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Z hlediska charakteru zdroje – primární, sekundární, </a:t>
            </a:r>
            <a:r>
              <a:rPr lang="cs-CZ" sz="1800" dirty="0" smtClean="0"/>
              <a:t>terciární</a:t>
            </a:r>
          </a:p>
          <a:p>
            <a:endParaRPr lang="cs-CZ" sz="1800" dirty="0"/>
          </a:p>
          <a:p>
            <a:r>
              <a:rPr lang="cs-CZ" sz="1800" dirty="0"/>
              <a:t>Z hlediska  vztahu zdroje k podniku – interní, </a:t>
            </a:r>
            <a:r>
              <a:rPr lang="cs-CZ" sz="1800" dirty="0" smtClean="0"/>
              <a:t>externí</a:t>
            </a:r>
          </a:p>
          <a:p>
            <a:endParaRPr lang="cs-CZ" sz="1800" dirty="0"/>
          </a:p>
          <a:p>
            <a:r>
              <a:rPr lang="cs-CZ" sz="1800" dirty="0"/>
              <a:t>Z hlediska dostupnosti – dostupné, </a:t>
            </a:r>
            <a:r>
              <a:rPr lang="cs-CZ" sz="1800" dirty="0" smtClean="0"/>
              <a:t>nedostupné</a:t>
            </a:r>
          </a:p>
          <a:p>
            <a:endParaRPr lang="cs-CZ" sz="1800" dirty="0"/>
          </a:p>
          <a:p>
            <a:r>
              <a:rPr lang="cs-CZ" sz="1800" dirty="0"/>
              <a:t>Z hlediska odbornosti zdroje – profesionální, </a:t>
            </a:r>
            <a:r>
              <a:rPr lang="cs-CZ" sz="1800" dirty="0" smtClean="0"/>
              <a:t>amatérské</a:t>
            </a:r>
          </a:p>
          <a:p>
            <a:endParaRPr lang="cs-CZ" sz="1800" dirty="0"/>
          </a:p>
          <a:p>
            <a:r>
              <a:rPr lang="cs-CZ" sz="1800" dirty="0"/>
              <a:t>Z hlediska významu zdroje – literárně-vědecké, objektivně hodnotící, spontánní zdroje</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Zdroje dat podle Kozla a kol. (2006)</a:t>
            </a:r>
            <a:endParaRPr lang="cs-CZ" dirty="0"/>
          </a:p>
        </p:txBody>
      </p:sp>
    </p:spTree>
    <p:extLst>
      <p:ext uri="{BB962C8B-B14F-4D97-AF65-F5344CB8AC3E}">
        <p14:creationId xmlns:p14="http://schemas.microsoft.com/office/powerpoint/2010/main" val="40414949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smtClean="0"/>
              <a:t>Informační systém podniku </a:t>
            </a:r>
            <a:r>
              <a:rPr lang="cs-CZ" sz="1800" dirty="0" smtClean="0"/>
              <a:t>zahrnuje </a:t>
            </a:r>
            <a:r>
              <a:rPr lang="cs-CZ" sz="1800" dirty="0"/>
              <a:t>pracovníky, zařízení a informační technologie pro sběr, třídění, analyzování a distribuování potřebných, včasných a přesných informací tvůrcům </a:t>
            </a:r>
            <a:r>
              <a:rPr lang="cs-CZ" sz="1800" dirty="0" smtClean="0"/>
              <a:t>manažerských </a:t>
            </a:r>
            <a:r>
              <a:rPr lang="cs-CZ" sz="1800" dirty="0"/>
              <a:t>rozhodnutí. </a:t>
            </a:r>
            <a:endParaRPr lang="cs-CZ" sz="1800" dirty="0" smtClean="0"/>
          </a:p>
          <a:p>
            <a:pPr algn="just"/>
            <a:r>
              <a:rPr lang="cs-CZ" sz="1800" dirty="0" smtClean="0"/>
              <a:t>Smyslem </a:t>
            </a:r>
            <a:r>
              <a:rPr lang="cs-CZ" sz="1800" dirty="0"/>
              <a:t>je posouzení informační potřeby manažerů a poskytnutí potřebných informací. </a:t>
            </a:r>
          </a:p>
          <a:p>
            <a:pPr algn="just"/>
            <a:endParaRPr lang="cs-CZ" sz="1800" dirty="0"/>
          </a:p>
          <a:p>
            <a:pPr algn="just"/>
            <a:r>
              <a:rPr lang="cs-CZ" sz="1800" b="1" i="1" dirty="0"/>
              <a:t>Podmínky efektivního informačního systému:</a:t>
            </a:r>
            <a:endParaRPr lang="cs-CZ" sz="1800" dirty="0"/>
          </a:p>
          <a:p>
            <a:pPr lvl="1" algn="just"/>
            <a:r>
              <a:rPr lang="cs-CZ" sz="1800" dirty="0"/>
              <a:t>vybavenost firmy kvalitní informační </a:t>
            </a:r>
            <a:r>
              <a:rPr lang="cs-CZ" sz="1800" dirty="0" smtClean="0"/>
              <a:t>technologií;</a:t>
            </a:r>
            <a:endParaRPr lang="cs-CZ" sz="1800" dirty="0"/>
          </a:p>
          <a:p>
            <a:pPr lvl="1" algn="just"/>
            <a:r>
              <a:rPr lang="cs-CZ" sz="1800" dirty="0"/>
              <a:t>navržení a vytvoření systému uspokojujícího informační potřeby </a:t>
            </a:r>
            <a:r>
              <a:rPr lang="cs-CZ" sz="1800" dirty="0" smtClean="0"/>
              <a:t>manažerů.</a:t>
            </a: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Informační systém podniku</a:t>
            </a:r>
            <a:endParaRPr lang="cs-CZ" dirty="0"/>
          </a:p>
        </p:txBody>
      </p:sp>
    </p:spTree>
    <p:extLst>
      <p:ext uri="{BB962C8B-B14F-4D97-AF65-F5344CB8AC3E}">
        <p14:creationId xmlns:p14="http://schemas.microsoft.com/office/powerpoint/2010/main" val="25476974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smtClean="0"/>
              <a:t>Interní </a:t>
            </a:r>
            <a:r>
              <a:rPr lang="cs-CZ" sz="1800" b="1" dirty="0"/>
              <a:t>informační systém </a:t>
            </a:r>
            <a:r>
              <a:rPr lang="cs-CZ" sz="1800" dirty="0"/>
              <a:t>– získává informace z podnikové evidence a </a:t>
            </a:r>
            <a:r>
              <a:rPr lang="cs-CZ" sz="1800" dirty="0" smtClean="0"/>
              <a:t>statistiky. </a:t>
            </a:r>
            <a:endParaRPr lang="cs-CZ" sz="1800" dirty="0"/>
          </a:p>
          <a:p>
            <a:pPr lvl="0" algn="just"/>
            <a:r>
              <a:rPr lang="cs-CZ" sz="1800" b="1" dirty="0" smtClean="0"/>
              <a:t>Zpravodajský </a:t>
            </a:r>
            <a:r>
              <a:rPr lang="cs-CZ" sz="1800" b="1" dirty="0"/>
              <a:t>systém </a:t>
            </a:r>
            <a:r>
              <a:rPr lang="cs-CZ" sz="1800" dirty="0"/>
              <a:t>– poskytuje informace o každodenním a očekávaném vývoji v okolí </a:t>
            </a:r>
            <a:r>
              <a:rPr lang="cs-CZ" sz="1800" dirty="0" smtClean="0"/>
              <a:t>podniku.</a:t>
            </a:r>
            <a:endParaRPr lang="cs-CZ" sz="1800" dirty="0"/>
          </a:p>
          <a:p>
            <a:pPr lvl="0" algn="just"/>
            <a:r>
              <a:rPr lang="cs-CZ" sz="1800" b="1" dirty="0" smtClean="0"/>
              <a:t>Výzkumný </a:t>
            </a:r>
            <a:r>
              <a:rPr lang="cs-CZ" sz="1800" b="1" dirty="0"/>
              <a:t>systém </a:t>
            </a:r>
            <a:r>
              <a:rPr lang="cs-CZ" sz="1800" dirty="0"/>
              <a:t>– představuje výzkumné studie zaměřené na specifické problémy a příležitosti firmy, realizuje se marketingovými </a:t>
            </a:r>
            <a:r>
              <a:rPr lang="cs-CZ" sz="1800" dirty="0" smtClean="0"/>
              <a:t>výzkumy a výzkumy trhu.</a:t>
            </a:r>
            <a:endParaRPr lang="cs-CZ" sz="1800" dirty="0"/>
          </a:p>
          <a:p>
            <a:pPr algn="just"/>
            <a:r>
              <a:rPr lang="cs-CZ" sz="1800" b="1" dirty="0" smtClean="0"/>
              <a:t>Systém </a:t>
            </a:r>
            <a:r>
              <a:rPr lang="cs-CZ" sz="1800" b="1" dirty="0"/>
              <a:t>na podporu rozhodování </a:t>
            </a:r>
            <a:r>
              <a:rPr lang="cs-CZ" sz="1800" dirty="0"/>
              <a:t>– zahrnuje systémy využívající počítačový hardware a software k poskytování informací v procesu </a:t>
            </a:r>
            <a:r>
              <a:rPr lang="cs-CZ" sz="1800" dirty="0" smtClean="0"/>
              <a:t>manažerského rozhodování.</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Struktura informačního systému podniku</a:t>
            </a:r>
            <a:endParaRPr lang="cs-CZ" dirty="0"/>
          </a:p>
        </p:txBody>
      </p:sp>
    </p:spTree>
    <p:extLst>
      <p:ext uri="{BB962C8B-B14F-4D97-AF65-F5344CB8AC3E}">
        <p14:creationId xmlns:p14="http://schemas.microsoft.com/office/powerpoint/2010/main" val="38316289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Lidské zdroje </a:t>
            </a:r>
            <a:r>
              <a:rPr lang="cs-CZ" sz="1800" dirty="0" smtClean="0"/>
              <a:t>představují </a:t>
            </a:r>
            <a:r>
              <a:rPr lang="cs-CZ" sz="1800" dirty="0"/>
              <a:t>pro podnik často nejcennější a nejdražší zdroj a ten je mnohdy jazýčkem na vahách v rámci konkurenčního boje a rozhoduje tak o konkurenceschopnosti podniku. </a:t>
            </a:r>
            <a:endParaRPr lang="cs-CZ" sz="1800" dirty="0" smtClean="0"/>
          </a:p>
          <a:p>
            <a:pPr lvl="0" algn="just"/>
            <a:endParaRPr lang="cs-CZ" sz="1800" dirty="0" smtClean="0"/>
          </a:p>
          <a:p>
            <a:pPr lvl="0" algn="just"/>
            <a:r>
              <a:rPr lang="cs-CZ" sz="1800" dirty="0" smtClean="0"/>
              <a:t>Zaměřuje </a:t>
            </a:r>
            <a:r>
              <a:rPr lang="cs-CZ" sz="1800" dirty="0"/>
              <a:t>se na jeho získávání, fungování, formování, organizování a propojování jeho činností, výsledky jeho práce, pracovní chování a schopnosti, sociální rozvoj a v neposlední řadě i na vztahy k organizaci, spolupracovníkům a vykonané </a:t>
            </a:r>
            <a:r>
              <a:rPr lang="cs-CZ" sz="1800" dirty="0" smtClean="0"/>
              <a:t>práci.</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Zabezpečení personální</a:t>
            </a:r>
            <a:endParaRPr lang="cs-CZ" dirty="0"/>
          </a:p>
        </p:txBody>
      </p:sp>
    </p:spTree>
    <p:extLst>
      <p:ext uri="{BB962C8B-B14F-4D97-AF65-F5344CB8AC3E}">
        <p14:creationId xmlns:p14="http://schemas.microsoft.com/office/powerpoint/2010/main" val="41612711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vytváření </a:t>
            </a:r>
            <a:r>
              <a:rPr lang="cs-CZ" sz="1800" dirty="0"/>
              <a:t>dynamického souladu mezi </a:t>
            </a:r>
            <a:r>
              <a:rPr lang="cs-CZ" sz="1800" dirty="0" smtClean="0"/>
              <a:t>počtem </a:t>
            </a:r>
            <a:r>
              <a:rPr lang="cs-CZ" sz="1800" dirty="0"/>
              <a:t>a strukturou </a:t>
            </a:r>
            <a:r>
              <a:rPr lang="cs-CZ" sz="1800" dirty="0" smtClean="0"/>
              <a:t>pracovních míst </a:t>
            </a:r>
            <a:r>
              <a:rPr lang="cs-CZ" sz="1800" dirty="0"/>
              <a:t>v podniku, aby v každém okamžiku bylo místo obsazeno, a aby </a:t>
            </a:r>
            <a:r>
              <a:rPr lang="cs-CZ" sz="1800" dirty="0" smtClean="0"/>
              <a:t>kvalifikace </a:t>
            </a:r>
            <a:r>
              <a:rPr lang="cs-CZ" sz="1800" dirty="0"/>
              <a:t>odpovídala v rámci </a:t>
            </a:r>
            <a:r>
              <a:rPr lang="cs-CZ" sz="1800" dirty="0" smtClean="0"/>
              <a:t>organizační </a:t>
            </a:r>
            <a:r>
              <a:rPr lang="cs-CZ" sz="1800" dirty="0"/>
              <a:t>struktury </a:t>
            </a:r>
            <a:r>
              <a:rPr lang="cs-CZ" sz="1800" dirty="0" smtClean="0"/>
              <a:t>podniku; </a:t>
            </a:r>
            <a:endParaRPr lang="cs-CZ" sz="1800" dirty="0"/>
          </a:p>
          <a:p>
            <a:pPr algn="just"/>
            <a:r>
              <a:rPr lang="cs-CZ" sz="1800" dirty="0" smtClean="0"/>
              <a:t>znalosti </a:t>
            </a:r>
            <a:r>
              <a:rPr lang="cs-CZ" sz="1800" dirty="0"/>
              <a:t>o personálních </a:t>
            </a:r>
            <a:r>
              <a:rPr lang="cs-CZ" sz="1800" dirty="0" smtClean="0"/>
              <a:t>potřebách </a:t>
            </a:r>
            <a:r>
              <a:rPr lang="cs-CZ" sz="1800" dirty="0"/>
              <a:t>podniku, </a:t>
            </a:r>
            <a:r>
              <a:rPr lang="cs-CZ" sz="1800" dirty="0" smtClean="0"/>
              <a:t>vytváření personálního plánu</a:t>
            </a:r>
            <a:r>
              <a:rPr lang="cs-CZ" sz="1800" dirty="0"/>
              <a:t>, </a:t>
            </a:r>
          </a:p>
          <a:p>
            <a:pPr algn="just"/>
            <a:r>
              <a:rPr lang="cs-CZ" sz="1800" dirty="0" smtClean="0"/>
              <a:t>optimální </a:t>
            </a:r>
            <a:r>
              <a:rPr lang="cs-CZ" sz="1800" dirty="0"/>
              <a:t>využívání pracovních </a:t>
            </a:r>
            <a:r>
              <a:rPr lang="cs-CZ" sz="1800" dirty="0" smtClean="0"/>
              <a:t>sil </a:t>
            </a:r>
            <a:r>
              <a:rPr lang="cs-CZ" sz="1800" dirty="0"/>
              <a:t>v podniku, využívání </a:t>
            </a:r>
            <a:r>
              <a:rPr lang="cs-CZ" sz="1800" dirty="0" smtClean="0"/>
              <a:t>kvalifikace</a:t>
            </a:r>
            <a:r>
              <a:rPr lang="cs-CZ" sz="1800" dirty="0"/>
              <a:t>;</a:t>
            </a:r>
          </a:p>
          <a:p>
            <a:pPr algn="just"/>
            <a:r>
              <a:rPr lang="cs-CZ" sz="1800" dirty="0" smtClean="0"/>
              <a:t>výběr </a:t>
            </a:r>
            <a:r>
              <a:rPr lang="cs-CZ" sz="1800" dirty="0"/>
              <a:t>pracovních sil, </a:t>
            </a:r>
            <a:r>
              <a:rPr lang="cs-CZ" sz="1800" dirty="0" smtClean="0"/>
              <a:t>rozmístění pracovníků (</a:t>
            </a:r>
            <a:r>
              <a:rPr lang="cs-CZ" sz="1800" dirty="0"/>
              <a:t>vhodné podmínky), </a:t>
            </a:r>
            <a:r>
              <a:rPr lang="cs-CZ" sz="1800" dirty="0" smtClean="0"/>
              <a:t>pensionování </a:t>
            </a:r>
            <a:r>
              <a:rPr lang="cs-CZ" sz="1800" dirty="0"/>
              <a:t>a </a:t>
            </a:r>
            <a:r>
              <a:rPr lang="cs-CZ" sz="1800" dirty="0" smtClean="0"/>
              <a:t>propouštění pracovníků; </a:t>
            </a:r>
            <a:endParaRPr lang="cs-CZ" sz="1800" dirty="0"/>
          </a:p>
          <a:p>
            <a:pPr algn="just"/>
            <a:r>
              <a:rPr lang="cs-CZ" sz="1800" dirty="0" smtClean="0"/>
              <a:t>orientace </a:t>
            </a:r>
            <a:r>
              <a:rPr lang="cs-CZ" sz="1800" dirty="0"/>
              <a:t>(</a:t>
            </a:r>
            <a:r>
              <a:rPr lang="cs-CZ" sz="1800" dirty="0" smtClean="0"/>
              <a:t>adaptační </a:t>
            </a:r>
            <a:r>
              <a:rPr lang="cs-CZ" sz="1800" dirty="0"/>
              <a:t>aktivita) </a:t>
            </a:r>
            <a:r>
              <a:rPr lang="cs-CZ" sz="1800" dirty="0" smtClean="0"/>
              <a:t>pracovníků; </a:t>
            </a:r>
            <a:endParaRPr lang="cs-CZ" sz="1800" dirty="0"/>
          </a:p>
          <a:p>
            <a:pPr algn="just"/>
            <a:r>
              <a:rPr lang="cs-CZ" sz="1800" dirty="0" smtClean="0"/>
              <a:t>personální </a:t>
            </a:r>
            <a:r>
              <a:rPr lang="cs-CZ" sz="1800" dirty="0"/>
              <a:t>a </a:t>
            </a:r>
            <a:r>
              <a:rPr lang="cs-CZ" sz="1800" dirty="0" smtClean="0"/>
              <a:t>sociální rozvoj pracovníků (</a:t>
            </a:r>
            <a:r>
              <a:rPr lang="cs-CZ" sz="1800" dirty="0"/>
              <a:t>školení, možnost dalšího </a:t>
            </a:r>
            <a:r>
              <a:rPr lang="cs-CZ" sz="1800" dirty="0" smtClean="0"/>
              <a:t>vzdělávání);</a:t>
            </a:r>
            <a:endParaRPr lang="cs-CZ" sz="1800" dirty="0"/>
          </a:p>
          <a:p>
            <a:pPr algn="just"/>
            <a:r>
              <a:rPr lang="cs-CZ" sz="1800" dirty="0" smtClean="0"/>
              <a:t>hodnocení pracovníků.</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Úkoly řízení lidských zdrojů</a:t>
            </a:r>
            <a:endParaRPr lang="cs-CZ" dirty="0"/>
          </a:p>
        </p:txBody>
      </p:sp>
    </p:spTree>
    <p:extLst>
      <p:ext uri="{BB962C8B-B14F-4D97-AF65-F5344CB8AC3E}">
        <p14:creationId xmlns:p14="http://schemas.microsoft.com/office/powerpoint/2010/main" val="15157872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Personální plánování nebo také plánování lidských zdrojů slouží </a:t>
            </a:r>
            <a:r>
              <a:rPr lang="cs-CZ" sz="1800" dirty="0" smtClean="0"/>
              <a:t>k</a:t>
            </a:r>
            <a:r>
              <a:rPr lang="cs-CZ" sz="1800" dirty="0"/>
              <a:t> realizaci podnikových cílů prostřednictvím předvídání budoucího vývoje, stanovením cílů a pozdější realizaci opatření, která vedou k realizaci podnikových úkolů za pomoci adekvátní a vhodné pracovní síly. </a:t>
            </a:r>
          </a:p>
          <a:p>
            <a:pPr algn="just"/>
            <a:r>
              <a:rPr lang="cs-CZ" sz="1800" b="1" dirty="0" smtClean="0"/>
              <a:t>Intuitivní </a:t>
            </a:r>
            <a:r>
              <a:rPr lang="cs-CZ" sz="1800" b="1" dirty="0"/>
              <a:t>metody </a:t>
            </a:r>
            <a:r>
              <a:rPr lang="cs-CZ" sz="1800" dirty="0"/>
              <a:t>jsou předně operativnější a rychlejší. Nepracuje se při nich s tvrdými daty a jejich analýzou. </a:t>
            </a:r>
            <a:endParaRPr lang="cs-CZ" sz="1800" dirty="0" smtClean="0"/>
          </a:p>
          <a:p>
            <a:pPr algn="just"/>
            <a:r>
              <a:rPr lang="cs-CZ" sz="1800" b="1" dirty="0" smtClean="0"/>
              <a:t>Metody </a:t>
            </a:r>
            <a:r>
              <a:rPr lang="cs-CZ" sz="1800" b="1" dirty="0"/>
              <a:t>kvantitativní </a:t>
            </a:r>
            <a:r>
              <a:rPr lang="cs-CZ" sz="1800" dirty="0"/>
              <a:t>zase naopak vyžadují delší přípravu, spočívající ve shromažďování důležitých a potřebných dat.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Plánování lidských zdrojů</a:t>
            </a:r>
            <a:endParaRPr lang="cs-CZ" dirty="0"/>
          </a:p>
        </p:txBody>
      </p:sp>
    </p:spTree>
    <p:extLst>
      <p:ext uri="{BB962C8B-B14F-4D97-AF65-F5344CB8AC3E}">
        <p14:creationId xmlns:p14="http://schemas.microsoft.com/office/powerpoint/2010/main" val="31914547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a:t>
            </a:r>
            <a:r>
              <a:rPr lang="cs-CZ" sz="1800" dirty="0" smtClean="0"/>
              <a:t>ro </a:t>
            </a:r>
            <a:r>
              <a:rPr lang="cs-CZ" sz="1800" dirty="0"/>
              <a:t>plánování lidských zdrojů </a:t>
            </a:r>
            <a:r>
              <a:rPr lang="cs-CZ" sz="1800" dirty="0" smtClean="0"/>
              <a:t>se jeví </a:t>
            </a:r>
            <a:r>
              <a:rPr lang="cs-CZ" sz="1800" dirty="0"/>
              <a:t>jako vhodnější metody intuitivní, především pro jejich operativnost, nižší náročnost na podklady a především z důvodu, že intuitivní metody berou v úvahu obtížně kvantifikovatelné nebo zcela nekvantifikovatelné faktory a je tak posuzována všeobecně širší škála těchto faktorů. Také vyhovují více flexibilnímu plánování pracovních sil, protože z hlediska kratší perspektivy bývají více spolehlivé, levnější a snadněji interpretovatelné</a:t>
            </a:r>
            <a:r>
              <a:rPr lang="cs-CZ" sz="1800" dirty="0" smtClean="0"/>
              <a:t>.</a:t>
            </a:r>
          </a:p>
          <a:p>
            <a:pPr marL="0" indent="0" algn="just">
              <a:buNone/>
            </a:pPr>
            <a:endParaRPr lang="cs-CZ" sz="1800" b="1" dirty="0" smtClean="0"/>
          </a:p>
          <a:p>
            <a:pPr marL="0" indent="0" algn="just">
              <a:buNone/>
            </a:pPr>
            <a:r>
              <a:rPr lang="cs-CZ" sz="1800" b="1" dirty="0" smtClean="0"/>
              <a:t>Typy intuitivních metod</a:t>
            </a:r>
          </a:p>
          <a:p>
            <a:pPr algn="just"/>
            <a:r>
              <a:rPr lang="cs-CZ" sz="1800" dirty="0" smtClean="0"/>
              <a:t>Odborné předpovědi</a:t>
            </a:r>
          </a:p>
          <a:p>
            <a:pPr algn="just"/>
            <a:r>
              <a:rPr lang="cs-CZ" sz="1800" dirty="0"/>
              <a:t>Metody skupinového rozhodování (brainstorming</a:t>
            </a:r>
            <a:r>
              <a:rPr lang="cs-CZ" sz="1800" dirty="0" smtClean="0"/>
              <a:t>)</a:t>
            </a:r>
          </a:p>
          <a:p>
            <a:pPr algn="just"/>
            <a:r>
              <a:rPr lang="cs-CZ" sz="1800" dirty="0"/>
              <a:t>Metoda </a:t>
            </a:r>
            <a:r>
              <a:rPr lang="cs-CZ" sz="1800" dirty="0" err="1"/>
              <a:t>delphi</a:t>
            </a:r>
            <a:r>
              <a:rPr lang="cs-CZ" sz="1800" dirty="0"/>
              <a:t> (kaskádová metoda)</a:t>
            </a:r>
            <a:endParaRPr lang="cs-CZ" sz="18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Intuitivní metody plánování lidských zdrojů</a:t>
            </a:r>
            <a:endParaRPr lang="cs-CZ" dirty="0"/>
          </a:p>
        </p:txBody>
      </p:sp>
    </p:spTree>
    <p:extLst>
      <p:ext uri="{BB962C8B-B14F-4D97-AF65-F5344CB8AC3E}">
        <p14:creationId xmlns:p14="http://schemas.microsoft.com/office/powerpoint/2010/main" val="23038240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Jedná se o velmi složité, časově náročné a nepříliš využívané matematicko-analytické metody. Z hlediska malých firem je využití těchto metod velmi nepravděpodobné. Jde například o metody indexování, které jsou využívány zejména v případě určité sezónnosti pracovních úkolů. </a:t>
            </a:r>
            <a:endParaRPr lang="cs-CZ" sz="1800" dirty="0" smtClean="0"/>
          </a:p>
          <a:p>
            <a:pPr algn="just"/>
            <a:endParaRPr lang="cs-CZ" sz="1800" dirty="0"/>
          </a:p>
          <a:p>
            <a:pPr algn="just"/>
            <a:r>
              <a:rPr lang="cs-CZ" sz="1800" dirty="0"/>
              <a:t>U metody extrapolování se na základě určitých projevů v minulosti předpovídá stav, který bude v budoucnosti, nastává zde problém variability prostředí a nelze v mnoha případech z poměrně stabilního růstu určitých hodnot předpovídat, že tato tendence bude pokračovat i nadále.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Kvantitativní metody plánování lidských zdrojů</a:t>
            </a:r>
            <a:endParaRPr lang="cs-CZ" dirty="0"/>
          </a:p>
        </p:txBody>
      </p:sp>
    </p:spTree>
    <p:extLst>
      <p:ext uri="{BB962C8B-B14F-4D97-AF65-F5344CB8AC3E}">
        <p14:creationId xmlns:p14="http://schemas.microsoft.com/office/powerpoint/2010/main" val="9564768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Proces získávání lidských zdrojů</a:t>
            </a:r>
            <a:endParaRPr lang="cs-C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7418" y="1059582"/>
            <a:ext cx="7346950" cy="3528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739058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3600" b="1" dirty="0" smtClean="0">
                <a:solidFill>
                  <a:schemeClr val="bg1"/>
                </a:solidFill>
                <a:latin typeface="Times New Roman" panose="02020603050405020304" pitchFamily="18" charset="0"/>
                <a:cs typeface="Times New Roman" panose="02020603050405020304" pitchFamily="18" charset="0"/>
              </a:rPr>
              <a:t>Manažerské funkce zabezpečovací</a:t>
            </a:r>
            <a:br>
              <a:rPr lang="cs-CZ" sz="3600" b="1" dirty="0" smtClean="0">
                <a:solidFill>
                  <a:schemeClr val="bg1"/>
                </a:solidFill>
                <a:latin typeface="Times New Roman" panose="02020603050405020304" pitchFamily="18" charset="0"/>
                <a:cs typeface="Times New Roman" panose="02020603050405020304" pitchFamily="18" charset="0"/>
              </a:rPr>
            </a:br>
            <a:endParaRPr lang="cs-CZ" sz="36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smtClean="0">
                <a:solidFill>
                  <a:srgbClr val="307871"/>
                </a:solidFill>
                <a:latin typeface="Times New Roman" panose="02020603050405020304" pitchFamily="18" charset="0"/>
                <a:cs typeface="Times New Roman" panose="02020603050405020304" pitchFamily="18" charset="0"/>
              </a:rPr>
              <a:t>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64782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Z pohledu zaměstnavatele bychom mohli zdroje pracovních sil rozdělit nejobecnějším způsobem na zdroje: </a:t>
            </a:r>
            <a:endParaRPr lang="cs-CZ" sz="1800" dirty="0" smtClean="0"/>
          </a:p>
          <a:p>
            <a:pPr algn="just"/>
            <a:r>
              <a:rPr lang="cs-CZ" sz="1800" b="1" dirty="0" smtClean="0"/>
              <a:t>Interní zdroje</a:t>
            </a:r>
            <a:r>
              <a:rPr lang="cs-CZ" sz="1800" dirty="0" smtClean="0"/>
              <a:t>, </a:t>
            </a:r>
            <a:r>
              <a:rPr lang="cs-CZ" sz="1800" dirty="0"/>
              <a:t>což jsou vlastní zaměstnanci </a:t>
            </a:r>
            <a:r>
              <a:rPr lang="cs-CZ" sz="1800" dirty="0" smtClean="0"/>
              <a:t>firmy; </a:t>
            </a:r>
            <a:endParaRPr lang="cs-CZ" sz="1800" dirty="0"/>
          </a:p>
          <a:p>
            <a:pPr algn="just"/>
            <a:r>
              <a:rPr lang="cs-CZ" sz="1800" b="1" dirty="0" smtClean="0"/>
              <a:t>Zdroje </a:t>
            </a:r>
            <a:r>
              <a:rPr lang="cs-CZ" sz="1800" b="1" dirty="0"/>
              <a:t>externí</a:t>
            </a:r>
            <a:r>
              <a:rPr lang="cs-CZ" sz="1800" dirty="0"/>
              <a:t>, kdy se jedná o všechny ty, kteří nejsou vlastními zaměstnanci firmy a mohou tak působit jak v konkurenčních firmách, tak ve firmách mimo obor. </a:t>
            </a:r>
          </a:p>
          <a:p>
            <a:pPr algn="just"/>
            <a:endParaRPr lang="cs-CZ" sz="18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Zdroje lidských sil</a:t>
            </a:r>
            <a:endParaRPr lang="cs-CZ" dirty="0"/>
          </a:p>
        </p:txBody>
      </p:sp>
    </p:spTree>
    <p:extLst>
      <p:ext uri="{BB962C8B-B14F-4D97-AF65-F5344CB8AC3E}">
        <p14:creationId xmlns:p14="http://schemas.microsoft.com/office/powerpoint/2010/main" val="35346398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59532"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Užití vlastních sil při výběru zaměstnanců z externích zdrojů je standardní proces, kdy </a:t>
            </a:r>
            <a:r>
              <a:rPr lang="cs-CZ" sz="1800" dirty="0" smtClean="0"/>
              <a:t>řízení lidských zdrojů </a:t>
            </a:r>
            <a:r>
              <a:rPr lang="cs-CZ" sz="1800" dirty="0"/>
              <a:t>oddělení firmy, popřípadě majitel nebo manažer, podává například inzerát nebo oslovuje potenciální zaměstnance. </a:t>
            </a:r>
            <a:endParaRPr lang="cs-CZ" sz="1800" dirty="0" smtClean="0"/>
          </a:p>
          <a:p>
            <a:pPr algn="just"/>
            <a:endParaRPr lang="cs-CZ" sz="1800" dirty="0" smtClean="0"/>
          </a:p>
          <a:p>
            <a:pPr algn="just"/>
            <a:r>
              <a:rPr lang="cs-CZ" sz="1800" dirty="0" smtClean="0"/>
              <a:t>Při </a:t>
            </a:r>
            <a:r>
              <a:rPr lang="cs-CZ" sz="1800" dirty="0"/>
              <a:t>užití najatých sil, pro obsazení pracovního místa z externích zdrojů, je tento proces zajišťován například najatou firmou</a:t>
            </a:r>
            <a:r>
              <a:rPr lang="cs-CZ" sz="1800" i="1" dirty="0"/>
              <a:t> </a:t>
            </a:r>
            <a:r>
              <a:rPr lang="cs-CZ" sz="1800" dirty="0"/>
              <a:t>typu</a:t>
            </a:r>
            <a:r>
              <a:rPr lang="cs-CZ" sz="1800" i="1" dirty="0"/>
              <a:t> </a:t>
            </a:r>
            <a:r>
              <a:rPr lang="cs-CZ" sz="1800" b="1" dirty="0" err="1"/>
              <a:t>recruitment</a:t>
            </a:r>
            <a:r>
              <a:rPr lang="cs-CZ" sz="1800" i="1" dirty="0"/>
              <a:t> či </a:t>
            </a:r>
            <a:r>
              <a:rPr lang="cs-CZ" sz="1800" b="1" dirty="0" err="1"/>
              <a:t>executive</a:t>
            </a:r>
            <a:r>
              <a:rPr lang="cs-CZ" sz="1800" b="1" dirty="0"/>
              <a:t> </a:t>
            </a:r>
            <a:r>
              <a:rPr lang="cs-CZ" sz="1800" b="1" dirty="0" err="1"/>
              <a:t>search</a:t>
            </a:r>
            <a:r>
              <a:rPr lang="cs-CZ" sz="1800" i="1" dirty="0"/>
              <a:t>,</a:t>
            </a:r>
            <a:r>
              <a:rPr lang="cs-CZ" sz="1800" dirty="0"/>
              <a:t> která vyhledává pro organizaci nejvhodnějšího zaměstnance, odpovídajících kvalit jak psychologických tak odborných.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dirty="0" smtClean="0"/>
              <a:t>Externí zdroje lidských sil</a:t>
            </a:r>
            <a:endParaRPr lang="cs-CZ" dirty="0"/>
          </a:p>
        </p:txBody>
      </p:sp>
    </p:spTree>
    <p:extLst>
      <p:ext uri="{BB962C8B-B14F-4D97-AF65-F5344CB8AC3E}">
        <p14:creationId xmlns:p14="http://schemas.microsoft.com/office/powerpoint/2010/main" val="42809654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Cílem procesu získání lidských zdrojů je získání </a:t>
            </a:r>
            <a:r>
              <a:rPr lang="cs-CZ" sz="1800" dirty="0"/>
              <a:t>s vynaložením co možná nejnižších nákladů potřebné množství odpovídajících pracovníků, </a:t>
            </a:r>
            <a:r>
              <a:rPr lang="cs-CZ" sz="1800" dirty="0" smtClean="0"/>
              <a:t>kteří </a:t>
            </a:r>
            <a:r>
              <a:rPr lang="cs-CZ" sz="1800" dirty="0"/>
              <a:t>jsou žádoucí pro uspokojení podnikové potřeby lidských </a:t>
            </a:r>
            <a:r>
              <a:rPr lang="cs-CZ" sz="1800" dirty="0" smtClean="0"/>
              <a:t>zdrojů.</a:t>
            </a:r>
          </a:p>
          <a:p>
            <a:pPr algn="just"/>
            <a:endParaRPr lang="cs-CZ" sz="1800" dirty="0" smtClean="0"/>
          </a:p>
          <a:p>
            <a:pPr marL="0" indent="0" algn="just">
              <a:buNone/>
            </a:pPr>
            <a:r>
              <a:rPr lang="cs-CZ" sz="1800" b="1" dirty="0" smtClean="0"/>
              <a:t>Metody k přilákání vhodných lidských zdrojů</a:t>
            </a:r>
          </a:p>
          <a:p>
            <a:pPr algn="just"/>
            <a:r>
              <a:rPr lang="cs-CZ" sz="1800" dirty="0" smtClean="0"/>
              <a:t>Inzerování </a:t>
            </a:r>
          </a:p>
          <a:p>
            <a:pPr algn="just"/>
            <a:r>
              <a:rPr lang="cs-CZ" sz="1800" dirty="0" smtClean="0"/>
              <a:t>Užití </a:t>
            </a:r>
            <a:r>
              <a:rPr lang="cs-CZ" sz="1800" dirty="0"/>
              <a:t>agentury specializované na </a:t>
            </a:r>
            <a:r>
              <a:rPr lang="cs-CZ" sz="1800" dirty="0" smtClean="0"/>
              <a:t>inzerování</a:t>
            </a:r>
          </a:p>
          <a:p>
            <a:pPr algn="just"/>
            <a:r>
              <a:rPr lang="cs-CZ" sz="1800" dirty="0" smtClean="0"/>
              <a:t>Spolupráce s úřady práce</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dirty="0" smtClean="0"/>
              <a:t>Přilákání vhodných lidských zdrojů</a:t>
            </a:r>
            <a:endParaRPr lang="cs-CZ" dirty="0"/>
          </a:p>
        </p:txBody>
      </p:sp>
    </p:spTree>
    <p:extLst>
      <p:ext uri="{BB962C8B-B14F-4D97-AF65-F5344CB8AC3E}">
        <p14:creationId xmlns:p14="http://schemas.microsoft.com/office/powerpoint/2010/main" val="25772339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Hlavní cíl výběru zaměstnanců může být také velmi jednoduše definován, jako snaha o výběr nejlepších nebo </a:t>
            </a:r>
            <a:r>
              <a:rPr lang="cs-CZ" sz="1800" dirty="0" smtClean="0"/>
              <a:t>také </a:t>
            </a:r>
            <a:r>
              <a:rPr lang="cs-CZ" sz="1800" dirty="0"/>
              <a:t>nejvhodnějších lidí pro danou práci. Ti, kteří zaměstnance dále vybírají, se tak pokouší předpovědět jejich výkon na konkrétní pracovní pozici. </a:t>
            </a:r>
          </a:p>
          <a:p>
            <a:pPr algn="just"/>
            <a:endParaRPr lang="cs-CZ" sz="1800" dirty="0" smtClean="0"/>
          </a:p>
          <a:p>
            <a:pPr algn="just"/>
            <a:r>
              <a:rPr lang="cs-CZ" sz="1800" b="1" dirty="0" smtClean="0"/>
              <a:t>Kroky při výběru vhodných lidí</a:t>
            </a:r>
            <a:r>
              <a:rPr lang="cs-CZ" sz="1800" dirty="0" smtClean="0"/>
              <a:t>: </a:t>
            </a:r>
            <a:r>
              <a:rPr lang="cs-CZ" sz="1800" dirty="0"/>
              <a:t>Shromažďování v ideálním případě maximálního množství relevantních informací. </a:t>
            </a:r>
            <a:r>
              <a:rPr lang="cs-CZ" sz="1800" dirty="0" smtClean="0"/>
              <a:t>Uspořádání, vyhodnocení a ohodnocení každého </a:t>
            </a:r>
            <a:r>
              <a:rPr lang="cs-CZ" sz="1800" dirty="0"/>
              <a:t>kandidáta </a:t>
            </a:r>
            <a:r>
              <a:rPr lang="cs-CZ" sz="1800" dirty="0" smtClean="0"/>
              <a:t>v</a:t>
            </a:r>
            <a:r>
              <a:rPr lang="cs-CZ" sz="1800" dirty="0"/>
              <a:t> závislosti na předpokládaném výkonu na daném pracovním </a:t>
            </a:r>
            <a:r>
              <a:rPr lang="cs-CZ" sz="1800" dirty="0" smtClean="0"/>
              <a:t>místě. Poskytnutí takové informace uchazečům tak, </a:t>
            </a:r>
            <a:r>
              <a:rPr lang="cs-CZ" sz="1800" dirty="0"/>
              <a:t>aby se na jejich základě mohli rozhodnout, zda přijmou dané pracovní místo</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dirty="0" smtClean="0"/>
              <a:t>Výběr vhodných lidských sil</a:t>
            </a:r>
            <a:endParaRPr lang="cs-CZ" dirty="0"/>
          </a:p>
        </p:txBody>
      </p:sp>
    </p:spTree>
    <p:extLst>
      <p:ext uri="{BB962C8B-B14F-4D97-AF65-F5344CB8AC3E}">
        <p14:creationId xmlns:p14="http://schemas.microsoft.com/office/powerpoint/2010/main" val="35075942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437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Aby bylo možné realizovat jednotlivé řídící </a:t>
            </a:r>
            <a:r>
              <a:rPr lang="cs-CZ" sz="1800" dirty="0"/>
              <a:t>i výkonné funkce, k </a:t>
            </a:r>
            <a:r>
              <a:rPr lang="cs-CZ" sz="1800" dirty="0" smtClean="0"/>
              <a:t>tomu nezbytně potřebujeme zabezpečení prostředky, a to materiálními </a:t>
            </a:r>
            <a:r>
              <a:rPr lang="cs-CZ" sz="1800" dirty="0"/>
              <a:t>a </a:t>
            </a:r>
            <a:r>
              <a:rPr lang="cs-CZ" sz="1800" dirty="0" smtClean="0"/>
              <a:t>finančními.</a:t>
            </a:r>
          </a:p>
          <a:p>
            <a:pPr algn="just"/>
            <a:endParaRPr lang="cs-CZ" sz="1800" dirty="0" smtClean="0"/>
          </a:p>
          <a:p>
            <a:pPr marL="0" indent="0" algn="just">
              <a:buNone/>
            </a:pPr>
            <a:r>
              <a:rPr lang="cs-CZ" sz="1800" dirty="0" smtClean="0"/>
              <a:t>Plnění řídící </a:t>
            </a:r>
            <a:r>
              <a:rPr lang="cs-CZ" sz="1800" dirty="0"/>
              <a:t>funkce (souboru </a:t>
            </a:r>
            <a:r>
              <a:rPr lang="cs-CZ" sz="1800" dirty="0" smtClean="0"/>
              <a:t>činností</a:t>
            </a:r>
            <a:r>
              <a:rPr lang="cs-CZ" sz="1800" dirty="0"/>
              <a:t>) </a:t>
            </a:r>
            <a:r>
              <a:rPr lang="cs-CZ" sz="1800" dirty="0" smtClean="0"/>
              <a:t>zabezpečení prostředky spočívá </a:t>
            </a:r>
            <a:r>
              <a:rPr lang="cs-CZ" sz="1800" dirty="0"/>
              <a:t>v: </a:t>
            </a:r>
          </a:p>
          <a:p>
            <a:pPr algn="just"/>
            <a:r>
              <a:rPr lang="cs-CZ" sz="1800" dirty="0" smtClean="0"/>
              <a:t>zabezpečování </a:t>
            </a:r>
            <a:r>
              <a:rPr lang="cs-CZ" sz="1800" dirty="0"/>
              <a:t>materiálních a </a:t>
            </a:r>
            <a:r>
              <a:rPr lang="cs-CZ" sz="1800" dirty="0" smtClean="0"/>
              <a:t>finančních prostředků; </a:t>
            </a:r>
            <a:endParaRPr lang="cs-CZ" sz="1800" dirty="0"/>
          </a:p>
          <a:p>
            <a:pPr algn="just"/>
            <a:r>
              <a:rPr lang="cs-CZ" sz="1800" dirty="0" smtClean="0"/>
              <a:t>rozhodování </a:t>
            </a:r>
            <a:r>
              <a:rPr lang="cs-CZ" sz="1800" dirty="0"/>
              <a:t>o jejich použití a racionálním </a:t>
            </a:r>
            <a:r>
              <a:rPr lang="cs-CZ" sz="1800" dirty="0" smtClean="0"/>
              <a:t>využívání</a:t>
            </a:r>
            <a:r>
              <a:rPr lang="cs-CZ" sz="1800" dirty="0"/>
              <a:t>;</a:t>
            </a:r>
          </a:p>
          <a:p>
            <a:pPr algn="just"/>
            <a:r>
              <a:rPr lang="cs-CZ" sz="1800" dirty="0" smtClean="0"/>
              <a:t>jejich </a:t>
            </a:r>
            <a:r>
              <a:rPr lang="cs-CZ" sz="1800" dirty="0"/>
              <a:t>udržování a </a:t>
            </a:r>
            <a:r>
              <a:rPr lang="cs-CZ" sz="1800" dirty="0" smtClean="0"/>
              <a:t>ochraně. </a:t>
            </a:r>
            <a:endParaRPr lang="cs-CZ" sz="1800" dirty="0"/>
          </a:p>
          <a:p>
            <a:pPr marL="0" indent="0" algn="just">
              <a:buNone/>
            </a:pPr>
            <a:endParaRPr lang="cs-CZ" sz="1800" dirty="0" smtClean="0"/>
          </a:p>
          <a:p>
            <a:pPr marL="0" indent="0" algn="just">
              <a:buNone/>
            </a:pPr>
            <a:r>
              <a:rPr lang="cs-CZ" sz="1800" dirty="0" smtClean="0"/>
              <a:t>Tato </a:t>
            </a:r>
            <a:r>
              <a:rPr lang="cs-CZ" sz="1800" dirty="0"/>
              <a:t>funkce není mnoha autory považována za funkcí </a:t>
            </a:r>
            <a:r>
              <a:rPr lang="cs-CZ" sz="1800" dirty="0" smtClean="0"/>
              <a:t>řídící</a:t>
            </a:r>
            <a:r>
              <a:rPr lang="cs-CZ" sz="1800" dirty="0"/>
              <a:t>. </a:t>
            </a:r>
            <a:r>
              <a:rPr lang="cs-CZ" sz="1800" dirty="0" smtClean="0"/>
              <a:t>Vycházející ze </a:t>
            </a:r>
            <a:r>
              <a:rPr lang="cs-CZ" sz="1800" dirty="0"/>
              <a:t>struktury </a:t>
            </a:r>
            <a:r>
              <a:rPr lang="cs-CZ" sz="1800" dirty="0" smtClean="0"/>
              <a:t>řídících </a:t>
            </a:r>
            <a:r>
              <a:rPr lang="cs-CZ" sz="1800" dirty="0"/>
              <a:t>funkcí a vzhledem na význam této funkce pro </a:t>
            </a:r>
            <a:r>
              <a:rPr lang="cs-CZ" sz="1800" dirty="0" smtClean="0"/>
              <a:t>činnost podniku </a:t>
            </a:r>
            <a:r>
              <a:rPr lang="cs-CZ" sz="1800" dirty="0"/>
              <a:t>a </a:t>
            </a:r>
            <a:r>
              <a:rPr lang="cs-CZ" sz="1800" dirty="0" smtClean="0"/>
              <a:t>náročnost </a:t>
            </a:r>
            <a:r>
              <a:rPr lang="cs-CZ" sz="1800" dirty="0"/>
              <a:t>její realizace je však </a:t>
            </a:r>
            <a:r>
              <a:rPr lang="cs-CZ" sz="1800" dirty="0" smtClean="0"/>
              <a:t>účelné </a:t>
            </a:r>
            <a:r>
              <a:rPr lang="cs-CZ" sz="1800" dirty="0"/>
              <a:t>zkoumat práci s </a:t>
            </a:r>
            <a:r>
              <a:rPr lang="cs-CZ" sz="1800" dirty="0" smtClean="0"/>
              <a:t>prostředky jako funkci řídící</a:t>
            </a:r>
            <a:r>
              <a:rPr lang="cs-CZ" sz="1800" dirty="0"/>
              <a:t>.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dirty="0" smtClean="0"/>
              <a:t>Materiální zabezpečení I</a:t>
            </a:r>
            <a:endParaRPr lang="cs-CZ" dirty="0"/>
          </a:p>
        </p:txBody>
      </p:sp>
    </p:spTree>
    <p:extLst>
      <p:ext uri="{BB962C8B-B14F-4D97-AF65-F5344CB8AC3E}">
        <p14:creationId xmlns:p14="http://schemas.microsoft.com/office/powerpoint/2010/main" val="5570036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437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Finanční hospodaření </a:t>
            </a:r>
            <a:r>
              <a:rPr lang="cs-CZ" sz="1800" dirty="0"/>
              <a:t>podniku se stará o pohyb </a:t>
            </a:r>
            <a:r>
              <a:rPr lang="cs-CZ" sz="1800" dirty="0" smtClean="0"/>
              <a:t>peněz</a:t>
            </a:r>
            <a:r>
              <a:rPr lang="cs-CZ" sz="1800" dirty="0"/>
              <a:t>, majetku a kapitálu. </a:t>
            </a:r>
          </a:p>
          <a:p>
            <a:pPr algn="just"/>
            <a:r>
              <a:rPr lang="cs-CZ" sz="1800" dirty="0"/>
              <a:t>Jedná se nejen o jejich získávání, ale i o jejich </a:t>
            </a:r>
            <a:r>
              <a:rPr lang="cs-CZ" sz="1800" dirty="0" smtClean="0"/>
              <a:t>rozdělování </a:t>
            </a:r>
            <a:r>
              <a:rPr lang="cs-CZ" sz="1800" dirty="0"/>
              <a:t>a </a:t>
            </a:r>
            <a:r>
              <a:rPr lang="cs-CZ" sz="1800" dirty="0" smtClean="0"/>
              <a:t>efektivní využívání </a:t>
            </a:r>
            <a:r>
              <a:rPr lang="cs-CZ" sz="1800" dirty="0"/>
              <a:t>v rámci </a:t>
            </a:r>
            <a:r>
              <a:rPr lang="cs-CZ" sz="1800" dirty="0" smtClean="0"/>
              <a:t>řídícího </a:t>
            </a:r>
            <a:r>
              <a:rPr lang="cs-CZ" sz="1800" dirty="0"/>
              <a:t>procesu podniku, ale i mimo </a:t>
            </a:r>
            <a:r>
              <a:rPr lang="cs-CZ" sz="1800" dirty="0" smtClean="0"/>
              <a:t>něj </a:t>
            </a:r>
            <a:r>
              <a:rPr lang="cs-CZ" sz="1800" dirty="0"/>
              <a:t>(</a:t>
            </a:r>
            <a:r>
              <a:rPr lang="cs-CZ" sz="1800" dirty="0" smtClean="0"/>
              <a:t>finanční investování</a:t>
            </a:r>
            <a:r>
              <a:rPr lang="cs-CZ" sz="1800" dirty="0"/>
              <a:t>). </a:t>
            </a:r>
          </a:p>
          <a:p>
            <a:pPr algn="just"/>
            <a:r>
              <a:rPr lang="cs-CZ" sz="1800" dirty="0"/>
              <a:t>Za </a:t>
            </a:r>
            <a:r>
              <a:rPr lang="cs-CZ" sz="1800" dirty="0" smtClean="0"/>
              <a:t>finanční prostředky </a:t>
            </a:r>
            <a:r>
              <a:rPr lang="cs-CZ" sz="1800" dirty="0"/>
              <a:t>jsou </a:t>
            </a:r>
            <a:r>
              <a:rPr lang="cs-CZ" sz="1800" dirty="0" smtClean="0"/>
              <a:t>pořízené potřebné </a:t>
            </a:r>
            <a:r>
              <a:rPr lang="cs-CZ" sz="1800" dirty="0"/>
              <a:t>hmotné </a:t>
            </a:r>
            <a:r>
              <a:rPr lang="cs-CZ" sz="1800" dirty="0" smtClean="0"/>
              <a:t>prostředky </a:t>
            </a:r>
            <a:r>
              <a:rPr lang="cs-CZ" sz="1800" dirty="0"/>
              <a:t>(pracovní </a:t>
            </a:r>
            <a:r>
              <a:rPr lang="cs-CZ" sz="1800" dirty="0" smtClean="0"/>
              <a:t>předměty</a:t>
            </a:r>
            <a:r>
              <a:rPr lang="cs-CZ" sz="1800" dirty="0"/>
              <a:t>, </a:t>
            </a:r>
            <a:r>
              <a:rPr lang="cs-CZ" sz="1800" dirty="0" smtClean="0"/>
              <a:t>např. </a:t>
            </a:r>
            <a:r>
              <a:rPr lang="cs-CZ" sz="1800" dirty="0"/>
              <a:t>materiál, suroviny a pracovní </a:t>
            </a:r>
            <a:r>
              <a:rPr lang="cs-CZ" sz="1800" dirty="0" smtClean="0"/>
              <a:t>prostředky např. </a:t>
            </a:r>
            <a:r>
              <a:rPr lang="cs-CZ" sz="1800" dirty="0"/>
              <a:t>stroje </a:t>
            </a:r>
            <a:r>
              <a:rPr lang="cs-CZ" sz="1800" dirty="0" smtClean="0"/>
              <a:t>a zařízení</a:t>
            </a:r>
            <a:r>
              <a:rPr lang="cs-CZ" sz="1800" dirty="0"/>
              <a:t>). </a:t>
            </a:r>
            <a:endParaRPr lang="cs-CZ" sz="1800" dirty="0" smtClean="0"/>
          </a:p>
          <a:p>
            <a:pPr algn="just"/>
            <a:r>
              <a:rPr lang="cs-CZ" sz="1800" dirty="0" smtClean="0"/>
              <a:t>O </a:t>
            </a:r>
            <a:r>
              <a:rPr lang="cs-CZ" sz="1800" dirty="0"/>
              <a:t>jejich racionální využívání, </a:t>
            </a:r>
            <a:r>
              <a:rPr lang="cs-CZ" sz="1800" dirty="0" smtClean="0"/>
              <a:t>stejně jako </a:t>
            </a:r>
            <a:r>
              <a:rPr lang="cs-CZ" sz="1800" dirty="0"/>
              <a:t>o údržbu a ochranu </a:t>
            </a:r>
            <a:r>
              <a:rPr lang="cs-CZ" sz="1800" dirty="0" smtClean="0"/>
              <a:t>strojů, zařízení</a:t>
            </a:r>
            <a:r>
              <a:rPr lang="cs-CZ" sz="1800" dirty="0"/>
              <a:t>, veškerého majetku </a:t>
            </a:r>
            <a:r>
              <a:rPr lang="cs-CZ" sz="1800" dirty="0" smtClean="0"/>
              <a:t>organizace </a:t>
            </a:r>
            <a:r>
              <a:rPr lang="cs-CZ" sz="1800" dirty="0"/>
              <a:t>je nezbytné se v procesu </a:t>
            </a:r>
            <a:r>
              <a:rPr lang="cs-CZ" sz="1800" dirty="0" smtClean="0"/>
              <a:t>řízení starat</a:t>
            </a:r>
            <a:r>
              <a:rPr lang="cs-CZ" sz="1800" dirty="0"/>
              <a:t>. </a:t>
            </a:r>
          </a:p>
          <a:p>
            <a:pPr algn="just"/>
            <a:r>
              <a:rPr lang="cs-CZ" sz="1800" dirty="0" smtClean="0"/>
              <a:t>Plnění </a:t>
            </a:r>
            <a:r>
              <a:rPr lang="cs-CZ" sz="1800" dirty="0"/>
              <a:t>funkce </a:t>
            </a:r>
            <a:r>
              <a:rPr lang="cs-CZ" sz="1800" dirty="0" smtClean="0"/>
              <a:t>zabezpečení prostředky </a:t>
            </a:r>
            <a:r>
              <a:rPr lang="cs-CZ" sz="1800" dirty="0"/>
              <a:t>se realizuje ve </a:t>
            </a:r>
            <a:r>
              <a:rPr lang="cs-CZ" sz="1800" dirty="0" smtClean="0"/>
              <a:t>všech </a:t>
            </a:r>
            <a:r>
              <a:rPr lang="cs-CZ" sz="1800" dirty="0"/>
              <a:t>útvarech podniku, </a:t>
            </a:r>
            <a:r>
              <a:rPr lang="cs-CZ" sz="1800" dirty="0" smtClean="0"/>
              <a:t>ve </a:t>
            </a:r>
            <a:r>
              <a:rPr lang="cs-CZ" sz="1800" dirty="0"/>
              <a:t>všech funkcích </a:t>
            </a:r>
            <a:r>
              <a:rPr lang="cs-CZ" sz="1800" dirty="0" smtClean="0"/>
              <a:t>řídících </a:t>
            </a:r>
            <a:r>
              <a:rPr lang="cs-CZ" sz="1800" dirty="0"/>
              <a:t>i </a:t>
            </a:r>
            <a:r>
              <a:rPr lang="cs-CZ" sz="1800" dirty="0" smtClean="0"/>
              <a:t>výkonných.</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dirty="0" smtClean="0"/>
              <a:t>Materiální zabezpečení II</a:t>
            </a:r>
            <a:endParaRPr lang="cs-CZ" dirty="0"/>
          </a:p>
        </p:txBody>
      </p:sp>
    </p:spTree>
    <p:extLst>
      <p:ext uri="{BB962C8B-B14F-4D97-AF65-F5344CB8AC3E}">
        <p14:creationId xmlns:p14="http://schemas.microsoft.com/office/powerpoint/2010/main" val="5659853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a:solidFill>
                  <a:schemeClr val="bg1"/>
                </a:solidFill>
                <a:latin typeface="Times New Roman" panose="02020603050405020304" pitchFamily="18" charset="0"/>
                <a:cs typeface="Times New Roman" panose="02020603050405020304" pitchFamily="18" charset="0"/>
              </a:rPr>
              <a:t>Management jako vědní disciplína</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115616" y="3219822"/>
            <a:ext cx="4536504"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2000" dirty="0">
                <a:solidFill>
                  <a:schemeClr val="bg1"/>
                </a:solidFill>
                <a:latin typeface="Times New Roman" panose="02020603050405020304" pitchFamily="18" charset="0"/>
                <a:cs typeface="Times New Roman" panose="02020603050405020304" pitchFamily="18" charset="0"/>
              </a:rPr>
              <a:t>Historický vývoj managementu</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MANAGEMENT</a:t>
            </a:r>
          </a:p>
        </p:txBody>
      </p:sp>
    </p:spTree>
    <p:extLst>
      <p:ext uri="{BB962C8B-B14F-4D97-AF65-F5344CB8AC3E}">
        <p14:creationId xmlns:p14="http://schemas.microsoft.com/office/powerpoint/2010/main" val="42122859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55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Pojem management pochází z latinského slova „</a:t>
            </a:r>
            <a:r>
              <a:rPr lang="cs-CZ" sz="1800" dirty="0" err="1"/>
              <a:t>manus</a:t>
            </a:r>
            <a:r>
              <a:rPr lang="cs-CZ" sz="1800" dirty="0"/>
              <a:t>“ ruka, přičemž jeho původním významem bylo ruční ovládání koní. V českém odborném prostředí je pojem „management“ chápán jako řízení podniku. Pojem management, vzhledem k obtížnosti přesného a výstižného překladu z původního amerického pojetí (</a:t>
            </a:r>
            <a:r>
              <a:rPr lang="cs-CZ" sz="1800" dirty="0" err="1"/>
              <a:t>manage</a:t>
            </a:r>
            <a:r>
              <a:rPr lang="cs-CZ" sz="1800" dirty="0"/>
              <a:t> – management) do ostatních jazyků, se používá v této cizojazyčné podobě také v české odborné literatuře.</a:t>
            </a:r>
          </a:p>
          <a:p>
            <a:pPr algn="just"/>
            <a:r>
              <a:rPr lang="cs-CZ" sz="1800" dirty="0"/>
              <a:t>Management je komplexní a systematická disciplína, zabývající se poznatky o řízení, rozvíjí již více než sto let. </a:t>
            </a:r>
          </a:p>
          <a:p>
            <a:pPr algn="just"/>
            <a:r>
              <a:rPr lang="cs-CZ" sz="1800" dirty="0"/>
              <a:t>Management jako vědní disciplína je úzce spjata s empirií, praxí. Praxe poskytuje poznatky a management tyto poznatky zobecňuje v podobě obecných principů a metod.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Pojetí managementu jako vědní disciplíny</a:t>
            </a:r>
          </a:p>
        </p:txBody>
      </p:sp>
    </p:spTree>
    <p:extLst>
      <p:ext uri="{BB962C8B-B14F-4D97-AF65-F5344CB8AC3E}">
        <p14:creationId xmlns:p14="http://schemas.microsoft.com/office/powerpoint/2010/main" val="1008175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Období přelomu devatenáctého a dvacátého století, před skutečným nástupem intenzivního bádání v oblasti managementu, se nazývá někdy jako tzv. </a:t>
            </a:r>
            <a:r>
              <a:rPr lang="cs-CZ" sz="1800" dirty="0" err="1"/>
              <a:t>předvývojová</a:t>
            </a:r>
            <a:r>
              <a:rPr lang="cs-CZ" sz="1800" dirty="0"/>
              <a:t> etapa řízení. Historie novodobého managementu je datována do období počátku 20. století. Je to dáno tím, že toto období je charakteristické úsilím o zvyšování produktivity práce v rozvíjejících se průmyslových podnicích. </a:t>
            </a:r>
          </a:p>
          <a:p>
            <a:pPr algn="just"/>
            <a:r>
              <a:rPr lang="cs-CZ" sz="1800" dirty="0"/>
              <a:t>Vývoj novodobého managementu můžeme rozčlenit do následujících etap (Veber a kol., 2009):</a:t>
            </a:r>
          </a:p>
          <a:p>
            <a:pPr lvl="1" algn="just"/>
            <a:r>
              <a:rPr lang="cs-CZ" sz="1800" dirty="0"/>
              <a:t>období klasického managementu – konec 19. století a třicátá léta 20. století;</a:t>
            </a:r>
          </a:p>
          <a:p>
            <a:pPr lvl="1" algn="just"/>
            <a:r>
              <a:rPr lang="cs-CZ" sz="1800" dirty="0"/>
              <a:t>management čtyřicátých až sedmdesátých let 20. století;</a:t>
            </a:r>
          </a:p>
          <a:p>
            <a:pPr lvl="1" algn="just"/>
            <a:r>
              <a:rPr lang="cs-CZ" sz="1800" dirty="0"/>
              <a:t>management konce 20. století;</a:t>
            </a:r>
          </a:p>
          <a:p>
            <a:pPr lvl="1" algn="just"/>
            <a:r>
              <a:rPr lang="cs-CZ" sz="1800" dirty="0"/>
              <a:t>management počátku 21. století.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a:t>Etapy vývoje novodobého managementu</a:t>
            </a:r>
          </a:p>
        </p:txBody>
      </p:sp>
    </p:spTree>
    <p:extLst>
      <p:ext uri="{BB962C8B-B14F-4D97-AF65-F5344CB8AC3E}">
        <p14:creationId xmlns:p14="http://schemas.microsoft.com/office/powerpoint/2010/main" val="1837825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V období klasického období rozlišujeme dvě centra rozvoje managementu, kde se management vyvíjel rozdílným způsobem, a to Evropu a USA. Rozdílný vývoj managementu je dán rozdílným rozvojem průmyslové výroby v těchto dvou lokalitách.</a:t>
            </a:r>
          </a:p>
          <a:p>
            <a:pPr marL="0" indent="0" algn="just">
              <a:buNone/>
            </a:pPr>
            <a:r>
              <a:rPr lang="cs-CZ" sz="1700" b="1" dirty="0"/>
              <a:t>Americký proud managementu </a:t>
            </a:r>
            <a:r>
              <a:rPr lang="cs-CZ" sz="1700" dirty="0"/>
              <a:t>byl charakteristický těmito znaky (Veber a kol., 2009):</a:t>
            </a:r>
          </a:p>
          <a:p>
            <a:pPr lvl="0" algn="just"/>
            <a:r>
              <a:rPr lang="cs-CZ" sz="1700" dirty="0"/>
              <a:t>zaměření na zvyšování výkonnosti výrobních jednotek s důrazem na bezprostřední řízení výroby;</a:t>
            </a:r>
          </a:p>
          <a:p>
            <a:pPr lvl="0" algn="just"/>
            <a:r>
              <a:rPr lang="cs-CZ" sz="1700" dirty="0"/>
              <a:t>zvyšování pracovní disciplíny dělníků pomocí vytvořením technických a pracovních norem, důsledné plnění příkazů a dodržování stanovených pracovních a technologických postupů, bezpodmínečné dodržování kázně bez minimálních osobních iniciativ zaměstnanců;</a:t>
            </a:r>
          </a:p>
          <a:p>
            <a:pPr lvl="0" algn="just"/>
            <a:r>
              <a:rPr lang="cs-CZ" sz="1700" dirty="0"/>
              <a:t>zavedení metod plánování výroby, pracovní a výrobní dokumentace, evidence nákladů a výsledků práce, přístupy směřující k odstraňování ztrát při výrobě a další postupy;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Klasické období managementu I</a:t>
            </a:r>
          </a:p>
        </p:txBody>
      </p:sp>
    </p:spTree>
    <p:extLst>
      <p:ext uri="{BB962C8B-B14F-4D97-AF65-F5344CB8AC3E}">
        <p14:creationId xmlns:p14="http://schemas.microsoft.com/office/powerpoint/2010/main" val="941246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Manažerské funkce </a:t>
            </a:r>
            <a:r>
              <a:rPr lang="cs-CZ" sz="1800" dirty="0" smtClean="0"/>
              <a:t>zabezpečovací představují </a:t>
            </a:r>
            <a:r>
              <a:rPr lang="cs-CZ" sz="1800" dirty="0"/>
              <a:t>manažerské funkce, jejichž cílem je zabezpečení adekvátními zdroji plánované aktivity. </a:t>
            </a:r>
            <a:endParaRPr lang="cs-CZ" sz="1800" dirty="0" smtClean="0"/>
          </a:p>
          <a:p>
            <a:pPr algn="just"/>
            <a:endParaRPr lang="cs-CZ" sz="1800" dirty="0" smtClean="0"/>
          </a:p>
          <a:p>
            <a:pPr marL="0" indent="0" algn="just">
              <a:buNone/>
            </a:pPr>
            <a:r>
              <a:rPr lang="cs-CZ" sz="1800" dirty="0" smtClean="0"/>
              <a:t>Jedná </a:t>
            </a:r>
            <a:r>
              <a:rPr lang="cs-CZ" sz="1800" dirty="0"/>
              <a:t>se především </a:t>
            </a:r>
            <a:r>
              <a:rPr lang="cs-CZ" sz="1800" dirty="0" smtClean="0"/>
              <a:t>o:</a:t>
            </a:r>
          </a:p>
          <a:p>
            <a:pPr algn="just"/>
            <a:r>
              <a:rPr lang="cs-CZ" sz="1800" dirty="0" smtClean="0"/>
              <a:t>zabezpečení </a:t>
            </a:r>
            <a:r>
              <a:rPr lang="cs-CZ" sz="1800" dirty="0"/>
              <a:t>materiálními zdroji (suroviny, polotovary apod</a:t>
            </a:r>
            <a:r>
              <a:rPr lang="cs-CZ" sz="1800" dirty="0" smtClean="0"/>
              <a:t>.);</a:t>
            </a:r>
          </a:p>
          <a:p>
            <a:pPr algn="just"/>
            <a:r>
              <a:rPr lang="cs-CZ" sz="1800" dirty="0" smtClean="0"/>
              <a:t>zabezpečení </a:t>
            </a:r>
            <a:r>
              <a:rPr lang="cs-CZ" sz="1800" dirty="0"/>
              <a:t>lidskými zdroji (manažery a pracovníky</a:t>
            </a:r>
            <a:r>
              <a:rPr lang="cs-CZ" sz="1800" dirty="0" smtClean="0"/>
              <a:t>);</a:t>
            </a:r>
          </a:p>
          <a:p>
            <a:pPr algn="just"/>
            <a:r>
              <a:rPr lang="cs-CZ" sz="1800" dirty="0" smtClean="0"/>
              <a:t>zabezpečení </a:t>
            </a:r>
            <a:r>
              <a:rPr lang="cs-CZ" sz="1800" dirty="0"/>
              <a:t>informacemi.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Podstata manažerských </a:t>
            </a:r>
            <a:r>
              <a:rPr lang="cs-CZ" smtClean="0"/>
              <a:t>funkcí zabezpečovacích</a:t>
            </a:r>
            <a:endParaRPr lang="cs-CZ" dirty="0"/>
          </a:p>
        </p:txBody>
      </p:sp>
    </p:spTree>
    <p:extLst>
      <p:ext uri="{BB962C8B-B14F-4D97-AF65-F5344CB8AC3E}">
        <p14:creationId xmlns:p14="http://schemas.microsoft.com/office/powerpoint/2010/main" val="3489737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dirty="0"/>
              <a:t>základem motivace pracovníků bylo stanovení tvrdých výkonových norem na základě zmapování spotřeby práce, stanovení úkolové mzdy, stanovení požadavků na pracovní místa, plnění stanovených postupů a příslušné výkonové normy;</a:t>
            </a:r>
          </a:p>
          <a:p>
            <a:pPr lvl="0" algn="just"/>
            <a:r>
              <a:rPr lang="cs-CZ" sz="1700" dirty="0"/>
              <a:t>minimální zájem o manažerskou práci nebo zdokonalování řídících praktik samotných manažerů. </a:t>
            </a:r>
          </a:p>
          <a:p>
            <a:pPr algn="just"/>
            <a:r>
              <a:rPr lang="cs-CZ" sz="1700" dirty="0"/>
              <a:t>Mezi hlavní představitele amerického proudu klasického managementu patřili: Frederick </a:t>
            </a:r>
            <a:r>
              <a:rPr lang="cs-CZ" sz="1700" dirty="0" err="1"/>
              <a:t>Winslow</a:t>
            </a:r>
            <a:r>
              <a:rPr lang="cs-CZ" sz="1700" dirty="0"/>
              <a:t> </a:t>
            </a:r>
            <a:r>
              <a:rPr lang="cs-CZ" sz="1700" dirty="0" err="1"/>
              <a:t>Taylor</a:t>
            </a:r>
            <a:r>
              <a:rPr lang="cs-CZ" sz="1700" dirty="0"/>
              <a:t>, Henry Ford, Henry L. </a:t>
            </a:r>
            <a:r>
              <a:rPr lang="cs-CZ" sz="1700" dirty="0" err="1"/>
              <a:t>Gantt</a:t>
            </a:r>
            <a:r>
              <a:rPr lang="cs-CZ" sz="1700" dirty="0"/>
              <a:t>, Frank B. </a:t>
            </a:r>
            <a:r>
              <a:rPr lang="cs-CZ" sz="1700" dirty="0" err="1"/>
              <a:t>Gilberth</a:t>
            </a:r>
            <a:r>
              <a:rPr lang="cs-CZ" sz="1700" dirty="0"/>
              <a:t> a Lilian M. </a:t>
            </a:r>
            <a:r>
              <a:rPr lang="cs-CZ" sz="1700" dirty="0" err="1"/>
              <a:t>Gilberthová</a:t>
            </a:r>
            <a:r>
              <a:rPr lang="cs-CZ" sz="1700" dirty="0"/>
              <a:t>.</a:t>
            </a:r>
          </a:p>
          <a:p>
            <a:pPr marL="0" indent="0" algn="just">
              <a:buNone/>
            </a:pPr>
            <a:r>
              <a:rPr lang="cs-CZ" sz="1700" b="1" dirty="0"/>
              <a:t>Evropský proud managementu </a:t>
            </a:r>
            <a:r>
              <a:rPr lang="cs-CZ" sz="1700" dirty="0"/>
              <a:t>se, oproti americkému proudu managementu, zabýval úlohou manažerů v podniku, určení funkční náplně aktivit obecného řízení, stanovení formálních pravidel řízení apod. </a:t>
            </a:r>
          </a:p>
          <a:p>
            <a:pPr algn="just"/>
            <a:r>
              <a:rPr lang="cs-CZ" sz="1700" dirty="0"/>
              <a:t>K hlavním představitelům evropského proudu klasického managementu patřili </a:t>
            </a:r>
            <a:r>
              <a:rPr lang="cs-CZ" sz="1700" dirty="0" err="1"/>
              <a:t>Henri</a:t>
            </a:r>
            <a:r>
              <a:rPr lang="cs-CZ" sz="1700" dirty="0"/>
              <a:t> </a:t>
            </a:r>
            <a:r>
              <a:rPr lang="cs-CZ" sz="1700" dirty="0" err="1"/>
              <a:t>Fayol</a:t>
            </a:r>
            <a:r>
              <a:rPr lang="cs-CZ" sz="1700" dirty="0"/>
              <a:t>, Max Weber, </a:t>
            </a:r>
            <a:r>
              <a:rPr lang="cs-CZ" sz="1700" dirty="0" err="1"/>
              <a:t>Vilfredo</a:t>
            </a:r>
            <a:r>
              <a:rPr lang="cs-CZ" sz="1700" dirty="0"/>
              <a:t> </a:t>
            </a:r>
            <a:r>
              <a:rPr lang="cs-CZ" sz="1700" dirty="0" err="1"/>
              <a:t>Pareto</a:t>
            </a:r>
            <a:r>
              <a:rPr lang="cs-CZ" sz="1700" dirty="0"/>
              <a:t>, M. </a:t>
            </a:r>
            <a:r>
              <a:rPr lang="cs-CZ" sz="1700" dirty="0" err="1"/>
              <a:t>Parker</a:t>
            </a:r>
            <a:r>
              <a:rPr lang="cs-CZ" sz="1700" dirty="0"/>
              <a:t> </a:t>
            </a:r>
            <a:r>
              <a:rPr lang="cs-CZ" sz="1700" dirty="0" err="1"/>
              <a:t>Follettová</a:t>
            </a:r>
            <a:r>
              <a:rPr lang="cs-CZ" sz="1700" dirty="0"/>
              <a:t>, Tomáš Baťa.</a:t>
            </a:r>
            <a:endParaRPr lang="pl-PL"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Klasické období managementu II</a:t>
            </a:r>
          </a:p>
        </p:txBody>
      </p:sp>
    </p:spTree>
    <p:extLst>
      <p:ext uri="{BB962C8B-B14F-4D97-AF65-F5344CB8AC3E}">
        <p14:creationId xmlns:p14="http://schemas.microsoft.com/office/powerpoint/2010/main" val="2217295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smtClean="0"/>
              <a:t>škola </a:t>
            </a:r>
            <a:r>
              <a:rPr lang="cs-CZ" sz="1800" b="1" dirty="0"/>
              <a:t>vědeckého řízení</a:t>
            </a:r>
            <a:r>
              <a:rPr lang="cs-CZ" sz="1800" dirty="0"/>
              <a:t> – aplikuje vědecké metody do řízení výroby, zkoumá činnost dělníka a výrobně-technické kapacity dílny, cílem bylo zvýšit produktivitu práce a výkonnost podniku; představitelé F. W. </a:t>
            </a:r>
            <a:r>
              <a:rPr lang="cs-CZ" sz="1800" dirty="0" err="1"/>
              <a:t>Taylor</a:t>
            </a:r>
            <a:r>
              <a:rPr lang="cs-CZ" sz="1800" dirty="0"/>
              <a:t>, H. Ford, T. Baťa;</a:t>
            </a:r>
          </a:p>
          <a:p>
            <a:pPr lvl="0" algn="just"/>
            <a:r>
              <a:rPr lang="cs-CZ" sz="1800" b="1" dirty="0"/>
              <a:t>škola správního řízení</a:t>
            </a:r>
            <a:r>
              <a:rPr lang="cs-CZ" sz="1800" dirty="0"/>
              <a:t> – vnímá podnik jako jeden celek se sladěnými aktivitami, orientuje se na řízení podniku jako celku a řídící činnosti vyčleňuje jako samostatný předmět zkoumání; představitelé H. </a:t>
            </a:r>
            <a:r>
              <a:rPr lang="cs-CZ" sz="1800" dirty="0" err="1"/>
              <a:t>Fayol</a:t>
            </a:r>
            <a:r>
              <a:rPr lang="cs-CZ" sz="1800" dirty="0"/>
              <a:t>;</a:t>
            </a:r>
          </a:p>
          <a:p>
            <a:pPr lvl="0" algn="just"/>
            <a:r>
              <a:rPr lang="cs-CZ" sz="1800" b="1" dirty="0"/>
              <a:t>škola byrokratického řízení</a:t>
            </a:r>
            <a:r>
              <a:rPr lang="cs-CZ" sz="1800" dirty="0"/>
              <a:t> – vymezuje hierarchii moci a pořádek v podniku; představitelé M. Weber.</a:t>
            </a:r>
          </a:p>
          <a:p>
            <a:pPr algn="just"/>
            <a:r>
              <a:rPr lang="cs-CZ" sz="1800" b="1" dirty="0"/>
              <a:t>škola lidských vztahů</a:t>
            </a:r>
            <a:r>
              <a:rPr lang="cs-CZ" sz="1800" dirty="0"/>
              <a:t> – zabývá se rolí lidských vztahů v organizaci a často se nazývá jako tzv. neoklasická teorie </a:t>
            </a:r>
            <a:r>
              <a:rPr lang="cs-CZ" sz="1800" dirty="0" smtClean="0"/>
              <a:t>managementu; představitele </a:t>
            </a:r>
            <a:r>
              <a:rPr lang="cs-CZ" sz="1800" dirty="0"/>
              <a:t>patří H. </a:t>
            </a:r>
            <a:r>
              <a:rPr lang="cs-CZ" sz="1800" dirty="0" err="1"/>
              <a:t>Münsterberg</a:t>
            </a:r>
            <a:r>
              <a:rPr lang="cs-CZ" sz="1800" dirty="0"/>
              <a:t>, E. </a:t>
            </a:r>
            <a:r>
              <a:rPr lang="cs-CZ" sz="1800" dirty="0" err="1"/>
              <a:t>Mayo</a:t>
            </a:r>
            <a:r>
              <a:rPr lang="cs-CZ" sz="1800" dirty="0"/>
              <a:t>, V. </a:t>
            </a:r>
            <a:r>
              <a:rPr lang="cs-CZ" sz="1800" dirty="0" err="1"/>
              <a:t>Pareto</a:t>
            </a:r>
            <a:r>
              <a:rPr lang="cs-CZ" sz="1800" dirty="0"/>
              <a:t>, M. P. </a:t>
            </a:r>
            <a:r>
              <a:rPr lang="cs-CZ" sz="1800" dirty="0" err="1"/>
              <a:t>Follet</a:t>
            </a:r>
            <a:r>
              <a:rPr lang="cs-CZ" sz="1800" dirty="0"/>
              <a:t> </a:t>
            </a:r>
            <a:r>
              <a:rPr lang="cs-CZ" sz="1800" dirty="0" err="1"/>
              <a:t>ová</a:t>
            </a:r>
            <a:r>
              <a:rPr lang="cs-CZ" sz="1800" dirty="0"/>
              <a:t>, Ch. </a:t>
            </a:r>
            <a:r>
              <a:rPr lang="cs-CZ" sz="1800" dirty="0" err="1"/>
              <a:t>Barnard</a:t>
            </a:r>
            <a:r>
              <a:rPr lang="cs-CZ" sz="1800" dirty="0"/>
              <a:t> a další.</a:t>
            </a:r>
          </a:p>
          <a:p>
            <a:pPr lvl="0" algn="just"/>
            <a:endParaRPr lang="cs-CZ" sz="1800" dirty="0"/>
          </a:p>
          <a:p>
            <a:pPr algn="just"/>
            <a:endParaRPr lang="pl-PL"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Školy klasického období managementu</a:t>
            </a:r>
          </a:p>
        </p:txBody>
      </p:sp>
    </p:spTree>
    <p:extLst>
      <p:ext uri="{BB962C8B-B14F-4D97-AF65-F5344CB8AC3E}">
        <p14:creationId xmlns:p14="http://schemas.microsoft.com/office/powerpoint/2010/main" val="1537448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717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 období poloviny dvacátého století jsou rozvíjeny různé národové proudy, jejichž základy spadají do období klasického managementu. </a:t>
            </a:r>
          </a:p>
          <a:p>
            <a:pPr algn="just"/>
            <a:endParaRPr lang="cs-CZ" sz="1800" dirty="0"/>
          </a:p>
          <a:p>
            <a:pPr marL="0" indent="0" algn="just">
              <a:buNone/>
            </a:pPr>
            <a:r>
              <a:rPr lang="cs-CZ" sz="1800" dirty="0"/>
              <a:t>Jedná se o: </a:t>
            </a:r>
          </a:p>
          <a:p>
            <a:pPr algn="just"/>
            <a:r>
              <a:rPr lang="cs-CZ" sz="1800" dirty="0"/>
              <a:t>sociální přístup, </a:t>
            </a:r>
          </a:p>
          <a:p>
            <a:pPr algn="just"/>
            <a:r>
              <a:rPr lang="cs-CZ" sz="1800" dirty="0"/>
              <a:t>procesní přístup, </a:t>
            </a:r>
          </a:p>
          <a:p>
            <a:pPr algn="just"/>
            <a:r>
              <a:rPr lang="cs-CZ" sz="1800" dirty="0"/>
              <a:t>systémové přístupy, </a:t>
            </a:r>
          </a:p>
          <a:p>
            <a:pPr algn="just"/>
            <a:r>
              <a:rPr lang="cs-CZ" sz="1800" dirty="0"/>
              <a:t>kvantitativní přístupy, </a:t>
            </a:r>
          </a:p>
          <a:p>
            <a:pPr algn="just"/>
            <a:r>
              <a:rPr lang="cs-CZ" sz="1800" dirty="0"/>
              <a:t>empirické (pragmatické) přístupy.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Management 40. – 70. let 20. století</a:t>
            </a:r>
          </a:p>
        </p:txBody>
      </p:sp>
    </p:spTree>
    <p:extLst>
      <p:ext uri="{BB962C8B-B14F-4D97-AF65-F5344CB8AC3E}">
        <p14:creationId xmlns:p14="http://schemas.microsoft.com/office/powerpoint/2010/main" val="371482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Management v reakci na vývoj a charakteristiky tohoto období, hledá nové manažerské přístupy, které umožní podnikům pružně a efektivně reagovat na tyto změny. Management se začíná zaměřovat na studium podnikatelského prostředí a změn v něm. V reakci na nasycení řady trhů vzniká nová manažerská koncepce, a to koncepce marketingová. Končí éra výrobce a začíná éra zákazníka. Tato skutečnost má dalekosáhlé důsledky pro systém řízení podniku. Začínají se zavádět první systémy péče o zákazníka. Roste význam znalostí, a to nejen zákazníků, ale i trhů. Znalosti se stávají významným zdrojem a konkurenční výhodou podniků.</a:t>
            </a:r>
          </a:p>
          <a:p>
            <a:pPr algn="just"/>
            <a:r>
              <a:rPr lang="cs-CZ" sz="1800" dirty="0"/>
              <a:t>K významným představitelům tohoto období vývoje managementu patří Philip </a:t>
            </a:r>
            <a:r>
              <a:rPr lang="cs-CZ" sz="1800" dirty="0" err="1"/>
              <a:t>Kotler</a:t>
            </a:r>
            <a:r>
              <a:rPr lang="cs-CZ" sz="1800" dirty="0"/>
              <a:t>, Michael E. Porter, Tom </a:t>
            </a:r>
            <a:r>
              <a:rPr lang="cs-CZ" sz="1800" dirty="0" err="1"/>
              <a:t>Peters</a:t>
            </a:r>
            <a:r>
              <a:rPr lang="cs-CZ" sz="1800" dirty="0"/>
              <a:t>, Robert </a:t>
            </a:r>
            <a:r>
              <a:rPr lang="cs-CZ" sz="1800" dirty="0" err="1"/>
              <a:t>Watermann</a:t>
            </a:r>
            <a:r>
              <a:rPr lang="cs-CZ" sz="1800" dirty="0"/>
              <a:t>, James </a:t>
            </a:r>
            <a:r>
              <a:rPr lang="cs-CZ" sz="1800" dirty="0" err="1"/>
              <a:t>Champy</a:t>
            </a:r>
            <a:r>
              <a:rPr lang="cs-CZ" sz="1800" dirty="0"/>
              <a:t>, Michael Hammer a Peter </a:t>
            </a:r>
            <a:r>
              <a:rPr lang="cs-CZ" sz="1800" dirty="0" err="1"/>
              <a:t>Senge</a:t>
            </a:r>
            <a:r>
              <a:rPr lang="cs-CZ" sz="1800" dirty="0"/>
              <a:t> (Veber a kol., 2009).</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a:t>Management konce dvacátého století</a:t>
            </a:r>
          </a:p>
        </p:txBody>
      </p:sp>
    </p:spTree>
    <p:extLst>
      <p:ext uri="{BB962C8B-B14F-4D97-AF65-F5344CB8AC3E}">
        <p14:creationId xmlns:p14="http://schemas.microsoft.com/office/powerpoint/2010/main" val="19365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55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Změny v podnikatelském prostředí se výrazným způsobem zrychlují. Rychlost těchto změn je taková, že není možné často ani určit a zaznamenat všechny nové trendy. </a:t>
            </a:r>
          </a:p>
          <a:p>
            <a:pPr algn="just"/>
            <a:r>
              <a:rPr lang="cs-CZ" sz="1800" dirty="0"/>
              <a:t>Tato doba je typická rostoucím vlivem informacích, komunikačních a moderních dopravních systémů, které vedou ke zkracování vzdáleností a času. </a:t>
            </a:r>
          </a:p>
          <a:p>
            <a:pPr algn="just"/>
            <a:r>
              <a:rPr lang="cs-CZ" sz="1800" dirty="0"/>
              <a:t>Vlivem těchto změn dochází k významnému prohlubování globalizace světového hospodářství. Důsledkem je vznik </a:t>
            </a:r>
            <a:r>
              <a:rPr lang="cs-CZ" sz="1800" dirty="0" err="1"/>
              <a:t>megatrhů</a:t>
            </a:r>
            <a:r>
              <a:rPr lang="cs-CZ" sz="1800" dirty="0"/>
              <a:t> a celosvětové konkurence, tzv. </a:t>
            </a:r>
            <a:r>
              <a:rPr lang="cs-CZ" sz="1800" dirty="0" err="1"/>
              <a:t>hyperkonkurence</a:t>
            </a:r>
            <a:r>
              <a:rPr lang="cs-CZ" sz="1800" dirty="0"/>
              <a:t>. </a:t>
            </a:r>
          </a:p>
          <a:p>
            <a:pPr algn="just"/>
            <a:r>
              <a:rPr lang="cs-CZ" sz="1800" dirty="0"/>
              <a:t>Začíná se prosazovat řízení podnikatelských aktivit v rámci celého světa (mezinárodní management). </a:t>
            </a:r>
          </a:p>
          <a:p>
            <a:pPr algn="just"/>
            <a:r>
              <a:rPr lang="cs-CZ" sz="1800" dirty="0"/>
              <a:t>Významnou oblast v rámci současných vývojových tendencí představují tzv. participační systémy.</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počátku dvacátého prvního století</a:t>
            </a:r>
          </a:p>
        </p:txBody>
      </p:sp>
    </p:spTree>
    <p:extLst>
      <p:ext uri="{BB962C8B-B14F-4D97-AF65-F5344CB8AC3E}">
        <p14:creationId xmlns:p14="http://schemas.microsoft.com/office/powerpoint/2010/main" val="373008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544616" cy="2160240"/>
          </a:xfrm>
          <a:prstGeom prst="rect">
            <a:avLst/>
          </a:prstGeom>
        </p:spPr>
        <p:txBody>
          <a:bodyPr anchor="t">
            <a:normAutofit/>
          </a:bodyPr>
          <a:lstStyle/>
          <a:p>
            <a:pPr algn="l"/>
            <a:r>
              <a:rPr lang="cs-CZ" sz="3600" b="1" dirty="0" smtClean="0">
                <a:solidFill>
                  <a:schemeClr val="bg1"/>
                </a:solidFill>
                <a:latin typeface="Times New Roman" panose="02020603050405020304" pitchFamily="18" charset="0"/>
                <a:cs typeface="Times New Roman" panose="02020603050405020304" pitchFamily="18" charset="0"/>
              </a:rPr>
              <a:t>Vybrané současné přístupy k managementu</a:t>
            </a:r>
            <a:endParaRPr lang="cs-CZ" sz="36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683568" y="3219822"/>
            <a:ext cx="496855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620916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Změna</a:t>
            </a:r>
            <a:r>
              <a:rPr lang="cs-CZ" sz="1800" dirty="0"/>
              <a:t> přestavuje odchylku, posun od předpokládaného, cílového stavu nebo průběhu procesu. Tato odchylka může být negativní nebo pozitivní, kvalitativního nebo kvantitativního </a:t>
            </a:r>
            <a:r>
              <a:rPr lang="cs-CZ" sz="1800" dirty="0" smtClean="0"/>
              <a:t>charakteru. </a:t>
            </a:r>
          </a:p>
          <a:p>
            <a:pPr marL="0" indent="0" algn="just">
              <a:buNone/>
            </a:pPr>
            <a:r>
              <a:rPr lang="cs-CZ" sz="1800" dirty="0" smtClean="0"/>
              <a:t>Změny </a:t>
            </a:r>
            <a:r>
              <a:rPr lang="cs-CZ" sz="1800" dirty="0"/>
              <a:t>lze klasifikovat na základě různých kritérií:</a:t>
            </a:r>
          </a:p>
          <a:p>
            <a:pPr lvl="0" algn="just"/>
            <a:r>
              <a:rPr lang="cs-CZ" sz="1800" dirty="0"/>
              <a:t>podle typu změny: pozitivní x negativní změny;</a:t>
            </a:r>
          </a:p>
          <a:p>
            <a:pPr lvl="0" algn="just"/>
            <a:r>
              <a:rPr lang="cs-CZ" sz="1800" dirty="0"/>
              <a:t>podle příčiny vyvolávající změnu: vnější příčiny x vnitřní příčiny;</a:t>
            </a:r>
          </a:p>
          <a:p>
            <a:pPr lvl="0" algn="just"/>
            <a:r>
              <a:rPr lang="cs-CZ" sz="1800" dirty="0"/>
              <a:t>podle závažnosti změny: kvantitativní změny x kvalitativní změny; </a:t>
            </a:r>
          </a:p>
          <a:p>
            <a:pPr lvl="0" algn="just"/>
            <a:r>
              <a:rPr lang="cs-CZ" sz="1800" dirty="0"/>
              <a:t>podle plánovanosti změn: změny nezáměrné (samovolné) x změny záměrné (řízené);</a:t>
            </a:r>
          </a:p>
          <a:p>
            <a:pPr lvl="0" algn="just"/>
            <a:r>
              <a:rPr lang="cs-CZ" sz="1800" dirty="0"/>
              <a:t>podle rozsahu změny: změny malé (elementární) x změny velké (komplexní);</a:t>
            </a:r>
          </a:p>
          <a:p>
            <a:pPr lvl="0" algn="just"/>
            <a:r>
              <a:rPr lang="cs-CZ" sz="1800" dirty="0"/>
              <a:t>podle časového průběhu změny: změny přírůstkové (postupné) x změny skokové (zlomové).</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změny I</a:t>
            </a:r>
            <a:endParaRPr lang="cs-CZ" dirty="0"/>
          </a:p>
        </p:txBody>
      </p:sp>
    </p:spTree>
    <p:extLst>
      <p:ext uri="{BB962C8B-B14F-4D97-AF65-F5344CB8AC3E}">
        <p14:creationId xmlns:p14="http://schemas.microsoft.com/office/powerpoint/2010/main" val="3580857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Management změny </a:t>
            </a:r>
            <a:r>
              <a:rPr lang="cs-CZ" sz="1800" dirty="0"/>
              <a:t>(</a:t>
            </a:r>
            <a:r>
              <a:rPr lang="cs-CZ" sz="1800" dirty="0" err="1"/>
              <a:t>change</a:t>
            </a:r>
            <a:r>
              <a:rPr lang="cs-CZ" sz="1800" dirty="0"/>
              <a:t> </a:t>
            </a:r>
            <a:r>
              <a:rPr lang="cs-CZ" sz="1800" dirty="0" smtClean="0"/>
              <a:t>management) je </a:t>
            </a:r>
            <a:r>
              <a:rPr lang="cs-CZ" sz="1800" dirty="0"/>
              <a:t>směr managementu, který spočívá jednak v připravenosti reakcí na podněty okolí (</a:t>
            </a:r>
            <a:r>
              <a:rPr lang="cs-CZ" sz="1800" b="1" dirty="0"/>
              <a:t>pasivní aspekt</a:t>
            </a:r>
            <a:r>
              <a:rPr lang="cs-CZ" sz="1800" dirty="0"/>
              <a:t>), a také na iniciaci samotné změny (</a:t>
            </a:r>
            <a:r>
              <a:rPr lang="cs-CZ" sz="1800" b="1" dirty="0"/>
              <a:t>aktivní aspekt</a:t>
            </a:r>
            <a:r>
              <a:rPr lang="cs-CZ" sz="1800" dirty="0"/>
              <a:t>). </a:t>
            </a:r>
            <a:endParaRPr lang="cs-CZ" sz="1800" dirty="0" smtClean="0"/>
          </a:p>
          <a:p>
            <a:pPr algn="just"/>
            <a:r>
              <a:rPr lang="cs-CZ" sz="1800" dirty="0" smtClean="0"/>
              <a:t>Management </a:t>
            </a:r>
            <a:r>
              <a:rPr lang="cs-CZ" sz="1800" dirty="0"/>
              <a:t>změny zahrnuje aktivity spojené s monitorováním, přípravou a hlavně implementací </a:t>
            </a:r>
            <a:r>
              <a:rPr lang="cs-CZ" sz="1800" dirty="0" smtClean="0"/>
              <a:t>změn. </a:t>
            </a:r>
          </a:p>
          <a:p>
            <a:pPr algn="just"/>
            <a:endParaRPr lang="cs-CZ" sz="1800" i="1" dirty="0"/>
          </a:p>
          <a:p>
            <a:pPr algn="just"/>
            <a:r>
              <a:rPr lang="cs-CZ" sz="1800" i="1" dirty="0" smtClean="0"/>
              <a:t>Přístupy </a:t>
            </a:r>
            <a:r>
              <a:rPr lang="cs-CZ" sz="1800" i="1" dirty="0"/>
              <a:t>trvalého zlepšování </a:t>
            </a:r>
            <a:r>
              <a:rPr lang="cs-CZ" sz="1800" dirty="0"/>
              <a:t>představují zlepšovací aktivity, jejichž cílem je zjištění, řešení a napravení určitého problému. </a:t>
            </a:r>
            <a:endParaRPr lang="cs-CZ" sz="1800" dirty="0" smtClean="0"/>
          </a:p>
          <a:p>
            <a:pPr algn="just"/>
            <a:r>
              <a:rPr lang="cs-CZ" sz="1800" i="1" dirty="0" err="1" smtClean="0"/>
              <a:t>Reengineering</a:t>
            </a:r>
            <a:r>
              <a:rPr lang="cs-CZ" sz="1800" dirty="0" smtClean="0"/>
              <a:t> </a:t>
            </a:r>
            <a:r>
              <a:rPr lang="cs-CZ" sz="1800" dirty="0"/>
              <a:t>je směr managementu změny, který hledá příležitosti k úspěchu v radikálních změnách orientovaných především do oblasti řízení. </a:t>
            </a:r>
            <a:r>
              <a:rPr lang="cs-CZ" sz="1800" dirty="0" err="1"/>
              <a:t>Reengineeringové</a:t>
            </a:r>
            <a:r>
              <a:rPr lang="cs-CZ" sz="1800" dirty="0"/>
              <a:t> změny jsou zásadní, radikální, dramatické a zaměřené na </a:t>
            </a:r>
            <a:r>
              <a:rPr lang="cs-CZ" sz="1800" dirty="0" smtClean="0"/>
              <a:t>řídící procesy.</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změny II</a:t>
            </a:r>
            <a:endParaRPr lang="cs-CZ" dirty="0"/>
          </a:p>
        </p:txBody>
      </p:sp>
    </p:spTree>
    <p:extLst>
      <p:ext uri="{BB962C8B-B14F-4D97-AF65-F5344CB8AC3E}">
        <p14:creationId xmlns:p14="http://schemas.microsoft.com/office/powerpoint/2010/main" val="28668792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Znalost</a:t>
            </a:r>
            <a:r>
              <a:rPr lang="cs-CZ" sz="2000" dirty="0"/>
              <a:t> představuje strukturovaný souhrn vzájemně souvisejících poznatků a zkušeností z určité oblasti nebo k nějakému účelu. Poznatek je jednotlivý výsledek lidského poznávání. Soustava poznatků tvoří znalost. Znalosti mohou být všeobecné a specifické</a:t>
            </a:r>
            <a:r>
              <a:rPr lang="cs-CZ" sz="2000" dirty="0" smtClean="0"/>
              <a:t>.</a:t>
            </a:r>
          </a:p>
          <a:p>
            <a:pPr algn="just"/>
            <a:r>
              <a:rPr lang="cs-CZ" sz="2000" b="1" dirty="0"/>
              <a:t>Management znalostí </a:t>
            </a:r>
            <a:r>
              <a:rPr lang="cs-CZ" sz="2000" dirty="0"/>
              <a:t>(</a:t>
            </a:r>
            <a:r>
              <a:rPr lang="cs-CZ" sz="2000" dirty="0" err="1"/>
              <a:t>knowledge</a:t>
            </a:r>
            <a:r>
              <a:rPr lang="cs-CZ" sz="2000" dirty="0"/>
              <a:t> management) je část managementu zaměřená na </a:t>
            </a:r>
            <a:r>
              <a:rPr lang="cs-CZ" sz="2000" dirty="0" smtClean="0"/>
              <a:t>využití </a:t>
            </a:r>
            <a:r>
              <a:rPr lang="cs-CZ" sz="2000" dirty="0"/>
              <a:t>znalostí k zefektivnění činnosti podniku</a:t>
            </a:r>
            <a:r>
              <a:rPr lang="cs-CZ" sz="2000" dirty="0" smtClean="0"/>
              <a:t>.</a:t>
            </a:r>
          </a:p>
          <a:p>
            <a:pPr algn="just"/>
            <a:endParaRPr lang="cs-CZ" sz="2000" dirty="0" smtClean="0"/>
          </a:p>
          <a:p>
            <a:pPr marL="0" indent="0" algn="just">
              <a:buNone/>
            </a:pPr>
            <a:r>
              <a:rPr lang="cs-CZ" sz="2000" dirty="0" smtClean="0"/>
              <a:t>Typy </a:t>
            </a:r>
            <a:r>
              <a:rPr lang="cs-CZ" sz="2000" dirty="0"/>
              <a:t>znalostí (Bureš 2007):</a:t>
            </a:r>
          </a:p>
          <a:p>
            <a:pPr lvl="0" algn="just"/>
            <a:r>
              <a:rPr lang="cs-CZ" sz="2000" dirty="0"/>
              <a:t>explicitní </a:t>
            </a:r>
            <a:r>
              <a:rPr lang="cs-CZ" sz="2000" dirty="0" smtClean="0"/>
              <a:t>znalost;</a:t>
            </a:r>
            <a:endParaRPr lang="cs-CZ" sz="2000" dirty="0"/>
          </a:p>
          <a:p>
            <a:pPr lvl="0" algn="just"/>
            <a:r>
              <a:rPr lang="cs-CZ" sz="2000" dirty="0"/>
              <a:t>implicitní </a:t>
            </a:r>
            <a:r>
              <a:rPr lang="cs-CZ" sz="2000" dirty="0" smtClean="0"/>
              <a:t>znalost;</a:t>
            </a:r>
            <a:endParaRPr lang="cs-CZ" sz="2000" dirty="0"/>
          </a:p>
          <a:p>
            <a:pPr algn="just"/>
            <a:r>
              <a:rPr lang="cs-CZ" sz="2000" dirty="0" err="1"/>
              <a:t>tacitní</a:t>
            </a:r>
            <a:r>
              <a:rPr lang="cs-CZ" sz="2000" dirty="0"/>
              <a:t> (neformulovaná) </a:t>
            </a:r>
            <a:r>
              <a:rPr lang="cs-CZ" sz="2000" dirty="0" smtClean="0"/>
              <a:t>znalost.</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znalostí </a:t>
            </a:r>
            <a:endParaRPr lang="cs-CZ" dirty="0"/>
          </a:p>
        </p:txBody>
      </p:sp>
    </p:spTree>
    <p:extLst>
      <p:ext uri="{BB962C8B-B14F-4D97-AF65-F5344CB8AC3E}">
        <p14:creationId xmlns:p14="http://schemas.microsoft.com/office/powerpoint/2010/main" val="308883910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08112" y="7215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Proces</a:t>
            </a:r>
            <a:r>
              <a:rPr lang="cs-CZ" sz="1800" dirty="0"/>
              <a:t> je soubor činností, který vyžaduje jeden nebo více vstupů a tvoří výstup, který má pro zákazníka hodnotu. </a:t>
            </a:r>
            <a:endParaRPr lang="cs-CZ" sz="1800" dirty="0" smtClean="0"/>
          </a:p>
          <a:p>
            <a:pPr algn="just"/>
            <a:r>
              <a:rPr lang="cs-CZ" sz="1800" dirty="0" smtClean="0"/>
              <a:t>Každý </a:t>
            </a:r>
            <a:r>
              <a:rPr lang="cs-CZ" sz="1800" dirty="0"/>
              <a:t>proces má vstup, výstup, vlastníka, zdroje a náklady s ním spojené, a vnitřní organizační strukturu. </a:t>
            </a:r>
            <a:r>
              <a:rPr lang="cs-CZ" sz="1800" dirty="0" smtClean="0"/>
              <a:t>Pro </a:t>
            </a:r>
            <a:r>
              <a:rPr lang="cs-CZ" sz="1800" dirty="0"/>
              <a:t>realizaci procesu je potřeba mít vhodné informační zabezpečení a čas potřebný k realizaci konkrétního procesu</a:t>
            </a:r>
            <a:r>
              <a:rPr lang="cs-CZ" sz="1800" dirty="0" smtClean="0"/>
              <a:t>.</a:t>
            </a:r>
          </a:p>
          <a:p>
            <a:pPr marL="0" indent="0" algn="just">
              <a:buNone/>
            </a:pPr>
            <a:r>
              <a:rPr lang="cs-CZ" sz="1800" dirty="0" smtClean="0"/>
              <a:t>V</a:t>
            </a:r>
            <a:r>
              <a:rPr lang="cs-CZ" sz="1800" dirty="0"/>
              <a:t> podniku rozeznáváme tyto typy </a:t>
            </a:r>
            <a:r>
              <a:rPr lang="cs-CZ" sz="1800" dirty="0" smtClean="0"/>
              <a:t>procesů:</a:t>
            </a:r>
            <a:endParaRPr lang="cs-CZ" sz="1800" dirty="0"/>
          </a:p>
          <a:p>
            <a:pPr lvl="0" algn="just"/>
            <a:r>
              <a:rPr lang="cs-CZ" sz="1800" dirty="0"/>
              <a:t>klíčové </a:t>
            </a:r>
            <a:r>
              <a:rPr lang="cs-CZ" sz="1800" dirty="0" smtClean="0"/>
              <a:t>procesy;</a:t>
            </a:r>
            <a:endParaRPr lang="cs-CZ" sz="1800" dirty="0"/>
          </a:p>
          <a:p>
            <a:pPr lvl="0" algn="just"/>
            <a:r>
              <a:rPr lang="cs-CZ" sz="1800" dirty="0"/>
              <a:t>pomocné </a:t>
            </a:r>
            <a:r>
              <a:rPr lang="cs-CZ" sz="1800" dirty="0" smtClean="0"/>
              <a:t>procesy;</a:t>
            </a:r>
            <a:endParaRPr lang="cs-CZ" sz="1800" dirty="0"/>
          </a:p>
          <a:p>
            <a:pPr algn="just"/>
            <a:r>
              <a:rPr lang="cs-CZ" sz="1800" dirty="0"/>
              <a:t>řídící </a:t>
            </a:r>
            <a:r>
              <a:rPr lang="cs-CZ" sz="1800" dirty="0" smtClean="0"/>
              <a:t>procesy.</a:t>
            </a:r>
          </a:p>
          <a:p>
            <a:pPr algn="just"/>
            <a:r>
              <a:rPr lang="cs-CZ" sz="1800" b="1" dirty="0"/>
              <a:t>Procesní management </a:t>
            </a:r>
            <a:r>
              <a:rPr lang="cs-CZ" sz="1800" dirty="0"/>
              <a:t>je přístup managementu zaměřený na monitoring existujících procesů, jejich analýzu, případné změny, stabilizaci a další zlepšování.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Procesní management </a:t>
            </a:r>
            <a:endParaRPr lang="cs-CZ" dirty="0"/>
          </a:p>
        </p:txBody>
      </p:sp>
    </p:spTree>
    <p:extLst>
      <p:ext uri="{BB962C8B-B14F-4D97-AF65-F5344CB8AC3E}">
        <p14:creationId xmlns:p14="http://schemas.microsoft.com/office/powerpoint/2010/main" val="34297929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Informace</a:t>
            </a:r>
            <a:r>
              <a:rPr lang="cs-CZ" sz="1800" dirty="0"/>
              <a:t> jsou strukturovaná, organizovaná, shrnutá a interpretovaná data, závislá na jejich uživateli. </a:t>
            </a:r>
            <a:endParaRPr lang="cs-CZ" sz="1800" dirty="0" smtClean="0"/>
          </a:p>
          <a:p>
            <a:pPr algn="just"/>
            <a:endParaRPr lang="cs-CZ" sz="1800" dirty="0" smtClean="0"/>
          </a:p>
          <a:p>
            <a:pPr algn="just"/>
            <a:r>
              <a:rPr lang="cs-CZ" sz="1800" b="1" dirty="0" smtClean="0"/>
              <a:t>Data</a:t>
            </a:r>
            <a:r>
              <a:rPr lang="cs-CZ" sz="1800" dirty="0"/>
              <a:t>, která jsou základem pro vytváření informací, představují prvotní údaje získané z různých zdrojů. </a:t>
            </a:r>
            <a:endParaRPr lang="cs-CZ" sz="1800" dirty="0" smtClean="0"/>
          </a:p>
          <a:p>
            <a:pPr algn="just"/>
            <a:r>
              <a:rPr lang="cs-CZ" sz="1800" dirty="0"/>
              <a:t>Výchozí bod v procesu získávání informací představují data. Jsou – </a:t>
            </a:r>
            <a:r>
              <a:rPr lang="cs-CZ" sz="1800" dirty="0" err="1"/>
              <a:t>li</a:t>
            </a:r>
            <a:r>
              <a:rPr lang="cs-CZ" sz="1800" dirty="0"/>
              <a:t> prvotní data zpracována účelně, stanou se z nich informace</a:t>
            </a:r>
          </a:p>
          <a:p>
            <a:pPr algn="just"/>
            <a:endParaRPr lang="cs-CZ" sz="1800" dirty="0" smtClean="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Zabezpečení informační</a:t>
            </a:r>
            <a:endParaRPr lang="cs-CZ" dirty="0"/>
          </a:p>
        </p:txBody>
      </p:sp>
    </p:spTree>
    <p:extLst>
      <p:ext uri="{BB962C8B-B14F-4D97-AF65-F5344CB8AC3E}">
        <p14:creationId xmlns:p14="http://schemas.microsoft.com/office/powerpoint/2010/main" val="62435529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627534"/>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Inovace</a:t>
            </a:r>
            <a:r>
              <a:rPr lang="cs-CZ" sz="1600" dirty="0"/>
              <a:t> v obecném pojetí je chápána jako hluboká, kvalitativní změna v různých oblastech organizace. Inovace může znamenat zdokonalení a představuje vlastně jakoukoliv novinku, změnu, která přináší něco nového do života společnosti</a:t>
            </a:r>
            <a:r>
              <a:rPr lang="cs-CZ" sz="1600" dirty="0" smtClean="0"/>
              <a:t>. </a:t>
            </a:r>
          </a:p>
          <a:p>
            <a:pPr algn="just"/>
            <a:r>
              <a:rPr lang="cs-CZ" sz="1600" dirty="0"/>
              <a:t>Ne každá změna může být chápána jako inovace. Aby změna byla změnou inovační, tak musí splňovat určitá kritéria z hlediska kvality a hloubky změny. Z tohoto důvodu jsou inovace různě klasifikovány a členěny do tříd</a:t>
            </a:r>
            <a:r>
              <a:rPr lang="cs-CZ" sz="1600" dirty="0" smtClean="0"/>
              <a:t>.</a:t>
            </a:r>
          </a:p>
          <a:p>
            <a:pPr marL="0" indent="0" algn="just">
              <a:buNone/>
            </a:pPr>
            <a:r>
              <a:rPr lang="cs-CZ" sz="1600" dirty="0"/>
              <a:t>Nejčastěji rozeznáváme tyto druhy inovací:</a:t>
            </a:r>
          </a:p>
          <a:p>
            <a:pPr lvl="0" algn="just"/>
            <a:r>
              <a:rPr lang="cs-CZ" sz="1600" dirty="0"/>
              <a:t>produktové </a:t>
            </a:r>
            <a:r>
              <a:rPr lang="cs-CZ" sz="1600" dirty="0" smtClean="0"/>
              <a:t>inovace;</a:t>
            </a:r>
            <a:endParaRPr lang="cs-CZ" sz="1600" dirty="0"/>
          </a:p>
          <a:p>
            <a:pPr lvl="0" algn="just"/>
            <a:r>
              <a:rPr lang="cs-CZ" sz="1600" dirty="0"/>
              <a:t>procesní inovace;</a:t>
            </a:r>
          </a:p>
          <a:p>
            <a:pPr lvl="0" algn="just"/>
            <a:r>
              <a:rPr lang="cs-CZ" sz="1600" dirty="0"/>
              <a:t>marketingové inovace;</a:t>
            </a:r>
          </a:p>
          <a:p>
            <a:pPr lvl="0" algn="just"/>
            <a:r>
              <a:rPr lang="cs-CZ" sz="1600" dirty="0"/>
              <a:t>organizační inovace.</a:t>
            </a:r>
          </a:p>
          <a:p>
            <a:pPr algn="just"/>
            <a:r>
              <a:rPr lang="cs-CZ" sz="1600" b="1" dirty="0" smtClean="0"/>
              <a:t>Management </a:t>
            </a:r>
            <a:r>
              <a:rPr lang="cs-CZ" sz="1600" b="1" dirty="0"/>
              <a:t>inovací </a:t>
            </a:r>
            <a:r>
              <a:rPr lang="cs-CZ" sz="1600" dirty="0"/>
              <a:t>je manažerskou disciplínou, která představuje komplex aktivit spojených s procesem, který začíná iniciací inovací a končí komerčním uplatněním inovací. Management inovací se zabývá problematikou řízení inovací a inovačních aktivit v organizaci. </a:t>
            </a:r>
          </a:p>
          <a:p>
            <a:pPr lvl="0" algn="just"/>
            <a:endParaRPr lang="cs-CZ" sz="1600" dirty="0"/>
          </a:p>
          <a:p>
            <a:pPr lvl="0" algn="just"/>
            <a:endParaRPr lang="cs-CZ" sz="1600" dirty="0" smtClean="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inovací </a:t>
            </a:r>
            <a:endParaRPr lang="cs-CZ" dirty="0"/>
          </a:p>
        </p:txBody>
      </p:sp>
    </p:spTree>
    <p:extLst>
      <p:ext uri="{BB962C8B-B14F-4D97-AF65-F5344CB8AC3E}">
        <p14:creationId xmlns:p14="http://schemas.microsoft.com/office/powerpoint/2010/main" val="31123337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Informace</a:t>
            </a:r>
            <a:r>
              <a:rPr lang="cs-CZ" sz="1800" dirty="0"/>
              <a:t> jsou strukturovaná, organizovaná, shrnutá a interpretovaná data, závislá na jejich uživateli. </a:t>
            </a:r>
            <a:r>
              <a:rPr lang="cs-CZ" sz="1800" dirty="0" smtClean="0"/>
              <a:t>K</a:t>
            </a:r>
            <a:r>
              <a:rPr lang="cs-CZ" sz="1800" dirty="0"/>
              <a:t> tomu, abychom mohli informace využívat v procesu rozhodování a řízení, musí splňovat tato kritéria: relevantnost, reliabilita, validita, efektivita, odpovídající míra podrobnosti, srozumitelnost, aktuálnost, úplnost a kontinuita atd.</a:t>
            </a:r>
          </a:p>
          <a:p>
            <a:pPr marL="0" indent="0" algn="just">
              <a:buNone/>
            </a:pPr>
            <a:r>
              <a:rPr lang="cs-CZ" sz="1800" dirty="0" smtClean="0"/>
              <a:t>Data </a:t>
            </a:r>
            <a:r>
              <a:rPr lang="cs-CZ" sz="1800" dirty="0"/>
              <a:t>můžeme členit podle následujících kritérií (Kozel a kol., 2006):</a:t>
            </a:r>
          </a:p>
          <a:p>
            <a:pPr lvl="0" algn="just"/>
            <a:r>
              <a:rPr lang="cs-CZ" sz="1600" dirty="0"/>
              <a:t>podle zdroje – sekundární, primární;</a:t>
            </a:r>
          </a:p>
          <a:p>
            <a:pPr lvl="0" algn="just"/>
            <a:r>
              <a:rPr lang="cs-CZ" sz="1600" dirty="0"/>
              <a:t>podle formy vyjádření dat (měřitelnost) – kvantitativní, kvalitativní;</a:t>
            </a:r>
          </a:p>
          <a:p>
            <a:pPr lvl="0" algn="just"/>
            <a:r>
              <a:rPr lang="cs-CZ" sz="1600" dirty="0"/>
              <a:t>podle charakteru – hard data, soft data;</a:t>
            </a:r>
          </a:p>
          <a:p>
            <a:pPr lvl="0" algn="just"/>
            <a:r>
              <a:rPr lang="cs-CZ" sz="1600" dirty="0"/>
              <a:t>podle časového hlediska – stavová, toková;</a:t>
            </a:r>
          </a:p>
          <a:p>
            <a:pPr lvl="0" algn="just"/>
            <a:r>
              <a:rPr lang="cs-CZ" sz="1600" dirty="0"/>
              <a:t>z hlediska závislosti – data na sobě nezávislá, data na sobě závislá;</a:t>
            </a:r>
          </a:p>
          <a:p>
            <a:pPr lvl="0" algn="just"/>
            <a:r>
              <a:rPr lang="cs-CZ" sz="1600" dirty="0"/>
              <a:t>podle formy zpracování dat – data agregovaná, data neagregovaná;</a:t>
            </a:r>
          </a:p>
          <a:p>
            <a:pPr algn="just"/>
            <a:r>
              <a:rPr lang="cs-CZ" sz="1600" dirty="0"/>
              <a:t>data podle obsahu – fakta, znalosti, názory, záměry, motivy</a:t>
            </a:r>
            <a:r>
              <a:rPr lang="cs-CZ" sz="1600" dirty="0" smtClean="0"/>
              <a:t>.</a:t>
            </a:r>
          </a:p>
          <a:p>
            <a:pPr marL="0" indent="0" algn="just">
              <a:buNone/>
            </a:pPr>
            <a:endParaRPr lang="cs-CZ" sz="1800" dirty="0" smtClean="0"/>
          </a:p>
          <a:p>
            <a:pPr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Informační management I</a:t>
            </a:r>
            <a:endParaRPr lang="cs-CZ" dirty="0"/>
          </a:p>
        </p:txBody>
      </p:sp>
    </p:spTree>
    <p:extLst>
      <p:ext uri="{BB962C8B-B14F-4D97-AF65-F5344CB8AC3E}">
        <p14:creationId xmlns:p14="http://schemas.microsoft.com/office/powerpoint/2010/main" val="153472946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Informační management </a:t>
            </a:r>
            <a:r>
              <a:rPr lang="cs-CZ" sz="1800" dirty="0"/>
              <a:t>se zabývá řízením informací v organizaci. Cílem informačního managementu je řízení a správa informačního systému organizace.</a:t>
            </a:r>
          </a:p>
          <a:p>
            <a:pPr algn="just"/>
            <a:r>
              <a:rPr lang="cs-CZ" sz="1800" b="1" dirty="0" smtClean="0"/>
              <a:t>Informační </a:t>
            </a:r>
            <a:r>
              <a:rPr lang="cs-CZ" sz="1800" b="1" dirty="0"/>
              <a:t>manažer</a:t>
            </a:r>
            <a:r>
              <a:rPr lang="cs-CZ" sz="1800" dirty="0"/>
              <a:t> představuje osobu, která je plně zodpovědná za kvalitu a rozvoj informačního systému dané organizace</a:t>
            </a:r>
            <a:r>
              <a:rPr lang="cs-CZ" sz="1800" dirty="0" smtClean="0"/>
              <a:t>. </a:t>
            </a:r>
          </a:p>
          <a:p>
            <a:pPr marL="0" indent="0" algn="just">
              <a:buNone/>
            </a:pPr>
            <a:r>
              <a:rPr lang="cs-CZ" sz="1800" dirty="0" smtClean="0"/>
              <a:t>Úkolem </a:t>
            </a:r>
            <a:r>
              <a:rPr lang="cs-CZ" sz="1800" dirty="0"/>
              <a:t>informačního manažera je mimo </a:t>
            </a:r>
            <a:r>
              <a:rPr lang="cs-CZ" sz="1800" dirty="0" smtClean="0"/>
              <a:t>jiné:</a:t>
            </a:r>
            <a:endParaRPr lang="cs-CZ" sz="1800" dirty="0"/>
          </a:p>
          <a:p>
            <a:pPr lvl="0" algn="just"/>
            <a:r>
              <a:rPr lang="cs-CZ" sz="1400" dirty="0" smtClean="0"/>
              <a:t>registrovat </a:t>
            </a:r>
            <a:r>
              <a:rPr lang="cs-CZ" sz="1400" dirty="0"/>
              <a:t>relevantní obsahové a informační změny uvnitř organizace a v jejím okolí; </a:t>
            </a:r>
          </a:p>
          <a:p>
            <a:pPr lvl="0" algn="just"/>
            <a:r>
              <a:rPr lang="cs-CZ" sz="1400" dirty="0"/>
              <a:t>být zodpovědný za technické, programové, organizační, datové a lidské zdroje informačního systému;</a:t>
            </a:r>
          </a:p>
          <a:p>
            <a:pPr lvl="0" algn="just"/>
            <a:r>
              <a:rPr lang="cs-CZ" sz="1400" dirty="0"/>
              <a:t>prakticky realizovat zvolené informační strategie;</a:t>
            </a:r>
          </a:p>
          <a:p>
            <a:pPr lvl="0" algn="just"/>
            <a:r>
              <a:rPr lang="cs-CZ" sz="1400" dirty="0"/>
              <a:t>vychovávat manažery a ostatní zaměstnance ve využívání IS/ICT;</a:t>
            </a:r>
          </a:p>
          <a:p>
            <a:pPr lvl="0" algn="just"/>
            <a:r>
              <a:rPr lang="cs-CZ" sz="1400" dirty="0"/>
              <a:t>vytvářet finanční rezervy na inovaci IS/ICT;</a:t>
            </a:r>
          </a:p>
          <a:p>
            <a:pPr lvl="0" algn="just"/>
            <a:r>
              <a:rPr lang="cs-CZ" sz="1400" dirty="0"/>
              <a:t>chránit informační systém proti narušení dat a úniku informací;</a:t>
            </a:r>
          </a:p>
          <a:p>
            <a:pPr lvl="0" algn="just"/>
            <a:r>
              <a:rPr lang="cs-CZ" sz="1400" dirty="0"/>
              <a:t>vybírat systémového integrátora nebo poskytovatele outsourcingových služeb. </a:t>
            </a:r>
          </a:p>
          <a:p>
            <a:pPr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Informační management III</a:t>
            </a:r>
            <a:endParaRPr lang="cs-CZ" dirty="0"/>
          </a:p>
        </p:txBody>
      </p:sp>
    </p:spTree>
    <p:extLst>
      <p:ext uri="{BB962C8B-B14F-4D97-AF65-F5344CB8AC3E}">
        <p14:creationId xmlns:p14="http://schemas.microsoft.com/office/powerpoint/2010/main" val="5422824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Jakost</a:t>
            </a:r>
            <a:r>
              <a:rPr lang="cs-CZ" sz="1800" dirty="0"/>
              <a:t> je chápána jako naplnění požadavků a přání zákazníků, a zároveň naplnění cílů organizace. </a:t>
            </a:r>
          </a:p>
          <a:p>
            <a:pPr lvl="0" algn="just"/>
            <a:r>
              <a:rPr lang="cs-CZ" sz="1800" dirty="0" smtClean="0"/>
              <a:t>Definice jakosti z</a:t>
            </a:r>
            <a:r>
              <a:rPr lang="cs-CZ" sz="1800" dirty="0"/>
              <a:t> normy ČSN EN ISO </a:t>
            </a:r>
            <a:r>
              <a:rPr lang="cs-CZ" sz="1800" dirty="0" smtClean="0"/>
              <a:t>9000:2006 říká</a:t>
            </a:r>
            <a:r>
              <a:rPr lang="cs-CZ" sz="1800" dirty="0"/>
              <a:t>, že jakost je stupeň splnění požadavků souborem inherentních charakteristik. Přičemž požadavky jsou obvykle dány kombinací požadavků (potřeb a přání) zákazníků, dalších zainteresovaných stran a také legislativy. A inherentní charakteristika je spojená s takovými znaky výrobku nebo služby, které jsou pro daný produkt typický (např. vůně pro parfém, výkon pro motor apod.).</a:t>
            </a:r>
            <a:endParaRPr lang="cs-CZ" sz="1800" dirty="0" smtClean="0"/>
          </a:p>
          <a:p>
            <a:pPr lvl="0" algn="just"/>
            <a:r>
              <a:rPr lang="cs-CZ" sz="1800" b="1" dirty="0" smtClean="0"/>
              <a:t>Management </a:t>
            </a:r>
            <a:r>
              <a:rPr lang="cs-CZ" sz="1800" b="1" dirty="0"/>
              <a:t>jakosti</a:t>
            </a:r>
            <a:r>
              <a:rPr lang="cs-CZ" sz="1800" dirty="0"/>
              <a:t>, který představuje komplex aktivit zaměřených na zvyšování a udržování jakosti v podniku, je realizován prostřednictvím tří koncepcí, a to odvětvových standardů, norem ISO a koncepce TQM.</a:t>
            </a:r>
            <a:endParaRPr lang="cs-CZ" sz="1800" dirty="0" smtClean="0"/>
          </a:p>
          <a:p>
            <a:pPr lvl="0" algn="just"/>
            <a:endParaRPr lang="cs-CZ" sz="1800" dirty="0" smtClean="0"/>
          </a:p>
          <a:p>
            <a:pPr algn="just"/>
            <a:endParaRPr lang="cs-CZ" sz="1800" dirty="0"/>
          </a:p>
          <a:p>
            <a:pPr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jakosti I</a:t>
            </a:r>
            <a:endParaRPr lang="cs-CZ" dirty="0"/>
          </a:p>
        </p:txBody>
      </p:sp>
    </p:spTree>
    <p:extLst>
      <p:ext uri="{BB962C8B-B14F-4D97-AF65-F5344CB8AC3E}">
        <p14:creationId xmlns:p14="http://schemas.microsoft.com/office/powerpoint/2010/main" val="145883322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174" y="771550"/>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smtClean="0"/>
              <a:t>Ve </a:t>
            </a:r>
            <a:r>
              <a:rPr lang="cs-CZ" sz="1800" dirty="0"/>
              <a:t>světě se uplatňují tři základní koncepce managementu jakosti, a to jsou odvětvové standardy, normy ISO, koncepce TQM</a:t>
            </a:r>
            <a:r>
              <a:rPr lang="cs-CZ" sz="1800" dirty="0" smtClean="0"/>
              <a:t>.</a:t>
            </a:r>
          </a:p>
          <a:p>
            <a:pPr lvl="0" algn="just"/>
            <a:r>
              <a:rPr lang="cs-CZ" sz="1800" b="1" dirty="0"/>
              <a:t>Odvětvové standardy</a:t>
            </a:r>
            <a:r>
              <a:rPr lang="cs-CZ" sz="1800" dirty="0"/>
              <a:t> vymezují specifické požadavky na management jakosti v daném odvětví. Tyto standardy se stanovují pro konkrétní odvětví z důvodu existence specifika daného odvětví. Odvětvové standardy obvykle respektují strukturu a požadavky norem ISO 9000, ale jsou mnohem náročnější než tyto normy. </a:t>
            </a:r>
            <a:endParaRPr lang="cs-CZ" sz="1800" dirty="0" smtClean="0"/>
          </a:p>
          <a:p>
            <a:pPr lvl="0" algn="just"/>
            <a:r>
              <a:rPr lang="cs-CZ" sz="1800" b="1" dirty="0" smtClean="0"/>
              <a:t>Koncepce </a:t>
            </a:r>
            <a:r>
              <a:rPr lang="cs-CZ" sz="1800" b="1" dirty="0"/>
              <a:t>managementu jakosti na bázi norem ISO</a:t>
            </a:r>
            <a:r>
              <a:rPr lang="cs-CZ" sz="1800" dirty="0"/>
              <a:t> si de facto vynutila globalizace tržního prostředí. Mezinárodní organizace pro normy ISO poprvé zveřejnila sadu norem zabývající se požadavky na systém management jakosti. Tyto normy dostaly označení ISO řady 9000. Normy vstoupily do obchodních vztahů na celém světě a Evropská unie je už od svého samého začátku zařadila mezi evropské normy a vyžaduje jejich širokou aplikaci. </a:t>
            </a: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jakosti II</a:t>
            </a:r>
            <a:endParaRPr lang="cs-CZ" dirty="0"/>
          </a:p>
        </p:txBody>
      </p:sp>
    </p:spTree>
    <p:extLst>
      <p:ext uri="{BB962C8B-B14F-4D97-AF65-F5344CB8AC3E}">
        <p14:creationId xmlns:p14="http://schemas.microsoft.com/office/powerpoint/2010/main" val="111684473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174" y="771550"/>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Koncepce managementu jakosti na bázi TQM (</a:t>
            </a:r>
            <a:r>
              <a:rPr lang="cs-CZ" sz="1800" b="1" dirty="0" err="1"/>
              <a:t>Total</a:t>
            </a:r>
            <a:r>
              <a:rPr lang="cs-CZ" sz="1800" b="1" dirty="0"/>
              <a:t> </a:t>
            </a:r>
            <a:r>
              <a:rPr lang="cs-CZ" sz="1800" b="1" dirty="0" err="1"/>
              <a:t>Quality</a:t>
            </a:r>
            <a:r>
              <a:rPr lang="cs-CZ" sz="1800" b="1" dirty="0"/>
              <a:t> Management)</a:t>
            </a:r>
            <a:r>
              <a:rPr lang="cs-CZ" sz="1800" dirty="0"/>
              <a:t> </a:t>
            </a:r>
            <a:r>
              <a:rPr lang="cs-CZ" sz="1800" dirty="0" smtClean="0"/>
              <a:t>byla </a:t>
            </a:r>
            <a:r>
              <a:rPr lang="cs-CZ" sz="1800" dirty="0"/>
              <a:t>zformulována během druhé poloviny dvacátého století v Japonsku, následně v USA a v Evropě. </a:t>
            </a:r>
            <a:endParaRPr lang="cs-CZ" sz="1800" dirty="0" smtClean="0"/>
          </a:p>
          <a:p>
            <a:pPr lvl="0" algn="just"/>
            <a:r>
              <a:rPr lang="cs-CZ" sz="1800" dirty="0" smtClean="0"/>
              <a:t>Jedná </a:t>
            </a:r>
            <a:r>
              <a:rPr lang="cs-CZ" sz="1800" dirty="0"/>
              <a:t>se otevřenou filozofii managementu organizací, na jejímž základě a pro její podporu byly vyvinuty různé modely, dnes nejčastěji označované jako modely excelence organizací. </a:t>
            </a:r>
            <a:endParaRPr lang="cs-CZ" sz="1800" dirty="0" smtClean="0"/>
          </a:p>
          <a:p>
            <a:pPr lvl="0" algn="just"/>
            <a:r>
              <a:rPr lang="cs-CZ" sz="1800" dirty="0" smtClean="0"/>
              <a:t>Z</a:t>
            </a:r>
            <a:r>
              <a:rPr lang="cs-CZ" sz="1800" dirty="0"/>
              <a:t> těchto modelů jsou nejznámější model </a:t>
            </a:r>
            <a:r>
              <a:rPr lang="cs-CZ" sz="1800" dirty="0" err="1"/>
              <a:t>Demingovy</a:t>
            </a:r>
            <a:r>
              <a:rPr lang="cs-CZ" sz="1800" dirty="0"/>
              <a:t> ceny za jakost v Japonsku, model americké Národní ceny </a:t>
            </a:r>
            <a:r>
              <a:rPr lang="cs-CZ" sz="1800" dirty="0" err="1"/>
              <a:t>Malcolma</a:t>
            </a:r>
            <a:r>
              <a:rPr lang="cs-CZ" sz="1800" dirty="0"/>
              <a:t> </a:t>
            </a:r>
            <a:r>
              <a:rPr lang="cs-CZ" sz="1800" dirty="0" err="1"/>
              <a:t>Baldridge</a:t>
            </a:r>
            <a:r>
              <a:rPr lang="cs-CZ" sz="1800" dirty="0"/>
              <a:t> a v Evropě nejrozšířenější model EFQM Model Excelence. </a:t>
            </a:r>
            <a:endParaRPr lang="cs-CZ" sz="1800" dirty="0" smtClean="0"/>
          </a:p>
          <a:p>
            <a:pPr lvl="0" algn="just"/>
            <a:r>
              <a:rPr lang="cs-CZ" sz="1800" dirty="0" smtClean="0"/>
              <a:t>Model </a:t>
            </a:r>
            <a:r>
              <a:rPr lang="cs-CZ" sz="1800" dirty="0"/>
              <a:t>Excelence EFQM, jehož poslední verze je z roku 2003, má devět základních kritérií (dále jsou členěna na 32 dílčích kritérií): vedení, lidé, politika a strategie, partnerství a zdroje, procesy, výsledky vzhledem k zaměstnancům, výsledky vzhledem k zákazníkům, výsledky vzhledem ke společnosti, klíčové výsledky výkonnosti. </a:t>
            </a: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jakosti III</a:t>
            </a:r>
            <a:endParaRPr lang="cs-CZ" dirty="0"/>
          </a:p>
        </p:txBody>
      </p:sp>
    </p:spTree>
    <p:extLst>
      <p:ext uri="{BB962C8B-B14F-4D97-AF65-F5344CB8AC3E}">
        <p14:creationId xmlns:p14="http://schemas.microsoft.com/office/powerpoint/2010/main" val="185291611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Environmentální management </a:t>
            </a:r>
            <a:r>
              <a:rPr lang="cs-CZ" sz="1800" dirty="0"/>
              <a:t>(EMS – </a:t>
            </a:r>
            <a:r>
              <a:rPr lang="cs-CZ" sz="1800" dirty="0" err="1"/>
              <a:t>Environmental</a:t>
            </a:r>
            <a:r>
              <a:rPr lang="cs-CZ" sz="1800" dirty="0"/>
              <a:t> Management </a:t>
            </a:r>
            <a:r>
              <a:rPr lang="cs-CZ" sz="1800" dirty="0" err="1"/>
              <a:t>System</a:t>
            </a:r>
            <a:r>
              <a:rPr lang="cs-CZ" sz="1800" dirty="0"/>
              <a:t>) je systém managementu, který svými systémovými nástroji upřednostňuje prevenci vzniku znečišťování a </a:t>
            </a:r>
            <a:r>
              <a:rPr lang="cs-CZ" sz="1800" dirty="0" smtClean="0"/>
              <a:t>odpadů.</a:t>
            </a:r>
          </a:p>
          <a:p>
            <a:pPr algn="just"/>
            <a:r>
              <a:rPr lang="cs-CZ" sz="1800" dirty="0"/>
              <a:t>Environmentální </a:t>
            </a:r>
            <a:r>
              <a:rPr lang="cs-CZ" sz="1800" dirty="0" smtClean="0"/>
              <a:t>management se </a:t>
            </a:r>
            <a:r>
              <a:rPr lang="cs-CZ" sz="1800" dirty="0"/>
              <a:t>zabývá problematikou ochrany životního prostředí při naplňování cílů organizace. </a:t>
            </a:r>
            <a:endParaRPr lang="cs-CZ" sz="1800" dirty="0" smtClean="0"/>
          </a:p>
          <a:p>
            <a:pPr algn="just"/>
            <a:endParaRPr lang="cs-CZ" sz="1800" dirty="0" smtClean="0"/>
          </a:p>
          <a:p>
            <a:pPr algn="just"/>
            <a:r>
              <a:rPr lang="cs-CZ" sz="1800" dirty="0"/>
              <a:t>V podstatě existují dva základní způsoby, kterými podnik může přistoupit k zavedení systému EMS, a to aplikací standardů ISO řady 14000 (ISO 14001 a 14002) nebo registrace v programu EMAS (EMAS III</a:t>
            </a:r>
            <a:r>
              <a:rPr lang="cs-CZ" sz="1800" dirty="0" smtClean="0"/>
              <a:t>).</a:t>
            </a:r>
          </a:p>
          <a:p>
            <a:pPr algn="just"/>
            <a:endParaRPr lang="cs-CZ" sz="1800" dirty="0"/>
          </a:p>
          <a:p>
            <a:pPr algn="just"/>
            <a:endParaRPr lang="cs-CZ" sz="18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Environmentální management I</a:t>
            </a:r>
            <a:endParaRPr lang="cs-CZ" dirty="0"/>
          </a:p>
        </p:txBody>
      </p:sp>
    </p:spTree>
    <p:extLst>
      <p:ext uri="{BB962C8B-B14F-4D97-AF65-F5344CB8AC3E}">
        <p14:creationId xmlns:p14="http://schemas.microsoft.com/office/powerpoint/2010/main" val="245555852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Norma ČSN EN ISO 14001:2005 Systémy environmentálního managementu</a:t>
            </a:r>
            <a:r>
              <a:rPr lang="cs-CZ" sz="1800" dirty="0"/>
              <a:t> - Specifikace s návodem pro použití je řídící dokument, který se skládá z pěti na sebe navazujících oblastí, které tvoří základní strukturu systému. Jedná se o oblast environmentální politiky, plánování, zavádění a provoz, kontrolní a nápravná opatření, přezkoumání vedením. </a:t>
            </a:r>
          </a:p>
          <a:p>
            <a:pPr algn="just"/>
            <a:r>
              <a:rPr lang="cs-CZ" sz="1800" b="1" dirty="0"/>
              <a:t>EMAS (</a:t>
            </a:r>
            <a:r>
              <a:rPr lang="cs-CZ" sz="1800" b="1" dirty="0" err="1"/>
              <a:t>Environmental</a:t>
            </a:r>
            <a:r>
              <a:rPr lang="cs-CZ" sz="1800" b="1" dirty="0"/>
              <a:t> Management and Audit </a:t>
            </a:r>
            <a:r>
              <a:rPr lang="cs-CZ" sz="1800" b="1" dirty="0" err="1"/>
              <a:t>Scheme</a:t>
            </a:r>
            <a:r>
              <a:rPr lang="cs-CZ" sz="1800" b="1" dirty="0"/>
              <a:t>)</a:t>
            </a:r>
            <a:r>
              <a:rPr lang="cs-CZ" sz="1800" dirty="0"/>
              <a:t> je jedním z nástrojů ekonomie životního prostředí uplatňovaných v rámci EU. Systém vstoupil v platnost nařízení Rady ES č. 1836/93 (dnes je již v platnosti její druhá revize označovaná jako EMAS III). V rámci EMAS se nad rámec požadavků ISO 14001 vyžaduje </a:t>
            </a:r>
            <a:r>
              <a:rPr lang="cs-CZ" sz="1800" dirty="0" smtClean="0"/>
              <a:t>zejména: úvodní </a:t>
            </a:r>
            <a:r>
              <a:rPr lang="cs-CZ" sz="1800" dirty="0"/>
              <a:t>přezkoumání stavu životního prostředí</a:t>
            </a:r>
            <a:r>
              <a:rPr lang="cs-CZ" sz="1800" dirty="0" smtClean="0"/>
              <a:t>; registr </a:t>
            </a:r>
            <a:r>
              <a:rPr lang="cs-CZ" sz="1800" dirty="0"/>
              <a:t>vlivu</a:t>
            </a:r>
            <a:r>
              <a:rPr lang="cs-CZ" sz="1800" dirty="0" smtClean="0"/>
              <a:t>; posuzování </a:t>
            </a:r>
            <a:r>
              <a:rPr lang="cs-CZ" sz="1800" dirty="0"/>
              <a:t>i nepřímých environmentálních aspektů</a:t>
            </a:r>
            <a:r>
              <a:rPr lang="cs-CZ" sz="1800" dirty="0" smtClean="0"/>
              <a:t>; zpracování</a:t>
            </a:r>
            <a:r>
              <a:rPr lang="cs-CZ" sz="1800" dirty="0"/>
              <a:t>, nezávislé posouzení a publikaci „prohlášení o stavu životního prostředí“.</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Environmentální management II</a:t>
            </a:r>
            <a:endParaRPr lang="cs-CZ" dirty="0"/>
          </a:p>
        </p:txBody>
      </p:sp>
    </p:spTree>
    <p:extLst>
      <p:ext uri="{BB962C8B-B14F-4D97-AF65-F5344CB8AC3E}">
        <p14:creationId xmlns:p14="http://schemas.microsoft.com/office/powerpoint/2010/main" val="421696178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b="1" dirty="0"/>
              <a:t>Strategie</a:t>
            </a:r>
            <a:r>
              <a:rPr lang="cs-CZ" sz="1700" dirty="0"/>
              <a:t> představuje kroky, které vedou k naplnění stanoveného strategického cíle. Jedná se o koncepci dlouhodobé povahy, která má přinést organizaci dlouhodobě udržitelnou konkurenční výhodu a tím upevnit její postavení na trhu. </a:t>
            </a:r>
            <a:endParaRPr lang="cs-CZ" sz="1700" dirty="0" smtClean="0"/>
          </a:p>
          <a:p>
            <a:pPr lvl="0" algn="just"/>
            <a:r>
              <a:rPr lang="cs-CZ" sz="1700" b="1" dirty="0" smtClean="0"/>
              <a:t>Strategický </a:t>
            </a:r>
            <a:r>
              <a:rPr lang="cs-CZ" sz="1700" b="1" dirty="0"/>
              <a:t>management </a:t>
            </a:r>
            <a:r>
              <a:rPr lang="cs-CZ" sz="1700" dirty="0"/>
              <a:t>představuje přípravu a realizaci rozvojových záměrů dlouhodobější povahy, které mají pro danou organizaci rozhodující význam a jejichž cílem je dosažení stanovených strategických cílů</a:t>
            </a:r>
            <a:r>
              <a:rPr lang="cs-CZ" sz="1700" dirty="0" smtClean="0"/>
              <a:t>.</a:t>
            </a:r>
          </a:p>
          <a:p>
            <a:pPr lvl="0" algn="just"/>
            <a:endParaRPr lang="cs-CZ" sz="1700" dirty="0" smtClean="0"/>
          </a:p>
          <a:p>
            <a:pPr lvl="0" algn="just"/>
            <a:r>
              <a:rPr lang="cs-CZ" sz="1700" dirty="0"/>
              <a:t>Strategický management je realizován na strategické úrovni řízení top manažery, popřípadě vlastníky podniku, a má výrazně komplexní působnost zahrnující veškerou činnost organizace a je východiskem všech plánů a projektů organizace</a:t>
            </a:r>
            <a:r>
              <a:rPr lang="cs-CZ" sz="1700" dirty="0" smtClean="0"/>
              <a:t>.</a:t>
            </a:r>
          </a:p>
          <a:p>
            <a:pPr lvl="0" algn="just"/>
            <a:endParaRPr lang="cs-CZ" sz="1700" dirty="0"/>
          </a:p>
          <a:p>
            <a:pPr algn="just"/>
            <a:endParaRPr lang="cs-CZ" sz="1700" dirty="0"/>
          </a:p>
          <a:p>
            <a:pPr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Strategický management I</a:t>
            </a:r>
            <a:endParaRPr lang="cs-CZ" dirty="0"/>
          </a:p>
        </p:txBody>
      </p:sp>
    </p:spTree>
    <p:extLst>
      <p:ext uri="{BB962C8B-B14F-4D97-AF65-F5344CB8AC3E}">
        <p14:creationId xmlns:p14="http://schemas.microsoft.com/office/powerpoint/2010/main" val="178047073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smtClean="0"/>
              <a:t>Sekvenční model </a:t>
            </a:r>
            <a:r>
              <a:rPr lang="cs-CZ" sz="1800" b="1" dirty="0"/>
              <a:t>strategického managementu</a:t>
            </a:r>
            <a:r>
              <a:rPr lang="cs-CZ" sz="1800" dirty="0"/>
              <a:t>, který má tři základní fáze, a to:</a:t>
            </a:r>
          </a:p>
          <a:p>
            <a:pPr lvl="0" algn="just">
              <a:buAutoNum type="arabicPeriod"/>
            </a:pPr>
            <a:r>
              <a:rPr lang="cs-CZ" sz="1800" i="1" dirty="0" smtClean="0"/>
              <a:t>strategické plánování </a:t>
            </a:r>
            <a:r>
              <a:rPr lang="cs-CZ" sz="1800" dirty="0" smtClean="0"/>
              <a:t>– posloupnost </a:t>
            </a:r>
            <a:r>
              <a:rPr lang="cs-CZ" sz="1800" dirty="0"/>
              <a:t>jednotlivých kroků, které začínají strategickou situační analýzou a končí formulací strategie a vytvořením strategického </a:t>
            </a:r>
            <a:r>
              <a:rPr lang="cs-CZ" sz="1800" dirty="0" smtClean="0"/>
              <a:t>plánu, přičemž cílem je </a:t>
            </a:r>
            <a:r>
              <a:rPr lang="cs-CZ" sz="1800" dirty="0"/>
              <a:t>připravit a naplánovat strategickou </a:t>
            </a:r>
            <a:r>
              <a:rPr lang="cs-CZ" sz="1800" dirty="0" smtClean="0"/>
              <a:t>koncepci;</a:t>
            </a:r>
          </a:p>
          <a:p>
            <a:pPr marL="0" lvl="0" indent="0" algn="just">
              <a:buNone/>
            </a:pPr>
            <a:endParaRPr lang="cs-CZ" sz="1800" dirty="0"/>
          </a:p>
          <a:p>
            <a:pPr marL="0" lvl="0" indent="0" algn="just">
              <a:buNone/>
            </a:pPr>
            <a:r>
              <a:rPr lang="cs-CZ" sz="1800" dirty="0" smtClean="0"/>
              <a:t>2. </a:t>
            </a:r>
            <a:r>
              <a:rPr lang="cs-CZ" sz="1800" i="1" dirty="0" smtClean="0"/>
              <a:t>implementace strategie </a:t>
            </a:r>
            <a:r>
              <a:rPr lang="cs-CZ" sz="1800" dirty="0" smtClean="0"/>
              <a:t>– znamená </a:t>
            </a:r>
            <a:r>
              <a:rPr lang="cs-CZ" sz="1800" dirty="0"/>
              <a:t>praktickou realizace zvolené </a:t>
            </a:r>
            <a:r>
              <a:rPr lang="cs-CZ" sz="1800" dirty="0" smtClean="0"/>
              <a:t>strategie;</a:t>
            </a:r>
          </a:p>
          <a:p>
            <a:pPr marL="0" lvl="0" indent="0" algn="just">
              <a:buNone/>
            </a:pPr>
            <a:endParaRPr lang="cs-CZ" sz="1800" dirty="0"/>
          </a:p>
          <a:p>
            <a:pPr marL="0" indent="0" algn="just">
              <a:buNone/>
            </a:pPr>
            <a:r>
              <a:rPr lang="cs-CZ" sz="1800" dirty="0" smtClean="0"/>
              <a:t>3. </a:t>
            </a:r>
            <a:r>
              <a:rPr lang="cs-CZ" sz="1800" i="1" dirty="0"/>
              <a:t>k</a:t>
            </a:r>
            <a:r>
              <a:rPr lang="cs-CZ" sz="1800" i="1" dirty="0" smtClean="0"/>
              <a:t>ontrola</a:t>
            </a:r>
            <a:r>
              <a:rPr lang="cs-CZ" sz="1800" dirty="0" smtClean="0"/>
              <a:t> - </a:t>
            </a:r>
            <a:r>
              <a:rPr lang="cs-CZ" sz="1800" dirty="0"/>
              <a:t>má za úkol zjistit, zda vybraná a implementovaná strategie přináší takové výsledky, které byly od ní vyžadovány a </a:t>
            </a:r>
            <a:r>
              <a:rPr lang="cs-CZ" sz="1800" dirty="0" smtClean="0"/>
              <a:t>očekávány. </a:t>
            </a:r>
          </a:p>
          <a:p>
            <a:pPr lvl="0"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Strategický management II</a:t>
            </a:r>
            <a:endParaRPr lang="cs-CZ" dirty="0"/>
          </a:p>
        </p:txBody>
      </p:sp>
    </p:spTree>
    <p:extLst>
      <p:ext uri="{BB962C8B-B14F-4D97-AF65-F5344CB8AC3E}">
        <p14:creationId xmlns:p14="http://schemas.microsoft.com/office/powerpoint/2010/main" val="10795785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Potřeba </a:t>
            </a:r>
            <a:r>
              <a:rPr lang="cs-CZ" sz="1800" dirty="0"/>
              <a:t>informací závisí na tom, jakou funkci v podniku pracovník zastává. </a:t>
            </a:r>
            <a:endParaRPr lang="cs-CZ" sz="1800" dirty="0" smtClean="0"/>
          </a:p>
          <a:p>
            <a:pPr algn="just"/>
            <a:r>
              <a:rPr lang="cs-CZ" sz="1800" dirty="0" smtClean="0"/>
              <a:t>Manažer potřebuje </a:t>
            </a:r>
            <a:r>
              <a:rPr lang="cs-CZ" sz="1800" dirty="0"/>
              <a:t>informace pro to, aby mohl plnit ostatní </a:t>
            </a:r>
            <a:r>
              <a:rPr lang="cs-CZ" sz="1800" dirty="0" smtClean="0"/>
              <a:t>manažerské funkce</a:t>
            </a:r>
            <a:r>
              <a:rPr lang="cs-CZ" sz="1800" dirty="0"/>
              <a:t>. </a:t>
            </a:r>
            <a:endParaRPr lang="cs-CZ" sz="1800" dirty="0" smtClean="0"/>
          </a:p>
          <a:p>
            <a:pPr algn="just"/>
            <a:r>
              <a:rPr lang="cs-CZ" sz="1800" dirty="0" smtClean="0"/>
              <a:t>Informace </a:t>
            </a:r>
            <a:r>
              <a:rPr lang="cs-CZ" sz="1800" dirty="0"/>
              <a:t>je </a:t>
            </a:r>
            <a:r>
              <a:rPr lang="cs-CZ" sz="1800" dirty="0" smtClean="0"/>
              <a:t>třeba řídit</a:t>
            </a:r>
            <a:r>
              <a:rPr lang="cs-CZ" sz="1800" dirty="0"/>
              <a:t>. Jejich získávání, </a:t>
            </a:r>
            <a:r>
              <a:rPr lang="cs-CZ" sz="1800" dirty="0" smtClean="0"/>
              <a:t>uchovávání </a:t>
            </a:r>
            <a:r>
              <a:rPr lang="cs-CZ" sz="1800" dirty="0"/>
              <a:t>a ochrana je drahá </a:t>
            </a:r>
            <a:r>
              <a:rPr lang="cs-CZ" sz="1800" dirty="0" smtClean="0"/>
              <a:t>a často </a:t>
            </a:r>
            <a:r>
              <a:rPr lang="cs-CZ" sz="1800" dirty="0"/>
              <a:t>i </a:t>
            </a:r>
            <a:r>
              <a:rPr lang="cs-CZ" sz="1800" dirty="0" smtClean="0"/>
              <a:t>časově náročná záležitost.</a:t>
            </a:r>
          </a:p>
          <a:p>
            <a:pPr algn="just"/>
            <a:endParaRPr lang="cs-CZ" sz="1800" dirty="0" smtClean="0"/>
          </a:p>
          <a:p>
            <a:pPr marL="0" indent="0" algn="just">
              <a:buNone/>
            </a:pPr>
            <a:r>
              <a:rPr lang="cs-CZ" sz="1800" dirty="0"/>
              <a:t>Kdo používá informace </a:t>
            </a:r>
          </a:p>
          <a:p>
            <a:pPr algn="just"/>
            <a:r>
              <a:rPr lang="cs-CZ" sz="1800" b="1" dirty="0" smtClean="0"/>
              <a:t>interní uživatelé </a:t>
            </a:r>
            <a:r>
              <a:rPr lang="cs-CZ" sz="1800" dirty="0" smtClean="0"/>
              <a:t>– </a:t>
            </a:r>
            <a:r>
              <a:rPr lang="cs-CZ" sz="1800" dirty="0"/>
              <a:t>pracovníci podniku </a:t>
            </a:r>
            <a:r>
              <a:rPr lang="cs-CZ" sz="1800" dirty="0" smtClean="0"/>
              <a:t>na všech </a:t>
            </a:r>
            <a:r>
              <a:rPr lang="cs-CZ" sz="1800" dirty="0"/>
              <a:t>stupních podnikové </a:t>
            </a:r>
            <a:r>
              <a:rPr lang="cs-CZ" sz="1800" dirty="0" smtClean="0"/>
              <a:t>hierarchie;</a:t>
            </a:r>
            <a:endParaRPr lang="cs-CZ" sz="1800" dirty="0"/>
          </a:p>
          <a:p>
            <a:pPr algn="just"/>
            <a:r>
              <a:rPr lang="cs-CZ" sz="1800" b="1" dirty="0" smtClean="0"/>
              <a:t>externí uživatelé </a:t>
            </a:r>
            <a:r>
              <a:rPr lang="cs-CZ" sz="1800" dirty="0" smtClean="0"/>
              <a:t>– </a:t>
            </a:r>
            <a:r>
              <a:rPr lang="cs-CZ" sz="1800" dirty="0"/>
              <a:t>zákazníci, dodavatelé, </a:t>
            </a:r>
            <a:r>
              <a:rPr lang="cs-CZ" sz="1800" dirty="0" smtClean="0"/>
              <a:t>společnost</a:t>
            </a:r>
            <a:r>
              <a:rPr lang="cs-CZ" sz="1800" dirty="0"/>
              <a:t>, atd. </a:t>
            </a:r>
          </a:p>
          <a:p>
            <a:pPr algn="just"/>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Využití informací</a:t>
            </a:r>
            <a:endParaRPr lang="cs-CZ" dirty="0"/>
          </a:p>
        </p:txBody>
      </p:sp>
    </p:spTree>
    <p:extLst>
      <p:ext uri="{BB962C8B-B14F-4D97-AF65-F5344CB8AC3E}">
        <p14:creationId xmlns:p14="http://schemas.microsoft.com/office/powerpoint/2010/main" val="63213843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Riziko</a:t>
            </a:r>
            <a:r>
              <a:rPr lang="cs-CZ" sz="1800" dirty="0"/>
              <a:t> definujeme jako podmínku reálného světa, v němž existuje vystavení nepříznivým okolnostem. Je to situace, v níž existuje možnost nepříznivé odchylky od žádoucího výsledku, který je očekáván, nebo v něj doufáme</a:t>
            </a:r>
            <a:r>
              <a:rPr lang="cs-CZ" sz="1800" dirty="0" smtClean="0"/>
              <a:t>.</a:t>
            </a:r>
            <a:endParaRPr lang="cs-CZ" sz="1800" b="1" dirty="0" smtClean="0"/>
          </a:p>
          <a:p>
            <a:pPr lvl="0" algn="just"/>
            <a:r>
              <a:rPr lang="cs-CZ" sz="1800" b="1" dirty="0" smtClean="0"/>
              <a:t>Management rizika </a:t>
            </a:r>
            <a:r>
              <a:rPr lang="cs-CZ" sz="1800" dirty="0" smtClean="0"/>
              <a:t>představuje </a:t>
            </a:r>
            <a:r>
              <a:rPr lang="cs-CZ" sz="1800" dirty="0"/>
              <a:t>soustavný proces monitorování rizik, která mohou ovlivnit podnik a současně provádí soustavnou prevenci případných ohrožení. Podstatou této činností je </a:t>
            </a:r>
            <a:r>
              <a:rPr lang="cs-CZ" sz="1800" dirty="0" smtClean="0"/>
              <a:t>rozhodování </a:t>
            </a:r>
            <a:r>
              <a:rPr lang="cs-CZ" sz="1800" dirty="0"/>
              <a:t>v podmínkách nejistoty, tedy rozhodování, kdy máme minimum informací a nedostatek času k ověření jejich správnosti a nutnost vydat potřebné rozhodnutí</a:t>
            </a:r>
            <a:r>
              <a:rPr lang="cs-CZ" sz="1800" dirty="0" smtClean="0"/>
              <a:t>.</a:t>
            </a:r>
          </a:p>
          <a:p>
            <a:pPr lvl="0" algn="just"/>
            <a:r>
              <a:rPr lang="cs-CZ" sz="1800" dirty="0"/>
              <a:t>Management rizik je charakterizováno jako činnost, která je zaměřena na snižování současných a budoucích rizik, jejich příčin i </a:t>
            </a:r>
            <a:r>
              <a:rPr lang="cs-CZ" sz="1800" dirty="0" smtClean="0"/>
              <a:t>následků.</a:t>
            </a:r>
            <a:endParaRPr lang="cs-CZ" sz="1800" dirty="0"/>
          </a:p>
          <a:p>
            <a:pPr lvl="0" algn="just"/>
            <a:endParaRPr lang="cs-CZ" sz="1800" dirty="0" smtClean="0"/>
          </a:p>
          <a:p>
            <a:pPr lvl="0"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Management rizika</a:t>
            </a:r>
            <a:endParaRPr lang="cs-CZ" dirty="0"/>
          </a:p>
        </p:txBody>
      </p:sp>
    </p:spTree>
    <p:extLst>
      <p:ext uri="{BB962C8B-B14F-4D97-AF65-F5344CB8AC3E}">
        <p14:creationId xmlns:p14="http://schemas.microsoft.com/office/powerpoint/2010/main" val="288223798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2064" y="721557"/>
            <a:ext cx="7612303"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Krize</a:t>
            </a:r>
            <a:r>
              <a:rPr lang="cs-CZ" sz="1800" dirty="0"/>
              <a:t> je složitá situace, v níž je významným způsobem narušena rovnováha mezi základními charakteristikami systému (narušeno je poslání, filozofie, hodnoty, cíle, styl fungování systému) na jedné straně a postojem okolního prostředí k danému systému na straně druhé. </a:t>
            </a:r>
            <a:endParaRPr lang="cs-CZ" sz="1800" dirty="0" smtClean="0"/>
          </a:p>
          <a:p>
            <a:pPr marL="0" indent="0" algn="just">
              <a:buNone/>
            </a:pPr>
            <a:r>
              <a:rPr lang="cs-CZ" sz="1800" dirty="0" smtClean="0"/>
              <a:t>Za </a:t>
            </a:r>
            <a:r>
              <a:rPr lang="cs-CZ" sz="1800" dirty="0"/>
              <a:t>společné znaky všech krizí mohou být považovány </a:t>
            </a:r>
            <a:r>
              <a:rPr lang="cs-CZ" sz="1800" dirty="0" smtClean="0"/>
              <a:t>tyto:</a:t>
            </a:r>
            <a:endParaRPr lang="cs-CZ" sz="1800" dirty="0"/>
          </a:p>
          <a:p>
            <a:pPr lvl="0" algn="just"/>
            <a:r>
              <a:rPr lang="cs-CZ" sz="1600" dirty="0"/>
              <a:t>Krize je téměř vždy rozkladná. </a:t>
            </a:r>
            <a:endParaRPr lang="cs-CZ" sz="1600" dirty="0" smtClean="0"/>
          </a:p>
          <a:p>
            <a:pPr lvl="0" algn="just"/>
            <a:r>
              <a:rPr lang="cs-CZ" sz="1600" dirty="0" smtClean="0"/>
              <a:t>Krize </a:t>
            </a:r>
            <a:r>
              <a:rPr lang="cs-CZ" sz="1600" dirty="0"/>
              <a:t>je téměř vždy negativní</a:t>
            </a:r>
            <a:r>
              <a:rPr lang="cs-CZ" sz="1600" dirty="0" smtClean="0"/>
              <a:t>.</a:t>
            </a:r>
            <a:endParaRPr lang="cs-CZ" sz="1600" dirty="0"/>
          </a:p>
          <a:p>
            <a:pPr lvl="0" algn="just"/>
            <a:r>
              <a:rPr lang="cs-CZ" sz="1600" dirty="0"/>
              <a:t>Krize rozděluje organizaci</a:t>
            </a:r>
            <a:r>
              <a:rPr lang="cs-CZ" sz="1600" dirty="0" smtClean="0"/>
              <a:t>.</a:t>
            </a:r>
            <a:endParaRPr lang="cs-CZ" sz="1600" dirty="0"/>
          </a:p>
          <a:p>
            <a:pPr lvl="0" algn="just"/>
            <a:r>
              <a:rPr lang="cs-CZ" sz="1600" dirty="0"/>
              <a:t>Krize může vyvolávat zkreslené nebo nesprávné dojmy</a:t>
            </a:r>
            <a:r>
              <a:rPr lang="cs-CZ" sz="1600" dirty="0" smtClean="0"/>
              <a:t>..</a:t>
            </a:r>
            <a:endParaRPr lang="cs-CZ" sz="1600" dirty="0"/>
          </a:p>
          <a:p>
            <a:pPr algn="just"/>
            <a:r>
              <a:rPr lang="cs-CZ" sz="1600" dirty="0"/>
              <a:t>Krize zpravidla překvapí, i když management podniku s určitými riziky počítá</a:t>
            </a:r>
            <a:r>
              <a:rPr lang="cs-CZ" sz="1600" dirty="0" smtClean="0"/>
              <a:t>.</a:t>
            </a:r>
          </a:p>
          <a:p>
            <a:pPr algn="just"/>
            <a:r>
              <a:rPr lang="cs-CZ" sz="1800" b="1" dirty="0"/>
              <a:t>Krizový management </a:t>
            </a:r>
            <a:r>
              <a:rPr lang="cs-CZ" sz="1800" dirty="0"/>
              <a:t>můžeme definovat jako jednu z disciplín managementu podniku. Je určen ke zvládání mimořádné negativní (krizové) situace podnikatelského subjektu.</a:t>
            </a:r>
          </a:p>
          <a:p>
            <a:pPr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Krizový management </a:t>
            </a:r>
            <a:endParaRPr lang="cs-CZ" dirty="0"/>
          </a:p>
        </p:txBody>
      </p:sp>
    </p:spTree>
    <p:extLst>
      <p:ext uri="{BB962C8B-B14F-4D97-AF65-F5344CB8AC3E}">
        <p14:creationId xmlns:p14="http://schemas.microsoft.com/office/powerpoint/2010/main" val="25896106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smtClean="0"/>
              <a:t>K</a:t>
            </a:r>
            <a:r>
              <a:rPr lang="cs-CZ" sz="1800" dirty="0"/>
              <a:t> tomu, abychom mohli informace využívat v procesu rozhodování a řízení, musí splňovat tato kritéria: </a:t>
            </a:r>
            <a:endParaRPr lang="cs-CZ" sz="1800" dirty="0" smtClean="0"/>
          </a:p>
          <a:p>
            <a:pPr algn="just"/>
            <a:r>
              <a:rPr lang="cs-CZ" sz="1800" dirty="0" smtClean="0"/>
              <a:t>relevantnost</a:t>
            </a:r>
            <a:r>
              <a:rPr lang="cs-CZ" sz="1800" dirty="0"/>
              <a:t>, </a:t>
            </a:r>
            <a:endParaRPr lang="cs-CZ" sz="1800" dirty="0" smtClean="0"/>
          </a:p>
          <a:p>
            <a:pPr algn="just"/>
            <a:r>
              <a:rPr lang="cs-CZ" sz="1800" dirty="0" smtClean="0"/>
              <a:t>reliabilita</a:t>
            </a:r>
            <a:r>
              <a:rPr lang="cs-CZ" sz="1800" dirty="0"/>
              <a:t>, </a:t>
            </a:r>
            <a:endParaRPr lang="cs-CZ" sz="1800" dirty="0" smtClean="0"/>
          </a:p>
          <a:p>
            <a:pPr algn="just"/>
            <a:r>
              <a:rPr lang="cs-CZ" sz="1800" dirty="0" smtClean="0"/>
              <a:t>validita</a:t>
            </a:r>
            <a:r>
              <a:rPr lang="cs-CZ" sz="1800" dirty="0"/>
              <a:t>, </a:t>
            </a:r>
            <a:endParaRPr lang="cs-CZ" sz="1800" dirty="0" smtClean="0"/>
          </a:p>
          <a:p>
            <a:pPr algn="just"/>
            <a:r>
              <a:rPr lang="cs-CZ" sz="1800" dirty="0" smtClean="0"/>
              <a:t>efektivita</a:t>
            </a:r>
            <a:r>
              <a:rPr lang="cs-CZ" sz="1800" dirty="0"/>
              <a:t>, </a:t>
            </a:r>
            <a:endParaRPr lang="cs-CZ" sz="1800" dirty="0" smtClean="0"/>
          </a:p>
          <a:p>
            <a:pPr algn="just"/>
            <a:r>
              <a:rPr lang="cs-CZ" sz="1800" dirty="0" smtClean="0"/>
              <a:t>odpovídající </a:t>
            </a:r>
            <a:r>
              <a:rPr lang="cs-CZ" sz="1800" dirty="0"/>
              <a:t>míra podrobnosti, </a:t>
            </a:r>
            <a:endParaRPr lang="cs-CZ" sz="1800" dirty="0" smtClean="0"/>
          </a:p>
          <a:p>
            <a:pPr algn="just"/>
            <a:r>
              <a:rPr lang="cs-CZ" sz="1800" dirty="0" smtClean="0"/>
              <a:t>srozumitelnost</a:t>
            </a:r>
            <a:r>
              <a:rPr lang="cs-CZ" sz="1800" dirty="0"/>
              <a:t>, </a:t>
            </a:r>
            <a:endParaRPr lang="cs-CZ" sz="1800" dirty="0" smtClean="0"/>
          </a:p>
          <a:p>
            <a:pPr algn="just"/>
            <a:r>
              <a:rPr lang="cs-CZ" sz="1800" dirty="0" smtClean="0"/>
              <a:t>aktuálnost</a:t>
            </a:r>
            <a:r>
              <a:rPr lang="cs-CZ" sz="1800" dirty="0"/>
              <a:t>, </a:t>
            </a:r>
            <a:endParaRPr lang="cs-CZ" sz="1800" dirty="0" smtClean="0"/>
          </a:p>
          <a:p>
            <a:pPr algn="just"/>
            <a:r>
              <a:rPr lang="cs-CZ" sz="1800" dirty="0" smtClean="0"/>
              <a:t>úplnost </a:t>
            </a:r>
            <a:r>
              <a:rPr lang="cs-CZ" sz="1800" dirty="0"/>
              <a:t>a kontinuita atd.</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Požadavky na informace</a:t>
            </a:r>
            <a:endParaRPr lang="cs-CZ" dirty="0"/>
          </a:p>
        </p:txBody>
      </p:sp>
    </p:spTree>
    <p:extLst>
      <p:ext uri="{BB962C8B-B14F-4D97-AF65-F5344CB8AC3E}">
        <p14:creationId xmlns:p14="http://schemas.microsoft.com/office/powerpoint/2010/main" val="41056445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800" b="1" dirty="0" smtClean="0"/>
              <a:t>Z hlediska rozhodovací úrovně</a:t>
            </a:r>
          </a:p>
          <a:p>
            <a:pPr lvl="0" algn="just"/>
            <a:r>
              <a:rPr lang="cs-CZ" sz="1800" dirty="0" smtClean="0"/>
              <a:t>Informace strategické</a:t>
            </a:r>
          </a:p>
          <a:p>
            <a:pPr lvl="0" algn="just"/>
            <a:r>
              <a:rPr lang="cs-CZ" sz="1800" dirty="0" smtClean="0"/>
              <a:t>Informace taktické </a:t>
            </a:r>
          </a:p>
          <a:p>
            <a:pPr lvl="0" algn="just"/>
            <a:r>
              <a:rPr lang="cs-CZ" sz="1800" dirty="0" smtClean="0"/>
              <a:t>Informace operativní</a:t>
            </a:r>
          </a:p>
          <a:p>
            <a:pPr marL="0" lvl="0" indent="0" algn="just">
              <a:buNone/>
            </a:pPr>
            <a:r>
              <a:rPr lang="cs-CZ" sz="1800" b="1" dirty="0" smtClean="0"/>
              <a:t>Z hlediska potřeb pro realizaci řídících činností</a:t>
            </a:r>
          </a:p>
          <a:p>
            <a:pPr algn="just"/>
            <a:r>
              <a:rPr lang="it-IT" sz="1800" dirty="0" smtClean="0"/>
              <a:t>potřebné </a:t>
            </a:r>
            <a:r>
              <a:rPr lang="it-IT" sz="1800" dirty="0"/>
              <a:t>pro stanovení </a:t>
            </a:r>
            <a:r>
              <a:rPr lang="it-IT" sz="1800" dirty="0" smtClean="0"/>
              <a:t>cílů</a:t>
            </a:r>
            <a:r>
              <a:rPr lang="cs-CZ" sz="1800" dirty="0" smtClean="0"/>
              <a:t> </a:t>
            </a:r>
            <a:r>
              <a:rPr lang="it-IT" sz="1800" dirty="0" smtClean="0"/>
              <a:t>podniku</a:t>
            </a:r>
            <a:endParaRPr lang="cs-CZ" sz="1800" dirty="0" smtClean="0"/>
          </a:p>
          <a:p>
            <a:pPr algn="just"/>
            <a:r>
              <a:rPr lang="cs-CZ" sz="1800" dirty="0"/>
              <a:t>z</a:t>
            </a:r>
            <a:r>
              <a:rPr lang="cs-CZ" sz="1800" dirty="0" smtClean="0"/>
              <a:t>abezpečující realizaci cílů a úkolů</a:t>
            </a:r>
          </a:p>
          <a:p>
            <a:pPr algn="just"/>
            <a:r>
              <a:rPr lang="cs-CZ" sz="1800" dirty="0"/>
              <a:t>informace o postupech </a:t>
            </a:r>
            <a:r>
              <a:rPr lang="cs-CZ" sz="1800" dirty="0" smtClean="0"/>
              <a:t>účelného působení</a:t>
            </a:r>
            <a:r>
              <a:rPr lang="cs-CZ" sz="1800" dirty="0"/>
              <a:t>, za </a:t>
            </a:r>
            <a:r>
              <a:rPr lang="cs-CZ" sz="1800" dirty="0" smtClean="0"/>
              <a:t>účelem dosažení stanovených cílů a úkolů jejich zabezpečení </a:t>
            </a:r>
            <a:r>
              <a:rPr lang="cs-CZ" sz="1800" dirty="0"/>
              <a:t>(kontrola </a:t>
            </a:r>
            <a:r>
              <a:rPr lang="cs-CZ" sz="1800" dirty="0" smtClean="0"/>
              <a:t>plnění cílů)</a:t>
            </a:r>
          </a:p>
          <a:p>
            <a:pPr marL="0" indent="0" algn="just">
              <a:buNone/>
            </a:pPr>
            <a:r>
              <a:rPr lang="cs-CZ" sz="1800" b="1" dirty="0" smtClean="0"/>
              <a:t>Z </a:t>
            </a:r>
            <a:r>
              <a:rPr lang="cs-CZ" sz="1800" b="1" dirty="0"/>
              <a:t>hlediska významnosti informací: </a:t>
            </a:r>
          </a:p>
          <a:p>
            <a:pPr algn="just"/>
            <a:r>
              <a:rPr lang="cs-CZ" sz="1800" dirty="0" smtClean="0"/>
              <a:t>základní</a:t>
            </a:r>
            <a:r>
              <a:rPr lang="cs-CZ" sz="1800" dirty="0"/>
              <a:t>, rozhodující informace, </a:t>
            </a:r>
          </a:p>
          <a:p>
            <a:pPr algn="just"/>
            <a:r>
              <a:rPr lang="cs-CZ" sz="1800" dirty="0" smtClean="0"/>
              <a:t>doplňkové</a:t>
            </a:r>
            <a:r>
              <a:rPr lang="cs-CZ" sz="1800" dirty="0"/>
              <a:t>. </a:t>
            </a:r>
          </a:p>
          <a:p>
            <a:pPr algn="just"/>
            <a:endParaRPr lang="cs-CZ" sz="1800" dirty="0"/>
          </a:p>
          <a:p>
            <a:pPr algn="just"/>
            <a:endParaRPr lang="it-IT"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Klasifikace informací I</a:t>
            </a:r>
            <a:endParaRPr lang="cs-CZ" dirty="0"/>
          </a:p>
        </p:txBody>
      </p:sp>
    </p:spTree>
    <p:extLst>
      <p:ext uri="{BB962C8B-B14F-4D97-AF65-F5344CB8AC3E}">
        <p14:creationId xmlns:p14="http://schemas.microsoft.com/office/powerpoint/2010/main" val="2755055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3264"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Z </a:t>
            </a:r>
            <a:r>
              <a:rPr lang="cs-CZ" sz="1800" b="1" dirty="0"/>
              <a:t>hlediska stálosti informací: </a:t>
            </a:r>
          </a:p>
          <a:p>
            <a:pPr algn="just"/>
            <a:r>
              <a:rPr lang="cs-CZ" sz="1800" dirty="0" smtClean="0"/>
              <a:t>stálé </a:t>
            </a:r>
            <a:r>
              <a:rPr lang="cs-CZ" sz="1800" dirty="0"/>
              <a:t>– jedná se o vžitá pravidla jednání, teoretické </a:t>
            </a:r>
            <a:r>
              <a:rPr lang="cs-CZ" sz="1800" dirty="0" smtClean="0"/>
              <a:t>vědomosti a </a:t>
            </a:r>
            <a:r>
              <a:rPr lang="cs-CZ" sz="1800" dirty="0"/>
              <a:t>praktické zkušenosti, </a:t>
            </a:r>
            <a:r>
              <a:rPr lang="cs-CZ" sz="1800" dirty="0" smtClean="0"/>
              <a:t>předem </a:t>
            </a:r>
            <a:r>
              <a:rPr lang="cs-CZ" sz="1800" dirty="0"/>
              <a:t>známá rozhodnutí ze soustavy </a:t>
            </a:r>
            <a:r>
              <a:rPr lang="cs-CZ" sz="1800" dirty="0" smtClean="0"/>
              <a:t>stálých informací</a:t>
            </a:r>
            <a:r>
              <a:rPr lang="cs-CZ" sz="1800" dirty="0"/>
              <a:t>, </a:t>
            </a:r>
            <a:r>
              <a:rPr lang="cs-CZ" sz="1800" dirty="0" smtClean="0"/>
              <a:t>organizační a řídící </a:t>
            </a:r>
            <a:r>
              <a:rPr lang="cs-CZ" sz="1800" dirty="0"/>
              <a:t>normy, </a:t>
            </a:r>
            <a:r>
              <a:rPr lang="cs-CZ" sz="1800" dirty="0" smtClean="0"/>
              <a:t>směrnice </a:t>
            </a:r>
            <a:r>
              <a:rPr lang="cs-CZ" sz="1800" dirty="0"/>
              <a:t>a </a:t>
            </a:r>
            <a:r>
              <a:rPr lang="cs-CZ" sz="1800" dirty="0" smtClean="0"/>
              <a:t>nařízení </a:t>
            </a:r>
            <a:r>
              <a:rPr lang="cs-CZ" sz="1800" dirty="0"/>
              <a:t>atd., podle </a:t>
            </a:r>
            <a:r>
              <a:rPr lang="cs-CZ" sz="1800" dirty="0" smtClean="0"/>
              <a:t>kterých </a:t>
            </a:r>
            <a:r>
              <a:rPr lang="cs-CZ" sz="1800" dirty="0"/>
              <a:t>musí vedoucí pracovník postupovat, </a:t>
            </a:r>
          </a:p>
          <a:p>
            <a:pPr algn="just"/>
            <a:r>
              <a:rPr lang="cs-CZ" sz="1800" dirty="0" smtClean="0"/>
              <a:t>proměnné </a:t>
            </a:r>
            <a:r>
              <a:rPr lang="cs-CZ" sz="1800" dirty="0"/>
              <a:t>– informace s </a:t>
            </a:r>
            <a:r>
              <a:rPr lang="cs-CZ" sz="1800" dirty="0" smtClean="0"/>
              <a:t>dočasnou </a:t>
            </a:r>
            <a:r>
              <a:rPr lang="cs-CZ" sz="1800" dirty="0"/>
              <a:t>platností (krátkodobé </a:t>
            </a:r>
            <a:r>
              <a:rPr lang="cs-CZ" sz="1800" dirty="0" smtClean="0"/>
              <a:t>příkazy</a:t>
            </a:r>
            <a:r>
              <a:rPr lang="cs-CZ" sz="1800" dirty="0"/>
              <a:t>, </a:t>
            </a:r>
            <a:r>
              <a:rPr lang="cs-CZ" sz="1800" dirty="0" smtClean="0"/>
              <a:t>operativní </a:t>
            </a:r>
            <a:r>
              <a:rPr lang="cs-CZ" sz="1800" dirty="0"/>
              <a:t>informace o </a:t>
            </a:r>
            <a:r>
              <a:rPr lang="cs-CZ" sz="1800" dirty="0" smtClean="0"/>
              <a:t>výrobě apod</a:t>
            </a:r>
            <a:r>
              <a:rPr lang="cs-CZ" sz="1800" dirty="0"/>
              <a:t>.) </a:t>
            </a:r>
          </a:p>
          <a:p>
            <a:pPr algn="just"/>
            <a:endParaRPr lang="cs-CZ" sz="1800" dirty="0"/>
          </a:p>
          <a:p>
            <a:pPr marL="0" indent="0" algn="just">
              <a:buNone/>
            </a:pPr>
            <a:r>
              <a:rPr lang="cs-CZ" sz="1800" b="1" dirty="0" smtClean="0"/>
              <a:t>Z </a:t>
            </a:r>
            <a:r>
              <a:rPr lang="cs-CZ" sz="1800" b="1" dirty="0"/>
              <a:t>hlediska rozsahu </a:t>
            </a:r>
            <a:r>
              <a:rPr lang="cs-CZ" sz="1800" b="1" dirty="0" smtClean="0"/>
              <a:t>zabezpečení </a:t>
            </a:r>
            <a:r>
              <a:rPr lang="cs-CZ" sz="1800" b="1" dirty="0"/>
              <a:t>jednotlivých </a:t>
            </a:r>
            <a:r>
              <a:rPr lang="cs-CZ" sz="1800" b="1" dirty="0" smtClean="0"/>
              <a:t>stupňů řízení</a:t>
            </a:r>
            <a:r>
              <a:rPr lang="cs-CZ" sz="1800" b="1" dirty="0"/>
              <a:t>:</a:t>
            </a:r>
          </a:p>
          <a:p>
            <a:pPr algn="just"/>
            <a:r>
              <a:rPr lang="cs-CZ" sz="1800" dirty="0" smtClean="0"/>
              <a:t>souborné</a:t>
            </a:r>
            <a:r>
              <a:rPr lang="cs-CZ" sz="1800" dirty="0"/>
              <a:t>, komplexní – statistické </a:t>
            </a:r>
            <a:r>
              <a:rPr lang="cs-CZ" sz="1800" dirty="0" smtClean="0"/>
              <a:t>přehledy</a:t>
            </a:r>
            <a:r>
              <a:rPr lang="cs-CZ" sz="1800" dirty="0"/>
              <a:t>, komplexní rozbory,... </a:t>
            </a:r>
          </a:p>
          <a:p>
            <a:pPr algn="just"/>
            <a:r>
              <a:rPr lang="cs-CZ" sz="1800" dirty="0" smtClean="0"/>
              <a:t>výběrové </a:t>
            </a:r>
            <a:r>
              <a:rPr lang="cs-CZ" sz="1800" dirty="0"/>
              <a:t>– týkající se </a:t>
            </a:r>
            <a:r>
              <a:rPr lang="cs-CZ" sz="1800" dirty="0" smtClean="0"/>
              <a:t>určitého </a:t>
            </a:r>
            <a:r>
              <a:rPr lang="cs-CZ" sz="1800" dirty="0"/>
              <a:t>úseku </a:t>
            </a:r>
            <a:r>
              <a:rPr lang="cs-CZ" sz="1800" dirty="0" smtClean="0"/>
              <a:t>činnosti </a:t>
            </a:r>
            <a:r>
              <a:rPr lang="cs-CZ" sz="1800" dirty="0"/>
              <a:t>podniku (</a:t>
            </a:r>
            <a:r>
              <a:rPr lang="cs-CZ" sz="1800" dirty="0" smtClean="0"/>
              <a:t>podrobnější</a:t>
            </a:r>
            <a:r>
              <a:rPr lang="cs-CZ" sz="1800" dirty="0"/>
              <a:t>), </a:t>
            </a:r>
          </a:p>
          <a:p>
            <a:pPr algn="just"/>
            <a:r>
              <a:rPr lang="cs-CZ" sz="1800" dirty="0" smtClean="0"/>
              <a:t>veřejné </a:t>
            </a:r>
            <a:r>
              <a:rPr lang="cs-CZ" sz="1800" dirty="0"/>
              <a:t>– </a:t>
            </a:r>
            <a:r>
              <a:rPr lang="cs-CZ" sz="1800" dirty="0" smtClean="0"/>
              <a:t>dostupné všem pracovníkům </a:t>
            </a:r>
            <a:r>
              <a:rPr lang="cs-CZ" sz="1800" dirty="0"/>
              <a:t>podniku, </a:t>
            </a:r>
            <a:r>
              <a:rPr lang="cs-CZ" sz="1800" dirty="0" smtClean="0"/>
              <a:t>příp</a:t>
            </a:r>
            <a:r>
              <a:rPr lang="cs-CZ" sz="1800" dirty="0"/>
              <a:t>. dalším osobám, </a:t>
            </a:r>
          </a:p>
          <a:p>
            <a:pPr algn="just"/>
            <a:r>
              <a:rPr lang="cs-CZ" sz="1800" dirty="0" smtClean="0"/>
              <a:t>neveřejné</a:t>
            </a:r>
            <a:r>
              <a:rPr lang="cs-CZ" sz="1800" dirty="0"/>
              <a:t>. </a:t>
            </a:r>
          </a:p>
          <a:p>
            <a:pPr algn="just"/>
            <a:endParaRPr lang="it-IT"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Klasifikace informací II</a:t>
            </a:r>
            <a:endParaRPr lang="cs-CZ" dirty="0"/>
          </a:p>
        </p:txBody>
      </p:sp>
    </p:spTree>
    <p:extLst>
      <p:ext uri="{BB962C8B-B14F-4D97-AF65-F5344CB8AC3E}">
        <p14:creationId xmlns:p14="http://schemas.microsoft.com/office/powerpoint/2010/main" val="20369445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3264"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Z </a:t>
            </a:r>
            <a:r>
              <a:rPr lang="cs-CZ" sz="1800" b="1" dirty="0"/>
              <a:t>hlediska </a:t>
            </a:r>
            <a:r>
              <a:rPr lang="cs-CZ" sz="1800" b="1" dirty="0" smtClean="0"/>
              <a:t>zdrojů informací</a:t>
            </a:r>
            <a:r>
              <a:rPr lang="cs-CZ" sz="1800" b="1" dirty="0"/>
              <a:t>: </a:t>
            </a:r>
          </a:p>
          <a:p>
            <a:pPr algn="just"/>
            <a:r>
              <a:rPr lang="cs-CZ" sz="1800" dirty="0" smtClean="0"/>
              <a:t>interní </a:t>
            </a:r>
            <a:r>
              <a:rPr lang="cs-CZ" sz="1800" dirty="0"/>
              <a:t>zdroje – </a:t>
            </a:r>
            <a:r>
              <a:rPr lang="cs-CZ" sz="1800" dirty="0" smtClean="0"/>
              <a:t>vnitřní </a:t>
            </a:r>
            <a:r>
              <a:rPr lang="cs-CZ" sz="1800" dirty="0"/>
              <a:t>podniková datová základna, </a:t>
            </a:r>
          </a:p>
          <a:p>
            <a:pPr algn="just"/>
            <a:r>
              <a:rPr lang="cs-CZ" sz="1800" dirty="0" smtClean="0"/>
              <a:t>externí </a:t>
            </a:r>
            <a:r>
              <a:rPr lang="cs-CZ" sz="1800" dirty="0"/>
              <a:t>zdroje – </a:t>
            </a:r>
            <a:r>
              <a:rPr lang="cs-CZ" sz="1800" dirty="0" smtClean="0"/>
              <a:t>vnější </a:t>
            </a:r>
            <a:r>
              <a:rPr lang="cs-CZ" sz="1800" dirty="0"/>
              <a:t>zdroje, </a:t>
            </a:r>
            <a:r>
              <a:rPr lang="cs-CZ" sz="1800" dirty="0" smtClean="0"/>
              <a:t>např. </a:t>
            </a:r>
            <a:r>
              <a:rPr lang="cs-CZ" sz="1800" dirty="0"/>
              <a:t>právní normy, informace o trhu, apod. </a:t>
            </a:r>
          </a:p>
          <a:p>
            <a:pPr marL="0" indent="0" algn="just">
              <a:buNone/>
            </a:pPr>
            <a:r>
              <a:rPr lang="cs-CZ" sz="1800" b="1" dirty="0" smtClean="0"/>
              <a:t>Z </a:t>
            </a:r>
            <a:r>
              <a:rPr lang="cs-CZ" sz="1800" b="1" dirty="0"/>
              <a:t>hlediska </a:t>
            </a:r>
            <a:r>
              <a:rPr lang="cs-CZ" sz="1800" b="1" dirty="0" smtClean="0"/>
              <a:t>účelu </a:t>
            </a:r>
            <a:r>
              <a:rPr lang="cs-CZ" sz="1800" b="1" dirty="0"/>
              <a:t>použití: </a:t>
            </a:r>
          </a:p>
          <a:p>
            <a:pPr algn="just"/>
            <a:r>
              <a:rPr lang="cs-CZ" sz="1800" dirty="0" smtClean="0"/>
              <a:t>informace </a:t>
            </a:r>
            <a:r>
              <a:rPr lang="cs-CZ" sz="1800" dirty="0"/>
              <a:t>poznávací – </a:t>
            </a:r>
            <a:r>
              <a:rPr lang="cs-CZ" sz="1800" dirty="0" smtClean="0"/>
              <a:t>např. </a:t>
            </a:r>
            <a:r>
              <a:rPr lang="cs-CZ" sz="1800" dirty="0"/>
              <a:t>odborná literatura sloužící pro </a:t>
            </a:r>
            <a:r>
              <a:rPr lang="cs-CZ" sz="1800" dirty="0" smtClean="0"/>
              <a:t>rozšíření odborného růstu pracovníků podniku</a:t>
            </a:r>
            <a:r>
              <a:rPr lang="cs-CZ" sz="1800" dirty="0"/>
              <a:t>, </a:t>
            </a:r>
          </a:p>
          <a:p>
            <a:pPr algn="just"/>
            <a:r>
              <a:rPr lang="cs-CZ" sz="1800" dirty="0" smtClean="0"/>
              <a:t>informace řídící</a:t>
            </a:r>
            <a:r>
              <a:rPr lang="cs-CZ" sz="1800" dirty="0"/>
              <a:t>, resp. </a:t>
            </a:r>
            <a:r>
              <a:rPr lang="cs-CZ" sz="1800" dirty="0" smtClean="0"/>
              <a:t>podněcující plnění řídících </a:t>
            </a:r>
            <a:r>
              <a:rPr lang="cs-CZ" sz="1800" dirty="0"/>
              <a:t>funkcí: o zdrojích, </a:t>
            </a:r>
            <a:r>
              <a:rPr lang="cs-CZ" sz="1800" dirty="0" smtClean="0"/>
              <a:t>o </a:t>
            </a:r>
            <a:r>
              <a:rPr lang="cs-CZ" sz="1800" dirty="0"/>
              <a:t>pracovnících, o minulosti (</a:t>
            </a:r>
            <a:r>
              <a:rPr lang="cs-CZ" sz="1800" dirty="0" smtClean="0"/>
              <a:t>účetnictví</a:t>
            </a:r>
            <a:r>
              <a:rPr lang="cs-CZ" sz="1800" dirty="0"/>
              <a:t>, rozbory, </a:t>
            </a:r>
            <a:r>
              <a:rPr lang="cs-CZ" sz="1800" dirty="0" smtClean="0"/>
              <a:t>statistika</a:t>
            </a:r>
            <a:r>
              <a:rPr lang="cs-CZ" sz="1800" dirty="0"/>
              <a:t>, výsledné </a:t>
            </a:r>
            <a:r>
              <a:rPr lang="cs-CZ" sz="1800" dirty="0" smtClean="0"/>
              <a:t>kalkulace </a:t>
            </a:r>
            <a:r>
              <a:rPr lang="cs-CZ" sz="1800" dirty="0"/>
              <a:t>atd.), do budoucnosti (prognostické, plánované, normativní, </a:t>
            </a:r>
            <a:r>
              <a:rPr lang="cs-CZ" sz="1800" dirty="0" smtClean="0"/>
              <a:t>rozpočetnictví</a:t>
            </a:r>
            <a:r>
              <a:rPr lang="cs-CZ" sz="1800" dirty="0"/>
              <a:t>, kalkulace), </a:t>
            </a:r>
          </a:p>
          <a:p>
            <a:pPr algn="just"/>
            <a:r>
              <a:rPr lang="cs-CZ" sz="1800" dirty="0" smtClean="0"/>
              <a:t>informace přímé </a:t>
            </a:r>
            <a:r>
              <a:rPr lang="cs-CZ" sz="1800" dirty="0"/>
              <a:t>– </a:t>
            </a:r>
            <a:r>
              <a:rPr lang="cs-CZ" sz="1800" dirty="0" smtClean="0"/>
              <a:t>příkazy</a:t>
            </a:r>
            <a:r>
              <a:rPr lang="cs-CZ" sz="1800" dirty="0"/>
              <a:t>, operativní rozhodnutí, </a:t>
            </a:r>
          </a:p>
          <a:p>
            <a:pPr algn="just"/>
            <a:r>
              <a:rPr lang="cs-CZ" sz="1800" dirty="0" smtClean="0"/>
              <a:t>informace zpětné </a:t>
            </a:r>
            <a:r>
              <a:rPr lang="cs-CZ" sz="1800" dirty="0"/>
              <a:t>vazby – kontrolní, </a:t>
            </a:r>
            <a:r>
              <a:rPr lang="cs-CZ" sz="1800" dirty="0" smtClean="0"/>
              <a:t>regulační</a:t>
            </a:r>
            <a:r>
              <a:rPr lang="cs-CZ" sz="1800" dirty="0"/>
              <a:t>. </a:t>
            </a:r>
          </a:p>
          <a:p>
            <a:pPr algn="just"/>
            <a:endParaRPr lang="it-IT"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Klasifikace informací III</a:t>
            </a:r>
            <a:endParaRPr lang="cs-CZ" dirty="0"/>
          </a:p>
        </p:txBody>
      </p:sp>
    </p:spTree>
    <p:extLst>
      <p:ext uri="{BB962C8B-B14F-4D97-AF65-F5344CB8AC3E}">
        <p14:creationId xmlns:p14="http://schemas.microsoft.com/office/powerpoint/2010/main" val="2709924769"/>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3587</TotalTime>
  <Words>4925</Words>
  <Application>Microsoft Office PowerPoint</Application>
  <PresentationFormat>Předvádění na obrazovce (16:9)</PresentationFormat>
  <Paragraphs>390</Paragraphs>
  <Slides>51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51</vt:i4>
      </vt:variant>
    </vt:vector>
  </HeadingPairs>
  <TitlesOfParts>
    <vt:vector size="56" baseType="lpstr">
      <vt:lpstr>Arial</vt:lpstr>
      <vt:lpstr>Calibri</vt:lpstr>
      <vt:lpstr>Enriqueta</vt:lpstr>
      <vt:lpstr>Times New Roman</vt:lpstr>
      <vt:lpstr>SLU</vt:lpstr>
      <vt:lpstr>Prezentace aplikace PowerPoint</vt:lpstr>
      <vt:lpstr>Manažerské funkce zabezpečovací </vt:lpstr>
      <vt:lpstr>Podstata manažerských funkcí zabezpečovacích</vt:lpstr>
      <vt:lpstr>Zabezpečení informační</vt:lpstr>
      <vt:lpstr>Využití informací</vt:lpstr>
      <vt:lpstr>Požadavky na informace</vt:lpstr>
      <vt:lpstr>Klasifikace informací I</vt:lpstr>
      <vt:lpstr>Klasifikace informací II</vt:lpstr>
      <vt:lpstr>Klasifikace informací III</vt:lpstr>
      <vt:lpstr>Klasifikace informací IV</vt:lpstr>
      <vt:lpstr>Zdroje dat podle Kozla a kol. (2006)</vt:lpstr>
      <vt:lpstr>Informační systém podniku</vt:lpstr>
      <vt:lpstr>Struktura informačního systému podniku</vt:lpstr>
      <vt:lpstr>Zabezpečení personální</vt:lpstr>
      <vt:lpstr>Úkoly řízení lidských zdrojů</vt:lpstr>
      <vt:lpstr>Plánování lidských zdrojů</vt:lpstr>
      <vt:lpstr>Intuitivní metody plánování lidských zdrojů</vt:lpstr>
      <vt:lpstr>Kvantitativní metody plánování lidských zdrojů</vt:lpstr>
      <vt:lpstr>Proces získávání lidských zdrojů</vt:lpstr>
      <vt:lpstr>Zdroje lidských sil</vt:lpstr>
      <vt:lpstr>Externí zdroje lidských sil</vt:lpstr>
      <vt:lpstr>Přilákání vhodných lidských zdrojů</vt:lpstr>
      <vt:lpstr>Výběr vhodných lidských sil</vt:lpstr>
      <vt:lpstr>Materiální zabezpečení I</vt:lpstr>
      <vt:lpstr>Materiální zabezpečení II</vt:lpstr>
      <vt:lpstr>Management jako vědní disciplína   </vt:lpstr>
      <vt:lpstr>Pojetí managementu jako vědní disciplíny</vt:lpstr>
      <vt:lpstr>Etapy vývoje novodobého managementu</vt:lpstr>
      <vt:lpstr>Klasické období managementu I</vt:lpstr>
      <vt:lpstr>Klasické období managementu II</vt:lpstr>
      <vt:lpstr>Školy klasického období managementu</vt:lpstr>
      <vt:lpstr>Management 40. – 70. let 20. století</vt:lpstr>
      <vt:lpstr>Management konce dvacátého století</vt:lpstr>
      <vt:lpstr>Management počátku dvacátého prvního století</vt:lpstr>
      <vt:lpstr>Vybrané současné přístupy k managementu</vt:lpstr>
      <vt:lpstr>Management změny I</vt:lpstr>
      <vt:lpstr>Management změny II</vt:lpstr>
      <vt:lpstr>Management znalostí </vt:lpstr>
      <vt:lpstr>Procesní management </vt:lpstr>
      <vt:lpstr>Management inovací </vt:lpstr>
      <vt:lpstr>Informační management I</vt:lpstr>
      <vt:lpstr>Informační management III</vt:lpstr>
      <vt:lpstr>Management jakosti I</vt:lpstr>
      <vt:lpstr>Management jakosti II</vt:lpstr>
      <vt:lpstr>Management jakosti III</vt:lpstr>
      <vt:lpstr>Environmentální management I</vt:lpstr>
      <vt:lpstr>Environmentální management II</vt:lpstr>
      <vt:lpstr>Strategický management I</vt:lpstr>
      <vt:lpstr>Strategický management II</vt:lpstr>
      <vt:lpstr>Management rizika</vt:lpstr>
      <vt:lpstr>Krizový management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241</cp:revision>
  <dcterms:created xsi:type="dcterms:W3CDTF">2016-07-06T15:42:34Z</dcterms:created>
  <dcterms:modified xsi:type="dcterms:W3CDTF">2024-04-25T15:29:21Z</dcterms:modified>
</cp:coreProperties>
</file>