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sldIdLst>
    <p:sldId id="256" r:id="rId2"/>
    <p:sldId id="399" r:id="rId3"/>
    <p:sldId id="400" r:id="rId4"/>
    <p:sldId id="404" r:id="rId5"/>
    <p:sldId id="405" r:id="rId6"/>
    <p:sldId id="406" r:id="rId7"/>
    <p:sldId id="352" r:id="rId8"/>
    <p:sldId id="353" r:id="rId9"/>
    <p:sldId id="354" r:id="rId10"/>
    <p:sldId id="355" r:id="rId11"/>
    <p:sldId id="356" r:id="rId12"/>
    <p:sldId id="359" r:id="rId13"/>
    <p:sldId id="360" r:id="rId14"/>
    <p:sldId id="361" r:id="rId15"/>
    <p:sldId id="362" r:id="rId16"/>
    <p:sldId id="377" r:id="rId17"/>
    <p:sldId id="363" r:id="rId18"/>
    <p:sldId id="364" r:id="rId19"/>
    <p:sldId id="365" r:id="rId20"/>
    <p:sldId id="366" r:id="rId21"/>
    <p:sldId id="367" r:id="rId22"/>
    <p:sldId id="368" r:id="rId23"/>
    <p:sldId id="369" r:id="rId24"/>
    <p:sldId id="371" r:id="rId25"/>
    <p:sldId id="372" r:id="rId26"/>
    <p:sldId id="373" r:id="rId27"/>
    <p:sldId id="375" r:id="rId28"/>
    <p:sldId id="378" r:id="rId29"/>
    <p:sldId id="379" r:id="rId30"/>
    <p:sldId id="380" r:id="rId31"/>
    <p:sldId id="381" r:id="rId32"/>
    <p:sldId id="382" r:id="rId33"/>
    <p:sldId id="383" r:id="rId34"/>
    <p:sldId id="384" r:id="rId35"/>
    <p:sldId id="387" r:id="rId36"/>
    <p:sldId id="388" r:id="rId37"/>
    <p:sldId id="389" r:id="rId38"/>
    <p:sldId id="390" r:id="rId39"/>
    <p:sldId id="391" r:id="rId40"/>
    <p:sldId id="392" r:id="rId41"/>
    <p:sldId id="393" r:id="rId42"/>
    <p:sldId id="394" r:id="rId43"/>
    <p:sldId id="395" r:id="rId44"/>
    <p:sldId id="397" r:id="rId45"/>
    <p:sldId id="398"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56" r:id="rId95"/>
    <p:sldId id="457" r:id="rId96"/>
    <p:sldId id="458" r:id="rId97"/>
    <p:sldId id="459" r:id="rId98"/>
    <p:sldId id="460" r:id="rId99"/>
    <p:sldId id="461" r:id="rId100"/>
    <p:sldId id="462" r:id="rId101"/>
    <p:sldId id="463" r:id="rId102"/>
    <p:sldId id="464" r:id="rId103"/>
    <p:sldId id="465" r:id="rId104"/>
    <p:sldId id="466" r:id="rId105"/>
    <p:sldId id="467" r:id="rId106"/>
    <p:sldId id="468" r:id="rId107"/>
    <p:sldId id="469" r:id="rId108"/>
    <p:sldId id="470" r:id="rId109"/>
    <p:sldId id="471" r:id="rId110"/>
    <p:sldId id="472" r:id="rId111"/>
    <p:sldId id="473" r:id="rId112"/>
    <p:sldId id="474" r:id="rId113"/>
    <p:sldId id="475" r:id="rId114"/>
    <p:sldId id="476" r:id="rId115"/>
    <p:sldId id="477" r:id="rId116"/>
    <p:sldId id="478" r:id="rId117"/>
    <p:sldId id="479" r:id="rId118"/>
    <p:sldId id="480" r:id="rId119"/>
    <p:sldId id="481" r:id="rId120"/>
    <p:sldId id="482" r:id="rId121"/>
    <p:sldId id="483" r:id="rId122"/>
    <p:sldId id="484" r:id="rId123"/>
    <p:sldId id="485" r:id="rId124"/>
    <p:sldId id="486" r:id="rId125"/>
    <p:sldId id="487" r:id="rId126"/>
    <p:sldId id="488" r:id="rId127"/>
    <p:sldId id="489" r:id="rId128"/>
    <p:sldId id="490" r:id="rId129"/>
    <p:sldId id="491" r:id="rId130"/>
    <p:sldId id="492" r:id="rId131"/>
    <p:sldId id="493" r:id="rId132"/>
    <p:sldId id="494" r:id="rId133"/>
    <p:sldId id="495" r:id="rId134"/>
    <p:sldId id="496" r:id="rId135"/>
    <p:sldId id="497" r:id="rId136"/>
    <p:sldId id="498" r:id="rId137"/>
    <p:sldId id="499" r:id="rId138"/>
    <p:sldId id="500" r:id="rId139"/>
    <p:sldId id="501" r:id="rId140"/>
    <p:sldId id="502" r:id="rId141"/>
    <p:sldId id="503" r:id="rId142"/>
    <p:sldId id="504" r:id="rId143"/>
    <p:sldId id="505" r:id="rId144"/>
    <p:sldId id="506" r:id="rId145"/>
    <p:sldId id="507" r:id="rId146"/>
    <p:sldId id="508" r:id="rId147"/>
    <p:sldId id="509" r:id="rId148"/>
    <p:sldId id="510" r:id="rId149"/>
    <p:sldId id="511" r:id="rId150"/>
    <p:sldId id="512" r:id="rId15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08.03.2024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zapletalova@opf.slu.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Přístupy k managementu</a:t>
            </a:r>
          </a:p>
        </p:txBody>
      </p:sp>
      <p:sp>
        <p:nvSpPr>
          <p:cNvPr id="3" name="Podnadpis 2"/>
          <p:cNvSpPr>
            <a:spLocks noGrp="1"/>
          </p:cNvSpPr>
          <p:nvPr>
            <p:ph type="subTitle" idx="4294967295"/>
          </p:nvPr>
        </p:nvSpPr>
        <p:spPr>
          <a:xfrm>
            <a:off x="683568" y="3219822"/>
            <a:ext cx="496855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1. </a:t>
            </a:r>
            <a:r>
              <a:rPr lang="cs-CZ" sz="1400" dirty="0" err="1" smtClean="0">
                <a:solidFill>
                  <a:schemeClr val="bg1"/>
                </a:solidFill>
                <a:latin typeface="Times New Roman" panose="02020603050405020304" pitchFamily="18" charset="0"/>
                <a:cs typeface="Times New Roman" panose="02020603050405020304" pitchFamily="18" charset="0"/>
              </a:rPr>
              <a:t>tutorial</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000" dirty="0">
                <a:solidFill>
                  <a:schemeClr val="bg1"/>
                </a:solidFill>
                <a:latin typeface="Times New Roman" panose="02020603050405020304" pitchFamily="18" charset="0"/>
                <a:cs typeface="Times New Roman" panose="02020603050405020304" pitchFamily="18" charset="0"/>
              </a:rPr>
              <a:t>Management jako skupina řídících pracovníků</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a:solidFill>
                  <a:srgbClr val="307871"/>
                </a:solidFill>
                <a:latin typeface="Times New Roman" panose="02020603050405020304" pitchFamily="18" charset="0"/>
                <a:cs typeface="Times New Roman" panose="02020603050405020304" pitchFamily="18" charset="0"/>
              </a:rPr>
              <a:t>MANAGEMENT</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Manažery třídíme podle stupňů řízení, kterým odpovídají konkrétní úkoly a aktivity. V tomto případě hovoříme o </a:t>
            </a:r>
            <a:r>
              <a:rPr lang="cs-CZ" sz="1800" b="1" dirty="0"/>
              <a:t>vertikální typologii </a:t>
            </a:r>
            <a:r>
              <a:rPr lang="cs-CZ" sz="1800" b="1" dirty="0" smtClean="0"/>
              <a:t>manažerů</a:t>
            </a:r>
            <a:r>
              <a:rPr lang="cs-CZ" sz="1800" dirty="0"/>
              <a:t> </a:t>
            </a:r>
            <a:r>
              <a:rPr lang="cs-CZ" sz="1800" dirty="0" smtClean="0"/>
              <a:t>- manažery </a:t>
            </a:r>
            <a:r>
              <a:rPr lang="cs-CZ" sz="1800" dirty="0"/>
              <a:t>vrcholové, manažery střední a manažery první linie</a:t>
            </a:r>
            <a:r>
              <a:rPr lang="cs-CZ" sz="1800" dirty="0" smtClean="0"/>
              <a:t>.</a:t>
            </a:r>
          </a:p>
          <a:p>
            <a:pPr algn="just"/>
            <a:endParaRPr lang="cs-CZ" sz="1800" dirty="0"/>
          </a:p>
          <a:p>
            <a:pPr algn="just"/>
            <a:r>
              <a:rPr lang="cs-CZ" sz="1800" dirty="0" smtClean="0"/>
              <a:t>Toto </a:t>
            </a:r>
            <a:r>
              <a:rPr lang="cs-CZ" sz="1800" dirty="0"/>
              <a:t>členění manažerů přestavuje horizontální typologii manažerů. Podle </a:t>
            </a:r>
            <a:r>
              <a:rPr lang="cs-CZ" sz="1800" b="1" dirty="0"/>
              <a:t>horizontální typologie </a:t>
            </a:r>
            <a:r>
              <a:rPr lang="cs-CZ" sz="1800" b="1" dirty="0" smtClean="0"/>
              <a:t>manažerů – </a:t>
            </a:r>
            <a:r>
              <a:rPr lang="cs-CZ" sz="1800" dirty="0" smtClean="0"/>
              <a:t>manažeři </a:t>
            </a:r>
            <a:r>
              <a:rPr lang="cs-CZ" sz="1800" dirty="0"/>
              <a:t>kvality; personální manažeři; procesní manažeři; produktoví manažeři; projektoví manažeři; finanční manažeři; provozní manažeři atd.</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Typologie manažerů </a:t>
            </a:r>
          </a:p>
        </p:txBody>
      </p:sp>
    </p:spTree>
    <p:extLst>
      <p:ext uri="{BB962C8B-B14F-4D97-AF65-F5344CB8AC3E}">
        <p14:creationId xmlns:p14="http://schemas.microsoft.com/office/powerpoint/2010/main" val="18447386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08854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docenění;</a:t>
            </a:r>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vztahy;</a:t>
            </a:r>
          </a:p>
          <a:p>
            <a:pPr lvl="0" algn="just"/>
            <a:r>
              <a:rPr lang="cs-CZ" sz="1800" dirty="0"/>
              <a:t>jestliže je pracovník neschopen a zároveň ochoten konkrétní úkol splnit, potom je potřeba, aby lídr poskytl přesné instrukce a vedení, ale zároveň pracovníka v maximální míře podporoval;</a:t>
            </a:r>
          </a:p>
          <a:p>
            <a:pPr algn="just"/>
            <a:r>
              <a:rPr lang="cs-CZ" sz="1800" dirty="0"/>
              <a:t>jestliže je pracovníka schopen úkol splnit, ale není to ochotný vykonat z důvodu chybějící motivace, potom lídr musí s pracovníkem pracovat, podporovat jej a komunikovat s ním.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15988370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3774945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71550"/>
            <a:ext cx="4238625" cy="3960440"/>
          </a:xfrm>
          <a:prstGeom prst="rect">
            <a:avLst/>
          </a:prstGeom>
        </p:spPr>
      </p:pic>
    </p:spTree>
    <p:extLst>
      <p:ext uri="{BB962C8B-B14F-4D97-AF65-F5344CB8AC3E}">
        <p14:creationId xmlns:p14="http://schemas.microsoft.com/office/powerpoint/2010/main" val="5606871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0" b="5201"/>
          <a:stretch/>
        </p:blipFill>
        <p:spPr>
          <a:xfrm>
            <a:off x="1115616" y="791050"/>
            <a:ext cx="6309320" cy="3908569"/>
          </a:xfrm>
          <a:prstGeom prst="rect">
            <a:avLst/>
          </a:prstGeom>
        </p:spPr>
      </p:pic>
    </p:spTree>
    <p:extLst>
      <p:ext uri="{BB962C8B-B14F-4D97-AF65-F5344CB8AC3E}">
        <p14:creationId xmlns:p14="http://schemas.microsoft.com/office/powerpoint/2010/main" val="26484757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7560024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471014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26406226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12248690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 (90. léta 20. století)</a:t>
            </a:r>
          </a:p>
        </p:txBody>
      </p:sp>
      <p:pic>
        <p:nvPicPr>
          <p:cNvPr id="6" name="Obrázek 5" descr="Transacting Business and Transforming Communities: The Mission Statements  of Community Foundations Around the Globe - Margaret F. Sloan, 202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579567" cy="3783048"/>
          </a:xfrm>
          <a:prstGeom prst="rect">
            <a:avLst/>
          </a:prstGeom>
          <a:noFill/>
          <a:ln>
            <a:noFill/>
          </a:ln>
        </p:spPr>
      </p:pic>
    </p:spTree>
    <p:extLst>
      <p:ext uri="{BB962C8B-B14F-4D97-AF65-F5344CB8AC3E}">
        <p14:creationId xmlns:p14="http://schemas.microsoft.com/office/powerpoint/2010/main" val="30410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Vrcholoví manažeři</a:t>
            </a:r>
            <a:r>
              <a:rPr lang="cs-CZ" sz="1800" dirty="0"/>
              <a:t> (tuto skupinu nazýváme často jako top management – CEO: </a:t>
            </a:r>
            <a:r>
              <a:rPr lang="cs-CZ" sz="1800" dirty="0" err="1"/>
              <a:t>Chief</a:t>
            </a:r>
            <a:r>
              <a:rPr lang="cs-CZ" sz="1800" dirty="0"/>
              <a:t> </a:t>
            </a:r>
            <a:r>
              <a:rPr lang="cs-CZ" sz="1800" dirty="0" err="1"/>
              <a:t>Executive</a:t>
            </a:r>
            <a:r>
              <a:rPr lang="cs-CZ" sz="1800" dirty="0"/>
              <a:t> Office) řídí organizaci jako celek a reprezentují ji jak vůči interním subjektům (pracovníkům a vlastníkům), tak vůči externím subjektům (zákazníci, dodavatelé, státní instituce atd.). </a:t>
            </a:r>
            <a:endParaRPr lang="cs-CZ" sz="1800" dirty="0" smtClean="0"/>
          </a:p>
          <a:p>
            <a:pPr algn="just"/>
            <a:endParaRPr lang="cs-CZ" sz="1800" dirty="0" smtClean="0"/>
          </a:p>
          <a:p>
            <a:pPr algn="just"/>
            <a:r>
              <a:rPr lang="cs-CZ" sz="1800" b="1" i="1" dirty="0"/>
              <a:t>Střední manažeři</a:t>
            </a:r>
            <a:r>
              <a:rPr lang="cs-CZ" sz="1800" dirty="0"/>
              <a:t> (manažeři druhé linie – </a:t>
            </a:r>
            <a:r>
              <a:rPr lang="cs-CZ" sz="1800" dirty="0" err="1"/>
              <a:t>middle</a:t>
            </a:r>
            <a:r>
              <a:rPr lang="cs-CZ" sz="1800" dirty="0"/>
              <a:t> management) působí na úrovni středního managementu, tj. taktické úrovni řízení. </a:t>
            </a:r>
            <a:endParaRPr lang="cs-CZ" sz="1800" dirty="0" smtClean="0"/>
          </a:p>
          <a:p>
            <a:pPr algn="just"/>
            <a:endParaRPr lang="cs-CZ" sz="1800" dirty="0" smtClean="0"/>
          </a:p>
          <a:p>
            <a:pPr algn="just"/>
            <a:r>
              <a:rPr lang="cs-CZ" sz="1800" b="1" i="1" dirty="0"/>
              <a:t>Manažeři první linie</a:t>
            </a:r>
            <a:r>
              <a:rPr lang="cs-CZ" sz="1800" dirty="0"/>
              <a:t> (nejnižší manažeři – </a:t>
            </a:r>
            <a:r>
              <a:rPr lang="cs-CZ" sz="1800" dirty="0" err="1"/>
              <a:t>lower</a:t>
            </a:r>
            <a:r>
              <a:rPr lang="cs-CZ" sz="1800" dirty="0"/>
              <a:t> management) jsou takoví manažeři, kteří působí na nejnižším stupni řízení a jsou v bezprostředním styku s výkonnými pracovníky.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Vertikální typologie </a:t>
            </a:r>
            <a:r>
              <a:rPr lang="cs-CZ" dirty="0"/>
              <a:t>manažerů </a:t>
            </a:r>
          </a:p>
        </p:txBody>
      </p:sp>
    </p:spTree>
    <p:extLst>
      <p:ext uri="{BB962C8B-B14F-4D97-AF65-F5344CB8AC3E}">
        <p14:creationId xmlns:p14="http://schemas.microsoft.com/office/powerpoint/2010/main" val="23979565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0494"/>
            <a:ext cx="6734989" cy="4181018"/>
          </a:xfrm>
          <a:prstGeom prst="rect">
            <a:avLst/>
          </a:prstGeom>
        </p:spPr>
      </p:pic>
    </p:spTree>
    <p:extLst>
      <p:ext uri="{BB962C8B-B14F-4D97-AF65-F5344CB8AC3E}">
        <p14:creationId xmlns:p14="http://schemas.microsoft.com/office/powerpoint/2010/main" val="19499642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37217039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13149910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15671842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15490252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27647524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8187273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43558"/>
            <a:ext cx="5688632" cy="3785526"/>
          </a:xfrm>
          <a:prstGeom prst="rect">
            <a:avLst/>
          </a:prstGeom>
        </p:spPr>
      </p:pic>
    </p:spTree>
    <p:extLst>
      <p:ext uri="{BB962C8B-B14F-4D97-AF65-F5344CB8AC3E}">
        <p14:creationId xmlns:p14="http://schemas.microsoft.com/office/powerpoint/2010/main" val="38539246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5256584" cy="3720952"/>
          </a:xfrm>
          <a:prstGeom prst="rect">
            <a:avLst/>
          </a:prstGeom>
        </p:spPr>
      </p:pic>
    </p:spTree>
    <p:extLst>
      <p:ext uri="{BB962C8B-B14F-4D97-AF65-F5344CB8AC3E}">
        <p14:creationId xmlns:p14="http://schemas.microsoft.com/office/powerpoint/2010/main" val="5394144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71549"/>
            <a:ext cx="6328770" cy="3960441"/>
          </a:xfrm>
          <a:prstGeom prst="rect">
            <a:avLst/>
          </a:prstGeom>
        </p:spPr>
      </p:pic>
    </p:spTree>
    <p:extLst>
      <p:ext uri="{BB962C8B-B14F-4D97-AF65-F5344CB8AC3E}">
        <p14:creationId xmlns:p14="http://schemas.microsoft.com/office/powerpoint/2010/main" val="26315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Tvrdé </a:t>
            </a:r>
            <a:r>
              <a:rPr lang="cs-CZ" sz="1800" b="1" dirty="0"/>
              <a:t>prvky manažerské práce </a:t>
            </a:r>
            <a:r>
              <a:rPr lang="cs-CZ" sz="1800" dirty="0"/>
              <a:t>představují hmotné aspekty organizace, jako je správa financí, tvorba organizačních struktur, tvorba distribučních kanálů, datových skladů apod. </a:t>
            </a:r>
            <a:endParaRPr lang="cs-CZ" sz="1800" dirty="0" smtClean="0"/>
          </a:p>
          <a:p>
            <a:pPr algn="just"/>
            <a:endParaRPr lang="cs-CZ" sz="1800" dirty="0"/>
          </a:p>
          <a:p>
            <a:pPr algn="just"/>
            <a:r>
              <a:rPr lang="cs-CZ" sz="1800" b="1" dirty="0"/>
              <a:t>Měkké prvky manažerské práce </a:t>
            </a:r>
            <a:r>
              <a:rPr lang="cs-CZ" sz="1800" dirty="0"/>
              <a:t>reprezentují nehmotné prvky organizace, mezi které patří podniková kultura a </a:t>
            </a:r>
            <a:r>
              <a:rPr lang="cs-CZ" sz="1800" dirty="0" err="1"/>
              <a:t>corporate</a:t>
            </a:r>
            <a:r>
              <a:rPr lang="cs-CZ" sz="1800" dirty="0"/>
              <a:t> identity, firemní komunikace a další.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Charakter manažerské práce</a:t>
            </a:r>
          </a:p>
        </p:txBody>
      </p:sp>
    </p:spTree>
    <p:extLst>
      <p:ext uri="{BB962C8B-B14F-4D97-AF65-F5344CB8AC3E}">
        <p14:creationId xmlns:p14="http://schemas.microsoft.com/office/powerpoint/2010/main" val="36044975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789959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10 charakteristik</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7012" b="20600"/>
          <a:stretch/>
        </p:blipFill>
        <p:spPr>
          <a:xfrm>
            <a:off x="242756" y="1131590"/>
            <a:ext cx="8412795" cy="2952328"/>
          </a:xfrm>
          <a:prstGeom prst="rect">
            <a:avLst/>
          </a:prstGeom>
        </p:spPr>
      </p:pic>
    </p:spTree>
    <p:extLst>
      <p:ext uri="{BB962C8B-B14F-4D97-AF65-F5344CB8AC3E}">
        <p14:creationId xmlns:p14="http://schemas.microsoft.com/office/powerpoint/2010/main" val="28392963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8803930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27871603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a:t>
            </a:r>
            <a:r>
              <a:rPr lang="cs-CZ" sz="1800" dirty="0"/>
              <a:t>: Vizionářští lídři vidí celkový obraz toho, kam společnost směřuje, a sdílejí ho se svými lidmi, čímž je inspirují ke společné práci na dosažení skupinových cílů. V tomto modelu každý chápe hodnotu a význam své práce.</a:t>
            </a:r>
          </a:p>
          <a:p>
            <a:pPr algn="just"/>
            <a:r>
              <a:rPr lang="cs-CZ" sz="1800" b="1" dirty="0"/>
              <a:t>Koučování:</a:t>
            </a:r>
            <a:r>
              <a:rPr lang="cs-CZ" sz="1800" dirty="0"/>
              <a:t> Ten se zaměřuje na osobní rozvoj zaměstnanců a vyžaduje, aby vedoucí pracovníci projevovali skutečný zájem o jednotlivce, což buduje vazby, zvyšuje důvěru a vede k vyšší úrovni motivace.</a:t>
            </a:r>
          </a:p>
          <a:p>
            <a:pPr algn="just"/>
            <a:r>
              <a:rPr lang="cs-CZ" sz="1800" b="1" dirty="0"/>
              <a:t>Afiliativní:</a:t>
            </a:r>
            <a:r>
              <a:rPr lang="cs-CZ" sz="1800" dirty="0"/>
              <a:t> Jde o vytváření vazeb mezi zaměstnanci, což posiluje vztahy a zvyšuje spolupráci. Zaměstnanci se budou cítit oceněni, pokud vedoucí pracovníci v těchto situacích projeví skutečnou empatii.</a:t>
            </a:r>
          </a:p>
          <a:p>
            <a:pPr algn="just"/>
            <a:r>
              <a:rPr lang="cs-CZ" sz="1800" b="1" dirty="0"/>
              <a:t>Demokratické:</a:t>
            </a:r>
            <a:r>
              <a:rPr lang="cs-CZ" sz="1800" dirty="0"/>
              <a:t> Vedoucí, kteří používají tento styl vedení, se otevřeně ptají zaměstnanců na jejich názory nebo je zvou do rozhodovacího procesu.</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2971460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41963"/>
            <a:ext cx="4268141" cy="3982837"/>
          </a:xfrm>
          <a:prstGeom prst="rect">
            <a:avLst/>
          </a:prstGeom>
        </p:spPr>
      </p:pic>
    </p:spTree>
    <p:extLst>
      <p:ext uri="{BB962C8B-B14F-4D97-AF65-F5344CB8AC3E}">
        <p14:creationId xmlns:p14="http://schemas.microsoft.com/office/powerpoint/2010/main" val="3300864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8653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Moderní styly vedení a motivace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09389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stylu řízení je koučování osobní přístup realizovaný při výkonu práce a používaný manažery k rozvoji dovedností a schopností pracovníků.  </a:t>
            </a:r>
            <a:endParaRPr lang="cs-CZ" sz="1800" dirty="0" smtClean="0"/>
          </a:p>
          <a:p>
            <a:pPr algn="just"/>
            <a:r>
              <a:rPr lang="cs-CZ" sz="1800" dirty="0" smtClean="0"/>
              <a:t>Řízení </a:t>
            </a:r>
            <a:r>
              <a:rPr lang="cs-CZ" sz="1800" dirty="0"/>
              <a:t>lidí formou koučování není založeno na přímých příkazech a rozkazech, ale spíše na přístupech podporujících důvěru, posilující spolupráci při řešení problému</a:t>
            </a:r>
            <a:r>
              <a:rPr lang="cs-CZ" sz="1800" dirty="0" smtClean="0"/>
              <a:t>.</a:t>
            </a:r>
          </a:p>
          <a:p>
            <a:pPr algn="just"/>
            <a:r>
              <a:rPr lang="cs-CZ" sz="1800" dirty="0"/>
              <a:t>Koučování, jak už napovídá samotný pojem, je manažerský přístup převzatý z oblasti sportu. </a:t>
            </a:r>
            <a:endParaRPr lang="cs-CZ" sz="1800" dirty="0" smtClean="0"/>
          </a:p>
          <a:p>
            <a:pPr algn="just"/>
            <a:r>
              <a:rPr lang="cs-CZ" sz="1800" dirty="0" smtClean="0"/>
              <a:t>Koučování </a:t>
            </a:r>
            <a:r>
              <a:rPr lang="cs-CZ" sz="1800" dirty="0"/>
              <a:t>může být chápáno buď jako forma poradenství nebo určitý styl </a:t>
            </a:r>
            <a:r>
              <a:rPr lang="cs-CZ" sz="1800" dirty="0" smtClean="0"/>
              <a:t>řízení.</a:t>
            </a:r>
          </a:p>
          <a:p>
            <a:pPr algn="just"/>
            <a:r>
              <a:rPr lang="cs-CZ" sz="1800" dirty="0"/>
              <a:t>Potřeba koučování </a:t>
            </a:r>
            <a:r>
              <a:rPr lang="cs-CZ" sz="1800" dirty="0" smtClean="0"/>
              <a:t>vyplývá </a:t>
            </a:r>
            <a:r>
              <a:rPr lang="cs-CZ" sz="1800" dirty="0"/>
              <a:t>z formálního nebo neformálního zkoumání pracovního výkonu, ale i běžných každodenních </a:t>
            </a:r>
            <a:r>
              <a:rPr lang="cs-CZ" sz="1800" dirty="0" smtClean="0"/>
              <a:t>aktivit.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Koučování</a:t>
            </a:r>
            <a:endParaRPr lang="cs-CZ" dirty="0"/>
          </a:p>
        </p:txBody>
      </p:sp>
    </p:spTree>
    <p:extLst>
      <p:ext uri="{BB962C8B-B14F-4D97-AF65-F5344CB8AC3E}">
        <p14:creationId xmlns:p14="http://schemas.microsoft.com/office/powerpoint/2010/main" val="22206489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pomoci lidem, aby si uvědomili, jak pracují, kde je třeba se zlepšit a co se potřebují naučit</a:t>
            </a:r>
            <a:r>
              <a:rPr lang="cs-CZ" sz="1800" dirty="0" smtClean="0"/>
              <a:t>;</a:t>
            </a:r>
          </a:p>
          <a:p>
            <a:pPr lvl="0" algn="just"/>
            <a:endParaRPr lang="cs-CZ" sz="1800" dirty="0"/>
          </a:p>
          <a:p>
            <a:pPr lvl="0" algn="just"/>
            <a:r>
              <a:rPr lang="cs-CZ" sz="1800" dirty="0"/>
              <a:t>uvést řízené delegování do praxe</a:t>
            </a:r>
            <a:r>
              <a:rPr lang="cs-CZ" sz="1800" dirty="0" smtClean="0"/>
              <a:t>;</a:t>
            </a:r>
          </a:p>
          <a:p>
            <a:pPr lvl="0" algn="just"/>
            <a:endParaRPr lang="cs-CZ" sz="1800" dirty="0"/>
          </a:p>
          <a:p>
            <a:pPr lvl="0" algn="just"/>
            <a:r>
              <a:rPr lang="cs-CZ" sz="1800" dirty="0"/>
              <a:t>umožnit manažerům a pracovníkům využít jakékoliv vzniklé situace jako příležitosti k učení a vzdělávání</a:t>
            </a:r>
            <a:r>
              <a:rPr lang="cs-CZ" sz="1800" dirty="0" smtClean="0"/>
              <a:t>;</a:t>
            </a:r>
          </a:p>
          <a:p>
            <a:pPr lvl="0" algn="just"/>
            <a:endParaRPr lang="cs-CZ" sz="1800" dirty="0"/>
          </a:p>
          <a:p>
            <a:pPr lvl="0" algn="just"/>
            <a:r>
              <a:rPr lang="cs-CZ" sz="1800" dirty="0"/>
              <a:t>umožnit v případě potřeby poskytování vedení v tom, jak vykonávat konkrétní úkoly a tím pomáhat lidem.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Cíle koučování</a:t>
            </a:r>
            <a:endParaRPr lang="cs-CZ" dirty="0"/>
          </a:p>
        </p:txBody>
      </p:sp>
    </p:spTree>
    <p:extLst>
      <p:ext uri="{BB962C8B-B14F-4D97-AF65-F5344CB8AC3E}">
        <p14:creationId xmlns:p14="http://schemas.microsoft.com/office/powerpoint/2010/main" val="18919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Styl manažerské práce představuje způsob práce (řízení a rozhodování) manažera a zvolené metody pro dosahování cílů organizace</a:t>
            </a:r>
            <a:r>
              <a:rPr lang="cs-CZ" sz="1800" dirty="0" smtClean="0"/>
              <a:t>.</a:t>
            </a:r>
          </a:p>
          <a:p>
            <a:pPr algn="just"/>
            <a:endParaRPr lang="cs-CZ" sz="1800" dirty="0"/>
          </a:p>
          <a:p>
            <a:pPr algn="just"/>
            <a:r>
              <a:rPr lang="cs-CZ" sz="1800" dirty="0"/>
              <a:t>Volba konkrétního stylu manažerské práce vychází ze znalostí, zkušeností a autority manažera. </a:t>
            </a:r>
            <a:endParaRPr lang="cs-CZ" sz="1800" dirty="0" smtClean="0"/>
          </a:p>
          <a:p>
            <a:pPr algn="just"/>
            <a:endParaRPr lang="cs-CZ" sz="1800" dirty="0"/>
          </a:p>
          <a:p>
            <a:pPr algn="just"/>
            <a:r>
              <a:rPr lang="cs-CZ" sz="1800" dirty="0"/>
              <a:t>Zvolený styl manažerské práce ovlivňuje také vztah manažera ke svým zaměstnancům (způsob komunikace s pracovníky, motivace a stimulace pracovníků) a uplatnění moci (autority) při vlastní manažerské práci.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Styl manažerské práce I</a:t>
            </a:r>
          </a:p>
        </p:txBody>
      </p:sp>
    </p:spTree>
    <p:extLst>
      <p:ext uri="{BB962C8B-B14F-4D97-AF65-F5344CB8AC3E}">
        <p14:creationId xmlns:p14="http://schemas.microsoft.com/office/powerpoint/2010/main" val="7830768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koučování je forma vedení rozhovoru mezi koučem a koučovaným, přičemž kouč koučovaného vede a pomáhá, jej jeho průvodcem a klade mu otázky;</a:t>
            </a:r>
          </a:p>
          <a:p>
            <a:pPr lvl="0" algn="just"/>
            <a:r>
              <a:rPr lang="cs-CZ" sz="1700" dirty="0"/>
              <a:t>koučování je výraznou motivací spolupracovníků;</a:t>
            </a:r>
          </a:p>
          <a:p>
            <a:pPr lvl="0" algn="just"/>
            <a:r>
              <a:rPr lang="cs-CZ" sz="1700" dirty="0"/>
              <a:t>koučovaný vytváří své vlastní řešení, zvažuje své možnosti, posuzuje reálné zdroje a termíny ze svého pohledu a díky tomu také přebírá odpovědnost za úkoly a cíle;</a:t>
            </a:r>
          </a:p>
          <a:p>
            <a:pPr lvl="0" algn="just"/>
            <a:r>
              <a:rPr lang="cs-CZ" sz="1700" dirty="0"/>
              <a:t>koučování vede k rozvoji kompetencí, k samostatnosti, hledá různé možnosti a zdroje;</a:t>
            </a:r>
          </a:p>
          <a:p>
            <a:pPr lvl="0" algn="just"/>
            <a:r>
              <a:rPr lang="cs-CZ" sz="1700" dirty="0"/>
              <a:t>koučování vytváří otevřený vztah mezi koučem a koučovaným, a to díky časovému prostoru, naslouchání, podpoře a akceptování názorů;</a:t>
            </a:r>
          </a:p>
          <a:p>
            <a:pPr lvl="0" algn="just"/>
            <a:r>
              <a:rPr lang="cs-CZ" sz="1700" dirty="0"/>
              <a:t>koučování podporuje kreativitu, iniciativu a konstruktivní postoj k cílům, změnám a konfliktům;</a:t>
            </a:r>
          </a:p>
          <a:p>
            <a:pPr algn="just"/>
            <a:r>
              <a:rPr lang="cs-CZ" sz="1700" dirty="0"/>
              <a:t>koučování pracuje s jedinečností každého člověka, plně respektuje motivaci, schopnosti a zkušenosti koučovaného</a:t>
            </a:r>
            <a:r>
              <a:rPr lang="cs-CZ" sz="1700" dirty="0" smtClean="0"/>
              <a:t>.</a:t>
            </a:r>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a:t>
            </a:r>
            <a:endParaRPr lang="cs-CZ" dirty="0"/>
          </a:p>
        </p:txBody>
      </p:sp>
    </p:spTree>
    <p:extLst>
      <p:ext uri="{BB962C8B-B14F-4D97-AF65-F5344CB8AC3E}">
        <p14:creationId xmlns:p14="http://schemas.microsoft.com/office/powerpoint/2010/main" val="406341851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Z </a:t>
            </a:r>
            <a:r>
              <a:rPr lang="cs-CZ" sz="1800" dirty="0" smtClean="0"/>
              <a:t>uvedených charakteristik vyplývá</a:t>
            </a:r>
            <a:r>
              <a:rPr lang="cs-CZ" sz="1800" dirty="0"/>
              <a:t>, že podstatou koučování je vztah mezi dvěma rovnocennými partnery, který je založen na vzájemné důvěře, otevřenosti a upřímnosti. </a:t>
            </a:r>
            <a:endParaRPr lang="cs-CZ" sz="1800" dirty="0" smtClean="0"/>
          </a:p>
          <a:p>
            <a:pPr lvl="0" algn="just"/>
            <a:r>
              <a:rPr lang="cs-CZ" sz="1800" dirty="0" smtClean="0"/>
              <a:t>Základní </a:t>
            </a:r>
            <a:r>
              <a:rPr lang="cs-CZ" sz="1800" dirty="0"/>
              <a:t>metodou kouče je kladení otázek s cílem dovést koučovaného, aby si na ně dovedl sám odpovědět a dovedl naplnit stanovený cíl. Pořadí otázek, které kouč klade, se postupně zaměřuje na čtyři odlišné oblasti: </a:t>
            </a:r>
            <a:r>
              <a:rPr lang="cs-CZ" sz="1800" dirty="0" err="1"/>
              <a:t>Goals</a:t>
            </a:r>
            <a:r>
              <a:rPr lang="cs-CZ" sz="1800" dirty="0"/>
              <a:t> – Reality – </a:t>
            </a:r>
            <a:r>
              <a:rPr lang="cs-CZ" sz="1800" dirty="0" err="1"/>
              <a:t>Options</a:t>
            </a:r>
            <a:r>
              <a:rPr lang="cs-CZ" sz="1800" dirty="0"/>
              <a:t> – </a:t>
            </a:r>
            <a:r>
              <a:rPr lang="cs-CZ" sz="1800" dirty="0" err="1" smtClean="0"/>
              <a:t>Will</a:t>
            </a:r>
            <a:r>
              <a:rPr lang="cs-CZ" sz="1800" dirty="0" smtClean="0"/>
              <a:t>. </a:t>
            </a:r>
          </a:p>
          <a:p>
            <a:pPr lvl="0" algn="just"/>
            <a:r>
              <a:rPr lang="cs-CZ" sz="1800" dirty="0" smtClean="0"/>
              <a:t>Klíčovou </a:t>
            </a:r>
            <a:r>
              <a:rPr lang="cs-CZ" sz="1800" dirty="0"/>
              <a:t>osobu je </a:t>
            </a:r>
            <a:r>
              <a:rPr lang="cs-CZ" sz="1800" dirty="0" err="1"/>
              <a:t>kauč</a:t>
            </a:r>
            <a:r>
              <a:rPr lang="cs-CZ" sz="1800" dirty="0"/>
              <a:t>, </a:t>
            </a:r>
            <a:r>
              <a:rPr lang="cs-CZ" sz="1800" dirty="0" smtClean="0"/>
              <a:t>který </a:t>
            </a:r>
            <a:r>
              <a:rPr lang="cs-CZ" sz="1800" dirty="0"/>
              <a:t>by měl osobou se sebedůvěrou a pozitivním postojem k lidem, měl mít silné vnitřní hnutí pomáhat druhým k úspěchu, schopnost sebeovládání, vůli neustále se učit, ochotu zůstávat postupně více v pozadí a přenechávat hlavní roli koučovanému a další.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II</a:t>
            </a:r>
            <a:endParaRPr lang="cs-CZ" dirty="0"/>
          </a:p>
        </p:txBody>
      </p:sp>
    </p:spTree>
    <p:extLst>
      <p:ext uri="{BB962C8B-B14F-4D97-AF65-F5344CB8AC3E}">
        <p14:creationId xmlns:p14="http://schemas.microsoft.com/office/powerpoint/2010/main" val="35996911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identifikace oblasti znalostí, dovedností a schopností, které je potřeba posílit ke splnění konkrétního úkolu;</a:t>
            </a:r>
          </a:p>
          <a:p>
            <a:pPr lvl="0" algn="just"/>
            <a:r>
              <a:rPr lang="cs-CZ" sz="1800" dirty="0"/>
              <a:t>zabezpečit, aby daná osoba chápala a akceptovala potřebu se učit;</a:t>
            </a:r>
          </a:p>
          <a:p>
            <a:pPr lvl="0" algn="just"/>
            <a:r>
              <a:rPr lang="cs-CZ" sz="1800" dirty="0"/>
              <a:t>diskuse s danou osobou o nejlepším způsobu učení se a spolupráci;</a:t>
            </a:r>
          </a:p>
          <a:p>
            <a:pPr lvl="0" algn="just"/>
            <a:r>
              <a:rPr lang="cs-CZ" sz="1800" dirty="0"/>
              <a:t>požádat danou osobu, aby vypracovala to, jak chce řídit své vzdělávání a zjistila, v čem bude potřebovat pomoc od kouče;</a:t>
            </a:r>
          </a:p>
          <a:p>
            <a:pPr lvl="0" algn="just"/>
            <a:r>
              <a:rPr lang="cs-CZ" sz="1800" dirty="0"/>
              <a:t>zabezpečovat podle potřeby konkrétní vedení;</a:t>
            </a:r>
          </a:p>
          <a:p>
            <a:pPr algn="just"/>
            <a:r>
              <a:rPr lang="cs-CZ" sz="1800" dirty="0"/>
              <a:t>dohoda o sledování a posuzování pokroku v učení dané osoby</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Etapy koučování </a:t>
            </a:r>
            <a:endParaRPr lang="cs-CZ" dirty="0"/>
          </a:p>
        </p:txBody>
      </p:sp>
    </p:spTree>
    <p:extLst>
      <p:ext uri="{BB962C8B-B14F-4D97-AF65-F5344CB8AC3E}">
        <p14:creationId xmlns:p14="http://schemas.microsoft.com/office/powerpoint/2010/main" val="39594728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Mentorování je proces založený na využívání speciálně vybraných a vyškolených jedinců-mentorů, kteří pomáhají přiděleným osobám při jejich vzdělávání a rozvoji tím, že poskytují odborné vedení, praktické rady a trvalou podporu</a:t>
            </a:r>
            <a:r>
              <a:rPr lang="cs-CZ" sz="1800" dirty="0" smtClean="0"/>
              <a:t>.</a:t>
            </a:r>
          </a:p>
          <a:p>
            <a:pPr algn="just"/>
            <a:r>
              <a:rPr lang="cs-CZ" sz="1800" dirty="0" smtClean="0"/>
              <a:t>Mentorování </a:t>
            </a:r>
            <a:r>
              <a:rPr lang="cs-CZ" sz="1800" dirty="0"/>
              <a:t>může hrát důležitou roli v rozvoji lídrů a manažerů. </a:t>
            </a:r>
          </a:p>
          <a:p>
            <a:pPr algn="just"/>
            <a:r>
              <a:rPr lang="cs-CZ" sz="1800" dirty="0" err="1"/>
              <a:t>Mentoring</a:t>
            </a:r>
            <a:r>
              <a:rPr lang="cs-CZ" sz="1800" dirty="0"/>
              <a:t> je vztah mentora (zkušenější a starší), který pomáhá svému svěřenci rozvíjet jeho osobnost, dovednosti, orientovat se v dané </a:t>
            </a:r>
            <a:r>
              <a:rPr lang="cs-CZ" sz="1800" dirty="0" smtClean="0"/>
              <a:t>problematice. </a:t>
            </a:r>
          </a:p>
          <a:p>
            <a:pPr algn="just"/>
            <a:r>
              <a:rPr lang="cs-CZ" sz="1800" dirty="0" smtClean="0"/>
              <a:t>Mentor </a:t>
            </a:r>
            <a:r>
              <a:rPr lang="cs-CZ" sz="1800" dirty="0"/>
              <a:t>předává své poznatky, zkušenosti formou rad, diskuse a poskytování zpětné vazby. </a:t>
            </a:r>
            <a:endParaRPr lang="cs-CZ" sz="1800" dirty="0" smtClean="0"/>
          </a:p>
          <a:p>
            <a:pPr algn="just"/>
            <a:r>
              <a:rPr lang="cs-CZ" sz="1800" dirty="0" smtClean="0"/>
              <a:t>Mentor navozuje </a:t>
            </a:r>
            <a:r>
              <a:rPr lang="cs-CZ" sz="1800" dirty="0"/>
              <a:t>dilemata a příklady řešení. Svěřenec může pozorovat mentora při činnosti a vyvolávat </a:t>
            </a:r>
            <a:r>
              <a:rPr lang="cs-CZ" sz="1800"/>
              <a:t>diskusi</a:t>
            </a:r>
            <a:r>
              <a:rPr lang="cs-CZ" sz="180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Mentorování</a:t>
            </a:r>
            <a:endParaRPr lang="cs-CZ" dirty="0"/>
          </a:p>
        </p:txBody>
      </p:sp>
    </p:spTree>
    <p:extLst>
      <p:ext uri="{BB962C8B-B14F-4D97-AF65-F5344CB8AC3E}">
        <p14:creationId xmlns:p14="http://schemas.microsoft.com/office/powerpoint/2010/main" val="103415100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Při výběru vhodného stylu vedení je potřeba si uvědomit několik základních zásad:</a:t>
            </a:r>
          </a:p>
          <a:p>
            <a:pPr lvl="0" algn="just"/>
            <a:r>
              <a:rPr lang="cs-CZ" sz="1800" dirty="0"/>
              <a:t>žádný styl vedení není univerzálně vhodný pro každou situaci;</a:t>
            </a:r>
          </a:p>
          <a:p>
            <a:pPr lvl="0" algn="just"/>
            <a:r>
              <a:rPr lang="cs-CZ" sz="1800" dirty="0"/>
              <a:t>žádný styl vedení není sám o sobě lepší než ostatní;</a:t>
            </a:r>
          </a:p>
          <a:p>
            <a:pPr lvl="0" algn="just"/>
            <a:r>
              <a:rPr lang="cs-CZ" sz="1800" dirty="0"/>
              <a:t>použití konkrétního stylu vedení závisí na povaze řešeného úkolu, složení pracovního týmu a oboru činnosti organizace;</a:t>
            </a:r>
          </a:p>
          <a:p>
            <a:pPr lvl="0" algn="just"/>
            <a:r>
              <a:rPr lang="cs-CZ" sz="1800" dirty="0"/>
              <a:t>každá situace může být analyzována tak důkladně, aby pro její řešení byl vybrán optimální styl;</a:t>
            </a:r>
          </a:p>
          <a:p>
            <a:pPr algn="just"/>
            <a:r>
              <a:rPr lang="cs-CZ" sz="1800" dirty="0"/>
              <a:t>efektivní </a:t>
            </a:r>
            <a:r>
              <a:rPr lang="cs-CZ" sz="1800" dirty="0" err="1"/>
              <a:t>leadership</a:t>
            </a:r>
            <a:r>
              <a:rPr lang="cs-CZ" sz="1800" dirty="0"/>
              <a:t> znamená být schopen posoudit, jaký styl vedení je pro danou situaci optimální a přijmout jej, i když osobně preferujeme jiný styl vedení</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Zásady volby stylu vedení</a:t>
            </a:r>
            <a:endParaRPr lang="cs-CZ" dirty="0"/>
          </a:p>
        </p:txBody>
      </p:sp>
    </p:spTree>
    <p:extLst>
      <p:ext uri="{BB962C8B-B14F-4D97-AF65-F5344CB8AC3E}">
        <p14:creationId xmlns:p14="http://schemas.microsoft.com/office/powerpoint/2010/main" val="18880530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Motivace představuje určité povzbuzení člověka do aktivity, které dělat odmítá nebo se mu do nich nechce. </a:t>
            </a:r>
            <a:endParaRPr lang="cs-CZ" sz="1800" dirty="0" smtClean="0"/>
          </a:p>
          <a:p>
            <a:pPr lvl="0" algn="just"/>
            <a:r>
              <a:rPr lang="cs-CZ" sz="1800" dirty="0" smtClean="0"/>
              <a:t>Motivace </a:t>
            </a:r>
            <a:r>
              <a:rPr lang="cs-CZ" sz="1800" dirty="0"/>
              <a:t>je nezbytným nástrojem každého vedoucího pracovníka v každé organizaci</a:t>
            </a:r>
            <a:r>
              <a:rPr lang="cs-CZ" sz="1800" dirty="0" smtClean="0"/>
              <a:t>.</a:t>
            </a:r>
          </a:p>
          <a:p>
            <a:pPr lvl="0" algn="just"/>
            <a:r>
              <a:rPr lang="cs-CZ" sz="1800" dirty="0"/>
              <a:t>Motivace se týká faktorů, které ovlivňují lidi, aby se chovali určitým způsobem. </a:t>
            </a:r>
            <a:endParaRPr lang="cs-CZ" sz="1800" dirty="0" smtClean="0"/>
          </a:p>
          <a:p>
            <a:pPr lvl="0" algn="just"/>
            <a:r>
              <a:rPr lang="cs-CZ" sz="1800" dirty="0" smtClean="0"/>
              <a:t>Motivaci </a:t>
            </a:r>
            <a:r>
              <a:rPr lang="cs-CZ" sz="1800" dirty="0"/>
              <a:t>lze charakterizovat jako cílově orientované </a:t>
            </a:r>
            <a:r>
              <a:rPr lang="cs-CZ" sz="1800" dirty="0" smtClean="0"/>
              <a:t>chování.</a:t>
            </a:r>
          </a:p>
          <a:p>
            <a:pPr lvl="0" algn="just"/>
            <a:r>
              <a:rPr lang="cs-CZ" sz="1800" dirty="0"/>
              <a:t>M</a:t>
            </a:r>
            <a:r>
              <a:rPr lang="cs-CZ" sz="1800" dirty="0" smtClean="0"/>
              <a:t>otivování </a:t>
            </a:r>
            <a:r>
              <a:rPr lang="cs-CZ" sz="1800" dirty="0"/>
              <a:t>není inspirování, ale spíše budování trvalého vztahu. </a:t>
            </a:r>
            <a:endParaRPr lang="cs-CZ" sz="1800" dirty="0" smtClean="0"/>
          </a:p>
          <a:p>
            <a:pPr lvl="0" algn="just"/>
            <a:r>
              <a:rPr lang="cs-CZ" sz="1800" dirty="0" smtClean="0"/>
              <a:t>Z tohoto důvodu motivování </a:t>
            </a:r>
            <a:r>
              <a:rPr lang="cs-CZ" sz="1800" dirty="0"/>
              <a:t>vyžaduje více času a investic a dlouhodobě přináší vyšší dividendy.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a:t>
            </a:r>
            <a:endParaRPr lang="cs-CZ" dirty="0"/>
          </a:p>
        </p:txBody>
      </p:sp>
    </p:spTree>
    <p:extLst>
      <p:ext uri="{BB962C8B-B14F-4D97-AF65-F5344CB8AC3E}">
        <p14:creationId xmlns:p14="http://schemas.microsoft.com/office/powerpoint/2010/main" val="19771106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Motivace má tři </a:t>
            </a:r>
            <a:r>
              <a:rPr lang="cs-CZ" sz="1800" dirty="0"/>
              <a:t>složky, a to směr (co se nějaká osoba pokouší udělat) – úsilí (s jakou pílí se o to pokouší) – vytrvalost (jak dlouho se o to pokouší). </a:t>
            </a:r>
            <a:endParaRPr lang="cs-CZ" sz="1800" dirty="0" smtClean="0"/>
          </a:p>
          <a:p>
            <a:pPr algn="just"/>
            <a:r>
              <a:rPr lang="cs-CZ" sz="1800" dirty="0" smtClean="0"/>
              <a:t>Pro </a:t>
            </a:r>
            <a:r>
              <a:rPr lang="cs-CZ" sz="1800" dirty="0"/>
              <a:t>úspěšné řízení a vedení lidí v organizacích je potřeba poznat a pochopit faktory ovlivňující chování lidí při práci. </a:t>
            </a:r>
            <a:endParaRPr lang="cs-CZ" sz="1800" dirty="0" smtClean="0"/>
          </a:p>
          <a:p>
            <a:pPr algn="just"/>
            <a:r>
              <a:rPr lang="cs-CZ" sz="1800" dirty="0" smtClean="0"/>
              <a:t>Mezi </a:t>
            </a:r>
            <a:r>
              <a:rPr lang="cs-CZ" sz="1800" dirty="0"/>
              <a:t>tyto </a:t>
            </a:r>
            <a:r>
              <a:rPr lang="cs-CZ" sz="1800" dirty="0" smtClean="0"/>
              <a:t>faktory patří </a:t>
            </a:r>
            <a:r>
              <a:rPr lang="cs-CZ" sz="1800" dirty="0"/>
              <a:t>jednak osobností charakteristiky jedinců (jako je například inteligence, schopnosti, postoje, emoce apod.), ale také faktory specifické povahy jako je motivace, oddanost nebo angažovanost </a:t>
            </a:r>
            <a:endParaRPr lang="cs-CZ" sz="1800" dirty="0" smtClean="0"/>
          </a:p>
          <a:p>
            <a:pPr algn="just"/>
            <a:r>
              <a:rPr lang="cs-CZ" sz="1800" dirty="0" smtClean="0"/>
              <a:t>Motivace </a:t>
            </a:r>
            <a:r>
              <a:rPr lang="cs-CZ" sz="1800" dirty="0"/>
              <a:t>může být chápána jako síla, která ovlivňuje lidi, aby se chovali určitým způsobem. </a:t>
            </a:r>
          </a:p>
          <a:p>
            <a:pPr lvl="0" algn="just"/>
            <a:r>
              <a:rPr lang="cs-CZ" sz="1800" dirty="0"/>
              <a:t>Oddanost představuje sílu, s jakou se lidé identifikují s organizací a s jakou se zapojují do organizace.  </a:t>
            </a:r>
          </a:p>
          <a:p>
            <a:pPr algn="just"/>
            <a:r>
              <a:rPr lang="cs-CZ" sz="1800" dirty="0"/>
              <a:t>Angažovanost je stav, ve kterém jsou lidé oddáni své práci a organizaci a jsou motivovaní k dosahování vysoké úrovně výkonu.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II</a:t>
            </a:r>
            <a:endParaRPr lang="cs-CZ" dirty="0"/>
          </a:p>
        </p:txBody>
      </p:sp>
    </p:spTree>
    <p:extLst>
      <p:ext uri="{BB962C8B-B14F-4D97-AF65-F5344CB8AC3E}">
        <p14:creationId xmlns:p14="http://schemas.microsoft.com/office/powerpoint/2010/main" val="134261156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motivace zkoumá proces motivování, proces utváření motivací. </a:t>
            </a:r>
            <a:endParaRPr lang="cs-CZ" sz="1800" dirty="0" smtClean="0"/>
          </a:p>
          <a:p>
            <a:pPr algn="just"/>
            <a:r>
              <a:rPr lang="cs-CZ" sz="1800" dirty="0" smtClean="0"/>
              <a:t>Vysvětluje</a:t>
            </a:r>
            <a:r>
              <a:rPr lang="cs-CZ" sz="1800" dirty="0"/>
              <a:t>, proč se lidé při práci určitým způsobem chovají  a proč vyvíjejí určité úsilí v konkrétním směru</a:t>
            </a:r>
            <a:r>
              <a:rPr lang="cs-CZ" sz="1800" dirty="0" smtClean="0"/>
              <a:t>.</a:t>
            </a:r>
          </a:p>
          <a:p>
            <a:pPr algn="just"/>
            <a:r>
              <a:rPr lang="cs-CZ" sz="1800" dirty="0"/>
              <a:t>Motivační teorie se, mimo jiné zabývají tím, co mohou organizace udělat pro povzbuzování lidí, aby uplatnili své schopnosti a vyvinuli úsilí způsobem, který podpoří naplnění cílů organizace a uspokojí vlastní potřeby </a:t>
            </a:r>
            <a:r>
              <a:rPr lang="cs-CZ" sz="1800" dirty="0" smtClean="0"/>
              <a:t>zaměstnanců. </a:t>
            </a:r>
          </a:p>
          <a:p>
            <a:pPr algn="just"/>
            <a:r>
              <a:rPr lang="cs-CZ" sz="1800" dirty="0"/>
              <a:t>Motivační teorie rozděluje Armstrong </a:t>
            </a:r>
            <a:r>
              <a:rPr lang="cs-CZ" sz="1800" dirty="0" smtClean="0"/>
              <a:t>do </a:t>
            </a:r>
            <a:r>
              <a:rPr lang="cs-CZ" sz="1800" dirty="0"/>
              <a:t>tří základních skupin, a to podle jejich </a:t>
            </a:r>
            <a:r>
              <a:rPr lang="cs-CZ" sz="1800" dirty="0" smtClean="0"/>
              <a:t>zaměření na: teorie </a:t>
            </a:r>
            <a:r>
              <a:rPr lang="cs-CZ" sz="1800" dirty="0" err="1" smtClean="0"/>
              <a:t>instrumentality</a:t>
            </a:r>
            <a:r>
              <a:rPr lang="cs-CZ" sz="1800" dirty="0" smtClean="0"/>
              <a:t>, teorie zaměřené na obsah, teorie zaměřené na proces.</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teorie</a:t>
            </a:r>
            <a:endParaRPr lang="cs-CZ" dirty="0"/>
          </a:p>
        </p:txBody>
      </p:sp>
    </p:spTree>
    <p:extLst>
      <p:ext uri="{BB962C8B-B14F-4D97-AF65-F5344CB8AC3E}">
        <p14:creationId xmlns:p14="http://schemas.microsoft.com/office/powerpoint/2010/main" val="268032264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Teorie </a:t>
            </a:r>
            <a:r>
              <a:rPr lang="cs-CZ" sz="1800" b="1" dirty="0" err="1"/>
              <a:t>instrumentality</a:t>
            </a:r>
            <a:r>
              <a:rPr lang="cs-CZ" sz="1800" dirty="0"/>
              <a:t> – tvrdí, že odměny nebo tresty slouží jako prostředek (nástroj) k zabezpečení žádoucího chování a jednání lidí. Do této kategorie patří třeba teorie Taylorismu</a:t>
            </a:r>
            <a:r>
              <a:rPr lang="cs-CZ" sz="1800" dirty="0" smtClean="0"/>
              <a:t>.</a:t>
            </a:r>
          </a:p>
          <a:p>
            <a:pPr lvl="0" algn="just"/>
            <a:endParaRPr lang="cs-CZ" sz="1800" dirty="0"/>
          </a:p>
          <a:p>
            <a:pPr lvl="0" algn="just"/>
            <a:r>
              <a:rPr lang="cs-CZ" sz="1800" b="1" dirty="0"/>
              <a:t>Teorie zaměřené na obsah</a:t>
            </a:r>
            <a:r>
              <a:rPr lang="cs-CZ" sz="1800" dirty="0"/>
              <a:t> – tvrdí, že motivace se týká aktivit za účelem uspokojení potřeb a identifikace hlavních potřeb ovlivňujících chování. Do této oblasti patří </a:t>
            </a:r>
            <a:r>
              <a:rPr lang="cs-CZ" sz="1800" dirty="0" err="1"/>
              <a:t>Maslowova</a:t>
            </a:r>
            <a:r>
              <a:rPr lang="cs-CZ" sz="1800" dirty="0"/>
              <a:t> pyramida potřeb, </a:t>
            </a:r>
            <a:r>
              <a:rPr lang="cs-CZ" sz="1800" dirty="0" err="1"/>
              <a:t>Herzbergova</a:t>
            </a:r>
            <a:r>
              <a:rPr lang="cs-CZ" sz="1800" dirty="0"/>
              <a:t> </a:t>
            </a:r>
            <a:r>
              <a:rPr lang="cs-CZ" sz="1800" dirty="0" err="1"/>
              <a:t>dvoufaktorová</a:t>
            </a:r>
            <a:r>
              <a:rPr lang="cs-CZ" sz="1800" dirty="0"/>
              <a:t> teorie motivace, Teorie ERG C. </a:t>
            </a:r>
            <a:r>
              <a:rPr lang="cs-CZ" sz="1800" dirty="0" err="1"/>
              <a:t>Alderfera</a:t>
            </a:r>
            <a:r>
              <a:rPr lang="cs-CZ" sz="1800" dirty="0"/>
              <a:t>, Teorie potřeb </a:t>
            </a:r>
            <a:r>
              <a:rPr lang="cs-CZ" sz="1800" dirty="0" err="1"/>
              <a:t>McClellanda</a:t>
            </a:r>
            <a:r>
              <a:rPr lang="cs-CZ" sz="1800" dirty="0" smtClean="0"/>
              <a:t>.</a:t>
            </a:r>
          </a:p>
          <a:p>
            <a:pPr lvl="0" algn="just"/>
            <a:endParaRPr lang="cs-CZ" sz="1800" dirty="0"/>
          </a:p>
          <a:p>
            <a:pPr algn="just"/>
            <a:r>
              <a:rPr lang="cs-CZ" sz="1800" b="1" dirty="0"/>
              <a:t>Teorie zaměřené na proces</a:t>
            </a:r>
            <a:r>
              <a:rPr lang="cs-CZ" sz="1800" dirty="0"/>
              <a:t> – zaměřují se na psychologického procesy ovlivňující motivaci a související s očekáváními, cíli a vnímáním spravedlnosti. Do této kategorie patří Expektační teorie, Teorie cíle, Teorie spravedlnosti J. S. Adamse</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Rozdělení motivačních teorií</a:t>
            </a:r>
            <a:endParaRPr lang="cs-CZ" dirty="0"/>
          </a:p>
        </p:txBody>
      </p:sp>
    </p:spTree>
    <p:extLst>
      <p:ext uri="{BB962C8B-B14F-4D97-AF65-F5344CB8AC3E}">
        <p14:creationId xmlns:p14="http://schemas.microsoft.com/office/powerpoint/2010/main" val="31138347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Maslowova</a:t>
            </a:r>
            <a:r>
              <a:rPr lang="cs-CZ" sz="1800" b="1" dirty="0"/>
              <a:t> pyramida potřeba</a:t>
            </a:r>
            <a:r>
              <a:rPr lang="cs-CZ" sz="1800" dirty="0"/>
              <a:t>, kterou sestavil v roce 1943 americký psycholog Abraham </a:t>
            </a:r>
            <a:r>
              <a:rPr lang="cs-CZ" sz="1800" dirty="0" err="1"/>
              <a:t>Maslow</a:t>
            </a:r>
            <a:r>
              <a:rPr lang="cs-CZ" sz="1800" dirty="0"/>
              <a:t>, je teorie o hierarchii lidských potřeb využitelná při motivaci lidí v organizaci. </a:t>
            </a:r>
            <a:r>
              <a:rPr lang="cs-CZ" sz="1800" dirty="0" smtClean="0"/>
              <a:t>Teorie </a:t>
            </a:r>
            <a:r>
              <a:rPr lang="cs-CZ" sz="1800" dirty="0"/>
              <a:t>říká, že každý člověk přirozeně nejprve uspokojuje nižší potřeby, potřeby s nižší hodnotou, aby mohl dosáhnout svého potenciálu v oblasti vyšších potřeb, potřeb s vyšší hodnotou.</a:t>
            </a:r>
          </a:p>
          <a:p>
            <a:pPr marL="0" lvl="0" indent="0" algn="just">
              <a:buNone/>
            </a:pPr>
            <a:r>
              <a:rPr lang="cs-CZ" sz="1800" dirty="0" smtClean="0"/>
              <a:t>Podle </a:t>
            </a:r>
            <a:r>
              <a:rPr lang="cs-CZ" sz="1800" dirty="0"/>
              <a:t>této teorie tvoří lidské potřeby hierarchickou strukturu, pyramidu, která má základy postavené na potřebách, které jsou rozděleny do těchto </a:t>
            </a:r>
            <a:r>
              <a:rPr lang="cs-CZ" sz="1800" dirty="0" smtClean="0"/>
              <a:t>stupňů: </a:t>
            </a:r>
          </a:p>
          <a:p>
            <a:pPr lvl="0" algn="just"/>
            <a:r>
              <a:rPr lang="cs-CZ" sz="1800" dirty="0" smtClean="0"/>
              <a:t>fyziologické potřeby</a:t>
            </a:r>
            <a:r>
              <a:rPr lang="cs-CZ" sz="1800" dirty="0"/>
              <a:t>;</a:t>
            </a:r>
            <a:endParaRPr lang="cs-CZ" sz="1800" dirty="0" smtClean="0"/>
          </a:p>
          <a:p>
            <a:pPr lvl="0" algn="just"/>
            <a:r>
              <a:rPr lang="cs-CZ" sz="1800" dirty="0" smtClean="0"/>
              <a:t>potřebí </a:t>
            </a:r>
            <a:r>
              <a:rPr lang="cs-CZ" sz="1800" dirty="0"/>
              <a:t>bezpečí a </a:t>
            </a:r>
            <a:r>
              <a:rPr lang="cs-CZ" sz="1800" dirty="0" smtClean="0"/>
              <a:t>jistoty; </a:t>
            </a:r>
          </a:p>
          <a:p>
            <a:pPr lvl="0" algn="just"/>
            <a:r>
              <a:rPr lang="cs-CZ" sz="1800" dirty="0" smtClean="0"/>
              <a:t>potřeba </a:t>
            </a:r>
            <a:r>
              <a:rPr lang="cs-CZ" sz="1800" dirty="0"/>
              <a:t>lásky a </a:t>
            </a:r>
            <a:r>
              <a:rPr lang="cs-CZ" sz="1800" dirty="0" smtClean="0"/>
              <a:t>sounáležitosti; </a:t>
            </a:r>
          </a:p>
          <a:p>
            <a:pPr lvl="0" algn="just"/>
            <a:r>
              <a:rPr lang="cs-CZ" sz="1800" dirty="0" smtClean="0"/>
              <a:t>potřeba </a:t>
            </a:r>
            <a:r>
              <a:rPr lang="cs-CZ" sz="1800" dirty="0"/>
              <a:t>uznání a </a:t>
            </a:r>
            <a:r>
              <a:rPr lang="cs-CZ" sz="1800" dirty="0" smtClean="0"/>
              <a:t>úcty</a:t>
            </a:r>
            <a:r>
              <a:rPr lang="cs-CZ" sz="1800" dirty="0"/>
              <a:t>;</a:t>
            </a:r>
            <a:endParaRPr lang="cs-CZ" sz="1800" dirty="0" smtClean="0"/>
          </a:p>
          <a:p>
            <a:pPr lvl="0" algn="just"/>
            <a:r>
              <a:rPr lang="cs-CZ" sz="1800" dirty="0" smtClean="0"/>
              <a:t>potřeba </a:t>
            </a:r>
            <a:r>
              <a:rPr lang="cs-CZ" sz="1800" dirty="0"/>
              <a:t>seberealizace.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spTree>
    <p:extLst>
      <p:ext uri="{BB962C8B-B14F-4D97-AF65-F5344CB8AC3E}">
        <p14:creationId xmlns:p14="http://schemas.microsoft.com/office/powerpoint/2010/main" val="142025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Styl </a:t>
            </a:r>
            <a:r>
              <a:rPr lang="cs-CZ" sz="1600" dirty="0"/>
              <a:t>manažerské práce představuje způsob práce (řízení a rozhodování) manažera a zvolené metody pro dosahování cílů organizace.</a:t>
            </a:r>
          </a:p>
          <a:p>
            <a:pPr algn="just"/>
            <a:r>
              <a:rPr lang="cs-CZ" sz="1600" dirty="0" smtClean="0"/>
              <a:t>Volba </a:t>
            </a:r>
            <a:r>
              <a:rPr lang="cs-CZ" sz="1600" dirty="0"/>
              <a:t>konkrétního stylu manažerské práce vychází ze znalostí, zkušeností a autority manažera. </a:t>
            </a:r>
          </a:p>
          <a:p>
            <a:pPr algn="just"/>
            <a:r>
              <a:rPr lang="cs-CZ" sz="1600" dirty="0" smtClean="0"/>
              <a:t>Zvolený </a:t>
            </a:r>
            <a:r>
              <a:rPr lang="cs-CZ" sz="1600" dirty="0"/>
              <a:t>styl manažerské práce ovlivňuje také vztah manažera ke svým zaměstnancům (způsob komunikace s pracovníky, motivace a stimulace pracovníků) a uplatnění moci (autority) při vlastní manažerské práci. </a:t>
            </a:r>
          </a:p>
          <a:p>
            <a:pPr algn="just"/>
            <a:endParaRPr lang="cs-CZ" sz="1600" dirty="0"/>
          </a:p>
          <a:p>
            <a:pPr marL="0" indent="0" algn="just">
              <a:buNone/>
            </a:pPr>
            <a:r>
              <a:rPr lang="cs-CZ" sz="1600" dirty="0" smtClean="0"/>
              <a:t>Veber </a:t>
            </a:r>
            <a:r>
              <a:rPr lang="cs-CZ" sz="1600" dirty="0"/>
              <a:t>a kol. (2009) konkrétně uvádí, že manažerský styl aplikovaný v praxi je ovlivněn těmito charakteristikami:</a:t>
            </a:r>
          </a:p>
          <a:p>
            <a:pPr lvl="0" algn="just"/>
            <a:r>
              <a:rPr lang="cs-CZ" sz="1600" dirty="0"/>
              <a:t>charakter situace;</a:t>
            </a:r>
          </a:p>
          <a:p>
            <a:pPr lvl="0" algn="just"/>
            <a:r>
              <a:rPr lang="cs-CZ" sz="1600" dirty="0"/>
              <a:t>význam, závažnost rozhodnutí;</a:t>
            </a:r>
          </a:p>
          <a:p>
            <a:pPr lvl="0" algn="just"/>
            <a:r>
              <a:rPr lang="cs-CZ" sz="1600" dirty="0"/>
              <a:t>rizikovost rozhodnutí a strukturovanost problému;</a:t>
            </a:r>
          </a:p>
          <a:p>
            <a:pPr lvl="0" algn="just"/>
            <a:r>
              <a:rPr lang="cs-CZ" sz="1600" dirty="0"/>
              <a:t>osobní charakteristiky manažera;</a:t>
            </a:r>
          </a:p>
          <a:p>
            <a:pPr lvl="0" algn="just"/>
            <a:r>
              <a:rPr lang="cs-CZ" sz="1600" dirty="0"/>
              <a:t>postoj podřízených.</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Styl manažerské práce II</a:t>
            </a:r>
          </a:p>
        </p:txBody>
      </p:sp>
    </p:spTree>
    <p:extLst>
      <p:ext uri="{BB962C8B-B14F-4D97-AF65-F5344CB8AC3E}">
        <p14:creationId xmlns:p14="http://schemas.microsoft.com/office/powerpoint/2010/main" val="12837973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pic>
        <p:nvPicPr>
          <p:cNvPr id="4" name="Obrázek 3"/>
          <p:cNvPicPr>
            <a:picLocks noChangeAspect="1"/>
          </p:cNvPicPr>
          <p:nvPr/>
        </p:nvPicPr>
        <p:blipFill>
          <a:blip r:embed="rId2"/>
          <a:stretch>
            <a:fillRect/>
          </a:stretch>
        </p:blipFill>
        <p:spPr>
          <a:xfrm>
            <a:off x="971600" y="843558"/>
            <a:ext cx="5928320" cy="3519940"/>
          </a:xfrm>
          <a:prstGeom prst="rect">
            <a:avLst/>
          </a:prstGeom>
        </p:spPr>
      </p:pic>
    </p:spTree>
    <p:extLst>
      <p:ext uri="{BB962C8B-B14F-4D97-AF65-F5344CB8AC3E}">
        <p14:creationId xmlns:p14="http://schemas.microsoft.com/office/powerpoint/2010/main" val="24500568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Teorie </a:t>
            </a:r>
            <a:r>
              <a:rPr lang="cs-CZ" sz="1800" dirty="0"/>
              <a:t>tří kategorií </a:t>
            </a:r>
            <a:r>
              <a:rPr lang="cs-CZ" sz="1800" dirty="0" smtClean="0"/>
              <a:t>potřeb, </a:t>
            </a:r>
            <a:r>
              <a:rPr lang="cs-CZ" sz="1800" b="1" dirty="0" smtClean="0"/>
              <a:t>Teorie </a:t>
            </a:r>
            <a:r>
              <a:rPr lang="cs-CZ" sz="1800" b="1" dirty="0"/>
              <a:t>ERG C. </a:t>
            </a:r>
            <a:r>
              <a:rPr lang="cs-CZ" sz="1800" b="1" dirty="0" err="1"/>
              <a:t>Alderfera</a:t>
            </a:r>
            <a:r>
              <a:rPr lang="cs-CZ" sz="1800" dirty="0" smtClean="0"/>
              <a:t>,, </a:t>
            </a:r>
            <a:r>
              <a:rPr lang="cs-CZ" sz="1800" dirty="0"/>
              <a:t>jejímž autorem byl </a:t>
            </a:r>
            <a:r>
              <a:rPr lang="cs-CZ" sz="1800" dirty="0" err="1"/>
              <a:t>Clayton</a:t>
            </a:r>
            <a:r>
              <a:rPr lang="cs-CZ" sz="1800" dirty="0"/>
              <a:t> P. </a:t>
            </a:r>
            <a:r>
              <a:rPr lang="cs-CZ" sz="1800" dirty="0" err="1"/>
              <a:t>Alderfer</a:t>
            </a:r>
            <a:r>
              <a:rPr lang="cs-CZ" sz="1800" dirty="0"/>
              <a:t> v roce 1972, a která navazuje na práci A. </a:t>
            </a:r>
            <a:r>
              <a:rPr lang="cs-CZ" sz="1800" dirty="0" err="1"/>
              <a:t>Maslowa</a:t>
            </a:r>
            <a:r>
              <a:rPr lang="cs-CZ" sz="1800" dirty="0"/>
              <a:t>, rozděluje lidské potřeby do tří hierarchických skupin. </a:t>
            </a:r>
            <a:endParaRPr lang="cs-CZ" sz="1800" dirty="0" smtClean="0"/>
          </a:p>
          <a:p>
            <a:pPr marL="0" lvl="0" indent="0" algn="just">
              <a:buNone/>
            </a:pPr>
            <a:r>
              <a:rPr lang="cs-CZ" sz="1800" dirty="0" smtClean="0"/>
              <a:t>Jedná </a:t>
            </a:r>
            <a:r>
              <a:rPr lang="cs-CZ" sz="1800" dirty="0"/>
              <a:t>se o tyto potřeby: </a:t>
            </a:r>
            <a:endParaRPr lang="cs-CZ" sz="1800" dirty="0" smtClean="0"/>
          </a:p>
          <a:p>
            <a:pPr lvl="0" algn="just"/>
            <a:r>
              <a:rPr lang="cs-CZ" sz="1800" dirty="0" smtClean="0"/>
              <a:t>potřeby </a:t>
            </a:r>
            <a:r>
              <a:rPr lang="cs-CZ" sz="1800" dirty="0"/>
              <a:t>zajištění existence; </a:t>
            </a:r>
            <a:endParaRPr lang="cs-CZ" sz="1800" dirty="0" smtClean="0"/>
          </a:p>
          <a:p>
            <a:pPr lvl="0" algn="just"/>
            <a:r>
              <a:rPr lang="cs-CZ" sz="1800" dirty="0" smtClean="0"/>
              <a:t>potřeby </a:t>
            </a:r>
            <a:r>
              <a:rPr lang="cs-CZ" sz="1800" dirty="0"/>
              <a:t>zajištění sociálních vztahů k pracovnímu okolí; </a:t>
            </a:r>
            <a:endParaRPr lang="cs-CZ" sz="1800" dirty="0" smtClean="0"/>
          </a:p>
          <a:p>
            <a:pPr lvl="0" algn="just"/>
            <a:r>
              <a:rPr lang="cs-CZ" sz="1800" dirty="0" smtClean="0"/>
              <a:t>potřeby </a:t>
            </a:r>
            <a:r>
              <a:rPr lang="cs-CZ" sz="1800" dirty="0"/>
              <a:t>zajištění dalšího osobního, resp. profesního a kvalifikačního rozvoje. </a:t>
            </a:r>
            <a:endParaRPr lang="cs-CZ" sz="1800" dirty="0" smtClean="0"/>
          </a:p>
          <a:p>
            <a:pPr lvl="0" algn="just"/>
            <a:r>
              <a:rPr lang="cs-CZ" sz="1800" dirty="0" smtClean="0"/>
              <a:t>Podobně </a:t>
            </a:r>
            <a:r>
              <a:rPr lang="cs-CZ" sz="1800" dirty="0"/>
              <a:t>jako u </a:t>
            </a:r>
            <a:r>
              <a:rPr lang="cs-CZ" sz="1800" dirty="0" err="1"/>
              <a:t>Maslowa</a:t>
            </a:r>
            <a:r>
              <a:rPr lang="cs-CZ" sz="1800" dirty="0"/>
              <a:t> se vychází z toho, že potřeba uspokojení vyšších potřeb se dostavuje až poté, co jsou uspokojeny potřeby nižší. </a:t>
            </a:r>
            <a:r>
              <a:rPr lang="cs-CZ" sz="1800" dirty="0" smtClean="0"/>
              <a:t>Oproti </a:t>
            </a:r>
            <a:r>
              <a:rPr lang="cs-CZ" sz="1800" dirty="0" err="1"/>
              <a:t>Maslowově</a:t>
            </a:r>
            <a:r>
              <a:rPr lang="cs-CZ" sz="1800" dirty="0"/>
              <a:t> teorie, ale </a:t>
            </a:r>
            <a:r>
              <a:rPr lang="cs-CZ" sz="1800" dirty="0" err="1"/>
              <a:t>Alderferova</a:t>
            </a:r>
            <a:r>
              <a:rPr lang="cs-CZ" sz="1800" dirty="0"/>
              <a:t> teorie předpokládá určitou substituci: když jedna z těchto skupin není dostatečně uspokojována, tak to může zvyšovat naléhavost druhé.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tří kategorií potřeb</a:t>
            </a:r>
            <a:endParaRPr lang="cs-CZ" dirty="0"/>
          </a:p>
        </p:txBody>
      </p:sp>
    </p:spTree>
    <p:extLst>
      <p:ext uri="{BB962C8B-B14F-4D97-AF65-F5344CB8AC3E}">
        <p14:creationId xmlns:p14="http://schemas.microsoft.com/office/powerpoint/2010/main" val="81373026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Teorie </a:t>
            </a:r>
            <a:r>
              <a:rPr lang="cs-CZ" sz="1800" b="1" dirty="0"/>
              <a:t>potřeb </a:t>
            </a:r>
            <a:r>
              <a:rPr lang="cs-CZ" sz="1800" b="1" dirty="0" err="1"/>
              <a:t>McClellanda</a:t>
            </a:r>
            <a:r>
              <a:rPr lang="cs-CZ" sz="1800" dirty="0"/>
              <a:t> byla ovlivněna teorií A. </a:t>
            </a:r>
            <a:r>
              <a:rPr lang="cs-CZ" sz="1800" dirty="0" err="1"/>
              <a:t>Maslowova</a:t>
            </a:r>
            <a:r>
              <a:rPr lang="cs-CZ" sz="1800" dirty="0"/>
              <a:t>. </a:t>
            </a:r>
            <a:r>
              <a:rPr lang="cs-CZ" sz="1800" dirty="0" err="1"/>
              <a:t>McClellandovi</a:t>
            </a:r>
            <a:r>
              <a:rPr lang="cs-CZ" sz="1800" dirty="0"/>
              <a:t> se podařilo identifikovat tři základní kategorie potřeb: </a:t>
            </a:r>
            <a:endParaRPr lang="cs-CZ" sz="1800" dirty="0" smtClean="0"/>
          </a:p>
          <a:p>
            <a:pPr algn="just"/>
            <a:r>
              <a:rPr lang="cs-CZ" sz="1800" dirty="0" smtClean="0"/>
              <a:t>potřeba </a:t>
            </a:r>
            <a:r>
              <a:rPr lang="cs-CZ" sz="1800" dirty="0"/>
              <a:t>moci, </a:t>
            </a:r>
            <a:endParaRPr lang="cs-CZ" sz="1800" dirty="0" smtClean="0"/>
          </a:p>
          <a:p>
            <a:pPr algn="just"/>
            <a:r>
              <a:rPr lang="cs-CZ" sz="1800" dirty="0" smtClean="0"/>
              <a:t>potřeba výkonu, </a:t>
            </a:r>
          </a:p>
          <a:p>
            <a:pPr algn="just"/>
            <a:r>
              <a:rPr lang="cs-CZ" sz="1800" dirty="0" smtClean="0"/>
              <a:t>potřeba </a:t>
            </a:r>
            <a:r>
              <a:rPr lang="cs-CZ" sz="1800" dirty="0"/>
              <a:t>vztahů. </a:t>
            </a:r>
            <a:endParaRPr lang="cs-CZ" sz="1800" dirty="0" smtClean="0"/>
          </a:p>
          <a:p>
            <a:pPr algn="just"/>
            <a:endParaRPr lang="cs-CZ" sz="1800" dirty="0" smtClean="0"/>
          </a:p>
          <a:p>
            <a:pPr algn="just"/>
            <a:r>
              <a:rPr lang="cs-CZ" sz="1800" dirty="0" smtClean="0"/>
              <a:t>Motivované </a:t>
            </a:r>
            <a:r>
              <a:rPr lang="cs-CZ" sz="1800" dirty="0"/>
              <a:t>chování jedinců je důsledkem jedné nebo důsledkem kombinace všech těchto tří typů potřeb. </a:t>
            </a:r>
            <a:endParaRPr lang="cs-CZ" sz="1800" dirty="0" smtClean="0"/>
          </a:p>
          <a:p>
            <a:pPr algn="just"/>
            <a:r>
              <a:rPr lang="cs-CZ" sz="1800" dirty="0" smtClean="0"/>
              <a:t>Podle </a:t>
            </a:r>
            <a:r>
              <a:rPr lang="cs-CZ" sz="1800" dirty="0" err="1"/>
              <a:t>Tureckiové</a:t>
            </a:r>
            <a:r>
              <a:rPr lang="cs-CZ" sz="1800" dirty="0"/>
              <a:t> (2007) byla tato teorie od počátku navržena tak, aby umožnila poznání preference potřeb u zaměstnanců na manažerských pozicích. </a:t>
            </a:r>
            <a:r>
              <a:rPr lang="cs-CZ" sz="1800" dirty="0" err="1"/>
              <a:t>McClellandova</a:t>
            </a:r>
            <a:r>
              <a:rPr lang="cs-CZ" sz="1800" dirty="0"/>
              <a:t> teorie předpokládá, že uspokojování potřeb je podmíněno situačními vlivy. </a:t>
            </a:r>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potřeb </a:t>
            </a:r>
            <a:r>
              <a:rPr lang="cs-CZ" dirty="0" err="1" smtClean="0"/>
              <a:t>McClellanda</a:t>
            </a:r>
            <a:endParaRPr lang="cs-CZ" dirty="0"/>
          </a:p>
        </p:txBody>
      </p:sp>
    </p:spTree>
    <p:extLst>
      <p:ext uri="{BB962C8B-B14F-4D97-AF65-F5344CB8AC3E}">
        <p14:creationId xmlns:p14="http://schemas.microsoft.com/office/powerpoint/2010/main" val="34742189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Herzbergova</a:t>
            </a:r>
            <a:r>
              <a:rPr lang="cs-CZ" sz="1800" b="1" dirty="0"/>
              <a:t> </a:t>
            </a:r>
            <a:r>
              <a:rPr lang="cs-CZ" sz="1800" b="1" dirty="0" err="1"/>
              <a:t>dvoufaktorová</a:t>
            </a:r>
            <a:r>
              <a:rPr lang="cs-CZ" sz="1800" b="1" dirty="0"/>
              <a:t> teorie motivace</a:t>
            </a:r>
            <a:r>
              <a:rPr lang="cs-CZ" sz="1800" dirty="0"/>
              <a:t> Frederika </a:t>
            </a:r>
            <a:r>
              <a:rPr lang="cs-CZ" sz="1800" dirty="0" err="1"/>
              <a:t>Herzberga</a:t>
            </a:r>
            <a:r>
              <a:rPr lang="cs-CZ" sz="1800" dirty="0"/>
              <a:t> z roku 1959 říká, že pro zaměstnance jsou zdrojem spokojenosti a motivace dva základní faktory – hygienické faktory a motivátory. </a:t>
            </a:r>
            <a:endParaRPr lang="cs-CZ" sz="1800" dirty="0" smtClean="0"/>
          </a:p>
          <a:p>
            <a:pPr algn="just"/>
            <a:r>
              <a:rPr lang="cs-CZ" sz="1800" dirty="0" smtClean="0"/>
              <a:t>Hygienické </a:t>
            </a:r>
            <a:r>
              <a:rPr lang="cs-CZ" sz="1800" dirty="0"/>
              <a:t>faktory (</a:t>
            </a:r>
            <a:r>
              <a:rPr lang="cs-CZ" sz="1800" dirty="0" err="1"/>
              <a:t>neuspokojovatele</a:t>
            </a:r>
            <a:r>
              <a:rPr lang="cs-CZ" sz="1800" dirty="0"/>
              <a:t>) zahrnuje faktory, jako jsou pracovní podmínky, mezilidské vztahy, platové podmínky, jistota zaměstnání a další.  Nenaplnění těchto faktorů může vyvolat pracovní nespokojenost, přičemž ale jejich naplnění nevyvolá pocit spokojenosti nebo zloby. Pracovník tyto faktory bere jako samozřejmé a účinek z jejich naplnění rychle vyprchá, účinek je krátkodobý. </a:t>
            </a:r>
            <a:endParaRPr lang="cs-CZ" sz="1800" dirty="0" smtClean="0"/>
          </a:p>
          <a:p>
            <a:pPr algn="just"/>
            <a:r>
              <a:rPr lang="cs-CZ" sz="1800" dirty="0" smtClean="0"/>
              <a:t>Motivátory </a:t>
            </a:r>
            <a:r>
              <a:rPr lang="cs-CZ" sz="1800" dirty="0"/>
              <a:t>(</a:t>
            </a:r>
            <a:r>
              <a:rPr lang="cs-CZ" sz="1800" dirty="0" err="1"/>
              <a:t>uspokojovatele</a:t>
            </a:r>
            <a:r>
              <a:rPr lang="cs-CZ" sz="1800" dirty="0"/>
              <a:t>, </a:t>
            </a:r>
            <a:r>
              <a:rPr lang="cs-CZ" sz="1800" dirty="0" smtClean="0"/>
              <a:t>motivátory) </a:t>
            </a:r>
            <a:r>
              <a:rPr lang="cs-CZ" sz="1800" dirty="0" err="1" smtClean="0"/>
              <a:t>zahnrují</a:t>
            </a:r>
            <a:r>
              <a:rPr lang="cs-CZ" sz="1800" dirty="0" smtClean="0"/>
              <a:t> například </a:t>
            </a:r>
            <a:r>
              <a:rPr lang="cs-CZ" sz="1800" dirty="0"/>
              <a:t>úspěch, uznání, profesní růst nebo odpovědnost, vzbuzují motivaci a spokojenost pracovníků. Naplněním motivačních faktorů je tudíž nezbytnou podmínkou pro motivaci k vyšším pracovním výkonům a jejich účinek na motivace je dlouhodobý</a:t>
            </a:r>
            <a:r>
              <a:rPr lang="cs-CZ" sz="1800" dirty="0" smtClean="0"/>
              <a:t>.</a:t>
            </a:r>
            <a:endParaRPr lang="cs-CZ" sz="1800" dirty="0"/>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Herzbergova</a:t>
            </a:r>
            <a:r>
              <a:rPr lang="cs-CZ" dirty="0" smtClean="0"/>
              <a:t> </a:t>
            </a:r>
            <a:r>
              <a:rPr lang="cs-CZ" dirty="0" err="1" smtClean="0"/>
              <a:t>dvoufaktorová</a:t>
            </a:r>
            <a:r>
              <a:rPr lang="cs-CZ" dirty="0" smtClean="0"/>
              <a:t> teorie motivace</a:t>
            </a:r>
            <a:endParaRPr lang="cs-CZ" dirty="0"/>
          </a:p>
        </p:txBody>
      </p:sp>
    </p:spTree>
    <p:extLst>
      <p:ext uri="{BB962C8B-B14F-4D97-AF65-F5344CB8AC3E}">
        <p14:creationId xmlns:p14="http://schemas.microsoft.com/office/powerpoint/2010/main" val="352570704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Expektační teorie</a:t>
            </a:r>
            <a:r>
              <a:rPr lang="cs-CZ" sz="1800" dirty="0"/>
              <a:t>, teorie očekávání, jejímž autorem je Victor H. </a:t>
            </a:r>
            <a:r>
              <a:rPr lang="cs-CZ" sz="1800" dirty="0" err="1"/>
              <a:t>Vroom</a:t>
            </a:r>
            <a:r>
              <a:rPr lang="cs-CZ" sz="1800" dirty="0"/>
              <a:t>, byla publikována v roce 1964. </a:t>
            </a:r>
            <a:endParaRPr lang="cs-CZ" sz="1800" dirty="0" smtClean="0"/>
          </a:p>
          <a:p>
            <a:pPr algn="just"/>
            <a:r>
              <a:rPr lang="cs-CZ" sz="1800" dirty="0" smtClean="0"/>
              <a:t>Základem </a:t>
            </a:r>
            <a:r>
              <a:rPr lang="cs-CZ" sz="1800" dirty="0"/>
              <a:t>této teorie je triáda VIE: valence – instrumentalista – </a:t>
            </a:r>
            <a:r>
              <a:rPr lang="cs-CZ" sz="1800" dirty="0" err="1"/>
              <a:t>expektance</a:t>
            </a:r>
            <a:r>
              <a:rPr lang="cs-CZ" sz="1800" dirty="0"/>
              <a:t>, která je považována za základ lidské motivace k dosahování cílů. </a:t>
            </a:r>
            <a:endParaRPr lang="cs-CZ" sz="1800" dirty="0" smtClean="0"/>
          </a:p>
          <a:p>
            <a:pPr algn="just"/>
            <a:r>
              <a:rPr lang="cs-CZ" sz="1800" b="1" dirty="0" smtClean="0"/>
              <a:t>Valence</a:t>
            </a:r>
            <a:r>
              <a:rPr lang="cs-CZ" sz="1800" dirty="0" smtClean="0"/>
              <a:t> </a:t>
            </a:r>
            <a:r>
              <a:rPr lang="cs-CZ" sz="1800" dirty="0"/>
              <a:t>představuje subjektivní hodnotu a atraktivitu cíle, kterého se člověk snaží dosáhnout. </a:t>
            </a:r>
            <a:endParaRPr lang="cs-CZ" sz="1800" dirty="0" smtClean="0"/>
          </a:p>
          <a:p>
            <a:pPr algn="just"/>
            <a:r>
              <a:rPr lang="cs-CZ" sz="1800" b="1" dirty="0" err="1" smtClean="0"/>
              <a:t>Instrumentalita</a:t>
            </a:r>
            <a:r>
              <a:rPr lang="cs-CZ" sz="1800" dirty="0" smtClean="0"/>
              <a:t> </a:t>
            </a:r>
            <a:r>
              <a:rPr lang="cs-CZ" sz="1800" dirty="0"/>
              <a:t>je obsažena v očekávání, že dosažení cíle bude doprovázeno adekvátní odměnou. </a:t>
            </a:r>
            <a:endParaRPr lang="cs-CZ" sz="1800" dirty="0" smtClean="0"/>
          </a:p>
          <a:p>
            <a:pPr algn="just"/>
            <a:r>
              <a:rPr lang="cs-CZ" sz="1800" b="1" dirty="0" err="1" smtClean="0"/>
              <a:t>Expektance</a:t>
            </a:r>
            <a:r>
              <a:rPr lang="cs-CZ" sz="1800" dirty="0" smtClean="0"/>
              <a:t> </a:t>
            </a:r>
            <a:r>
              <a:rPr lang="cs-CZ" sz="1800" dirty="0"/>
              <a:t>je očekávání založené na předchozích zkušenostech, že se podaří dosáhnout stanoveného cíle. </a:t>
            </a:r>
            <a:endParaRPr lang="cs-CZ" sz="1800" dirty="0" smtClean="0"/>
          </a:p>
          <a:p>
            <a:pPr algn="just"/>
            <a:r>
              <a:rPr lang="cs-CZ" sz="1800" dirty="0" smtClean="0"/>
              <a:t>Valence </a:t>
            </a:r>
            <a:r>
              <a:rPr lang="cs-CZ" sz="1800" dirty="0"/>
              <a:t>zastupuje hodnotu, instrumentalista přesvědčení, že pokud uděláme jednu věc, tak to povede k jiné, a </a:t>
            </a:r>
            <a:r>
              <a:rPr lang="cs-CZ" sz="1800" dirty="0" err="1"/>
              <a:t>expektance</a:t>
            </a:r>
            <a:r>
              <a:rPr lang="cs-CZ" sz="1800" dirty="0"/>
              <a:t> je pravděpodobnost, že úsilí povede k určitému výsledku.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Expektační teorie motivace</a:t>
            </a:r>
            <a:endParaRPr lang="cs-CZ" dirty="0"/>
          </a:p>
        </p:txBody>
      </p:sp>
    </p:spTree>
    <p:extLst>
      <p:ext uri="{BB962C8B-B14F-4D97-AF65-F5344CB8AC3E}">
        <p14:creationId xmlns:p14="http://schemas.microsoft.com/office/powerpoint/2010/main" val="199945240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2971" y="987574"/>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cíle</a:t>
            </a:r>
            <a:r>
              <a:rPr lang="cs-CZ" sz="1800" dirty="0"/>
              <a:t>, zformulována </a:t>
            </a:r>
            <a:r>
              <a:rPr lang="cs-CZ" sz="1800" dirty="0" err="1"/>
              <a:t>Lathamem</a:t>
            </a:r>
            <a:r>
              <a:rPr lang="cs-CZ" sz="1800" dirty="0"/>
              <a:t> a Lockem v roce 1979 konstatuje, že motivace a výkon jsou vyšší, jestliže byly jednotlivcům stanoveny specifické cíle, které jsou náročné a zároveň přijatelné, a existuje-li zpětná vazba na </a:t>
            </a:r>
            <a:r>
              <a:rPr lang="cs-CZ" sz="1800" dirty="0" smtClean="0"/>
              <a:t>výkon. </a:t>
            </a:r>
          </a:p>
          <a:p>
            <a:pPr algn="just"/>
            <a:r>
              <a:rPr lang="cs-CZ" sz="1800" dirty="0" smtClean="0"/>
              <a:t>Klíčová </a:t>
            </a:r>
            <a:r>
              <a:rPr lang="cs-CZ" sz="1800" dirty="0"/>
              <a:t>podle této teorie  je participace jedinců na stanovování cílů. </a:t>
            </a:r>
            <a:endParaRPr lang="cs-CZ" sz="1800" dirty="0" smtClean="0"/>
          </a:p>
          <a:p>
            <a:pPr algn="just"/>
            <a:r>
              <a:rPr lang="cs-CZ" sz="1800" dirty="0" smtClean="0"/>
              <a:t>Přičemž </a:t>
            </a:r>
            <a:r>
              <a:rPr lang="cs-CZ" sz="1800" dirty="0"/>
              <a:t>náročnost cílů musí být projednána a odsouhlasena a jejich plnění musí být podporováno vedením a radou. </a:t>
            </a:r>
            <a:endParaRPr lang="cs-CZ" sz="1800" dirty="0" smtClean="0"/>
          </a:p>
          <a:p>
            <a:pPr algn="just"/>
            <a:r>
              <a:rPr lang="cs-CZ" sz="1800" dirty="0" smtClean="0"/>
              <a:t>Životně </a:t>
            </a:r>
            <a:r>
              <a:rPr lang="cs-CZ" sz="1800" dirty="0"/>
              <a:t>důležitou roli pro udržení motivace a dosahování stále vyšších cílů, podle této teorie, je poskytování zpětné vazby zaměstnancům</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cíle</a:t>
            </a:r>
            <a:endParaRPr lang="cs-CZ" dirty="0"/>
          </a:p>
        </p:txBody>
      </p:sp>
    </p:spTree>
    <p:extLst>
      <p:ext uri="{BB962C8B-B14F-4D97-AF65-F5344CB8AC3E}">
        <p14:creationId xmlns:p14="http://schemas.microsoft.com/office/powerpoint/2010/main" val="428693746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Teorie spravedlnosti</a:t>
            </a:r>
            <a:r>
              <a:rPr lang="cs-CZ" sz="1700" dirty="0"/>
              <a:t> </a:t>
            </a:r>
            <a:r>
              <a:rPr lang="cs-CZ" sz="1700" b="1" dirty="0"/>
              <a:t>J. S. Adamse</a:t>
            </a:r>
            <a:r>
              <a:rPr lang="cs-CZ" sz="1700" dirty="0"/>
              <a:t> je založena na principu sociálního srovnání. </a:t>
            </a:r>
            <a:endParaRPr lang="cs-CZ" sz="1700" dirty="0" smtClean="0"/>
          </a:p>
          <a:p>
            <a:pPr algn="just"/>
            <a:r>
              <a:rPr lang="cs-CZ" sz="1700" dirty="0" smtClean="0"/>
              <a:t>Teorie </a:t>
            </a:r>
            <a:r>
              <a:rPr lang="cs-CZ" sz="1700" dirty="0"/>
              <a:t>se zabývá tím, jak lidé vnímají způsob, jak se s nimi v porovnání s jinými lidmi zachází. </a:t>
            </a:r>
            <a:r>
              <a:rPr lang="cs-CZ" sz="1700" dirty="0" smtClean="0"/>
              <a:t>Přičemž </a:t>
            </a:r>
            <a:r>
              <a:rPr lang="cs-CZ" sz="1700" dirty="0"/>
              <a:t>spravedlivé zacházení podle této teorie </a:t>
            </a:r>
            <a:r>
              <a:rPr lang="cs-CZ" sz="1700" dirty="0" smtClean="0"/>
              <a:t>znamená</a:t>
            </a:r>
            <a:r>
              <a:rPr lang="cs-CZ" sz="1700" dirty="0"/>
              <a:t>, že je s člověkem jednáno stejně jako s jinou skupinou lidí nebo jako s odpovídající jinou osobou. </a:t>
            </a:r>
            <a:r>
              <a:rPr lang="cs-CZ" sz="1700" dirty="0" smtClean="0"/>
              <a:t>Spravedlnost </a:t>
            </a:r>
            <a:r>
              <a:rPr lang="cs-CZ" sz="1700" dirty="0"/>
              <a:t>se týká pocitů a vnímání z porovnání. </a:t>
            </a:r>
            <a:r>
              <a:rPr lang="cs-CZ" sz="1700" i="1" dirty="0" smtClean="0"/>
              <a:t>Teorie </a:t>
            </a:r>
            <a:r>
              <a:rPr lang="cs-CZ" sz="1700" i="1" dirty="0"/>
              <a:t>spravedlnosti </a:t>
            </a:r>
            <a:r>
              <a:rPr lang="cs-CZ" sz="1700" dirty="0"/>
              <a:t>vychází z předpokladu, že lidé budou lépe motivováni, jestliže se s nimi bude zacházet spravedlivě, a demotivováni, jestliže to bude naopak. </a:t>
            </a:r>
            <a:endParaRPr lang="cs-CZ" sz="1700" dirty="0" smtClean="0"/>
          </a:p>
          <a:p>
            <a:pPr algn="just"/>
            <a:r>
              <a:rPr lang="cs-CZ" sz="1700" dirty="0" smtClean="0"/>
              <a:t>Jak </a:t>
            </a:r>
            <a:r>
              <a:rPr lang="cs-CZ" sz="1700" dirty="0"/>
              <a:t>uvádí Adams ve své </a:t>
            </a:r>
            <a:r>
              <a:rPr lang="cs-CZ" sz="1700" dirty="0" smtClean="0"/>
              <a:t>teorii, </a:t>
            </a:r>
            <a:r>
              <a:rPr lang="cs-CZ" sz="1700" dirty="0"/>
              <a:t>existují dvě formy spravedlnosti, a to distributivní spravedlnost a procedurální spravedlnost. </a:t>
            </a:r>
            <a:endParaRPr lang="cs-CZ" sz="1700" dirty="0" smtClean="0"/>
          </a:p>
          <a:p>
            <a:pPr algn="just"/>
            <a:r>
              <a:rPr lang="cs-CZ" sz="1700" dirty="0" smtClean="0"/>
              <a:t>Distributivní </a:t>
            </a:r>
            <a:r>
              <a:rPr lang="cs-CZ" sz="1700" dirty="0"/>
              <a:t>spravedlnost se týká toho, jak lidé cítí, že jsou odměňováni podle svého přínosu a v porovnání s ostatními. </a:t>
            </a:r>
            <a:endParaRPr lang="cs-CZ" sz="1700" dirty="0" smtClean="0"/>
          </a:p>
          <a:p>
            <a:pPr algn="just"/>
            <a:r>
              <a:rPr lang="cs-CZ" sz="1700" dirty="0" smtClean="0"/>
              <a:t>Procedurální </a:t>
            </a:r>
            <a:r>
              <a:rPr lang="cs-CZ" sz="1700" dirty="0"/>
              <a:t>spravedlnost se týká toho, jak pracovníci vnímají spravedlnost postupů používaných organizací v takových oblastech jako je hodnocení pracovníků, povyšování a disciplinární záležitosti</a:t>
            </a:r>
            <a:r>
              <a:rPr lang="cs-CZ" sz="17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spravedlnosti</a:t>
            </a:r>
            <a:endParaRPr lang="cs-CZ" dirty="0"/>
          </a:p>
        </p:txBody>
      </p:sp>
    </p:spTree>
    <p:extLst>
      <p:ext uri="{BB962C8B-B14F-4D97-AF65-F5344CB8AC3E}">
        <p14:creationId xmlns:p14="http://schemas.microsoft.com/office/powerpoint/2010/main" val="338698826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Motivační systém organizace je chápán jako soubor opatření, pravidel a postupů, které mají za cíl podpořit pozitivní pracovní motivaci </a:t>
            </a:r>
            <a:r>
              <a:rPr lang="cs-CZ" sz="1800" dirty="0" smtClean="0"/>
              <a:t>zaměstnanců.</a:t>
            </a:r>
          </a:p>
          <a:p>
            <a:pPr algn="just"/>
            <a:r>
              <a:rPr lang="cs-CZ" sz="1800" dirty="0" smtClean="0"/>
              <a:t>Motivační </a:t>
            </a:r>
            <a:r>
              <a:rPr lang="cs-CZ" sz="1800" dirty="0"/>
              <a:t>systém organizace </a:t>
            </a:r>
            <a:r>
              <a:rPr lang="cs-CZ" sz="1800" dirty="0" smtClean="0"/>
              <a:t>je chápán jako </a:t>
            </a:r>
            <a:r>
              <a:rPr lang="cs-CZ" sz="1800" dirty="0"/>
              <a:t>dynamický systém motivačních nástrojů, které odpovídají nejrůznějším potřebám zaměstnanců a jehož hlavním úkolem je měnit zavedené vztahy, zvyky a postoje k pracovní aktivitě. </a:t>
            </a:r>
            <a:endParaRPr lang="cs-CZ" sz="1800" dirty="0" smtClean="0"/>
          </a:p>
          <a:p>
            <a:pPr algn="just"/>
            <a:r>
              <a:rPr lang="cs-CZ" sz="1800" dirty="0"/>
              <a:t>Motivování a stimulování zaměstnanců je podstatou každého motivačního systému organizací</a:t>
            </a:r>
            <a:r>
              <a:rPr lang="cs-CZ" sz="1800" dirty="0" smtClean="0"/>
              <a:t>. Motivace </a:t>
            </a:r>
            <a:r>
              <a:rPr lang="cs-CZ" sz="1800" dirty="0"/>
              <a:t>zaměstnanců v organizacích může mít pozitivní formu i negativní formu. V souvislosti s motivačními systémy v převážné míře hovoříme o pozitivních formách </a:t>
            </a:r>
            <a:r>
              <a:rPr lang="cs-CZ" sz="1800" dirty="0" smtClean="0"/>
              <a:t>stimulace.</a:t>
            </a:r>
          </a:p>
          <a:p>
            <a:pPr algn="just"/>
            <a:r>
              <a:rPr lang="cs-CZ" sz="1800" dirty="0" smtClean="0"/>
              <a:t>Motivační </a:t>
            </a:r>
            <a:r>
              <a:rPr lang="cs-CZ" sz="1800" dirty="0"/>
              <a:t>systém </a:t>
            </a:r>
            <a:r>
              <a:rPr lang="cs-CZ" sz="1800" dirty="0" smtClean="0"/>
              <a:t>můžeme specifikovat jako </a:t>
            </a:r>
            <a:r>
              <a:rPr lang="cs-CZ" sz="1800" dirty="0"/>
              <a:t>souhrn tří základních oblastí personálních činností: hodnocení zaměstnanců; odměňování zaměstnanců; vzdělávání a rozvoj </a:t>
            </a:r>
            <a:r>
              <a:rPr lang="cs-CZ" sz="1800" dirty="0" smtClean="0"/>
              <a:t>zaměstnanců.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systémy</a:t>
            </a:r>
            <a:endParaRPr lang="cs-CZ" dirty="0"/>
          </a:p>
        </p:txBody>
      </p:sp>
    </p:spTree>
    <p:extLst>
      <p:ext uri="{BB962C8B-B14F-4D97-AF65-F5344CB8AC3E}">
        <p14:creationId xmlns:p14="http://schemas.microsoft.com/office/powerpoint/2010/main" val="266271644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Motivaci </a:t>
            </a:r>
            <a:r>
              <a:rPr lang="cs-CZ" sz="1800" dirty="0"/>
              <a:t>k pracovnímu jednání chápat jako vyjádření jednotlivce k přístupu k práci a jeho ochotu pracovat vycházející z jeho vnitřních pohnutek, motivů. </a:t>
            </a:r>
            <a:endParaRPr lang="cs-CZ" sz="1800" dirty="0" smtClean="0"/>
          </a:p>
          <a:p>
            <a:pPr algn="just"/>
            <a:r>
              <a:rPr lang="cs-CZ" sz="1800" dirty="0" smtClean="0"/>
              <a:t>Motivace </a:t>
            </a:r>
            <a:r>
              <a:rPr lang="cs-CZ" sz="1800" dirty="0"/>
              <a:t>je založena na aktivizačních faktorech, které mohou být vnitřní nebo vnější povahy, a podle charakteru aktivizačního faktoru </a:t>
            </a:r>
            <a:r>
              <a:rPr lang="cs-CZ" sz="1800" dirty="0" smtClean="0"/>
              <a:t>rozlišujeme </a:t>
            </a:r>
            <a:r>
              <a:rPr lang="cs-CZ" sz="1800" dirty="0"/>
              <a:t>dva typy motivací, a to vnitřní motivace a vnější motivace. </a:t>
            </a:r>
            <a:endParaRPr lang="cs-CZ" sz="1800" dirty="0" smtClean="0"/>
          </a:p>
          <a:p>
            <a:pPr algn="just"/>
            <a:r>
              <a:rPr lang="cs-CZ" sz="1800" b="1" dirty="0" smtClean="0"/>
              <a:t>Vnitřní </a:t>
            </a:r>
            <a:r>
              <a:rPr lang="cs-CZ" sz="1800" b="1" dirty="0"/>
              <a:t>motivace</a:t>
            </a:r>
            <a:r>
              <a:rPr lang="cs-CZ" sz="1800" dirty="0"/>
              <a:t> je založena na vnitřních aktivizačních faktorech – motivech (vnitřní motivátory), což jsou vnitřní (intrapsychické) pohnutky podněcující jednání člověka k něčemu. </a:t>
            </a:r>
            <a:endParaRPr lang="cs-CZ" sz="1800" dirty="0" smtClean="0"/>
          </a:p>
          <a:p>
            <a:pPr algn="just"/>
            <a:r>
              <a:rPr lang="cs-CZ" sz="1800" dirty="0" smtClean="0"/>
              <a:t>Vnitřní </a:t>
            </a:r>
            <a:r>
              <a:rPr lang="cs-CZ" sz="1800" dirty="0"/>
              <a:t>motivy zahrnují potřebu činnosti, potřebu sociálních vztahů, touhu po moci, touhu po výkonu, potřebu seberealizace. </a:t>
            </a:r>
            <a:endParaRPr lang="cs-CZ" sz="1800" dirty="0" smtClean="0"/>
          </a:p>
          <a:p>
            <a:pPr algn="just"/>
            <a:r>
              <a:rPr lang="cs-CZ" sz="1800" dirty="0" smtClean="0"/>
              <a:t>V</a:t>
            </a:r>
            <a:r>
              <a:rPr lang="cs-CZ" sz="1800" dirty="0"/>
              <a:t> případě pracovní motivace založené převážně na vnitřních motivech, je pracovní výkon sám o sobě zdrojem uspokojení</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Vnitřní motivace</a:t>
            </a:r>
            <a:endParaRPr lang="cs-CZ" dirty="0"/>
          </a:p>
        </p:txBody>
      </p:sp>
    </p:spTree>
    <p:extLst>
      <p:ext uri="{BB962C8B-B14F-4D97-AF65-F5344CB8AC3E}">
        <p14:creationId xmlns:p14="http://schemas.microsoft.com/office/powerpoint/2010/main" val="16563194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Vnější motivace</a:t>
            </a:r>
            <a:r>
              <a:rPr lang="cs-CZ" sz="1800" dirty="0"/>
              <a:t> je založena na vnějších aktivizačních faktorech – stimulech (vnější motivátory), které představují pobídky nebo popudy z vnějšku. </a:t>
            </a:r>
            <a:endParaRPr lang="cs-CZ" sz="1800" dirty="0" smtClean="0"/>
          </a:p>
          <a:p>
            <a:pPr algn="just"/>
            <a:r>
              <a:rPr lang="cs-CZ" sz="1800" dirty="0" smtClean="0"/>
              <a:t>Tvoří </a:t>
            </a:r>
            <a:r>
              <a:rPr lang="cs-CZ" sz="1800" dirty="0"/>
              <a:t>ji odměny, jako třeba zvýšení platu, pochvala, povýšení, ale také tresty, jako například disciplinární řízení, odepření platu nebo kritika. </a:t>
            </a:r>
            <a:endParaRPr lang="cs-CZ" sz="1800" dirty="0" smtClean="0"/>
          </a:p>
          <a:p>
            <a:pPr algn="just"/>
            <a:r>
              <a:rPr lang="cs-CZ" sz="1800" dirty="0" smtClean="0"/>
              <a:t>Podle </a:t>
            </a:r>
            <a:r>
              <a:rPr lang="cs-CZ" sz="1800" dirty="0"/>
              <a:t>Armstronga (2007) mohou mít vnější motivátory bezprostřední účinek působící spíše krátkodobě. </a:t>
            </a:r>
            <a:endParaRPr lang="cs-CZ" sz="1800" dirty="0" smtClean="0"/>
          </a:p>
          <a:p>
            <a:pPr algn="just"/>
            <a:r>
              <a:rPr lang="cs-CZ" sz="1800" dirty="0" smtClean="0"/>
              <a:t>Zatímco </a:t>
            </a:r>
            <a:r>
              <a:rPr lang="cs-CZ" sz="1800" dirty="0"/>
              <a:t>vnitřní motivátory, které se týkají kvality pracovního života, mají hlubší a dlouhodobější účinek. </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Vnější motivace</a:t>
            </a:r>
            <a:endParaRPr lang="cs-CZ" dirty="0"/>
          </a:p>
        </p:txBody>
      </p:sp>
    </p:spTree>
    <p:extLst>
      <p:ext uri="{BB962C8B-B14F-4D97-AF65-F5344CB8AC3E}">
        <p14:creationId xmlns:p14="http://schemas.microsoft.com/office/powerpoint/2010/main" val="44685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Vliv prostředí na práci manažera</a:t>
            </a:r>
          </a:p>
        </p:txBody>
      </p:sp>
      <p:sp>
        <p:nvSpPr>
          <p:cNvPr id="5" name="Textové pole 2"/>
          <p:cNvSpPr txBox="1">
            <a:spLocks noChangeArrowheads="1"/>
          </p:cNvSpPr>
          <p:nvPr/>
        </p:nvSpPr>
        <p:spPr bwMode="auto">
          <a:xfrm>
            <a:off x="1763688" y="1600199"/>
            <a:ext cx="5976664" cy="1987743"/>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898525" indent="-720725">
              <a:lnSpc>
                <a:spcPct val="115000"/>
              </a:lnSpc>
              <a:spcBef>
                <a:spcPts val="425"/>
              </a:spcBef>
              <a:spcAft>
                <a:spcPts val="1000"/>
              </a:spcAft>
            </a:pPr>
            <a:r>
              <a:rPr lang="cs-CZ" b="1" dirty="0">
                <a:latin typeface="Times New Roman" panose="02020603050405020304" pitchFamily="18" charset="0"/>
                <a:ea typeface="Calibri" panose="020F0502020204030204" pitchFamily="34" charset="0"/>
                <a:cs typeface="Times New Roman" panose="02020603050405020304" pitchFamily="18" charset="0"/>
              </a:rPr>
              <a:t>		      	Vnitřní prostředí</a:t>
            </a:r>
            <a:endParaRPr lang="cs-CZ" dirty="0">
              <a:latin typeface="Times New Roman" panose="02020603050405020304" pitchFamily="18" charset="0"/>
              <a:ea typeface="Calibri" panose="020F0502020204030204" pitchFamily="34" charset="0"/>
              <a:cs typeface="Times New Roman" panose="02020603050405020304" pitchFamily="18" charset="0"/>
            </a:endParaRPr>
          </a:p>
          <a:p>
            <a:pPr marL="898525" indent="-720725">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Typ organizace		      		   Struktura</a:t>
            </a:r>
          </a:p>
          <a:p>
            <a:pPr marL="898525" indent="-720725">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Činnosti a úkoly </a:t>
            </a:r>
            <a:r>
              <a:rPr lang="cs-CZ" b="1" dirty="0">
                <a:latin typeface="Times New Roman" panose="02020603050405020304" pitchFamily="18" charset="0"/>
                <a:ea typeface="Calibri" panose="020F0502020204030204" pitchFamily="34" charset="0"/>
                <a:cs typeface="Times New Roman" panose="02020603050405020304" pitchFamily="18" charset="0"/>
              </a:rPr>
              <a:t>	    MANAŽER  		</a:t>
            </a:r>
            <a:r>
              <a:rPr lang="cs-CZ" dirty="0">
                <a:latin typeface="Times New Roman" panose="02020603050405020304" pitchFamily="18" charset="0"/>
                <a:ea typeface="Calibri" panose="020F0502020204030204" pitchFamily="34" charset="0"/>
                <a:cs typeface="Times New Roman" panose="02020603050405020304" pitchFamily="18" charset="0"/>
              </a:rPr>
              <a:t>Technologie</a:t>
            </a:r>
          </a:p>
          <a:p>
            <a:pPr marL="898525" indent="-720725">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Lidé					   Postavení v podniku</a:t>
            </a:r>
          </a:p>
          <a:p>
            <a:pPr marL="898525" indent="-720725">
              <a:lnSpc>
                <a:spcPct val="115000"/>
              </a:lnSpc>
              <a:spcBef>
                <a:spcPts val="425"/>
              </a:spcBef>
              <a:spcAft>
                <a:spcPts val="10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a:latin typeface="Times New Roman" panose="02020603050405020304" pitchFamily="18" charset="0"/>
                <a:ea typeface="Calibri" panose="020F0502020204030204" pitchFamily="34" charset="0"/>
                <a:cs typeface="Times New Roman" panose="02020603050405020304" pitchFamily="18" charset="0"/>
              </a:rPr>
              <a:t>			</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15000"/>
              </a:lnSpc>
              <a:spcBef>
                <a:spcPts val="425"/>
              </a:spcBef>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180340" algn="l">
              <a:lnSpc>
                <a:spcPct val="115000"/>
              </a:lnSpc>
              <a:spcBef>
                <a:spcPts val="425"/>
              </a:spcBef>
              <a:spcAft>
                <a:spcPts val="1000"/>
              </a:spcAft>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Textové pole 2"/>
          <p:cNvSpPr txBox="1">
            <a:spLocks noChangeArrowheads="1"/>
          </p:cNvSpPr>
          <p:nvPr/>
        </p:nvSpPr>
        <p:spPr bwMode="auto">
          <a:xfrm>
            <a:off x="2694744" y="864046"/>
            <a:ext cx="3638550" cy="4334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lnSpc>
                <a:spcPct val="115000"/>
              </a:lnSpc>
              <a:spcBef>
                <a:spcPts val="425"/>
              </a:spcBef>
              <a:spcAft>
                <a:spcPts val="10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Vnější prostředí</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ové pole 2"/>
          <p:cNvSpPr txBox="1">
            <a:spLocks noChangeArrowheads="1"/>
          </p:cNvSpPr>
          <p:nvPr/>
        </p:nvSpPr>
        <p:spPr bwMode="auto">
          <a:xfrm>
            <a:off x="2843211" y="3970957"/>
            <a:ext cx="3638550" cy="3780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lnSpc>
                <a:spcPct val="115000"/>
              </a:lnSpc>
              <a:spcBef>
                <a:spcPts val="425"/>
              </a:spcBef>
              <a:spcAft>
                <a:spcPts val="10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Vnější prostředí</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Šipka dolů 7"/>
          <p:cNvSpPr/>
          <p:nvPr/>
        </p:nvSpPr>
        <p:spPr>
          <a:xfrm>
            <a:off x="4481511" y="1291704"/>
            <a:ext cx="180975"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9" name="Šipka nahoru 8"/>
          <p:cNvSpPr/>
          <p:nvPr/>
        </p:nvSpPr>
        <p:spPr>
          <a:xfrm>
            <a:off x="4481511" y="3577887"/>
            <a:ext cx="209550" cy="3619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1" name="Přímá spojnice se šipkou 10"/>
          <p:cNvCxnSpPr/>
          <p:nvPr/>
        </p:nvCxnSpPr>
        <p:spPr>
          <a:xfrm>
            <a:off x="3419872" y="2317756"/>
            <a:ext cx="733425"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3563888" y="2787774"/>
            <a:ext cx="388243" cy="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V="1">
            <a:off x="2987824" y="2924624"/>
            <a:ext cx="964307" cy="35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5220072" y="2194543"/>
            <a:ext cx="1261689" cy="398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315980" y="2787774"/>
            <a:ext cx="1017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flipV="1">
            <a:off x="5220072" y="2924624"/>
            <a:ext cx="432048" cy="35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2536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Vhodně a efektivně nastavený motivační systém je klíčovým prvkem v řízení lidských zdrojů v každé organizaci. </a:t>
            </a:r>
            <a:endParaRPr lang="cs-CZ" sz="1800" dirty="0" smtClean="0"/>
          </a:p>
          <a:p>
            <a:pPr algn="just"/>
            <a:r>
              <a:rPr lang="cs-CZ" sz="1800" dirty="0" smtClean="0"/>
              <a:t>Pro </a:t>
            </a:r>
            <a:r>
              <a:rPr lang="cs-CZ" sz="1800" dirty="0"/>
              <a:t>vytvoření efektivního motivačního systému organizace je nutná identifikace potřeb organizaci i zaměstnanců, a nalezení rovnovážného systému, který bude odpovídat potřebám zaměstnanců i organizace. </a:t>
            </a:r>
            <a:endParaRPr lang="cs-CZ" sz="1800" dirty="0" smtClean="0"/>
          </a:p>
          <a:p>
            <a:pPr algn="just"/>
            <a:r>
              <a:rPr lang="cs-CZ" sz="1800" dirty="0" smtClean="0"/>
              <a:t>Vhodně </a:t>
            </a:r>
            <a:r>
              <a:rPr lang="cs-CZ" sz="1800" dirty="0"/>
              <a:t>nastavený motivační systém mimo jiné posiluje firemní kulturu, posiluje loajalitu zaměstnanců a jejich spokojenost, sjednocuje zaměstnance v jejich pracovním úsilí a dosažení požadovaného výkonu organizace. </a:t>
            </a:r>
            <a:endParaRPr lang="cs-CZ" sz="1800" dirty="0" smtClean="0"/>
          </a:p>
          <a:p>
            <a:pPr algn="just"/>
            <a:r>
              <a:rPr lang="cs-CZ" sz="1800" dirty="0" smtClean="0"/>
              <a:t>Důležitou </a:t>
            </a:r>
            <a:r>
              <a:rPr lang="cs-CZ" sz="1800" dirty="0"/>
              <a:t>vlastností motivačního systému je jeho flexibilita, schopnost se pružně a včas přizpůsobit měnící se situaci a potřebám zaměstnanců.</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Požadavky na motivační systémy</a:t>
            </a:r>
            <a:endParaRPr lang="cs-CZ" dirty="0"/>
          </a:p>
        </p:txBody>
      </p:sp>
    </p:spTree>
    <p:extLst>
      <p:ext uri="{BB962C8B-B14F-4D97-AF65-F5344CB8AC3E}">
        <p14:creationId xmlns:p14="http://schemas.microsoft.com/office/powerpoint/2010/main" val="146919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Manažerské přístupy představují způsob činnosti a zvolené metody práce manažera, především jeho práce se zaměstnanci, vedoucí k dosažení nastavených cílů. </a:t>
            </a:r>
          </a:p>
          <a:p>
            <a:pPr algn="just"/>
            <a:r>
              <a:rPr lang="cs-CZ" sz="1800" dirty="0"/>
              <a:t>Vývoj manažerských přístupů do určité míry kopíruje vývoj společnosti. </a:t>
            </a:r>
          </a:p>
          <a:p>
            <a:pPr algn="just"/>
            <a:r>
              <a:rPr lang="cs-CZ" sz="1800" dirty="0"/>
              <a:t>Každý manažer si volí svůj přístup na základě různých kritérií, jako jsou třeba podřízení, nastavené cíle, jeho osobní charakteristiky apod. </a:t>
            </a:r>
          </a:p>
          <a:p>
            <a:pPr algn="just"/>
            <a:r>
              <a:rPr lang="cs-CZ" sz="1800" dirty="0"/>
              <a:t>Manažer má možnost volby svého přístupu, která je ovlivněna takovými faktory je třeba charakter okamžité situace, závažnost rozhodnutí, postoje podřízených, osobní vlastnosti manažera.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Manažerské přístupy</a:t>
            </a:r>
          </a:p>
        </p:txBody>
      </p:sp>
    </p:spTree>
    <p:extLst>
      <p:ext uri="{BB962C8B-B14F-4D97-AF65-F5344CB8AC3E}">
        <p14:creationId xmlns:p14="http://schemas.microsoft.com/office/powerpoint/2010/main" val="254328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Time</a:t>
            </a:r>
            <a:r>
              <a:rPr lang="cs-CZ" sz="1800" b="1" dirty="0"/>
              <a:t> management </a:t>
            </a:r>
            <a:r>
              <a:rPr lang="cs-CZ" sz="1800" dirty="0"/>
              <a:t>je přístup k efektivnímu řízení a využívání pracovního času. </a:t>
            </a:r>
            <a:endParaRPr lang="cs-CZ" sz="1800" dirty="0" smtClean="0"/>
          </a:p>
          <a:p>
            <a:pPr algn="just"/>
            <a:endParaRPr lang="cs-CZ" sz="1800" dirty="0"/>
          </a:p>
          <a:p>
            <a:pPr algn="just"/>
            <a:r>
              <a:rPr lang="cs-CZ" sz="1800" dirty="0" err="1"/>
              <a:t>Time</a:t>
            </a:r>
            <a:r>
              <a:rPr lang="cs-CZ" sz="1800" dirty="0"/>
              <a:t> management je důsledné, cílené používání osvědčených pracovních postupů v denní praxi, které napomáhá vést a organizovat samy sebe i jednotlivé oblasti života tak, aby bylo možné optimálně a smysluplně využívat čas, který máme k dispozici. </a:t>
            </a:r>
            <a:endParaRPr lang="cs-CZ" sz="1800" dirty="0" smtClean="0"/>
          </a:p>
          <a:p>
            <a:pPr algn="just"/>
            <a:endParaRPr lang="cs-CZ" sz="1800" dirty="0"/>
          </a:p>
          <a:p>
            <a:pPr algn="just"/>
            <a:r>
              <a:rPr lang="cs-CZ" sz="1800" dirty="0"/>
              <a:t>Jedná se v podstatě o přístup k efektivnímu hospodaření s časem.</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Time</a:t>
            </a:r>
            <a:r>
              <a:rPr lang="cs-CZ" dirty="0"/>
              <a:t> management</a:t>
            </a:r>
          </a:p>
        </p:txBody>
      </p:sp>
    </p:spTree>
    <p:extLst>
      <p:ext uri="{BB962C8B-B14F-4D97-AF65-F5344CB8AC3E}">
        <p14:creationId xmlns:p14="http://schemas.microsoft.com/office/powerpoint/2010/main" val="68789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Můžeme rozlišit </a:t>
            </a:r>
            <a:r>
              <a:rPr lang="cs-CZ" sz="1800" b="1" dirty="0"/>
              <a:t>čtyři generace </a:t>
            </a:r>
            <a:r>
              <a:rPr lang="cs-CZ" sz="1800" b="1" dirty="0" err="1"/>
              <a:t>time</a:t>
            </a:r>
            <a:r>
              <a:rPr lang="cs-CZ" sz="1800" b="1" dirty="0"/>
              <a:t> managementu</a:t>
            </a:r>
            <a:r>
              <a:rPr lang="cs-CZ" sz="1800" dirty="0"/>
              <a:t>, které vznikaly postupně v závislosti na přístupu k času:</a:t>
            </a:r>
          </a:p>
          <a:p>
            <a:pPr lvl="0" algn="just"/>
            <a:r>
              <a:rPr lang="cs-CZ" sz="1800" b="1" i="1" dirty="0"/>
              <a:t>1. generace: Co dělat?</a:t>
            </a:r>
            <a:r>
              <a:rPr lang="cs-CZ" sz="1800" dirty="0"/>
              <a:t> – cílem bylo vytvoření seznamu úkolů, které bylo třeba vykonat, přičemž nebyla rozlišována jejich důležitost;</a:t>
            </a:r>
          </a:p>
          <a:p>
            <a:pPr lvl="0" algn="just"/>
            <a:r>
              <a:rPr lang="cs-CZ" sz="1800" b="1" i="1" dirty="0"/>
              <a:t>2. generace: Co a kdy dělat?</a:t>
            </a:r>
            <a:r>
              <a:rPr lang="cs-CZ" sz="1800" dirty="0"/>
              <a:t> – dochází k přiřazování časového údaje k úkolům a povinnostem bez označení práce s prioritou;</a:t>
            </a:r>
          </a:p>
          <a:p>
            <a:pPr lvl="0" algn="just"/>
            <a:r>
              <a:rPr lang="cs-CZ" sz="1800" b="1" i="1" dirty="0"/>
              <a:t>3. generace: Co, kdy a jak dělat?</a:t>
            </a:r>
            <a:r>
              <a:rPr lang="cs-CZ" sz="1800" dirty="0"/>
              <a:t> – propracovaný přístup k plánování času zahrnující určení priorit, vlastních hodnot, zabývající se stanovením cílů a denním plánováním;</a:t>
            </a:r>
          </a:p>
          <a:p>
            <a:pPr algn="just"/>
            <a:r>
              <a:rPr lang="cs-CZ" sz="1800" b="1" i="1" dirty="0"/>
              <a:t>4. generace – Člověk</a:t>
            </a:r>
            <a:r>
              <a:rPr lang="cs-CZ" sz="1800" dirty="0"/>
              <a:t> – pozornost věnována samotnému člověku a uspokojení jeho potřeb, základními principy jsou: člověk je více než čas, cesta je víc než cíl, zevnitř je víc než zvenku, pomalu je víc než rychle, celek je víc než část.</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Generace </a:t>
            </a:r>
            <a:r>
              <a:rPr lang="cs-CZ" dirty="0" err="1"/>
              <a:t>Time</a:t>
            </a:r>
            <a:r>
              <a:rPr lang="cs-CZ" dirty="0"/>
              <a:t> managementu</a:t>
            </a:r>
          </a:p>
        </p:txBody>
      </p:sp>
    </p:spTree>
    <p:extLst>
      <p:ext uri="{BB962C8B-B14F-4D97-AF65-F5344CB8AC3E}">
        <p14:creationId xmlns:p14="http://schemas.microsoft.com/office/powerpoint/2010/main" val="54808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Významnou a neoddělitelnou součástí </a:t>
            </a:r>
            <a:r>
              <a:rPr lang="cs-CZ" sz="1800" dirty="0" err="1"/>
              <a:t>Time</a:t>
            </a:r>
            <a:r>
              <a:rPr lang="cs-CZ" sz="1800" dirty="0"/>
              <a:t> managementu je plánování času. </a:t>
            </a:r>
          </a:p>
          <a:p>
            <a:pPr marL="0" indent="0" algn="just">
              <a:buNone/>
            </a:pPr>
            <a:r>
              <a:rPr lang="cs-CZ" sz="1800" dirty="0"/>
              <a:t>Podle P. </a:t>
            </a:r>
            <a:r>
              <a:rPr lang="cs-CZ" sz="1800" dirty="0" err="1"/>
              <a:t>Druckera</a:t>
            </a:r>
            <a:r>
              <a:rPr lang="cs-CZ" sz="1800" dirty="0"/>
              <a:t> je pro efektivitu manažerů vhodné rozdělit plánování do těchto fází:</a:t>
            </a:r>
          </a:p>
          <a:p>
            <a:pPr lvl="0" algn="just"/>
            <a:r>
              <a:rPr lang="cs-CZ" sz="1800" dirty="0"/>
              <a:t>zaznamenání času – časové snímky dne;</a:t>
            </a:r>
          </a:p>
          <a:p>
            <a:pPr lvl="0" algn="just"/>
            <a:r>
              <a:rPr lang="cs-CZ" sz="1800" dirty="0"/>
              <a:t>řízení času – na základě časového snímku dne jsou neproduktivní činnosti rozděleny do těchto kategorií: </a:t>
            </a:r>
          </a:p>
          <a:p>
            <a:pPr lvl="1" algn="just"/>
            <a:r>
              <a:rPr lang="cs-CZ" sz="1800" dirty="0"/>
              <a:t>činnosti, které není třeba vůbec dělat, a můžeme se jich zbavit;</a:t>
            </a:r>
          </a:p>
          <a:p>
            <a:pPr lvl="1" algn="just"/>
            <a:r>
              <a:rPr lang="cs-CZ" sz="1800" dirty="0"/>
              <a:t>činnosti, které může dělat stejně dobře nebo lépe někdo jiný;</a:t>
            </a:r>
          </a:p>
          <a:p>
            <a:pPr lvl="1" algn="just"/>
            <a:r>
              <a:rPr lang="cs-CZ" sz="1800" dirty="0"/>
              <a:t>činnosti, jejichž vykonáváním mrhá pracovník časem jiných lidí. </a:t>
            </a:r>
          </a:p>
          <a:p>
            <a:pPr algn="just"/>
            <a:r>
              <a:rPr lang="cs-CZ" sz="1800" dirty="0"/>
              <a:t>slučování času – nastavení dostatečně velkých časových úseků.</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Plánování času</a:t>
            </a:r>
          </a:p>
        </p:txBody>
      </p:sp>
    </p:spTree>
    <p:extLst>
      <p:ext uri="{BB962C8B-B14F-4D97-AF65-F5344CB8AC3E}">
        <p14:creationId xmlns:p14="http://schemas.microsoft.com/office/powerpoint/2010/main" val="89517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Přednášející: Ing. Šárka Zapletalová, Ph.D.</a:t>
            </a:r>
          </a:p>
          <a:p>
            <a:pPr lvl="1" algn="just"/>
            <a:r>
              <a:rPr lang="cs-CZ" sz="1400" dirty="0"/>
              <a:t>Kancelář: B202</a:t>
            </a:r>
          </a:p>
          <a:p>
            <a:pPr lvl="1" algn="just"/>
            <a:r>
              <a:rPr lang="cs-CZ" sz="1400" dirty="0"/>
              <a:t>Konzultační hodiny: </a:t>
            </a:r>
            <a:r>
              <a:rPr lang="cs-CZ" sz="1400" dirty="0" smtClean="0"/>
              <a:t>středa 12,30 – </a:t>
            </a:r>
            <a:r>
              <a:rPr lang="cs-CZ" sz="1400" dirty="0"/>
              <a:t>14,00 nebo přes online MS </a:t>
            </a:r>
            <a:r>
              <a:rPr lang="cs-CZ" sz="1400" dirty="0" err="1"/>
              <a:t>Teams</a:t>
            </a:r>
            <a:endParaRPr lang="cs-CZ" sz="1400" dirty="0"/>
          </a:p>
          <a:p>
            <a:pPr lvl="1" algn="just"/>
            <a:r>
              <a:rPr lang="cs-CZ" sz="1400" dirty="0"/>
              <a:t>Email: </a:t>
            </a:r>
            <a:r>
              <a:rPr lang="cs-CZ" sz="1400" dirty="0" err="1">
                <a:hlinkClick r:id="rId2"/>
              </a:rPr>
              <a:t>zapletalova</a:t>
            </a:r>
            <a:r>
              <a:rPr lang="en-US" sz="1400" dirty="0">
                <a:hlinkClick r:id="rId2"/>
              </a:rPr>
              <a:t>@</a:t>
            </a:r>
            <a:r>
              <a:rPr lang="cs-CZ" sz="1400" dirty="0">
                <a:hlinkClick r:id="rId2"/>
              </a:rPr>
              <a:t>opf.slu.cz</a:t>
            </a:r>
            <a:endParaRPr lang="cs-CZ" sz="1400" dirty="0"/>
          </a:p>
          <a:p>
            <a:pPr lvl="1" algn="just"/>
            <a:r>
              <a:rPr lang="cs-CZ" sz="1400" dirty="0"/>
              <a:t>Telefon: 596 398 </a:t>
            </a:r>
            <a:r>
              <a:rPr lang="cs-CZ" sz="1400" dirty="0" smtClean="0"/>
              <a:t>433</a:t>
            </a:r>
          </a:p>
          <a:p>
            <a:pPr marL="457200" lvl="1" indent="0" algn="just">
              <a:buNone/>
            </a:pPr>
            <a:endParaRPr lang="cs-CZ" sz="1400" dirty="0"/>
          </a:p>
          <a:p>
            <a:pPr algn="just"/>
            <a:r>
              <a:rPr lang="cs-CZ" sz="1800" dirty="0"/>
              <a:t>Veškeré materiály, informace a podklady ke studiu: IS </a:t>
            </a:r>
            <a:r>
              <a:rPr lang="cs-CZ" sz="1800" dirty="0" smtClean="0"/>
              <a:t>SU</a:t>
            </a:r>
          </a:p>
          <a:p>
            <a:pPr marL="0" indent="0" algn="just">
              <a:buNone/>
            </a:pPr>
            <a:endParaRPr lang="cs-CZ" sz="1800" dirty="0"/>
          </a:p>
          <a:p>
            <a:pPr algn="just"/>
            <a:r>
              <a:rPr lang="cs-CZ" sz="1800" dirty="0"/>
              <a:t>Požadavky na ukončení předmětu:</a:t>
            </a:r>
          </a:p>
          <a:p>
            <a:pPr lvl="1" algn="just"/>
            <a:r>
              <a:rPr lang="cs-CZ" sz="1400" dirty="0" smtClean="0"/>
              <a:t>Absolvování </a:t>
            </a:r>
            <a:r>
              <a:rPr lang="cs-CZ" sz="1400" dirty="0"/>
              <a:t>průběžného testu </a:t>
            </a:r>
            <a:r>
              <a:rPr lang="cs-CZ" sz="1400" dirty="0" smtClean="0"/>
              <a:t>(15. 4. </a:t>
            </a:r>
            <a:r>
              <a:rPr lang="cs-CZ" sz="1400" dirty="0"/>
              <a:t>– </a:t>
            </a:r>
            <a:r>
              <a:rPr lang="cs-CZ" sz="1400" dirty="0" smtClean="0"/>
              <a:t>21. 4. 2024</a:t>
            </a:r>
            <a:r>
              <a:rPr lang="cs-CZ" sz="1400" dirty="0" smtClean="0"/>
              <a:t>) – </a:t>
            </a:r>
            <a:r>
              <a:rPr lang="cs-CZ" sz="1400" dirty="0" smtClean="0"/>
              <a:t>25% </a:t>
            </a:r>
            <a:r>
              <a:rPr lang="cs-CZ" sz="1400" dirty="0"/>
              <a:t>hodnocení (max. </a:t>
            </a:r>
            <a:r>
              <a:rPr lang="cs-CZ" sz="1400" dirty="0" smtClean="0"/>
              <a:t>25 </a:t>
            </a:r>
            <a:r>
              <a:rPr lang="cs-CZ" sz="1400" dirty="0"/>
              <a:t>bodů)</a:t>
            </a:r>
          </a:p>
          <a:p>
            <a:pPr lvl="1" algn="just"/>
            <a:r>
              <a:rPr lang="cs-CZ" sz="1400" dirty="0"/>
              <a:t>Odevzdání (do </a:t>
            </a:r>
            <a:r>
              <a:rPr lang="cs-CZ" sz="1400" dirty="0" smtClean="0"/>
              <a:t>10. </a:t>
            </a:r>
            <a:r>
              <a:rPr lang="cs-CZ" sz="1400" dirty="0"/>
              <a:t>5. </a:t>
            </a:r>
            <a:r>
              <a:rPr lang="cs-CZ" sz="1400" dirty="0" smtClean="0"/>
              <a:t>2024) seminární práce/dotazníku </a:t>
            </a:r>
            <a:r>
              <a:rPr lang="cs-CZ" sz="1400" dirty="0"/>
              <a:t>– 15% hodnocení (max. 15 bodů)</a:t>
            </a:r>
          </a:p>
          <a:p>
            <a:pPr lvl="1" algn="just"/>
            <a:r>
              <a:rPr lang="cs-CZ" sz="1400" dirty="0"/>
              <a:t>Úspěšné absolvování zkoušky – </a:t>
            </a:r>
            <a:r>
              <a:rPr lang="cs-CZ" sz="1400" dirty="0" smtClean="0"/>
              <a:t>písemná </a:t>
            </a:r>
            <a:r>
              <a:rPr lang="cs-CZ" sz="1400" dirty="0"/>
              <a:t>forma, 60% hodnocení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Základní informace k předmětu</a:t>
            </a:r>
          </a:p>
        </p:txBody>
      </p:sp>
    </p:spTree>
    <p:extLst>
      <p:ext uri="{BB962C8B-B14F-4D97-AF65-F5344CB8AC3E}">
        <p14:creationId xmlns:p14="http://schemas.microsoft.com/office/powerpoint/2010/main" val="2434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zaznamenávat a rozpracovávat priority, cíle, úkoly, činnosti </a:t>
            </a:r>
          </a:p>
          <a:p>
            <a:pPr algn="just"/>
            <a:r>
              <a:rPr lang="cs-CZ" sz="1800" dirty="0"/>
              <a:t>plánovat pomocí kalendáře od roční až po denní úroveň</a:t>
            </a:r>
          </a:p>
          <a:p>
            <a:pPr algn="just"/>
            <a:r>
              <a:rPr lang="cs-CZ" sz="1800" dirty="0"/>
              <a:t>pohotově zachytit nápady a různé poznámky </a:t>
            </a:r>
          </a:p>
          <a:p>
            <a:pPr algn="just"/>
            <a:r>
              <a:rPr lang="cs-CZ" sz="1800" dirty="0"/>
              <a:t>připravovat se na jednání a provádět jeho záznam </a:t>
            </a:r>
          </a:p>
          <a:p>
            <a:pPr algn="just"/>
            <a:r>
              <a:rPr lang="cs-CZ" sz="1800" dirty="0"/>
              <a:t>přehledně uchovávat adresy, telefonní čísla a další údaje </a:t>
            </a:r>
          </a:p>
          <a:p>
            <a:pPr algn="just"/>
            <a:r>
              <a:rPr lang="cs-CZ" sz="1800" dirty="0"/>
              <a:t>shromažďovat informace (modely různých projektů, atd.) </a:t>
            </a:r>
          </a:p>
          <a:p>
            <a:pPr algn="just"/>
            <a:r>
              <a:rPr lang="cs-CZ" sz="1800" dirty="0"/>
              <a:t>uchovávat kreditní karty, diskety, vizitky </a:t>
            </a:r>
          </a:p>
          <a:p>
            <a:pPr algn="just"/>
            <a:r>
              <a:rPr lang="cs-CZ" sz="1800" dirty="0"/>
              <a:t>vést evidenci financí, postřehů, zážitků atd. </a:t>
            </a:r>
          </a:p>
          <a:p>
            <a:pPr algn="just"/>
            <a:r>
              <a:rPr lang="cs-CZ" sz="1800" dirty="0"/>
              <a:t>mít plánovací systém neustále u sebe </a:t>
            </a:r>
          </a:p>
          <a:p>
            <a:pPr algn="just"/>
            <a:r>
              <a:rPr lang="cs-CZ" sz="1800" dirty="0"/>
              <a:t>podporovat vlastnosti naší mysli – to je asociační vazby a kombinační schopnosti </a:t>
            </a:r>
          </a:p>
          <a:p>
            <a:pPr algn="just"/>
            <a:r>
              <a:rPr lang="cs-CZ" sz="1800" dirty="0"/>
              <a:t>nadhled – ten je podmínkou pro udržení rovnováhy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Nástroje plánování času</a:t>
            </a:r>
          </a:p>
        </p:txBody>
      </p:sp>
    </p:spTree>
    <p:extLst>
      <p:ext uri="{BB962C8B-B14F-4D97-AF65-F5344CB8AC3E}">
        <p14:creationId xmlns:p14="http://schemas.microsoft.com/office/powerpoint/2010/main" val="393573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113159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buFont typeface="Arial" panose="020B0604020202020204" pitchFamily="34" charset="0"/>
              <a:buChar char="•"/>
            </a:pPr>
            <a:r>
              <a:rPr lang="cs-CZ" sz="1800" dirty="0"/>
              <a:t>Pracovní činnosti – 1/4  týdenního času, tj. 42 h. (5x8)</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Rodina a komunitní činnosti – 1/4 týdenního času, tj. 42 h.</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Osobní činnosti – 1/6 týdenního času, tj. 28 h.</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Klidové činnosti – 1/3 týdenního času, tj. 56 h. (7x8)</a:t>
            </a:r>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Optimální rozložení času v běžném pracovním týdnu</a:t>
            </a:r>
          </a:p>
        </p:txBody>
      </p:sp>
    </p:spTree>
    <p:extLst>
      <p:ext uri="{BB962C8B-B14F-4D97-AF65-F5344CB8AC3E}">
        <p14:creationId xmlns:p14="http://schemas.microsoft.com/office/powerpoint/2010/main" val="393405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Interní zloději času</a:t>
            </a:r>
          </a:p>
          <a:p>
            <a:pPr marL="357188" lvl="1" indent="-357188" algn="just">
              <a:buFont typeface="Arial" panose="020B0604020202020204" pitchFamily="34" charset="0"/>
              <a:buChar char="•"/>
            </a:pPr>
            <a:r>
              <a:rPr lang="cs-CZ" sz="1800" dirty="0"/>
              <a:t>Nedostatečná organizace</a:t>
            </a:r>
          </a:p>
          <a:p>
            <a:pPr marL="357188" lvl="1" indent="-357188" algn="just">
              <a:buFont typeface="Arial" panose="020B0604020202020204" pitchFamily="34" charset="0"/>
              <a:buChar char="•"/>
            </a:pPr>
            <a:r>
              <a:rPr lang="cs-CZ" sz="1800" dirty="0"/>
              <a:t>Odkládání </a:t>
            </a:r>
          </a:p>
          <a:p>
            <a:pPr marL="357188" lvl="1" indent="-357188" algn="just">
              <a:buFont typeface="Arial" panose="020B0604020202020204" pitchFamily="34" charset="0"/>
              <a:buChar char="•"/>
            </a:pPr>
            <a:r>
              <a:rPr lang="cs-CZ" sz="1800" dirty="0"/>
              <a:t>Neschopnost říci „ne“</a:t>
            </a:r>
          </a:p>
          <a:p>
            <a:pPr marL="357188" lvl="1" indent="-357188" algn="just">
              <a:buFont typeface="Arial" panose="020B0604020202020204" pitchFamily="34" charset="0"/>
              <a:buChar char="•"/>
            </a:pPr>
            <a:r>
              <a:rPr lang="cs-CZ" sz="1800" dirty="0"/>
              <a:t>Nedostačující zájem</a:t>
            </a:r>
          </a:p>
          <a:p>
            <a:pPr marL="357188" lvl="1" indent="-357188" algn="just">
              <a:buFont typeface="Arial" panose="020B0604020202020204" pitchFamily="34" charset="0"/>
              <a:buChar char="•"/>
            </a:pPr>
            <a:r>
              <a:rPr lang="cs-CZ" sz="1800" dirty="0"/>
              <a:t>Vyhaslost </a:t>
            </a:r>
          </a:p>
          <a:p>
            <a:pPr marL="0" indent="0" algn="just">
              <a:buNone/>
            </a:pPr>
            <a:r>
              <a:rPr lang="cs-CZ" sz="1800" b="1" dirty="0"/>
              <a:t>Externí zloději času</a:t>
            </a:r>
          </a:p>
          <a:p>
            <a:pPr marL="357188" lvl="1" indent="-357188" algn="just">
              <a:buFont typeface="Arial" panose="020B0604020202020204" pitchFamily="34" charset="0"/>
              <a:buChar char="•"/>
            </a:pPr>
            <a:r>
              <a:rPr lang="cs-CZ" sz="1800" dirty="0"/>
              <a:t>Návštěvníci</a:t>
            </a:r>
          </a:p>
          <a:p>
            <a:pPr marL="357188" lvl="1" indent="-357188" algn="just">
              <a:buFont typeface="Arial" panose="020B0604020202020204" pitchFamily="34" charset="0"/>
              <a:buChar char="•"/>
            </a:pPr>
            <a:r>
              <a:rPr lang="cs-CZ" sz="1800" dirty="0"/>
              <a:t>Telefon</a:t>
            </a:r>
          </a:p>
          <a:p>
            <a:pPr marL="357188" lvl="1" indent="-357188" algn="just">
              <a:buFont typeface="Arial" panose="020B0604020202020204" pitchFamily="34" charset="0"/>
              <a:buChar char="•"/>
            </a:pPr>
            <a:r>
              <a:rPr lang="cs-CZ" sz="1800" dirty="0"/>
              <a:t>Pošta</a:t>
            </a:r>
          </a:p>
          <a:p>
            <a:pPr marL="357188" lvl="1" indent="-357188" algn="just">
              <a:buFont typeface="Arial" panose="020B0604020202020204" pitchFamily="34" charset="0"/>
              <a:buChar char="•"/>
            </a:pPr>
            <a:r>
              <a:rPr lang="cs-CZ" sz="1800" dirty="0"/>
              <a:t>Čekání</a:t>
            </a:r>
          </a:p>
          <a:p>
            <a:pPr marL="357188" lvl="1" indent="-357188" algn="just">
              <a:buFont typeface="Arial" panose="020B0604020202020204" pitchFamily="34" charset="0"/>
              <a:buChar char="•"/>
            </a:pPr>
            <a:r>
              <a:rPr lang="cs-CZ" sz="1800" dirty="0"/>
              <a:t>Porady a jednání</a:t>
            </a:r>
          </a:p>
          <a:p>
            <a:pPr marL="463550" lvl="1" algn="just">
              <a:buFont typeface="Arial" panose="020B0604020202020204" pitchFamily="34" charset="0"/>
              <a:buChar char="•"/>
            </a:pPr>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Zloději času</a:t>
            </a:r>
          </a:p>
        </p:txBody>
      </p:sp>
    </p:spTree>
    <p:extLst>
      <p:ext uri="{BB962C8B-B14F-4D97-AF65-F5344CB8AC3E}">
        <p14:creationId xmlns:p14="http://schemas.microsoft.com/office/powerpoint/2010/main" val="350111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Na základě zjištění ohledně práce a využívání času je možné použít některou z technik řízení času. </a:t>
            </a:r>
          </a:p>
          <a:p>
            <a:pPr algn="just"/>
            <a:endParaRPr lang="cs-CZ" sz="1800" dirty="0"/>
          </a:p>
          <a:p>
            <a:pPr marL="0" indent="0" algn="just">
              <a:buNone/>
            </a:pPr>
            <a:r>
              <a:rPr lang="cs-CZ" sz="1800" dirty="0"/>
              <a:t>Mezi nejběžněji používané </a:t>
            </a:r>
            <a:r>
              <a:rPr lang="cs-CZ" sz="1800" b="1" dirty="0"/>
              <a:t>techniky řízení času</a:t>
            </a:r>
            <a:r>
              <a:rPr lang="cs-CZ" sz="1800" dirty="0"/>
              <a:t> patří:</a:t>
            </a:r>
          </a:p>
          <a:p>
            <a:pPr lvl="0" algn="just"/>
            <a:r>
              <a:rPr lang="cs-CZ" sz="1800" dirty="0"/>
              <a:t>delegování;</a:t>
            </a:r>
          </a:p>
          <a:p>
            <a:pPr lvl="0" algn="just"/>
            <a:r>
              <a:rPr lang="cs-CZ" sz="1800" dirty="0" err="1"/>
              <a:t>Paretovo</a:t>
            </a:r>
            <a:r>
              <a:rPr lang="cs-CZ" sz="1800" dirty="0"/>
              <a:t> pravidlo – rozdělení času na základě </a:t>
            </a:r>
            <a:r>
              <a:rPr lang="cs-CZ" sz="1800" dirty="0" err="1"/>
              <a:t>Paretova</a:t>
            </a:r>
            <a:r>
              <a:rPr lang="cs-CZ" sz="1800" dirty="0"/>
              <a:t> pravidla 80/20: 20% vynaloženého času na konkrétní aktivity přinese 80% výsledků;</a:t>
            </a:r>
          </a:p>
          <a:p>
            <a:pPr lvl="0" algn="just"/>
            <a:r>
              <a:rPr lang="cs-CZ" sz="1800" dirty="0"/>
              <a:t>analýza ABC – seřazuje úkoly do kategorií A, B, C na základě </a:t>
            </a:r>
            <a:r>
              <a:rPr lang="cs-CZ" sz="1800" dirty="0" err="1"/>
              <a:t>Paretova</a:t>
            </a:r>
            <a:r>
              <a:rPr lang="cs-CZ" sz="1800" dirty="0"/>
              <a:t> pravidla;</a:t>
            </a:r>
          </a:p>
          <a:p>
            <a:pPr algn="just"/>
            <a:r>
              <a:rPr lang="cs-CZ" sz="1800" dirty="0" err="1"/>
              <a:t>Eisenhowerův</a:t>
            </a:r>
            <a:r>
              <a:rPr lang="cs-CZ" sz="1800" dirty="0"/>
              <a:t> princip – rozdělení úkolů do </a:t>
            </a:r>
            <a:r>
              <a:rPr lang="cs-CZ" sz="1800" dirty="0" err="1"/>
              <a:t>skupion</a:t>
            </a:r>
            <a:r>
              <a:rPr lang="cs-CZ" sz="1800" dirty="0"/>
              <a:t> podle toho, nakolik přispívají k dosažení cílů na: A důležité a nutné, B důležité, C nutné, D ani důležité ani nutné. </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Techniky řízení času</a:t>
            </a:r>
          </a:p>
        </p:txBody>
      </p:sp>
    </p:spTree>
    <p:extLst>
      <p:ext uri="{BB962C8B-B14F-4D97-AF65-F5344CB8AC3E}">
        <p14:creationId xmlns:p14="http://schemas.microsoft.com/office/powerpoint/2010/main" val="350050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Paretovo</a:t>
            </a:r>
            <a:r>
              <a:rPr lang="cs-CZ" dirty="0"/>
              <a:t> pravidlo</a:t>
            </a:r>
          </a:p>
        </p:txBody>
      </p:sp>
      <p:pic>
        <p:nvPicPr>
          <p:cNvPr id="4" name="Obrázek 3"/>
          <p:cNvPicPr>
            <a:picLocks noChangeAspect="1"/>
          </p:cNvPicPr>
          <p:nvPr/>
        </p:nvPicPr>
        <p:blipFill>
          <a:blip r:embed="rId2"/>
          <a:stretch>
            <a:fillRect/>
          </a:stretch>
        </p:blipFill>
        <p:spPr>
          <a:xfrm>
            <a:off x="1619673" y="1131590"/>
            <a:ext cx="5112566" cy="3408377"/>
          </a:xfrm>
          <a:prstGeom prst="rect">
            <a:avLst/>
          </a:prstGeom>
        </p:spPr>
      </p:pic>
    </p:spTree>
    <p:extLst>
      <p:ext uri="{BB962C8B-B14F-4D97-AF65-F5344CB8AC3E}">
        <p14:creationId xmlns:p14="http://schemas.microsoft.com/office/powerpoint/2010/main" val="266771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Skupina </a:t>
            </a:r>
            <a:r>
              <a:rPr lang="cs-CZ" sz="1800" b="1" dirty="0"/>
              <a:t>A</a:t>
            </a:r>
            <a:r>
              <a:rPr lang="cs-CZ" sz="1800" dirty="0"/>
              <a:t> – prioritní úkoly – manažer by je měl bez odkladu vykonat sám, představují přibližně 15 % z celkových úkolů, avšak na výsledcích se podílí až 65 %. Jedná se tedy o úkony zásadní a jejich řešení rozhoduje o úspěšnosti manažera. </a:t>
            </a:r>
            <a:endParaRPr lang="cs-CZ" sz="1800" dirty="0" smtClean="0"/>
          </a:p>
          <a:p>
            <a:pPr algn="just"/>
            <a:endParaRPr lang="cs-CZ" sz="1800" dirty="0"/>
          </a:p>
          <a:p>
            <a:pPr algn="just"/>
            <a:r>
              <a:rPr lang="cs-CZ" sz="1800" b="1" dirty="0"/>
              <a:t>Skupina B</a:t>
            </a:r>
            <a:r>
              <a:rPr lang="cs-CZ" sz="1800" dirty="0"/>
              <a:t> – úkoly důležité – je možné jich část delegovat na podřízené. Podíl na celkových úkolech i výsledcích se pohybuje kolem 20 %. </a:t>
            </a:r>
            <a:endParaRPr lang="cs-CZ" sz="1800" dirty="0" smtClean="0"/>
          </a:p>
          <a:p>
            <a:pPr algn="just"/>
            <a:endParaRPr lang="cs-CZ" sz="1800" dirty="0"/>
          </a:p>
          <a:p>
            <a:pPr algn="just"/>
            <a:r>
              <a:rPr lang="cs-CZ" sz="1800" b="1" dirty="0"/>
              <a:t>Skupina C</a:t>
            </a:r>
            <a:r>
              <a:rPr lang="cs-CZ" sz="1800" dirty="0"/>
              <a:t> – úkoly nedůležité – mají nejmenší hodnotu pro splnění cílů manažera, například administrativa a další rutinní práce. Patří sem 65 % veškerých činností, na výsledcích se podílí ale jen 15 %. Manažer je deleguje na podřízené, pouze ve výjimečných případech je vykonává sám.</a:t>
            </a:r>
          </a:p>
          <a:p>
            <a:pPr algn="just"/>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ABC analýza</a:t>
            </a:r>
          </a:p>
        </p:txBody>
      </p:sp>
    </p:spTree>
    <p:extLst>
      <p:ext uri="{BB962C8B-B14F-4D97-AF65-F5344CB8AC3E}">
        <p14:creationId xmlns:p14="http://schemas.microsoft.com/office/powerpoint/2010/main" val="358570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Eisenhowerův</a:t>
            </a:r>
            <a:r>
              <a:rPr lang="cs-CZ" sz="1800" b="1" dirty="0"/>
              <a:t> princip</a:t>
            </a:r>
            <a:r>
              <a:rPr lang="cs-CZ" sz="1800" dirty="0"/>
              <a:t> (anglicky </a:t>
            </a:r>
            <a:r>
              <a:rPr lang="cs-CZ" sz="1800" b="1" dirty="0" err="1"/>
              <a:t>Eisenhower’s</a:t>
            </a:r>
            <a:r>
              <a:rPr lang="cs-CZ" sz="1800" b="1" dirty="0"/>
              <a:t> Urgent </a:t>
            </a:r>
            <a:r>
              <a:rPr lang="cs-CZ" sz="1800" b="1" dirty="0" err="1"/>
              <a:t>or</a:t>
            </a:r>
            <a:r>
              <a:rPr lang="cs-CZ" sz="1800" b="1" dirty="0"/>
              <a:t> </a:t>
            </a:r>
            <a:r>
              <a:rPr lang="cs-CZ" sz="1800" b="1" dirty="0" err="1"/>
              <a:t>Important</a:t>
            </a:r>
            <a:r>
              <a:rPr lang="cs-CZ" sz="1800" b="1" dirty="0"/>
              <a:t> </a:t>
            </a:r>
            <a:r>
              <a:rPr lang="cs-CZ" sz="1800" b="1" dirty="0" err="1"/>
              <a:t>Principle</a:t>
            </a:r>
            <a:r>
              <a:rPr lang="cs-CZ" sz="1800" dirty="0"/>
              <a:t>) je technika určování priorit v rámci (sebe) organizování - rozhodovací práce manažera (typicky vrcholového, například CEO), kterou vypracoval Dwight Eisenhower.</a:t>
            </a:r>
          </a:p>
          <a:p>
            <a:pPr algn="just"/>
            <a:endParaRPr lang="cs-CZ" sz="1800" dirty="0"/>
          </a:p>
          <a:p>
            <a:pPr marL="0" indent="0" algn="just">
              <a:buNone/>
            </a:pPr>
            <a:r>
              <a:rPr lang="cs-CZ" sz="1800" dirty="0"/>
              <a:t>Pomáhá vytřídit denní úkoly na ty podstatné a nepodstatné. Úkoly dělí podle </a:t>
            </a:r>
            <a:r>
              <a:rPr lang="cs-CZ" sz="1800" b="1" dirty="0"/>
              <a:t>důležitosti</a:t>
            </a:r>
            <a:r>
              <a:rPr lang="cs-CZ" sz="1800" dirty="0"/>
              <a:t> a </a:t>
            </a:r>
            <a:r>
              <a:rPr lang="cs-CZ" sz="1800" b="1" dirty="0"/>
              <a:t>naléhavosti</a:t>
            </a:r>
            <a:r>
              <a:rPr lang="cs-CZ" sz="1800" dirty="0"/>
              <a:t>:</a:t>
            </a:r>
          </a:p>
          <a:p>
            <a:pPr algn="just"/>
            <a:r>
              <a:rPr lang="cs-CZ" sz="1800" b="1" dirty="0"/>
              <a:t>Důležitost úkolu</a:t>
            </a:r>
            <a:r>
              <a:rPr lang="cs-CZ" sz="1800" dirty="0"/>
              <a:t> – jak je daný úkol v rámci organizace nebo v rámci rozhodovací pravomoci manažera důležitý. Pomáhá dosáhnout cílů organizace?</a:t>
            </a:r>
          </a:p>
          <a:p>
            <a:pPr algn="just"/>
            <a:r>
              <a:rPr lang="cs-CZ" sz="1800" b="1" dirty="0"/>
              <a:t>Naléhavost úkolu</a:t>
            </a:r>
            <a:r>
              <a:rPr lang="cs-CZ" sz="1800" dirty="0"/>
              <a:t> – jak je daný úkol časově naléhavý - tedy jak rychle musí být vyřešen.</a:t>
            </a:r>
          </a:p>
          <a:p>
            <a:pPr algn="just"/>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Eisenhowerův</a:t>
            </a:r>
            <a:r>
              <a:rPr lang="cs-CZ" dirty="0"/>
              <a:t> princip </a:t>
            </a:r>
          </a:p>
        </p:txBody>
      </p:sp>
    </p:spTree>
    <p:extLst>
      <p:ext uri="{BB962C8B-B14F-4D97-AF65-F5344CB8AC3E}">
        <p14:creationId xmlns:p14="http://schemas.microsoft.com/office/powerpoint/2010/main" val="342323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Eisenhowerova</a:t>
            </a:r>
            <a:r>
              <a:rPr lang="cs-CZ" dirty="0"/>
              <a:t> matice</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1160606"/>
            <a:ext cx="5976665" cy="3346425"/>
          </a:xfrm>
          <a:prstGeom prst="rect">
            <a:avLst/>
          </a:prstGeom>
        </p:spPr>
      </p:pic>
    </p:spTree>
    <p:extLst>
      <p:ext uri="{BB962C8B-B14F-4D97-AF65-F5344CB8AC3E}">
        <p14:creationId xmlns:p14="http://schemas.microsoft.com/office/powerpoint/2010/main" val="332904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3674"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Delegování představuje přenesení určitých úkolů a pravomocí nadřízeného pracovníka na jednoho nebo více podřízených pracovníků. </a:t>
            </a:r>
            <a:endParaRPr lang="cs-CZ" sz="1800" dirty="0" smtClean="0"/>
          </a:p>
          <a:p>
            <a:pPr algn="just"/>
            <a:endParaRPr lang="cs-CZ" sz="1800" dirty="0"/>
          </a:p>
          <a:p>
            <a:pPr algn="just"/>
            <a:r>
              <a:rPr lang="cs-CZ" sz="1800" dirty="0" smtClean="0"/>
              <a:t>Úkoly </a:t>
            </a:r>
            <a:r>
              <a:rPr lang="cs-CZ" sz="1800" dirty="0"/>
              <a:t>a pravomoci s konkrétní funkcí jsou přeneseny spíše dočasně, účelově a podmíněně na konkrétního pracovníka.</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Delegování</a:t>
            </a:r>
          </a:p>
        </p:txBody>
      </p:sp>
    </p:spTree>
    <p:extLst>
      <p:ext uri="{BB962C8B-B14F-4D97-AF65-F5344CB8AC3E}">
        <p14:creationId xmlns:p14="http://schemas.microsoft.com/office/powerpoint/2010/main" val="2754437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manažer </a:t>
            </a:r>
            <a:r>
              <a:rPr lang="cs-CZ" sz="1800" dirty="0"/>
              <a:t>přiděluje úkoly, ale vše má pod kontrolou;</a:t>
            </a:r>
          </a:p>
          <a:p>
            <a:pPr lvl="0" algn="just"/>
            <a:r>
              <a:rPr lang="cs-CZ" sz="1800" dirty="0"/>
              <a:t>manažer poskytuje konkrétní instrukce a stále prověřuje práci;</a:t>
            </a:r>
          </a:p>
          <a:p>
            <a:pPr lvl="0" algn="just"/>
            <a:r>
              <a:rPr lang="cs-CZ" sz="1800" dirty="0"/>
              <a:t>manažer stručně informuje pracovníka a pravidelně prověřuje práci;</a:t>
            </a:r>
          </a:p>
          <a:p>
            <a:pPr lvl="0" algn="just"/>
            <a:r>
              <a:rPr lang="cs-CZ" sz="1800" dirty="0"/>
              <a:t>manažer poskytuje pracovníkovi všeobecné pokyny a určitou volnost a vyžaduje zpětnou vazbu;</a:t>
            </a:r>
          </a:p>
          <a:p>
            <a:pPr algn="just"/>
            <a:r>
              <a:rPr lang="cs-CZ" sz="1800" dirty="0"/>
              <a:t>manažer pověřuje pracovníka, aby sám řídil plnění úkolu.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Míra delegování</a:t>
            </a:r>
          </a:p>
        </p:txBody>
      </p:sp>
    </p:spTree>
    <p:extLst>
      <p:ext uri="{BB962C8B-B14F-4D97-AF65-F5344CB8AC3E}">
        <p14:creationId xmlns:p14="http://schemas.microsoft.com/office/powerpoint/2010/main" val="12285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Management </a:t>
            </a:r>
            <a:r>
              <a:rPr lang="cs-CZ" sz="1800" dirty="0"/>
              <a:t>znamená umění dosáhnout cíle organizace rukama a </a:t>
            </a:r>
            <a:r>
              <a:rPr lang="cs-CZ" sz="1800" dirty="0" err="1"/>
              <a:t>hlavama</a:t>
            </a:r>
            <a:r>
              <a:rPr lang="cs-CZ" sz="1800" dirty="0"/>
              <a:t> jiných. (</a:t>
            </a:r>
            <a:r>
              <a:rPr lang="cs-CZ" sz="1800" dirty="0" err="1"/>
              <a:t>American</a:t>
            </a:r>
            <a:r>
              <a:rPr lang="cs-CZ" sz="1800" dirty="0"/>
              <a:t> Management </a:t>
            </a:r>
            <a:r>
              <a:rPr lang="cs-CZ" sz="1800" dirty="0" err="1"/>
              <a:t>Association</a:t>
            </a:r>
            <a:r>
              <a:rPr lang="cs-CZ" sz="1800" dirty="0" smtClean="0"/>
              <a:t>)</a:t>
            </a:r>
          </a:p>
          <a:p>
            <a:endParaRPr lang="cs-CZ" sz="1800" dirty="0"/>
          </a:p>
          <a:p>
            <a:r>
              <a:rPr lang="cs-CZ" sz="1800" dirty="0"/>
              <a:t>Management je funkcí, je disciplínou, návodem, který je třeba zvládnou a manažeři jsou profesionálové, kteří tuto disciplínu realizují, vykonávají funkce a z nich vyplývající povinnosti. (P. F. </a:t>
            </a:r>
            <a:r>
              <a:rPr lang="cs-CZ" sz="1800" dirty="0" err="1"/>
              <a:t>Drucker</a:t>
            </a:r>
            <a:r>
              <a:rPr lang="cs-CZ" sz="1800" dirty="0"/>
              <a:t>, 1970</a:t>
            </a:r>
            <a:r>
              <a:rPr lang="cs-CZ" sz="1800" dirty="0" smtClean="0"/>
              <a:t>)</a:t>
            </a:r>
          </a:p>
          <a:p>
            <a:endParaRPr lang="cs-CZ" sz="1800" dirty="0"/>
          </a:p>
          <a:p>
            <a:pPr algn="just"/>
            <a:r>
              <a:rPr lang="cs-CZ" sz="1800" dirty="0"/>
              <a:t>Management je procesem, který probíhá mezi jednotlivcem/skupinou, který řídí (řídící subjekt) a jednotlivcem/skupinou, který je řízen (řízený subjekt). (Blažek, 2014)</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Management – jeho podstata a definice</a:t>
            </a:r>
          </a:p>
        </p:txBody>
      </p:sp>
    </p:spTree>
    <p:extLst>
      <p:ext uri="{BB962C8B-B14F-4D97-AF65-F5344CB8AC3E}">
        <p14:creationId xmlns:p14="http://schemas.microsoft.com/office/powerpoint/2010/main" val="383567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02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podpora </a:t>
            </a:r>
            <a:r>
              <a:rPr lang="cs-CZ" sz="1600" dirty="0"/>
              <a:t>efektivního využití času a úspora času manažerovi pro řešení významnějších úkolů</a:t>
            </a:r>
            <a:r>
              <a:rPr lang="cs-CZ" sz="1600" dirty="0" smtClean="0"/>
              <a:t>;</a:t>
            </a:r>
          </a:p>
          <a:p>
            <a:pPr lvl="0" algn="just"/>
            <a:endParaRPr lang="cs-CZ" sz="1600" dirty="0"/>
          </a:p>
          <a:p>
            <a:pPr lvl="0" algn="just"/>
            <a:r>
              <a:rPr lang="cs-CZ" sz="1600" dirty="0"/>
              <a:t>podpora rozvoje schopností a dovedností manažera</a:t>
            </a:r>
            <a:r>
              <a:rPr lang="cs-CZ" sz="1600" dirty="0" smtClean="0"/>
              <a:t>;</a:t>
            </a:r>
          </a:p>
          <a:p>
            <a:pPr lvl="0" algn="just"/>
            <a:endParaRPr lang="cs-CZ" sz="1600" dirty="0"/>
          </a:p>
          <a:p>
            <a:pPr lvl="0" algn="just"/>
            <a:r>
              <a:rPr lang="cs-CZ" sz="1600" dirty="0"/>
              <a:t>zvyšování nároků na podřízení a posilování pocitu spoluodpovědnosti podřízených za chod organizace</a:t>
            </a:r>
            <a:r>
              <a:rPr lang="cs-CZ" sz="1600" dirty="0" smtClean="0"/>
              <a:t>;</a:t>
            </a:r>
          </a:p>
          <a:p>
            <a:pPr lvl="0" algn="just"/>
            <a:endParaRPr lang="cs-CZ" sz="1600" dirty="0"/>
          </a:p>
          <a:p>
            <a:pPr lvl="0" algn="just"/>
            <a:r>
              <a:rPr lang="cs-CZ" sz="1600" dirty="0"/>
              <a:t>diagnostika schopností podřízených a možnost jejich objektivního hodnocení a kontroly</a:t>
            </a:r>
            <a:r>
              <a:rPr lang="cs-CZ" sz="1600" dirty="0" smtClean="0"/>
              <a:t>;</a:t>
            </a:r>
          </a:p>
          <a:p>
            <a:pPr lvl="0" algn="just"/>
            <a:endParaRPr lang="cs-CZ" sz="1600" dirty="0"/>
          </a:p>
          <a:p>
            <a:pPr lvl="0" algn="just"/>
            <a:r>
              <a:rPr lang="cs-CZ" sz="1600" dirty="0"/>
              <a:t>příprava případné personální náhrady</a:t>
            </a:r>
            <a:r>
              <a:rPr lang="cs-CZ" sz="1600" dirty="0" smtClean="0"/>
              <a:t>;</a:t>
            </a:r>
          </a:p>
          <a:p>
            <a:pPr lvl="0" algn="just"/>
            <a:endParaRPr lang="cs-CZ" sz="1600" dirty="0"/>
          </a:p>
          <a:p>
            <a:pPr algn="just"/>
            <a:r>
              <a:rPr lang="cs-CZ" sz="1600" dirty="0" err="1"/>
              <a:t>sebediagnostika</a:t>
            </a:r>
            <a:r>
              <a:rPr lang="cs-CZ" sz="1600" dirty="0"/>
              <a:t> manažera vlastní nenahraditelnosti nebo nepostradatelnosti.</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Cíl delegování</a:t>
            </a:r>
          </a:p>
        </p:txBody>
      </p:sp>
    </p:spTree>
    <p:extLst>
      <p:ext uri="{BB962C8B-B14F-4D97-AF65-F5344CB8AC3E}">
        <p14:creationId xmlns:p14="http://schemas.microsoft.com/office/powerpoint/2010/main" val="3483285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802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Vlastní </a:t>
            </a:r>
            <a:r>
              <a:rPr lang="cs-CZ" sz="1800" b="1" dirty="0"/>
              <a:t>proces delegování</a:t>
            </a:r>
            <a:r>
              <a:rPr lang="cs-CZ" sz="1800" dirty="0"/>
              <a:t> zahrnuje tyto kroky (</a:t>
            </a:r>
            <a:r>
              <a:rPr lang="cs-CZ" sz="1800" dirty="0" err="1"/>
              <a:t>Koontz</a:t>
            </a:r>
            <a:r>
              <a:rPr lang="cs-CZ" sz="1800" dirty="0"/>
              <a:t> et al., 1993):</a:t>
            </a:r>
          </a:p>
          <a:p>
            <a:pPr lvl="0" algn="just"/>
            <a:r>
              <a:rPr lang="cs-CZ" sz="1800" dirty="0"/>
              <a:t>věcná stránka – řešen problém „komu“ a „co“ delegovat - znalost podřízených a jejich kvalifikační předpoklady</a:t>
            </a:r>
            <a:r>
              <a:rPr lang="cs-CZ" sz="1800" dirty="0" smtClean="0"/>
              <a:t>;</a:t>
            </a:r>
          </a:p>
          <a:p>
            <a:pPr lvl="0" algn="just"/>
            <a:endParaRPr lang="cs-CZ" sz="1800" dirty="0"/>
          </a:p>
          <a:p>
            <a:pPr lvl="0" algn="just"/>
            <a:r>
              <a:rPr lang="cs-CZ" sz="1800" dirty="0"/>
              <a:t>formální stránka – řeší problém „jak“ delegovat – znalost struktury osobnosti podřízených</a:t>
            </a:r>
            <a:r>
              <a:rPr lang="cs-CZ" sz="1800" dirty="0" smtClean="0"/>
              <a:t>;</a:t>
            </a:r>
          </a:p>
          <a:p>
            <a:pPr lvl="0" algn="just"/>
            <a:endParaRPr lang="cs-CZ" sz="1800" dirty="0"/>
          </a:p>
          <a:p>
            <a:pPr lvl="0" algn="just"/>
            <a:r>
              <a:rPr lang="cs-CZ" sz="1800" dirty="0"/>
              <a:t>předmět procesu delegování – jednotlivé činnosti, úkoly, oblasti rozhodování, pravomoci.</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 delegování</a:t>
            </a:r>
          </a:p>
        </p:txBody>
      </p:sp>
    </p:spTree>
    <p:extLst>
      <p:ext uri="{BB962C8B-B14F-4D97-AF65-F5344CB8AC3E}">
        <p14:creationId xmlns:p14="http://schemas.microsoft.com/office/powerpoint/2010/main" val="1465920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rutinní práce;</a:t>
            </a:r>
          </a:p>
          <a:p>
            <a:pPr marL="357188" lvl="1" indent="-357188" algn="just">
              <a:buFont typeface="Arial" panose="020B0604020202020204" pitchFamily="34" charset="0"/>
              <a:buChar char="•"/>
            </a:pPr>
            <a:r>
              <a:rPr lang="cs-CZ" sz="1800" dirty="0"/>
              <a:t>práce, které jiní dokážou udělat lépe, rychleji a ekonomičtěji;</a:t>
            </a:r>
          </a:p>
          <a:p>
            <a:pPr marL="357188" lvl="1" indent="-357188" algn="just">
              <a:buFont typeface="Arial" panose="020B0604020202020204" pitchFamily="34" charset="0"/>
              <a:buChar char="•"/>
            </a:pPr>
            <a:r>
              <a:rPr lang="cs-CZ" sz="1800" dirty="0"/>
              <a:t>drobné a opakující se úkoly, které dělá manažer nejčastěji a zpravidla zabírají velkou část dne;</a:t>
            </a:r>
          </a:p>
          <a:p>
            <a:pPr marL="357188" lvl="1" indent="-357188" algn="just">
              <a:buFont typeface="Arial" panose="020B0604020202020204" pitchFamily="34" charset="0"/>
              <a:buChar char="•"/>
            </a:pPr>
            <a:r>
              <a:rPr lang="cs-CZ" sz="1800" dirty="0"/>
              <a:t>práce umožňující rozvoj a zvýšení motivace podřízených;</a:t>
            </a:r>
          </a:p>
          <a:p>
            <a:pPr marL="357188" lvl="1" indent="-357188" algn="just">
              <a:buFont typeface="Arial" panose="020B0604020202020204" pitchFamily="34" charset="0"/>
              <a:buChar char="•"/>
            </a:pPr>
            <a:r>
              <a:rPr lang="cs-CZ" sz="1800" dirty="0"/>
              <a:t>činnosti oživující rutinní práci podřízených;</a:t>
            </a:r>
          </a:p>
          <a:p>
            <a:pPr marL="357188" lvl="1" indent="-357188" algn="just">
              <a:buFont typeface="Arial" panose="020B0604020202020204" pitchFamily="34" charset="0"/>
              <a:buChar char="•"/>
            </a:pPr>
            <a:r>
              <a:rPr lang="cs-CZ" sz="1800" dirty="0"/>
              <a:t>činnosti, které učiní práci podřízených komplexnější.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Činnosti vhodné k delegování</a:t>
            </a:r>
          </a:p>
        </p:txBody>
      </p:sp>
    </p:spTree>
    <p:extLst>
      <p:ext uri="{BB962C8B-B14F-4D97-AF65-F5344CB8AC3E}">
        <p14:creationId xmlns:p14="http://schemas.microsoft.com/office/powerpoint/2010/main" val="2587163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práce obsahující důvěrné informace;</a:t>
            </a:r>
          </a:p>
          <a:p>
            <a:pPr marL="357188" lvl="1" indent="-357188" algn="just">
              <a:buFont typeface="Arial" panose="020B0604020202020204" pitchFamily="34" charset="0"/>
              <a:buChar char="•"/>
            </a:pPr>
            <a:r>
              <a:rPr lang="cs-CZ" sz="1800" dirty="0"/>
              <a:t>úkoly velmi důležité a jejichž řádné a včasné splnění může zajistit jen sám manažer;</a:t>
            </a:r>
          </a:p>
          <a:p>
            <a:pPr marL="357188" lvl="1" indent="-357188" algn="just">
              <a:buFont typeface="Arial" panose="020B0604020202020204" pitchFamily="34" charset="0"/>
              <a:buChar char="•"/>
            </a:pPr>
            <a:r>
              <a:rPr lang="cs-CZ" sz="1800" dirty="0"/>
              <a:t>nové úkoly, na které nebyli pracovníci připraveni;</a:t>
            </a:r>
          </a:p>
          <a:p>
            <a:pPr marL="357188" lvl="1" indent="-357188" algn="just">
              <a:buFont typeface="Arial" panose="020B0604020202020204" pitchFamily="34" charset="0"/>
              <a:buChar char="•"/>
            </a:pPr>
            <a:r>
              <a:rPr lang="cs-CZ" sz="1800" dirty="0"/>
              <a:t>úkoly, které jsou bezvýhradnou povinností manažera, i když jsou nepříjemné;</a:t>
            </a:r>
          </a:p>
          <a:p>
            <a:pPr marL="357188" lvl="1" indent="-357188" algn="just">
              <a:buFont typeface="Arial" panose="020B0604020202020204" pitchFamily="34" charset="0"/>
              <a:buChar char="•"/>
            </a:pPr>
            <a:r>
              <a:rPr lang="cs-CZ" sz="1800" dirty="0"/>
              <a:t>delikátní odpovědnost;</a:t>
            </a:r>
          </a:p>
          <a:p>
            <a:pPr marL="357188" lvl="1" indent="-357188" algn="just">
              <a:buFont typeface="Arial" panose="020B0604020202020204" pitchFamily="34" charset="0"/>
              <a:buChar char="•"/>
            </a:pPr>
            <a:r>
              <a:rPr lang="cs-CZ" sz="1800" dirty="0"/>
              <a:t>vágně nebo špatně definované úkoly.</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Činnosti nevhodné k delegování</a:t>
            </a:r>
          </a:p>
        </p:txBody>
      </p:sp>
    </p:spTree>
    <p:extLst>
      <p:ext uri="{BB962C8B-B14F-4D97-AF65-F5344CB8AC3E}">
        <p14:creationId xmlns:p14="http://schemas.microsoft.com/office/powerpoint/2010/main" val="154645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lnSpc>
                <a:spcPct val="150000"/>
              </a:lnSpc>
            </a:pPr>
            <a:r>
              <a:rPr lang="cs-CZ" sz="1800" dirty="0" smtClean="0"/>
              <a:t>Přísluší </a:t>
            </a:r>
            <a:r>
              <a:rPr lang="cs-CZ" sz="1800" dirty="0"/>
              <a:t>delegovaná práce určité funkci?</a:t>
            </a:r>
          </a:p>
          <a:p>
            <a:pPr lvl="0" algn="just">
              <a:lnSpc>
                <a:spcPct val="150000"/>
              </a:lnSpc>
            </a:pPr>
            <a:r>
              <a:rPr lang="cs-CZ" sz="1800" dirty="0"/>
              <a:t>Kdo má zájem a schopnosti?</a:t>
            </a:r>
          </a:p>
          <a:p>
            <a:pPr lvl="0" algn="just">
              <a:lnSpc>
                <a:spcPct val="150000"/>
              </a:lnSpc>
            </a:pPr>
            <a:r>
              <a:rPr lang="cs-CZ" sz="1800" dirty="0"/>
              <a:t>Pro koho bude delegovaná práce novou „vzpruhou“?</a:t>
            </a:r>
          </a:p>
          <a:p>
            <a:pPr lvl="0" algn="just">
              <a:lnSpc>
                <a:spcPct val="150000"/>
              </a:lnSpc>
            </a:pPr>
            <a:r>
              <a:rPr lang="cs-CZ" sz="1800" dirty="0"/>
              <a:t>Komu delegovaný úkol pomůže v jeho růstu?</a:t>
            </a:r>
          </a:p>
          <a:p>
            <a:pPr lvl="0" algn="just">
              <a:lnSpc>
                <a:spcPct val="150000"/>
              </a:lnSpc>
            </a:pPr>
            <a:r>
              <a:rPr lang="cs-CZ" sz="1800" dirty="0"/>
              <a:t>Kdo byl přehlédnut při delegování v minulosti?</a:t>
            </a:r>
          </a:p>
          <a:p>
            <a:pPr lvl="0" algn="just">
              <a:lnSpc>
                <a:spcPct val="150000"/>
              </a:lnSpc>
            </a:pPr>
            <a:r>
              <a:rPr lang="cs-CZ" sz="1800" dirty="0"/>
              <a:t>Kdo má čas?</a:t>
            </a:r>
          </a:p>
          <a:p>
            <a:pPr lvl="0" algn="just">
              <a:lnSpc>
                <a:spcPct val="150000"/>
              </a:lnSpc>
            </a:pPr>
            <a:r>
              <a:rPr lang="cs-CZ" sz="1800" dirty="0"/>
              <a:t>Kdo je připraven pro povýšení?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Plánování delegování</a:t>
            </a:r>
          </a:p>
        </p:txBody>
      </p:sp>
    </p:spTree>
    <p:extLst>
      <p:ext uri="{BB962C8B-B14F-4D97-AF65-F5344CB8AC3E}">
        <p14:creationId xmlns:p14="http://schemas.microsoft.com/office/powerpoint/2010/main" val="220407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Pracovní </a:t>
            </a:r>
            <a:r>
              <a:rPr lang="cs-CZ" sz="1800" b="1" dirty="0"/>
              <a:t>skupina </a:t>
            </a:r>
            <a:r>
              <a:rPr lang="cs-CZ" sz="1800" dirty="0"/>
              <a:t>představuje skupinu kolegů, kteří pracují společně. </a:t>
            </a:r>
            <a:endParaRPr lang="cs-CZ" sz="1800" dirty="0" smtClean="0"/>
          </a:p>
          <a:p>
            <a:pPr algn="just"/>
            <a:endParaRPr lang="cs-CZ" sz="1800" dirty="0"/>
          </a:p>
          <a:p>
            <a:pPr algn="just"/>
            <a:r>
              <a:rPr lang="cs-CZ" sz="1800" dirty="0"/>
              <a:t>Zatímco </a:t>
            </a:r>
            <a:r>
              <a:rPr lang="cs-CZ" sz="1800" b="1" dirty="0"/>
              <a:t>v týmu </a:t>
            </a:r>
            <a:r>
              <a:rPr lang="cs-CZ" sz="1800" dirty="0"/>
              <a:t>lidé skutečně spolupracují, mají společné cíle a společně chápou to, jaké úkoly mají být splněny. </a:t>
            </a:r>
            <a:endParaRPr lang="cs-CZ" sz="1800" dirty="0" smtClean="0"/>
          </a:p>
          <a:p>
            <a:pPr algn="just"/>
            <a:endParaRPr lang="cs-CZ" sz="1800" dirty="0"/>
          </a:p>
          <a:p>
            <a:pPr algn="just"/>
            <a:r>
              <a:rPr lang="cs-CZ" sz="1800" b="1" dirty="0"/>
              <a:t>Týmová práce je postavena na synergii</a:t>
            </a:r>
            <a:r>
              <a:rPr lang="cs-CZ" sz="1800" dirty="0"/>
              <a:t>, což znamená, že hodnoty dosahované skupinou značně převyšují hodnoty, které jsou schopni vytvořit členové skupiny samostatně.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Týmová práce</a:t>
            </a:r>
          </a:p>
        </p:txBody>
      </p:sp>
    </p:spTree>
    <p:extLst>
      <p:ext uri="{BB962C8B-B14F-4D97-AF65-F5344CB8AC3E}">
        <p14:creationId xmlns:p14="http://schemas.microsoft.com/office/powerpoint/2010/main" val="486501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smtClean="0"/>
              <a:t>Rozlišujeme </a:t>
            </a:r>
            <a:r>
              <a:rPr lang="cs-CZ" sz="1600" dirty="0"/>
              <a:t>dvě podoby týmů:</a:t>
            </a:r>
          </a:p>
          <a:p>
            <a:pPr lvl="0" algn="just"/>
            <a:r>
              <a:rPr lang="cs-CZ" sz="1600" b="1" dirty="0"/>
              <a:t>pracovní týmy </a:t>
            </a:r>
            <a:r>
              <a:rPr lang="cs-CZ" sz="1600" dirty="0"/>
              <a:t>– spolupracují neustále a existují dlouhou dobu a podléhají více či vysoké fluktuaci;</a:t>
            </a:r>
          </a:p>
          <a:p>
            <a:pPr algn="just"/>
            <a:r>
              <a:rPr lang="cs-CZ" sz="1600" b="1" dirty="0"/>
              <a:t>přechodné týmy </a:t>
            </a:r>
            <a:r>
              <a:rPr lang="cs-CZ" sz="1600" dirty="0"/>
              <a:t>– vznikají za účelem vyřešení určitého úkolu a dosažení jistého cíle, typickými příklady jsou projektové týmy nebo pracovní skupiny na zlepšování kvality</a:t>
            </a:r>
            <a:r>
              <a:rPr lang="cs-CZ" sz="1600" dirty="0" smtClean="0"/>
              <a:t>.</a:t>
            </a:r>
          </a:p>
          <a:p>
            <a:pPr marL="0" indent="0" algn="just">
              <a:buNone/>
            </a:pPr>
            <a:endParaRPr lang="cs-CZ" sz="1600" dirty="0"/>
          </a:p>
          <a:p>
            <a:pPr marL="0" indent="0" algn="just">
              <a:buNone/>
            </a:pPr>
            <a:r>
              <a:rPr lang="cs-CZ" sz="1600" dirty="0"/>
              <a:t>Pozitivní vývoj týmu závisí na dvou skupinách faktorů, a to na:</a:t>
            </a:r>
          </a:p>
          <a:p>
            <a:pPr algn="just"/>
            <a:r>
              <a:rPr lang="cs-CZ" sz="1600" b="1" dirty="0"/>
              <a:t>Tvrdé faktory jako předpoklad </a:t>
            </a:r>
            <a:r>
              <a:rPr lang="cs-CZ" sz="1600" dirty="0"/>
              <a:t>znamená, že musí být možná spolupráce s dostatečnou komunikací, skupina nesmí být moc veliká a rámcové podmínky musí souhlasit. </a:t>
            </a:r>
          </a:p>
          <a:p>
            <a:pPr algn="just"/>
            <a:r>
              <a:rPr lang="cs-CZ" sz="1600" b="1" dirty="0"/>
              <a:t>Měkké faktory jako základ </a:t>
            </a:r>
            <a:r>
              <a:rPr lang="cs-CZ" sz="1600" dirty="0"/>
              <a:t>předpokládají, že kolegové musí mít zájem na dobré spolupráci, musí být sami ochotni angažovat se ve společné věci. </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a:t>
            </a:r>
          </a:p>
        </p:txBody>
      </p:sp>
    </p:spTree>
    <p:extLst>
      <p:ext uri="{BB962C8B-B14F-4D97-AF65-F5344CB8AC3E}">
        <p14:creationId xmlns:p14="http://schemas.microsoft.com/office/powerpoint/2010/main" val="247901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Ideální počet členů týmu je pět až sedm. </a:t>
            </a:r>
            <a:endParaRPr lang="cs-CZ" sz="1800" dirty="0" smtClean="0"/>
          </a:p>
          <a:p>
            <a:pPr algn="just"/>
            <a:endParaRPr lang="cs-CZ" sz="1800" dirty="0"/>
          </a:p>
          <a:p>
            <a:pPr algn="just"/>
            <a:r>
              <a:rPr lang="cs-CZ" sz="1800" dirty="0" smtClean="0"/>
              <a:t>Kritický </a:t>
            </a:r>
            <a:r>
              <a:rPr lang="cs-CZ" sz="1800" dirty="0"/>
              <a:t>není počet členů týmu, ale výběr jednotlivých členů, jelikož toto přímý vliv na výkon týmu a naplnění cíle týmu. </a:t>
            </a:r>
            <a:endParaRPr lang="cs-CZ" sz="1800" dirty="0" smtClean="0"/>
          </a:p>
          <a:p>
            <a:pPr algn="just"/>
            <a:endParaRPr lang="cs-CZ" sz="1800" dirty="0" smtClean="0"/>
          </a:p>
          <a:p>
            <a:pPr algn="just"/>
            <a:r>
              <a:rPr lang="cs-CZ" sz="1800" dirty="0" smtClean="0"/>
              <a:t>Mezi </a:t>
            </a:r>
            <a:r>
              <a:rPr lang="cs-CZ" sz="1800" b="1" dirty="0"/>
              <a:t>základní kompetence </a:t>
            </a:r>
            <a:r>
              <a:rPr lang="cs-CZ" sz="1800" dirty="0"/>
              <a:t>patří základní požadavky pro týmovou práci, tj. sociální dovednosti (schopnost komunikace nebo přesvědčování) a osobní vlastnosti (zaujetí pro práci, kreativita). </a:t>
            </a:r>
            <a:endParaRPr lang="cs-CZ" sz="1800" dirty="0" smtClean="0"/>
          </a:p>
          <a:p>
            <a:pPr algn="just"/>
            <a:endParaRPr lang="cs-CZ" sz="1800" dirty="0" smtClean="0"/>
          </a:p>
          <a:p>
            <a:pPr algn="just"/>
            <a:r>
              <a:rPr lang="cs-CZ" sz="1800" dirty="0"/>
              <a:t>K </a:t>
            </a:r>
            <a:r>
              <a:rPr lang="cs-CZ" sz="1800" b="1" dirty="0"/>
              <a:t>odborným kompetencím </a:t>
            </a:r>
            <a:r>
              <a:rPr lang="cs-CZ" sz="1800" dirty="0"/>
              <a:t>jsou přiřazeny výkonnostní požadavky, tj. odborné kompetence (odborné znalosti a dovednosti) a metodické kompetence (technika prezentace nebo moderace).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a:t>
            </a:r>
          </a:p>
        </p:txBody>
      </p:sp>
    </p:spTree>
    <p:extLst>
      <p:ext uri="{BB962C8B-B14F-4D97-AF65-F5344CB8AC3E}">
        <p14:creationId xmlns:p14="http://schemas.microsoft.com/office/powerpoint/2010/main" val="2077714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a:p>
            <a:pPr marL="0" indent="0" algn="just">
              <a:buNone/>
            </a:pPr>
            <a:r>
              <a:rPr lang="cs-CZ" sz="1800" dirty="0"/>
              <a:t>Opravdu důležité při týmové práci jsou </a:t>
            </a:r>
            <a:r>
              <a:rPr lang="cs-CZ" sz="1800" b="1" dirty="0"/>
              <a:t>týmové schopnosti</a:t>
            </a:r>
            <a:r>
              <a:rPr lang="cs-CZ" sz="1800" dirty="0"/>
              <a:t>, mezi které se zařazují následující:</a:t>
            </a:r>
          </a:p>
          <a:p>
            <a:pPr lvl="0" algn="just"/>
            <a:r>
              <a:rPr lang="cs-CZ" sz="1800" dirty="0"/>
              <a:t>pozitivní postoj k týmové práci;</a:t>
            </a:r>
          </a:p>
          <a:p>
            <a:pPr lvl="0" algn="just"/>
            <a:r>
              <a:rPr lang="cs-CZ" sz="1800" dirty="0"/>
              <a:t>myšlenková pružnost, kreativita a zvědavost;</a:t>
            </a:r>
          </a:p>
          <a:p>
            <a:pPr lvl="0" algn="just"/>
            <a:r>
              <a:rPr lang="cs-CZ" sz="1800" dirty="0"/>
              <a:t>frustrační tolerance – zvládnutí situace v případě, že jsou návrhy jednoho člena týmu zamítnuty;</a:t>
            </a:r>
          </a:p>
          <a:p>
            <a:pPr lvl="0" algn="just"/>
            <a:r>
              <a:rPr lang="cs-CZ" sz="1800" dirty="0"/>
              <a:t>schopnost přijmout kritiku;</a:t>
            </a:r>
          </a:p>
          <a:p>
            <a:pPr algn="just"/>
            <a:r>
              <a:rPr lang="cs-CZ" sz="1800" dirty="0"/>
              <a:t>schopnost a ochota učit se.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III</a:t>
            </a:r>
          </a:p>
        </p:txBody>
      </p:sp>
    </p:spTree>
    <p:extLst>
      <p:ext uri="{BB962C8B-B14F-4D97-AF65-F5344CB8AC3E}">
        <p14:creationId xmlns:p14="http://schemas.microsoft.com/office/powerpoint/2010/main" val="1836665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týmový vedoucí (koordinátor, předseda);</a:t>
            </a:r>
          </a:p>
          <a:p>
            <a:pPr lvl="0" algn="just"/>
            <a:r>
              <a:rPr lang="cs-CZ" sz="1700" dirty="0"/>
              <a:t>pomocník (realizátor, tahoun) – praktický pracovník dělající práci dobře, je disciplinovaný, drží se zvyklostí a jasných struktur;</a:t>
            </a:r>
          </a:p>
          <a:p>
            <a:pPr lvl="0" algn="just"/>
            <a:r>
              <a:rPr lang="cs-CZ" sz="1700" dirty="0"/>
              <a:t>kreativec (inovátor, chrlič) – vymýšlí nové nápady, potřebuje volný prostor, rutinní práce mu nevyhovuje;</a:t>
            </a:r>
          </a:p>
          <a:p>
            <a:pPr lvl="0" algn="just"/>
            <a:r>
              <a:rPr lang="cs-CZ" sz="1700" dirty="0"/>
              <a:t>správce zdrojů (</a:t>
            </a:r>
            <a:r>
              <a:rPr lang="cs-CZ" sz="1700" dirty="0" err="1"/>
              <a:t>schánil</a:t>
            </a:r>
            <a:r>
              <a:rPr lang="cs-CZ" sz="1700" dirty="0"/>
              <a:t>, vyhledávač zdrojů) – je schopen obstarat zdroje a informace;</a:t>
            </a:r>
          </a:p>
          <a:p>
            <a:pPr lvl="0" algn="just"/>
            <a:r>
              <a:rPr lang="cs-CZ" sz="1700" dirty="0"/>
              <a:t>tvůrce (formovač, </a:t>
            </a:r>
            <a:r>
              <a:rPr lang="cs-CZ" sz="1700" dirty="0" err="1"/>
              <a:t>rejža</a:t>
            </a:r>
            <a:r>
              <a:rPr lang="cs-CZ" sz="1700" dirty="0"/>
              <a:t>) – jsou často svou povahou vůdci, nabírají si sami úkoly a dokážou rozhýbat váhavé členy týmu, musí mít dostatek volného prostoru;</a:t>
            </a:r>
          </a:p>
          <a:p>
            <a:pPr lvl="0" algn="just"/>
            <a:r>
              <a:rPr lang="cs-CZ" sz="1700" dirty="0"/>
              <a:t>pozorovatel (vyhodnocovač, rejpal) – analytik schopen logicky spojovat věci a vyvažovat proti sobě argumenty;</a:t>
            </a:r>
          </a:p>
          <a:p>
            <a:pPr lvl="0" algn="just"/>
            <a:r>
              <a:rPr lang="cs-CZ" sz="1700" dirty="0"/>
              <a:t>týmový pracovník (hasič) – dělá jim radost pracovat na věcech a musí spolupracovat s ostatními;</a:t>
            </a:r>
          </a:p>
          <a:p>
            <a:pPr algn="just"/>
            <a:r>
              <a:rPr lang="cs-CZ" sz="1700" dirty="0"/>
              <a:t>testovač kvality (dotahovač) – zabývá se kvalitou výsledků, výstupů.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Týmové role podle </a:t>
            </a:r>
            <a:r>
              <a:rPr lang="cs-CZ" dirty="0" err="1"/>
              <a:t>Belbina</a:t>
            </a:r>
            <a:endParaRPr lang="cs-CZ" dirty="0"/>
          </a:p>
        </p:txBody>
      </p:sp>
    </p:spTree>
    <p:extLst>
      <p:ext uri="{BB962C8B-B14F-4D97-AF65-F5344CB8AC3E}">
        <p14:creationId xmlns:p14="http://schemas.microsoft.com/office/powerpoint/2010/main" val="294308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Struktura podnikatelského prostředí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829323"/>
            <a:ext cx="3867894" cy="3867894"/>
          </a:xfrm>
          <a:prstGeom prst="rect">
            <a:avLst/>
          </a:prstGeom>
        </p:spPr>
      </p:pic>
      <p:cxnSp>
        <p:nvCxnSpPr>
          <p:cNvPr id="5" name="Přímá spojnice se šipkou 4">
            <a:extLst>
              <a:ext uri="{FF2B5EF4-FFF2-40B4-BE49-F238E27FC236}">
                <a16:creationId xmlns:a16="http://schemas.microsoft.com/office/drawing/2014/main" id="{24DF17F5-4E55-40F6-A120-08C94A87EA71}"/>
              </a:ext>
            </a:extLst>
          </p:cNvPr>
          <p:cNvCxnSpPr/>
          <p:nvPr/>
        </p:nvCxnSpPr>
        <p:spPr>
          <a:xfrm>
            <a:off x="4283968" y="2715766"/>
            <a:ext cx="2016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6FF3C315-69B6-43D4-8884-06D5E80C4721}"/>
              </a:ext>
            </a:extLst>
          </p:cNvPr>
          <p:cNvSpPr txBox="1"/>
          <p:nvPr/>
        </p:nvSpPr>
        <p:spPr>
          <a:xfrm>
            <a:off x="6300192" y="2499742"/>
            <a:ext cx="1368152" cy="307777"/>
          </a:xfrm>
          <a:prstGeom prst="rect">
            <a:avLst/>
          </a:prstGeom>
          <a:noFill/>
        </p:spPr>
        <p:txBody>
          <a:bodyPr wrap="square" rtlCol="0">
            <a:spAutoFit/>
          </a:bodyPr>
          <a:lstStyle/>
          <a:p>
            <a:r>
              <a:rPr lang="cs-CZ" sz="1400" dirty="0"/>
              <a:t>Interní prostředí</a:t>
            </a:r>
          </a:p>
        </p:txBody>
      </p:sp>
      <p:cxnSp>
        <p:nvCxnSpPr>
          <p:cNvPr id="8" name="Přímá spojnice se šipkou 7">
            <a:extLst>
              <a:ext uri="{FF2B5EF4-FFF2-40B4-BE49-F238E27FC236}">
                <a16:creationId xmlns:a16="http://schemas.microsoft.com/office/drawing/2014/main" id="{1DF868D1-286B-4966-BC4E-51E0FC7E4905}"/>
              </a:ext>
            </a:extLst>
          </p:cNvPr>
          <p:cNvCxnSpPr/>
          <p:nvPr/>
        </p:nvCxnSpPr>
        <p:spPr>
          <a:xfrm>
            <a:off x="5004048" y="1203598"/>
            <a:ext cx="18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2D013863-FE17-4CBC-BFF3-49E075E7A48B}"/>
              </a:ext>
            </a:extLst>
          </p:cNvPr>
          <p:cNvCxnSpPr/>
          <p:nvPr/>
        </p:nvCxnSpPr>
        <p:spPr>
          <a:xfrm flipV="1">
            <a:off x="4788024" y="1203598"/>
            <a:ext cx="2016224"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F08FFFE1-05E6-448F-B7AB-2E6EA4FF00B8}"/>
              </a:ext>
            </a:extLst>
          </p:cNvPr>
          <p:cNvSpPr txBox="1"/>
          <p:nvPr/>
        </p:nvSpPr>
        <p:spPr>
          <a:xfrm>
            <a:off x="6804248" y="987574"/>
            <a:ext cx="1440160" cy="307777"/>
          </a:xfrm>
          <a:prstGeom prst="rect">
            <a:avLst/>
          </a:prstGeom>
          <a:noFill/>
        </p:spPr>
        <p:txBody>
          <a:bodyPr wrap="square" rtlCol="0">
            <a:spAutoFit/>
          </a:bodyPr>
          <a:lstStyle/>
          <a:p>
            <a:r>
              <a:rPr lang="cs-CZ" sz="1400" dirty="0"/>
              <a:t>Externí prostředí</a:t>
            </a:r>
          </a:p>
        </p:txBody>
      </p:sp>
      <p:cxnSp>
        <p:nvCxnSpPr>
          <p:cNvPr id="14" name="Přímá spojnice se šipkou 13">
            <a:extLst>
              <a:ext uri="{FF2B5EF4-FFF2-40B4-BE49-F238E27FC236}">
                <a16:creationId xmlns:a16="http://schemas.microsoft.com/office/drawing/2014/main" id="{B5505512-82AF-42CD-BC77-653B725FE0BC}"/>
              </a:ext>
            </a:extLst>
          </p:cNvPr>
          <p:cNvCxnSpPr>
            <a:cxnSpLocks/>
          </p:cNvCxnSpPr>
          <p:nvPr/>
        </p:nvCxnSpPr>
        <p:spPr>
          <a:xfrm flipH="1">
            <a:off x="2123728" y="1131590"/>
            <a:ext cx="1440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A15EB839-B1AF-4D7C-A366-BBF46EB92489}"/>
              </a:ext>
            </a:extLst>
          </p:cNvPr>
          <p:cNvCxnSpPr>
            <a:cxnSpLocks/>
          </p:cNvCxnSpPr>
          <p:nvPr/>
        </p:nvCxnSpPr>
        <p:spPr>
          <a:xfrm flipH="1">
            <a:off x="1835696" y="1995686"/>
            <a:ext cx="1728192" cy="65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DC831B63-6D38-4351-90C6-560F69AB77FA}"/>
              </a:ext>
            </a:extLst>
          </p:cNvPr>
          <p:cNvSpPr txBox="1"/>
          <p:nvPr/>
        </p:nvSpPr>
        <p:spPr>
          <a:xfrm>
            <a:off x="611560" y="843558"/>
            <a:ext cx="1440160" cy="1631216"/>
          </a:xfrm>
          <a:prstGeom prst="rect">
            <a:avLst/>
          </a:prstGeom>
          <a:noFill/>
        </p:spPr>
        <p:txBody>
          <a:bodyPr wrap="square" rtlCol="0">
            <a:spAutoFit/>
          </a:bodyPr>
          <a:lstStyle/>
          <a:p>
            <a:r>
              <a:rPr lang="cs-CZ" sz="1400" b="1" dirty="0"/>
              <a:t>Makroprostředí </a:t>
            </a:r>
          </a:p>
          <a:p>
            <a:pPr marL="285750" indent="-285750">
              <a:buFont typeface="Arial" panose="020B0604020202020204" pitchFamily="34" charset="0"/>
              <a:buChar char="•"/>
            </a:pPr>
            <a:r>
              <a:rPr lang="cs-CZ" sz="1200" dirty="0"/>
              <a:t>Nepřímý vliv zainteresovaných skupin: vlády,  regulátoři, komunity apod.</a:t>
            </a:r>
          </a:p>
          <a:p>
            <a:pPr marL="285750" indent="-285750">
              <a:buFontTx/>
              <a:buChar char="-"/>
            </a:pPr>
            <a:endParaRPr lang="cs-CZ" sz="1400" dirty="0"/>
          </a:p>
        </p:txBody>
      </p:sp>
      <p:sp>
        <p:nvSpPr>
          <p:cNvPr id="21" name="TextovéPole 20">
            <a:extLst>
              <a:ext uri="{FF2B5EF4-FFF2-40B4-BE49-F238E27FC236}">
                <a16:creationId xmlns:a16="http://schemas.microsoft.com/office/drawing/2014/main" id="{52F97650-E7EF-408B-8665-BD6A863F66E6}"/>
              </a:ext>
            </a:extLst>
          </p:cNvPr>
          <p:cNvSpPr txBox="1"/>
          <p:nvPr/>
        </p:nvSpPr>
        <p:spPr>
          <a:xfrm>
            <a:off x="395536" y="2561877"/>
            <a:ext cx="1558441" cy="1600438"/>
          </a:xfrm>
          <a:prstGeom prst="rect">
            <a:avLst/>
          </a:prstGeom>
          <a:noFill/>
        </p:spPr>
        <p:txBody>
          <a:bodyPr wrap="square" rtlCol="0">
            <a:spAutoFit/>
          </a:bodyPr>
          <a:lstStyle/>
          <a:p>
            <a:r>
              <a:rPr lang="cs-CZ" sz="1400" b="1" dirty="0"/>
              <a:t>Tržní prostředí</a:t>
            </a:r>
          </a:p>
          <a:p>
            <a:pPr marL="285750" indent="-285750">
              <a:buFont typeface="Arial" panose="020B0604020202020204" pitchFamily="34" charset="0"/>
              <a:buChar char="•"/>
            </a:pPr>
            <a:r>
              <a:rPr lang="cs-CZ" sz="1200" dirty="0"/>
              <a:t>Přímý vliv zainteresovaných skupin: zákazníci, konkurence, akcionáři, dodavatelé atd.</a:t>
            </a:r>
          </a:p>
        </p:txBody>
      </p:sp>
    </p:spTree>
    <p:extLst>
      <p:ext uri="{BB962C8B-B14F-4D97-AF65-F5344CB8AC3E}">
        <p14:creationId xmlns:p14="http://schemas.microsoft.com/office/powerpoint/2010/main" val="3376368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orientace</a:t>
            </a:r>
            <a:r>
              <a:rPr lang="cs-CZ" sz="1800" dirty="0"/>
              <a:t> – členové týmu se vzájemně pozorují, zkoušejí prozkoumat okolí a orientují se ve vzniklé situaci, vládne zde velká nejistota a lidé se chovají spíše pasivně, členové týmu se na začátku hodně orientují na vedoucího a očekávají od něj, že vezme situaci do svých rukou;</a:t>
            </a:r>
          </a:p>
          <a:p>
            <a:pPr lvl="0" algn="just"/>
            <a:r>
              <a:rPr lang="cs-CZ" sz="1800" b="1" dirty="0"/>
              <a:t>konfrontace</a:t>
            </a:r>
            <a:r>
              <a:rPr lang="cs-CZ" sz="1800" dirty="0"/>
              <a:t> – členové se aktivně zapojují do dění v týmu a otevírají se, vyjadřují své názory a myšlenky, dochází zde ke konfrontaci s názory ostatních a vznikem různých sporů a rozmíšek;</a:t>
            </a:r>
          </a:p>
          <a:p>
            <a:pPr lvl="0" algn="just"/>
            <a:r>
              <a:rPr lang="cs-CZ" sz="1800" b="1" dirty="0"/>
              <a:t>organizace</a:t>
            </a:r>
            <a:r>
              <a:rPr lang="cs-CZ" sz="1800" i="1" dirty="0"/>
              <a:t> </a:t>
            </a:r>
            <a:r>
              <a:rPr lang="cs-CZ" sz="1800" dirty="0"/>
              <a:t>– tým se dostává do určité stabilní situace, členové se otevírají a účastní se rozhovorů a diskuzí, převládá snaha o harmonii a řešení nastavených úkolů;</a:t>
            </a:r>
          </a:p>
          <a:p>
            <a:pPr lvl="0" algn="just"/>
            <a:r>
              <a:rPr lang="cs-CZ" sz="1800" b="1" dirty="0"/>
              <a:t>integrace</a:t>
            </a:r>
            <a:r>
              <a:rPr lang="cs-CZ" sz="1800" dirty="0"/>
              <a:t> – dochází ke kombinaci silných stránek jednotlivých členů týmu, hledá se optimální řešení úkolu, nastavují se pravidla hry, tým si vytváří své normy a rozděluje si role;</a:t>
            </a:r>
          </a:p>
          <a:p>
            <a:pPr algn="just"/>
            <a:r>
              <a:rPr lang="cs-CZ" sz="1800" b="1" dirty="0"/>
              <a:t>odchod </a:t>
            </a:r>
            <a:r>
              <a:rPr lang="cs-CZ" sz="1800" dirty="0"/>
              <a:t>– dochází k rozpuštění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Fáze vývoje týmu</a:t>
            </a:r>
          </a:p>
        </p:txBody>
      </p:sp>
    </p:spTree>
    <p:extLst>
      <p:ext uri="{BB962C8B-B14F-4D97-AF65-F5344CB8AC3E}">
        <p14:creationId xmlns:p14="http://schemas.microsoft.com/office/powerpoint/2010/main" val="12991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Práce je zábavnější v kolektivu.</a:t>
            </a:r>
          </a:p>
          <a:p>
            <a:pPr algn="just"/>
            <a:r>
              <a:rPr lang="cs-CZ" sz="1800" dirty="0"/>
              <a:t>Vzájemné doplňování nedostatků, pomáhání si.</a:t>
            </a:r>
          </a:p>
          <a:p>
            <a:pPr algn="just"/>
            <a:r>
              <a:rPr lang="cs-CZ" sz="1800" dirty="0"/>
              <a:t>Zlepšování díky výměně vzájemných znalostí a zkušeností.</a:t>
            </a:r>
          </a:p>
          <a:p>
            <a:pPr algn="just"/>
            <a:r>
              <a:rPr lang="cs-CZ" sz="1800" dirty="0"/>
              <a:t>Zvyšování výkonů díky soutěživosti.</a:t>
            </a:r>
          </a:p>
          <a:p>
            <a:pPr algn="just"/>
            <a:r>
              <a:rPr lang="cs-CZ" sz="1800" dirty="0"/>
              <a:t>Psychicky horší nedodat požadovaný úkol, když na člověka spoléhají ostatní.</a:t>
            </a:r>
          </a:p>
          <a:p>
            <a:pPr algn="just"/>
            <a:r>
              <a:rPr lang="cs-CZ" sz="1800" dirty="0"/>
              <a:t>Více hlav, více nápadů a úhlů pohledu.</a:t>
            </a:r>
          </a:p>
          <a:p>
            <a:pPr algn="just"/>
            <a:r>
              <a:rPr lang="cs-CZ" sz="1800" dirty="0"/>
              <a:t>Přenášení pozitivního přístupu na ostatní (nevýhody – negativního přístupu, demotivace).</a:t>
            </a:r>
          </a:p>
          <a:p>
            <a:pPr algn="just"/>
            <a:r>
              <a:rPr lang="cs-CZ" sz="1800" dirty="0"/>
              <a:t>Poznávání nových lidí.</a:t>
            </a:r>
          </a:p>
          <a:p>
            <a:pPr algn="just"/>
            <a:r>
              <a:rPr lang="cs-CZ" sz="1800" dirty="0"/>
              <a:t>Rozdělení povinností – zkrácení času a dělba práce.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Výhody týmové práce</a:t>
            </a:r>
          </a:p>
        </p:txBody>
      </p:sp>
    </p:spTree>
    <p:extLst>
      <p:ext uri="{BB962C8B-B14F-4D97-AF65-F5344CB8AC3E}">
        <p14:creationId xmlns:p14="http://schemas.microsoft.com/office/powerpoint/2010/main" val="437328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Výkon týmu může brzdit nebo ohrozit člen týmu, pokud měl zadaný klíčový úkol, a nesplnil jej.</a:t>
            </a:r>
          </a:p>
          <a:p>
            <a:pPr algn="just"/>
            <a:r>
              <a:rPr lang="cs-CZ" sz="1700" dirty="0"/>
              <a:t>Sdílení odpovědností, často za splnění odpovídají všichni.</a:t>
            </a:r>
          </a:p>
          <a:p>
            <a:pPr algn="just"/>
            <a:r>
              <a:rPr lang="cs-CZ" sz="1700" dirty="0"/>
              <a:t>Nižší motivace odvést výbornou práci, když si úspěch rozloží mezi všechny.</a:t>
            </a:r>
          </a:p>
          <a:p>
            <a:pPr algn="just"/>
            <a:r>
              <a:rPr lang="cs-CZ" sz="1700" dirty="0"/>
              <a:t>Příliš velké týmy často náročné na vedení a přináší menší výkonnost.</a:t>
            </a:r>
          </a:p>
          <a:p>
            <a:pPr algn="just"/>
            <a:r>
              <a:rPr lang="cs-CZ" sz="1700" dirty="0"/>
              <a:t>Zahálení (i nechtěné) díky sociální vazbám – začneme si povídat a najednou je hodina pryč.</a:t>
            </a:r>
          </a:p>
          <a:p>
            <a:pPr algn="just"/>
            <a:r>
              <a:rPr lang="cs-CZ" sz="1700" dirty="0"/>
              <a:t>Rozpad týmu při povahově/osobnostně nevhodném složení – lidé spolu nedokáží pracovat.</a:t>
            </a:r>
          </a:p>
          <a:p>
            <a:pPr algn="just"/>
            <a:r>
              <a:rPr lang="cs-CZ" sz="1700" dirty="0"/>
              <a:t>Hrozí rozpad ale i při příliš vhodném složení – milostné vztahy – rozchod – problémy (pokud má tým delší trvání).</a:t>
            </a:r>
          </a:p>
          <a:p>
            <a:pPr algn="just"/>
            <a:r>
              <a:rPr lang="cs-CZ" sz="1700" dirty="0"/>
              <a:t>Potřeba neustálé komunikace – občas a s některými lidmi to může být náročné.</a:t>
            </a:r>
          </a:p>
          <a:p>
            <a:pPr algn="just"/>
            <a:r>
              <a:rPr lang="cs-CZ" sz="1700" dirty="0"/>
              <a:t>Některým lidem práce v týmu nemusí vyhovovat.</a:t>
            </a:r>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Nevýhody týmové práce</a:t>
            </a:r>
          </a:p>
        </p:txBody>
      </p:sp>
    </p:spTree>
    <p:extLst>
      <p:ext uri="{BB962C8B-B14F-4D97-AF65-F5344CB8AC3E}">
        <p14:creationId xmlns:p14="http://schemas.microsoft.com/office/powerpoint/2010/main" val="870677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Jedním z manažerských přístupů, který byl formulován už v polovině minulého století P. </a:t>
            </a:r>
            <a:r>
              <a:rPr lang="cs-CZ" sz="1800" dirty="0" err="1"/>
              <a:t>Druckerem</a:t>
            </a:r>
            <a:r>
              <a:rPr lang="cs-CZ" sz="1800" dirty="0"/>
              <a:t>, je Management by </a:t>
            </a:r>
            <a:r>
              <a:rPr lang="cs-CZ" sz="1800" dirty="0" err="1"/>
              <a:t>objectives</a:t>
            </a:r>
            <a:r>
              <a:rPr lang="cs-CZ" sz="1800" dirty="0"/>
              <a:t>, ve zkratce MBO, řízení podle cílů. </a:t>
            </a:r>
          </a:p>
          <a:p>
            <a:pPr lvl="0" algn="just"/>
            <a:r>
              <a:rPr lang="cs-CZ" sz="1800" dirty="0"/>
              <a:t>Jedná se o zvláštní participativní přístup managementu, který se snaží spojit cíle organizace s výkonem a rozvojem jednotlivých zaměstnanců. </a:t>
            </a:r>
          </a:p>
          <a:p>
            <a:pPr lvl="0" algn="just"/>
            <a:r>
              <a:rPr lang="cs-CZ" sz="1800" dirty="0"/>
              <a:t>Základem systému, jak říká samotný název tohoto přístupu, je řízení podle cílů. </a:t>
            </a:r>
          </a:p>
          <a:p>
            <a:pPr lvl="0" algn="just"/>
            <a:r>
              <a:rPr lang="cs-CZ" sz="1800" dirty="0"/>
              <a:t>Základními prvky jsou: cíle a plány, účast jednotlivých manažerů na schvalování cílů a kritérií výkonu jednotlivých jednotek a průběžné posuzování a vyhodnocování výsledků.  </a:t>
            </a:r>
          </a:p>
          <a:p>
            <a:pPr lvl="0" algn="just"/>
            <a:r>
              <a:rPr lang="cs-CZ" sz="1800" dirty="0"/>
              <a:t>Metoda MBO zvyšuje participaci zaměstnanců na řízení organizace, posiluje jejich motivaci a upevňuje přenášení cílů z vedení organizace na nižší stupně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by </a:t>
            </a:r>
            <a:r>
              <a:rPr lang="cs-CZ" dirty="0" err="1"/>
              <a:t>Objectives</a:t>
            </a:r>
            <a:r>
              <a:rPr lang="cs-CZ" dirty="0"/>
              <a:t> MBO I</a:t>
            </a:r>
          </a:p>
        </p:txBody>
      </p:sp>
    </p:spTree>
    <p:extLst>
      <p:ext uri="{BB962C8B-B14F-4D97-AF65-F5344CB8AC3E}">
        <p14:creationId xmlns:p14="http://schemas.microsoft.com/office/powerpoint/2010/main" val="2155145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MBO jako cyklus aktivit</a:t>
            </a:r>
          </a:p>
        </p:txBody>
      </p:sp>
      <p:sp>
        <p:nvSpPr>
          <p:cNvPr id="26" name="Ovál 25"/>
          <p:cNvSpPr/>
          <p:nvPr/>
        </p:nvSpPr>
        <p:spPr>
          <a:xfrm>
            <a:off x="1862137" y="1047750"/>
            <a:ext cx="5419725" cy="3048000"/>
          </a:xfrm>
          <a:prstGeom prst="ellipse">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7" name="Ovál 26"/>
          <p:cNvSpPr/>
          <p:nvPr/>
        </p:nvSpPr>
        <p:spPr>
          <a:xfrm>
            <a:off x="3671886" y="839366"/>
            <a:ext cx="1800225"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8" name="Ovál 27"/>
          <p:cNvSpPr/>
          <p:nvPr/>
        </p:nvSpPr>
        <p:spPr>
          <a:xfrm>
            <a:off x="1475656" y="1638300"/>
            <a:ext cx="1562100" cy="933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0" name="Ovál 29"/>
          <p:cNvSpPr/>
          <p:nvPr/>
        </p:nvSpPr>
        <p:spPr>
          <a:xfrm>
            <a:off x="1880642" y="3138067"/>
            <a:ext cx="1638300" cy="1123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1" name="Ovál 30"/>
          <p:cNvSpPr/>
          <p:nvPr/>
        </p:nvSpPr>
        <p:spPr>
          <a:xfrm>
            <a:off x="3780084" y="3515928"/>
            <a:ext cx="1666875" cy="10646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2" name="Ovál 31"/>
          <p:cNvSpPr/>
          <p:nvPr/>
        </p:nvSpPr>
        <p:spPr>
          <a:xfrm>
            <a:off x="5756151" y="2987290"/>
            <a:ext cx="1628775"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3" name="Ovál 32"/>
          <p:cNvSpPr/>
          <p:nvPr/>
        </p:nvSpPr>
        <p:spPr>
          <a:xfrm>
            <a:off x="6113593" y="1307876"/>
            <a:ext cx="1733550"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4" name="Ovál 33"/>
          <p:cNvSpPr/>
          <p:nvPr/>
        </p:nvSpPr>
        <p:spPr>
          <a:xfrm>
            <a:off x="3662362" y="2076450"/>
            <a:ext cx="1819275"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5" name="Přímá spojnice se šipkou 34"/>
          <p:cNvCxnSpPr/>
          <p:nvPr/>
        </p:nvCxnSpPr>
        <p:spPr>
          <a:xfrm flipV="1">
            <a:off x="3274404" y="2868191"/>
            <a:ext cx="466725" cy="361950"/>
          </a:xfrm>
          <a:prstGeom prst="straightConnector1">
            <a:avLst/>
          </a:prstGeom>
          <a:ln w="9525"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Přímá spojnice se šipkou 35"/>
          <p:cNvCxnSpPr/>
          <p:nvPr/>
        </p:nvCxnSpPr>
        <p:spPr>
          <a:xfrm>
            <a:off x="4521690" y="3116462"/>
            <a:ext cx="9525" cy="3429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Přímá spojnice se šipkou 36"/>
          <p:cNvCxnSpPr/>
          <p:nvPr/>
        </p:nvCxnSpPr>
        <p:spPr>
          <a:xfrm flipH="1" flipV="1">
            <a:off x="5446959" y="2736599"/>
            <a:ext cx="476250" cy="38100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8" name="Textové pole 71"/>
          <p:cNvSpPr txBox="1"/>
          <p:nvPr/>
        </p:nvSpPr>
        <p:spPr>
          <a:xfrm>
            <a:off x="3935477" y="1047750"/>
            <a:ext cx="123825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vyjasnění organizačních cílů a úkolů</a:t>
            </a:r>
          </a:p>
        </p:txBody>
      </p:sp>
      <p:sp>
        <p:nvSpPr>
          <p:cNvPr id="39" name="Textové pole 70"/>
          <p:cNvSpPr txBox="1"/>
          <p:nvPr/>
        </p:nvSpPr>
        <p:spPr>
          <a:xfrm>
            <a:off x="1675681" y="1836513"/>
            <a:ext cx="1162050" cy="476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kontrola výkonu organizace</a:t>
            </a:r>
          </a:p>
        </p:txBody>
      </p:sp>
      <p:sp>
        <p:nvSpPr>
          <p:cNvPr id="40" name="Textové pole 74"/>
          <p:cNvSpPr txBox="1"/>
          <p:nvPr/>
        </p:nvSpPr>
        <p:spPr>
          <a:xfrm>
            <a:off x="2121879" y="3287912"/>
            <a:ext cx="1152525"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monitorovací a kontrolní systém, vč. sebehodnocení</a:t>
            </a:r>
          </a:p>
        </p:txBody>
      </p:sp>
      <p:sp>
        <p:nvSpPr>
          <p:cNvPr id="41" name="Textové pole 73"/>
          <p:cNvSpPr txBox="1"/>
          <p:nvPr/>
        </p:nvSpPr>
        <p:spPr>
          <a:xfrm>
            <a:off x="3981147" y="2227830"/>
            <a:ext cx="1219200" cy="466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úprava cílů a úkolů podřízených</a:t>
            </a:r>
          </a:p>
        </p:txBody>
      </p:sp>
      <p:sp>
        <p:nvSpPr>
          <p:cNvPr id="42" name="Textové pole 75"/>
          <p:cNvSpPr txBox="1"/>
          <p:nvPr/>
        </p:nvSpPr>
        <p:spPr>
          <a:xfrm>
            <a:off x="4054105" y="3647055"/>
            <a:ext cx="1104900"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plánů na zlepšení výkonu</a:t>
            </a:r>
          </a:p>
        </p:txBody>
      </p:sp>
      <p:sp>
        <p:nvSpPr>
          <p:cNvPr id="43" name="Textové pole 76"/>
          <p:cNvSpPr txBox="1"/>
          <p:nvPr/>
        </p:nvSpPr>
        <p:spPr>
          <a:xfrm>
            <a:off x="5932352" y="3208905"/>
            <a:ext cx="1228725"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cílů a úkolů pro podřízené</a:t>
            </a:r>
          </a:p>
        </p:txBody>
      </p:sp>
      <p:sp>
        <p:nvSpPr>
          <p:cNvPr id="44" name="Textové pole 72"/>
          <p:cNvSpPr txBox="1"/>
          <p:nvPr/>
        </p:nvSpPr>
        <p:spPr>
          <a:xfrm>
            <a:off x="6346955" y="1466877"/>
            <a:ext cx="1266825" cy="647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posouzení a vytvoření organizační struktury</a:t>
            </a:r>
          </a:p>
        </p:txBody>
      </p:sp>
    </p:spTree>
    <p:extLst>
      <p:ext uri="{BB962C8B-B14F-4D97-AF65-F5344CB8AC3E}">
        <p14:creationId xmlns:p14="http://schemas.microsoft.com/office/powerpoint/2010/main" val="2847516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K tomu, aby byl program MBO úspěšné, tak vyžaduje tyto předpoklady:</a:t>
            </a:r>
          </a:p>
          <a:p>
            <a:pPr lvl="0" algn="just"/>
            <a:r>
              <a:rPr lang="cs-CZ" sz="1800" dirty="0"/>
              <a:t>angažovanost a aktivitní podpora top managementu;</a:t>
            </a:r>
          </a:p>
          <a:p>
            <a:pPr lvl="0" algn="just"/>
            <a:r>
              <a:rPr lang="cs-CZ" sz="1800" dirty="0"/>
              <a:t>dohled odborníka na chod systému a porozumění všech zaměstnanců;</a:t>
            </a:r>
          </a:p>
          <a:p>
            <a:pPr lvl="0" algn="just"/>
            <a:r>
              <a:rPr lang="cs-CZ" sz="1800" dirty="0"/>
              <a:t>pozornost určená klíčovým úkolům, směrným číslům a standardům výkonu;</a:t>
            </a:r>
          </a:p>
          <a:p>
            <a:pPr lvl="0" algn="just"/>
            <a:r>
              <a:rPr lang="cs-CZ" sz="1800" dirty="0"/>
              <a:t>cíle pro organizaci výnosné, jasně definované, reálně dosažitelné a schopné zaměření;</a:t>
            </a:r>
          </a:p>
          <a:p>
            <a:pPr lvl="0" algn="just"/>
            <a:r>
              <a:rPr lang="cs-CZ" sz="1800" dirty="0"/>
              <a:t>skutečnou účast zaměstnanců na schvalování cílů a úkolů;</a:t>
            </a:r>
          </a:p>
          <a:p>
            <a:pPr lvl="0" algn="just"/>
            <a:r>
              <a:rPr lang="cs-CZ" sz="1800" dirty="0"/>
              <a:t>naladění a zájem ze strany zaměstnanců a efektivní týmová práce;</a:t>
            </a:r>
          </a:p>
          <a:p>
            <a:pPr lvl="0" algn="just"/>
            <a:r>
              <a:rPr lang="cs-CZ" sz="1800" dirty="0"/>
              <a:t>vyhýbat se nadměrnému množství kancelářských prací a zvyklostem vedoucí k mechanickému přístupu;</a:t>
            </a:r>
          </a:p>
          <a:p>
            <a:pPr algn="just"/>
            <a:r>
              <a:rPr lang="cs-CZ" sz="1800" dirty="0"/>
              <a:t>udržování hybné síly systému.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Předpoklady úspěšného programu MBO </a:t>
            </a:r>
          </a:p>
        </p:txBody>
      </p:sp>
    </p:spTree>
    <p:extLst>
      <p:ext uri="{BB962C8B-B14F-4D97-AF65-F5344CB8AC3E}">
        <p14:creationId xmlns:p14="http://schemas.microsoft.com/office/powerpoint/2010/main" val="3709119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Pracovní </a:t>
            </a:r>
            <a:r>
              <a:rPr lang="cs-CZ" sz="1800" b="1" dirty="0"/>
              <a:t>skupina </a:t>
            </a:r>
            <a:r>
              <a:rPr lang="cs-CZ" sz="1800" dirty="0"/>
              <a:t>představuje skupinu kolegů, kteří pracují společně. </a:t>
            </a:r>
            <a:endParaRPr lang="cs-CZ" sz="1800" dirty="0" smtClean="0"/>
          </a:p>
          <a:p>
            <a:pPr algn="just"/>
            <a:endParaRPr lang="cs-CZ" sz="1800" dirty="0"/>
          </a:p>
          <a:p>
            <a:pPr algn="just"/>
            <a:r>
              <a:rPr lang="cs-CZ" sz="1800" dirty="0"/>
              <a:t>Zatímco </a:t>
            </a:r>
            <a:r>
              <a:rPr lang="cs-CZ" sz="1800" b="1" dirty="0"/>
              <a:t>v týmu </a:t>
            </a:r>
            <a:r>
              <a:rPr lang="cs-CZ" sz="1800" dirty="0"/>
              <a:t>lidé skutečně spolupracují, mají společné cíle a společně chápou to, jaké úkoly mají být splněny. </a:t>
            </a:r>
            <a:endParaRPr lang="cs-CZ" sz="1800" dirty="0" smtClean="0"/>
          </a:p>
          <a:p>
            <a:pPr algn="just"/>
            <a:endParaRPr lang="cs-CZ" sz="1800" dirty="0"/>
          </a:p>
          <a:p>
            <a:pPr algn="just"/>
            <a:r>
              <a:rPr lang="cs-CZ" sz="1800" b="1" dirty="0"/>
              <a:t>Týmová práce je postavena na synergii</a:t>
            </a:r>
            <a:r>
              <a:rPr lang="cs-CZ" sz="1800" dirty="0"/>
              <a:t>, což znamená, že hodnoty dosahované skupinou značně převyšují hodnoty, které jsou schopni vytvořit členové skupiny samostatně.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Týmová práce</a:t>
            </a:r>
          </a:p>
        </p:txBody>
      </p:sp>
    </p:spTree>
    <p:extLst>
      <p:ext uri="{BB962C8B-B14F-4D97-AF65-F5344CB8AC3E}">
        <p14:creationId xmlns:p14="http://schemas.microsoft.com/office/powerpoint/2010/main" val="756445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smtClean="0"/>
              <a:t>Rozlišujeme </a:t>
            </a:r>
            <a:r>
              <a:rPr lang="cs-CZ" sz="1600" dirty="0"/>
              <a:t>dvě podoby týmů:</a:t>
            </a:r>
          </a:p>
          <a:p>
            <a:pPr lvl="0" algn="just"/>
            <a:r>
              <a:rPr lang="cs-CZ" sz="1600" b="1" dirty="0"/>
              <a:t>pracovní týmy </a:t>
            </a:r>
            <a:r>
              <a:rPr lang="cs-CZ" sz="1600" dirty="0"/>
              <a:t>– spolupracují neustále a existují dlouhou dobu a podléhají více či vysoké fluktuaci;</a:t>
            </a:r>
          </a:p>
          <a:p>
            <a:pPr algn="just"/>
            <a:r>
              <a:rPr lang="cs-CZ" sz="1600" b="1" dirty="0"/>
              <a:t>přechodné týmy </a:t>
            </a:r>
            <a:r>
              <a:rPr lang="cs-CZ" sz="1600" dirty="0"/>
              <a:t>– vznikají za účelem vyřešení určitého úkolu a dosažení jistého cíle, typickými příklady jsou projektové týmy nebo pracovní skupiny na zlepšování kvality</a:t>
            </a:r>
            <a:r>
              <a:rPr lang="cs-CZ" sz="1600" dirty="0" smtClean="0"/>
              <a:t>.</a:t>
            </a:r>
          </a:p>
          <a:p>
            <a:pPr marL="0" indent="0" algn="just">
              <a:buNone/>
            </a:pPr>
            <a:endParaRPr lang="cs-CZ" sz="1600" dirty="0"/>
          </a:p>
          <a:p>
            <a:pPr marL="0" indent="0" algn="just">
              <a:buNone/>
            </a:pPr>
            <a:r>
              <a:rPr lang="cs-CZ" sz="1600" dirty="0"/>
              <a:t>Pozitivní vývoj týmu závisí na dvou skupinách faktorů, a to na:</a:t>
            </a:r>
          </a:p>
          <a:p>
            <a:pPr algn="just"/>
            <a:r>
              <a:rPr lang="cs-CZ" sz="1600" b="1" dirty="0"/>
              <a:t>Tvrdé faktory jako předpoklad </a:t>
            </a:r>
            <a:r>
              <a:rPr lang="cs-CZ" sz="1600" dirty="0"/>
              <a:t>znamená, že musí být možná spolupráce s dostatečnou komunikací, skupina nesmí být moc veliká a rámcové podmínky musí souhlasit. </a:t>
            </a:r>
          </a:p>
          <a:p>
            <a:pPr algn="just"/>
            <a:r>
              <a:rPr lang="cs-CZ" sz="1600" b="1" dirty="0"/>
              <a:t>Měkké faktory jako základ </a:t>
            </a:r>
            <a:r>
              <a:rPr lang="cs-CZ" sz="1600" dirty="0"/>
              <a:t>předpokládají, že kolegové musí mít zájem na dobré spolupráci, musí být sami ochotni angažovat se ve společné věci. </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a:t>
            </a:r>
          </a:p>
        </p:txBody>
      </p:sp>
    </p:spTree>
    <p:extLst>
      <p:ext uri="{BB962C8B-B14F-4D97-AF65-F5344CB8AC3E}">
        <p14:creationId xmlns:p14="http://schemas.microsoft.com/office/powerpoint/2010/main" val="3182401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Ideální počet členů týmu je pět až sedm. </a:t>
            </a:r>
            <a:endParaRPr lang="cs-CZ" sz="1800" dirty="0" smtClean="0"/>
          </a:p>
          <a:p>
            <a:pPr algn="just"/>
            <a:endParaRPr lang="cs-CZ" sz="1800" dirty="0"/>
          </a:p>
          <a:p>
            <a:pPr algn="just"/>
            <a:r>
              <a:rPr lang="cs-CZ" sz="1800" dirty="0" smtClean="0"/>
              <a:t>Kritický </a:t>
            </a:r>
            <a:r>
              <a:rPr lang="cs-CZ" sz="1800" dirty="0"/>
              <a:t>není počet členů týmu, ale výběr jednotlivých členů, jelikož toto přímý vliv na výkon týmu a naplnění cíle týmu. </a:t>
            </a:r>
            <a:endParaRPr lang="cs-CZ" sz="1800" dirty="0" smtClean="0"/>
          </a:p>
          <a:p>
            <a:pPr algn="just"/>
            <a:endParaRPr lang="cs-CZ" sz="1800" dirty="0" smtClean="0"/>
          </a:p>
          <a:p>
            <a:pPr algn="just"/>
            <a:r>
              <a:rPr lang="cs-CZ" sz="1800" dirty="0" smtClean="0"/>
              <a:t>Mezi </a:t>
            </a:r>
            <a:r>
              <a:rPr lang="cs-CZ" sz="1800" b="1" dirty="0"/>
              <a:t>základní kompetence </a:t>
            </a:r>
            <a:r>
              <a:rPr lang="cs-CZ" sz="1800" dirty="0"/>
              <a:t>patří základní požadavky pro týmovou práci, tj. sociální dovednosti (schopnost komunikace nebo přesvědčování) a osobní vlastnosti (zaujetí pro práci, kreativita). </a:t>
            </a:r>
            <a:endParaRPr lang="cs-CZ" sz="1800" dirty="0" smtClean="0"/>
          </a:p>
          <a:p>
            <a:pPr algn="just"/>
            <a:endParaRPr lang="cs-CZ" sz="1800" dirty="0" smtClean="0"/>
          </a:p>
          <a:p>
            <a:pPr algn="just"/>
            <a:r>
              <a:rPr lang="cs-CZ" sz="1800" dirty="0"/>
              <a:t>K </a:t>
            </a:r>
            <a:r>
              <a:rPr lang="cs-CZ" sz="1800" b="1" dirty="0"/>
              <a:t>odborným kompetencím </a:t>
            </a:r>
            <a:r>
              <a:rPr lang="cs-CZ" sz="1800" dirty="0"/>
              <a:t>jsou přiřazeny výkonnostní požadavky, tj. odborné kompetence (odborné znalosti a dovednosti) a metodické kompetence (technika prezentace nebo moderace).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a:t>
            </a:r>
          </a:p>
        </p:txBody>
      </p:sp>
    </p:spTree>
    <p:extLst>
      <p:ext uri="{BB962C8B-B14F-4D97-AF65-F5344CB8AC3E}">
        <p14:creationId xmlns:p14="http://schemas.microsoft.com/office/powerpoint/2010/main" val="3361945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a:p>
            <a:pPr marL="0" indent="0" algn="just">
              <a:buNone/>
            </a:pPr>
            <a:r>
              <a:rPr lang="cs-CZ" sz="1800" dirty="0"/>
              <a:t>Opravdu důležité při týmové práci jsou </a:t>
            </a:r>
            <a:r>
              <a:rPr lang="cs-CZ" sz="1800" b="1" dirty="0"/>
              <a:t>týmové schopnosti</a:t>
            </a:r>
            <a:r>
              <a:rPr lang="cs-CZ" sz="1800" dirty="0"/>
              <a:t>, mezi které se zařazují následující:</a:t>
            </a:r>
          </a:p>
          <a:p>
            <a:pPr lvl="0" algn="just"/>
            <a:r>
              <a:rPr lang="cs-CZ" sz="1800" dirty="0"/>
              <a:t>pozitivní postoj k týmové práci;</a:t>
            </a:r>
          </a:p>
          <a:p>
            <a:pPr lvl="0" algn="just"/>
            <a:r>
              <a:rPr lang="cs-CZ" sz="1800" dirty="0"/>
              <a:t>myšlenková pružnost, kreativita a zvědavost;</a:t>
            </a:r>
          </a:p>
          <a:p>
            <a:pPr lvl="0" algn="just"/>
            <a:r>
              <a:rPr lang="cs-CZ" sz="1800" dirty="0"/>
              <a:t>frustrační tolerance – zvládnutí situace v případě, že jsou návrhy jednoho člena týmu zamítnuty;</a:t>
            </a:r>
          </a:p>
          <a:p>
            <a:pPr lvl="0" algn="just"/>
            <a:r>
              <a:rPr lang="cs-CZ" sz="1800" dirty="0"/>
              <a:t>schopnost přijmout kritiku;</a:t>
            </a:r>
          </a:p>
          <a:p>
            <a:pPr algn="just"/>
            <a:r>
              <a:rPr lang="cs-CZ" sz="1800" dirty="0"/>
              <a:t>schopnost a ochota učit se.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III</a:t>
            </a:r>
          </a:p>
        </p:txBody>
      </p:sp>
    </p:spTree>
    <p:extLst>
      <p:ext uri="{BB962C8B-B14F-4D97-AF65-F5344CB8AC3E}">
        <p14:creationId xmlns:p14="http://schemas.microsoft.com/office/powerpoint/2010/main" val="98680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Struktura podnikatelského prostředí</a:t>
            </a:r>
          </a:p>
        </p:txBody>
      </p:sp>
      <p:sp>
        <p:nvSpPr>
          <p:cNvPr id="4" name="Vývojový diagram: spojnice 3">
            <a:extLst>
              <a:ext uri="{FF2B5EF4-FFF2-40B4-BE49-F238E27FC236}">
                <a16:creationId xmlns:a16="http://schemas.microsoft.com/office/drawing/2014/main" id="{0B63A38A-70C4-4E3C-9412-A47AE20D3567}"/>
              </a:ext>
            </a:extLst>
          </p:cNvPr>
          <p:cNvSpPr/>
          <p:nvPr/>
        </p:nvSpPr>
        <p:spPr>
          <a:xfrm>
            <a:off x="4410491" y="2245803"/>
            <a:ext cx="648072" cy="64807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75986947-31B3-45A3-85DE-0381F0233C8B}"/>
              </a:ext>
            </a:extLst>
          </p:cNvPr>
          <p:cNvSpPr txBox="1"/>
          <p:nvPr/>
        </p:nvSpPr>
        <p:spPr>
          <a:xfrm>
            <a:off x="4410491" y="2415950"/>
            <a:ext cx="720080" cy="307777"/>
          </a:xfrm>
          <a:prstGeom prst="rect">
            <a:avLst/>
          </a:prstGeom>
          <a:noFill/>
        </p:spPr>
        <p:txBody>
          <a:bodyPr wrap="square" rtlCol="0">
            <a:spAutoFit/>
          </a:bodyPr>
          <a:lstStyle/>
          <a:p>
            <a:r>
              <a:rPr lang="cs-CZ" sz="1400" dirty="0">
                <a:solidFill>
                  <a:schemeClr val="bg1"/>
                </a:solidFill>
              </a:rPr>
              <a:t>podnik</a:t>
            </a:r>
          </a:p>
        </p:txBody>
      </p:sp>
      <p:sp>
        <p:nvSpPr>
          <p:cNvPr id="6" name="Vývojový diagram: spojnice 5">
            <a:extLst>
              <a:ext uri="{FF2B5EF4-FFF2-40B4-BE49-F238E27FC236}">
                <a16:creationId xmlns:a16="http://schemas.microsoft.com/office/drawing/2014/main" id="{0CED4D51-0EA2-48F4-B005-2443F84215ED}"/>
              </a:ext>
            </a:extLst>
          </p:cNvPr>
          <p:cNvSpPr/>
          <p:nvPr/>
        </p:nvSpPr>
        <p:spPr>
          <a:xfrm>
            <a:off x="4067944" y="1927963"/>
            <a:ext cx="1314531" cy="129404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spojnice 8">
            <a:extLst>
              <a:ext uri="{FF2B5EF4-FFF2-40B4-BE49-F238E27FC236}">
                <a16:creationId xmlns:a16="http://schemas.microsoft.com/office/drawing/2014/main" id="{AC99B50F-52B6-44D8-B098-3D1C5BA41B4C}"/>
              </a:ext>
            </a:extLst>
          </p:cNvPr>
          <p:cNvSpPr/>
          <p:nvPr/>
        </p:nvSpPr>
        <p:spPr>
          <a:xfrm>
            <a:off x="3779912" y="1712732"/>
            <a:ext cx="1881826" cy="177029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Vývojový diagram: spojnice 10">
            <a:extLst>
              <a:ext uri="{FF2B5EF4-FFF2-40B4-BE49-F238E27FC236}">
                <a16:creationId xmlns:a16="http://schemas.microsoft.com/office/drawing/2014/main" id="{356E9ECC-EB8D-4895-9FA8-DD5644BD5F08}"/>
              </a:ext>
            </a:extLst>
          </p:cNvPr>
          <p:cNvSpPr/>
          <p:nvPr/>
        </p:nvSpPr>
        <p:spPr>
          <a:xfrm>
            <a:off x="3525480" y="1341512"/>
            <a:ext cx="2453081" cy="245665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ývojový diagram: spojnice 11">
            <a:extLst>
              <a:ext uri="{FF2B5EF4-FFF2-40B4-BE49-F238E27FC236}">
                <a16:creationId xmlns:a16="http://schemas.microsoft.com/office/drawing/2014/main" id="{8F05DD1B-86C5-4BB4-A10E-2DB29C71154E}"/>
              </a:ext>
            </a:extLst>
          </p:cNvPr>
          <p:cNvSpPr/>
          <p:nvPr/>
        </p:nvSpPr>
        <p:spPr>
          <a:xfrm>
            <a:off x="3059833" y="966615"/>
            <a:ext cx="3384376" cy="333332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a:extLst>
              <a:ext uri="{FF2B5EF4-FFF2-40B4-BE49-F238E27FC236}">
                <a16:creationId xmlns:a16="http://schemas.microsoft.com/office/drawing/2014/main" id="{9AE6D78E-0E45-4D2A-B48C-A41BEC1F5D25}"/>
              </a:ext>
            </a:extLst>
          </p:cNvPr>
          <p:cNvCxnSpPr/>
          <p:nvPr/>
        </p:nvCxnSpPr>
        <p:spPr>
          <a:xfrm>
            <a:off x="6084168" y="1779662"/>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7A19ADE1-B55D-45E4-88B3-5FBD94F3B84F}"/>
              </a:ext>
            </a:extLst>
          </p:cNvPr>
          <p:cNvCxnSpPr/>
          <p:nvPr/>
        </p:nvCxnSpPr>
        <p:spPr>
          <a:xfrm>
            <a:off x="5796136" y="3075806"/>
            <a:ext cx="108012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22980013-5A21-4F1F-9A11-5B88B7051D78}"/>
              </a:ext>
            </a:extLst>
          </p:cNvPr>
          <p:cNvCxnSpPr>
            <a:cxnSpLocks/>
          </p:cNvCxnSpPr>
          <p:nvPr/>
        </p:nvCxnSpPr>
        <p:spPr>
          <a:xfrm flipH="1">
            <a:off x="2411760" y="2893875"/>
            <a:ext cx="1584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BD4FB612-E500-4876-8994-B901D07AF04E}"/>
              </a:ext>
            </a:extLst>
          </p:cNvPr>
          <p:cNvSpPr txBox="1"/>
          <p:nvPr/>
        </p:nvSpPr>
        <p:spPr>
          <a:xfrm>
            <a:off x="7092280" y="1563638"/>
            <a:ext cx="1224136" cy="369332"/>
          </a:xfrm>
          <a:prstGeom prst="rect">
            <a:avLst/>
          </a:prstGeom>
          <a:noFill/>
        </p:spPr>
        <p:txBody>
          <a:bodyPr wrap="square" rtlCol="0">
            <a:spAutoFit/>
          </a:bodyPr>
          <a:lstStyle/>
          <a:p>
            <a:r>
              <a:rPr lang="cs-CZ" b="1" dirty="0"/>
              <a:t>Celý svět</a:t>
            </a:r>
          </a:p>
        </p:txBody>
      </p:sp>
      <p:cxnSp>
        <p:nvCxnSpPr>
          <p:cNvPr id="21" name="Přímá spojnice se šipkou 20">
            <a:extLst>
              <a:ext uri="{FF2B5EF4-FFF2-40B4-BE49-F238E27FC236}">
                <a16:creationId xmlns:a16="http://schemas.microsoft.com/office/drawing/2014/main" id="{75C2A518-4376-4869-92D8-8582F793580D}"/>
              </a:ext>
            </a:extLst>
          </p:cNvPr>
          <p:cNvCxnSpPr>
            <a:cxnSpLocks/>
          </p:cNvCxnSpPr>
          <p:nvPr/>
        </p:nvCxnSpPr>
        <p:spPr>
          <a:xfrm flipH="1" flipV="1">
            <a:off x="2771800" y="1419623"/>
            <a:ext cx="1800200" cy="64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456E22DB-2713-411D-BFA4-BCFB740F2F57}"/>
              </a:ext>
            </a:extLst>
          </p:cNvPr>
          <p:cNvSpPr txBox="1"/>
          <p:nvPr/>
        </p:nvSpPr>
        <p:spPr>
          <a:xfrm>
            <a:off x="6948264" y="3483030"/>
            <a:ext cx="1512168" cy="369332"/>
          </a:xfrm>
          <a:prstGeom prst="rect">
            <a:avLst/>
          </a:prstGeom>
          <a:noFill/>
        </p:spPr>
        <p:txBody>
          <a:bodyPr wrap="square" rtlCol="0">
            <a:spAutoFit/>
          </a:bodyPr>
          <a:lstStyle/>
          <a:p>
            <a:r>
              <a:rPr lang="cs-CZ" b="1" dirty="0"/>
              <a:t>Region světa</a:t>
            </a:r>
          </a:p>
        </p:txBody>
      </p:sp>
      <p:sp>
        <p:nvSpPr>
          <p:cNvPr id="24" name="TextovéPole 23">
            <a:extLst>
              <a:ext uri="{FF2B5EF4-FFF2-40B4-BE49-F238E27FC236}">
                <a16:creationId xmlns:a16="http://schemas.microsoft.com/office/drawing/2014/main" id="{7CFD89B4-F5DF-4FD9-9816-4CAD45864F97}"/>
              </a:ext>
            </a:extLst>
          </p:cNvPr>
          <p:cNvSpPr txBox="1"/>
          <p:nvPr/>
        </p:nvSpPr>
        <p:spPr>
          <a:xfrm>
            <a:off x="323528" y="2643758"/>
            <a:ext cx="2088232" cy="369332"/>
          </a:xfrm>
          <a:prstGeom prst="rect">
            <a:avLst/>
          </a:prstGeom>
          <a:noFill/>
        </p:spPr>
        <p:txBody>
          <a:bodyPr wrap="square" rtlCol="0">
            <a:spAutoFit/>
          </a:bodyPr>
          <a:lstStyle/>
          <a:p>
            <a:r>
              <a:rPr lang="cs-CZ" b="1" dirty="0"/>
              <a:t>Národní prostředí</a:t>
            </a:r>
          </a:p>
        </p:txBody>
      </p:sp>
      <p:sp>
        <p:nvSpPr>
          <p:cNvPr id="25" name="TextovéPole 24">
            <a:extLst>
              <a:ext uri="{FF2B5EF4-FFF2-40B4-BE49-F238E27FC236}">
                <a16:creationId xmlns:a16="http://schemas.microsoft.com/office/drawing/2014/main" id="{FF596031-B27C-4881-96EE-58196BC55243}"/>
              </a:ext>
            </a:extLst>
          </p:cNvPr>
          <p:cNvSpPr txBox="1"/>
          <p:nvPr/>
        </p:nvSpPr>
        <p:spPr>
          <a:xfrm>
            <a:off x="755576" y="1059582"/>
            <a:ext cx="2016224" cy="369332"/>
          </a:xfrm>
          <a:prstGeom prst="rect">
            <a:avLst/>
          </a:prstGeom>
          <a:noFill/>
        </p:spPr>
        <p:txBody>
          <a:bodyPr wrap="square" rtlCol="0">
            <a:spAutoFit/>
          </a:bodyPr>
          <a:lstStyle/>
          <a:p>
            <a:r>
              <a:rPr lang="cs-CZ" b="1" dirty="0"/>
              <a:t>Místní komunita</a:t>
            </a:r>
          </a:p>
        </p:txBody>
      </p:sp>
    </p:spTree>
    <p:extLst>
      <p:ext uri="{BB962C8B-B14F-4D97-AF65-F5344CB8AC3E}">
        <p14:creationId xmlns:p14="http://schemas.microsoft.com/office/powerpoint/2010/main" val="1172047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týmový vedoucí (koordinátor, předseda);</a:t>
            </a:r>
          </a:p>
          <a:p>
            <a:pPr lvl="0" algn="just"/>
            <a:r>
              <a:rPr lang="cs-CZ" sz="1700" dirty="0"/>
              <a:t>pomocník (realizátor, tahoun) – praktický pracovník dělající práci dobře, je disciplinovaný, drží se zvyklostí a jasných struktur;</a:t>
            </a:r>
          </a:p>
          <a:p>
            <a:pPr lvl="0" algn="just"/>
            <a:r>
              <a:rPr lang="cs-CZ" sz="1700" dirty="0"/>
              <a:t>kreativec (inovátor, chrlič) – vymýšlí nové nápady, potřebuje volný prostor, rutinní práce mu nevyhovuje;</a:t>
            </a:r>
          </a:p>
          <a:p>
            <a:pPr lvl="0" algn="just"/>
            <a:r>
              <a:rPr lang="cs-CZ" sz="1700" dirty="0"/>
              <a:t>správce zdrojů (</a:t>
            </a:r>
            <a:r>
              <a:rPr lang="cs-CZ" sz="1700" dirty="0" err="1"/>
              <a:t>schánil</a:t>
            </a:r>
            <a:r>
              <a:rPr lang="cs-CZ" sz="1700" dirty="0"/>
              <a:t>, vyhledávač zdrojů) – je schopen obstarat zdroje a informace;</a:t>
            </a:r>
          </a:p>
          <a:p>
            <a:pPr lvl="0" algn="just"/>
            <a:r>
              <a:rPr lang="cs-CZ" sz="1700" dirty="0"/>
              <a:t>tvůrce (formovač, </a:t>
            </a:r>
            <a:r>
              <a:rPr lang="cs-CZ" sz="1700" dirty="0" err="1"/>
              <a:t>rejža</a:t>
            </a:r>
            <a:r>
              <a:rPr lang="cs-CZ" sz="1700" dirty="0"/>
              <a:t>) – jsou často svou povahou vůdci, nabírají si sami úkoly a dokážou rozhýbat váhavé členy týmu, musí mít dostatek volného prostoru;</a:t>
            </a:r>
          </a:p>
          <a:p>
            <a:pPr lvl="0" algn="just"/>
            <a:r>
              <a:rPr lang="cs-CZ" sz="1700" dirty="0"/>
              <a:t>pozorovatel (vyhodnocovač, rejpal) – analytik schopen logicky spojovat věci a vyvažovat proti sobě argumenty;</a:t>
            </a:r>
          </a:p>
          <a:p>
            <a:pPr lvl="0" algn="just"/>
            <a:r>
              <a:rPr lang="cs-CZ" sz="1700" dirty="0"/>
              <a:t>týmový pracovník (hasič) – dělá jim radost pracovat na věcech a musí spolupracovat s ostatními;</a:t>
            </a:r>
          </a:p>
          <a:p>
            <a:pPr algn="just"/>
            <a:r>
              <a:rPr lang="cs-CZ" sz="1700" dirty="0"/>
              <a:t>testovač kvality (dotahovač) – zabývá se kvalitou výsledků, výstupů.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Týmové role podle </a:t>
            </a:r>
            <a:r>
              <a:rPr lang="cs-CZ" dirty="0" err="1"/>
              <a:t>Belbina</a:t>
            </a:r>
            <a:endParaRPr lang="cs-CZ" dirty="0"/>
          </a:p>
        </p:txBody>
      </p:sp>
    </p:spTree>
    <p:extLst>
      <p:ext uri="{BB962C8B-B14F-4D97-AF65-F5344CB8AC3E}">
        <p14:creationId xmlns:p14="http://schemas.microsoft.com/office/powerpoint/2010/main" val="850901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orientace</a:t>
            </a:r>
            <a:r>
              <a:rPr lang="cs-CZ" sz="1800" dirty="0"/>
              <a:t> – členové týmu se vzájemně pozorují, zkoušejí prozkoumat okolí a orientují se ve vzniklé situaci, vládne zde velká nejistota a lidé se chovají spíše pasivně, členové týmu se na začátku hodně orientují na vedoucího a očekávají od něj, že vezme situaci do svých rukou;</a:t>
            </a:r>
          </a:p>
          <a:p>
            <a:pPr lvl="0" algn="just"/>
            <a:r>
              <a:rPr lang="cs-CZ" sz="1800" b="1" dirty="0"/>
              <a:t>konfrontace</a:t>
            </a:r>
            <a:r>
              <a:rPr lang="cs-CZ" sz="1800" dirty="0"/>
              <a:t> – členové se aktivně zapojují do dění v týmu a otevírají se, vyjadřují své názory a myšlenky, dochází zde ke konfrontaci s názory ostatních a vznikem různých sporů a rozmíšek;</a:t>
            </a:r>
          </a:p>
          <a:p>
            <a:pPr lvl="0" algn="just"/>
            <a:r>
              <a:rPr lang="cs-CZ" sz="1800" b="1" dirty="0"/>
              <a:t>organizace</a:t>
            </a:r>
            <a:r>
              <a:rPr lang="cs-CZ" sz="1800" i="1" dirty="0"/>
              <a:t> </a:t>
            </a:r>
            <a:r>
              <a:rPr lang="cs-CZ" sz="1800" dirty="0"/>
              <a:t>– tým se dostává do určité stabilní situace, členové se otevírají a účastní se rozhovorů a diskuzí, převládá snaha o harmonii a řešení nastavených úkolů;</a:t>
            </a:r>
          </a:p>
          <a:p>
            <a:pPr lvl="0" algn="just"/>
            <a:r>
              <a:rPr lang="cs-CZ" sz="1800" b="1" dirty="0"/>
              <a:t>integrace</a:t>
            </a:r>
            <a:r>
              <a:rPr lang="cs-CZ" sz="1800" dirty="0"/>
              <a:t> – dochází ke kombinaci silných stránek jednotlivých členů týmu, hledá se optimální řešení úkolu, nastavují se pravidla hry, tým si vytváří své normy a rozděluje si role;</a:t>
            </a:r>
          </a:p>
          <a:p>
            <a:pPr algn="just"/>
            <a:r>
              <a:rPr lang="cs-CZ" sz="1800" b="1" dirty="0"/>
              <a:t>odchod </a:t>
            </a:r>
            <a:r>
              <a:rPr lang="cs-CZ" sz="1800" dirty="0"/>
              <a:t>– dochází k rozpuštění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Fáze vývoje týmu</a:t>
            </a:r>
          </a:p>
        </p:txBody>
      </p:sp>
    </p:spTree>
    <p:extLst>
      <p:ext uri="{BB962C8B-B14F-4D97-AF65-F5344CB8AC3E}">
        <p14:creationId xmlns:p14="http://schemas.microsoft.com/office/powerpoint/2010/main" val="628858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Práce je zábavnější v kolektivu.</a:t>
            </a:r>
          </a:p>
          <a:p>
            <a:pPr algn="just"/>
            <a:r>
              <a:rPr lang="cs-CZ" sz="1800" dirty="0"/>
              <a:t>Vzájemné doplňování nedostatků, pomáhání si.</a:t>
            </a:r>
          </a:p>
          <a:p>
            <a:pPr algn="just"/>
            <a:r>
              <a:rPr lang="cs-CZ" sz="1800" dirty="0"/>
              <a:t>Zlepšování díky výměně vzájemných znalostí a zkušeností.</a:t>
            </a:r>
          </a:p>
          <a:p>
            <a:pPr algn="just"/>
            <a:r>
              <a:rPr lang="cs-CZ" sz="1800" dirty="0"/>
              <a:t>Zvyšování výkonů díky soutěživosti.</a:t>
            </a:r>
          </a:p>
          <a:p>
            <a:pPr algn="just"/>
            <a:r>
              <a:rPr lang="cs-CZ" sz="1800" dirty="0"/>
              <a:t>Psychicky horší nedodat požadovaný úkol, když na člověka spoléhají ostatní.</a:t>
            </a:r>
          </a:p>
          <a:p>
            <a:pPr algn="just"/>
            <a:r>
              <a:rPr lang="cs-CZ" sz="1800" dirty="0"/>
              <a:t>Více hlav, více nápadů a úhlů pohledu.</a:t>
            </a:r>
          </a:p>
          <a:p>
            <a:pPr algn="just"/>
            <a:r>
              <a:rPr lang="cs-CZ" sz="1800" dirty="0"/>
              <a:t>Přenášení pozitivního přístupu na ostatní (nevýhody – negativního přístupu, demotivace).</a:t>
            </a:r>
          </a:p>
          <a:p>
            <a:pPr algn="just"/>
            <a:r>
              <a:rPr lang="cs-CZ" sz="1800" dirty="0"/>
              <a:t>Poznávání nových lidí.</a:t>
            </a:r>
          </a:p>
          <a:p>
            <a:pPr algn="just"/>
            <a:r>
              <a:rPr lang="cs-CZ" sz="1800" dirty="0"/>
              <a:t>Rozdělení povinností – zkrácení času a dělba práce.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Výhody týmové práce</a:t>
            </a:r>
          </a:p>
        </p:txBody>
      </p:sp>
    </p:spTree>
    <p:extLst>
      <p:ext uri="{BB962C8B-B14F-4D97-AF65-F5344CB8AC3E}">
        <p14:creationId xmlns:p14="http://schemas.microsoft.com/office/powerpoint/2010/main" val="2782208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Výkon týmu může brzdit nebo ohrozit člen týmu, pokud měl zadaný klíčový úkol, a nesplnil jej.</a:t>
            </a:r>
          </a:p>
          <a:p>
            <a:pPr algn="just"/>
            <a:r>
              <a:rPr lang="cs-CZ" sz="1700" dirty="0"/>
              <a:t>Sdílení odpovědností, často za splnění odpovídají všichni.</a:t>
            </a:r>
          </a:p>
          <a:p>
            <a:pPr algn="just"/>
            <a:r>
              <a:rPr lang="cs-CZ" sz="1700" dirty="0"/>
              <a:t>Nižší motivace odvést výbornou práci, když si úspěch rozloží mezi všechny.</a:t>
            </a:r>
          </a:p>
          <a:p>
            <a:pPr algn="just"/>
            <a:r>
              <a:rPr lang="cs-CZ" sz="1700" dirty="0"/>
              <a:t>Příliš velké týmy často náročné na vedení a přináší menší výkonnost.</a:t>
            </a:r>
          </a:p>
          <a:p>
            <a:pPr algn="just"/>
            <a:r>
              <a:rPr lang="cs-CZ" sz="1700" dirty="0"/>
              <a:t>Zahálení (i nechtěné) díky sociální vazbám – začneme si povídat a najednou je hodina pryč.</a:t>
            </a:r>
          </a:p>
          <a:p>
            <a:pPr algn="just"/>
            <a:r>
              <a:rPr lang="cs-CZ" sz="1700" dirty="0"/>
              <a:t>Rozpad týmu při povahově/osobnostně nevhodném složení – lidé spolu nedokáží pracovat.</a:t>
            </a:r>
          </a:p>
          <a:p>
            <a:pPr algn="just"/>
            <a:r>
              <a:rPr lang="cs-CZ" sz="1700" dirty="0"/>
              <a:t>Hrozí rozpad ale i při příliš vhodném složení – milostné vztahy – rozchod – problémy (pokud má tým delší trvání).</a:t>
            </a:r>
          </a:p>
          <a:p>
            <a:pPr algn="just"/>
            <a:r>
              <a:rPr lang="cs-CZ" sz="1700" dirty="0"/>
              <a:t>Potřeba neustálé komunikace – občas a s některými lidmi to může být náročné.</a:t>
            </a:r>
          </a:p>
          <a:p>
            <a:pPr algn="just"/>
            <a:r>
              <a:rPr lang="cs-CZ" sz="1700" dirty="0"/>
              <a:t>Některým lidem práce v týmu nemusí vyhovovat.</a:t>
            </a:r>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Nevýhody týmové práce</a:t>
            </a:r>
          </a:p>
        </p:txBody>
      </p:sp>
    </p:spTree>
    <p:extLst>
      <p:ext uri="{BB962C8B-B14F-4D97-AF65-F5344CB8AC3E}">
        <p14:creationId xmlns:p14="http://schemas.microsoft.com/office/powerpoint/2010/main" val="1386553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Jedná </a:t>
            </a:r>
            <a:r>
              <a:rPr lang="cs-CZ" sz="1800" dirty="0"/>
              <a:t>se o zvláštní participativní přístup managementu, který se snaží spojit cíle organizace s výkonem a rozvojem jednotlivých zaměstnanců. </a:t>
            </a:r>
            <a:endParaRPr lang="cs-CZ" sz="1800" dirty="0" smtClean="0"/>
          </a:p>
          <a:p>
            <a:pPr lvl="0" algn="just"/>
            <a:endParaRPr lang="cs-CZ" sz="1800" dirty="0"/>
          </a:p>
          <a:p>
            <a:pPr lvl="0" algn="just"/>
            <a:r>
              <a:rPr lang="cs-CZ" sz="1800" dirty="0" smtClean="0"/>
              <a:t>Základními </a:t>
            </a:r>
            <a:r>
              <a:rPr lang="cs-CZ" sz="1800" dirty="0"/>
              <a:t>prvky jsou: cíle a plány, účast jednotlivých manažerů na schvalování cílů a kritérií výkonu jednotlivých jednotek a průběžné posuzování a vyhodnocování výsledků.  </a:t>
            </a:r>
            <a:endParaRPr lang="cs-CZ" sz="1800" dirty="0" smtClean="0"/>
          </a:p>
          <a:p>
            <a:pPr lvl="0" algn="just"/>
            <a:endParaRPr lang="cs-CZ" sz="1800" dirty="0"/>
          </a:p>
          <a:p>
            <a:pPr lvl="0" algn="just"/>
            <a:r>
              <a:rPr lang="cs-CZ" sz="1800" dirty="0"/>
              <a:t>Metoda MBO zvyšuje participaci zaměstnanců na řízení organizace, posiluje jejich motivaci a upevňuje přenášení cílů z vedení organizace na nižší stupně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by </a:t>
            </a:r>
            <a:r>
              <a:rPr lang="cs-CZ" dirty="0" err="1"/>
              <a:t>Objectives</a:t>
            </a:r>
            <a:r>
              <a:rPr lang="cs-CZ" dirty="0"/>
              <a:t> MBO I</a:t>
            </a:r>
          </a:p>
        </p:txBody>
      </p:sp>
    </p:spTree>
    <p:extLst>
      <p:ext uri="{BB962C8B-B14F-4D97-AF65-F5344CB8AC3E}">
        <p14:creationId xmlns:p14="http://schemas.microsoft.com/office/powerpoint/2010/main" val="2435745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MBO jako cyklus aktivit</a:t>
            </a:r>
          </a:p>
        </p:txBody>
      </p:sp>
      <p:sp>
        <p:nvSpPr>
          <p:cNvPr id="26" name="Ovál 25"/>
          <p:cNvSpPr/>
          <p:nvPr/>
        </p:nvSpPr>
        <p:spPr>
          <a:xfrm>
            <a:off x="1862137" y="1047750"/>
            <a:ext cx="5419725" cy="3048000"/>
          </a:xfrm>
          <a:prstGeom prst="ellipse">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7" name="Ovál 26"/>
          <p:cNvSpPr/>
          <p:nvPr/>
        </p:nvSpPr>
        <p:spPr>
          <a:xfrm>
            <a:off x="3671886" y="839366"/>
            <a:ext cx="1800225"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8" name="Ovál 27"/>
          <p:cNvSpPr/>
          <p:nvPr/>
        </p:nvSpPr>
        <p:spPr>
          <a:xfrm>
            <a:off x="1475656" y="1638300"/>
            <a:ext cx="1562100" cy="933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0" name="Ovál 29"/>
          <p:cNvSpPr/>
          <p:nvPr/>
        </p:nvSpPr>
        <p:spPr>
          <a:xfrm>
            <a:off x="1880642" y="3138067"/>
            <a:ext cx="1638300" cy="1123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1" name="Ovál 30"/>
          <p:cNvSpPr/>
          <p:nvPr/>
        </p:nvSpPr>
        <p:spPr>
          <a:xfrm>
            <a:off x="3780084" y="3515928"/>
            <a:ext cx="1666875" cy="10646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2" name="Ovál 31"/>
          <p:cNvSpPr/>
          <p:nvPr/>
        </p:nvSpPr>
        <p:spPr>
          <a:xfrm>
            <a:off x="5756151" y="2987290"/>
            <a:ext cx="1628775"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3" name="Ovál 32"/>
          <p:cNvSpPr/>
          <p:nvPr/>
        </p:nvSpPr>
        <p:spPr>
          <a:xfrm>
            <a:off x="6113593" y="1307876"/>
            <a:ext cx="1733550"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4" name="Ovál 33"/>
          <p:cNvSpPr/>
          <p:nvPr/>
        </p:nvSpPr>
        <p:spPr>
          <a:xfrm>
            <a:off x="3662362" y="2076450"/>
            <a:ext cx="1819275"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5" name="Přímá spojnice se šipkou 34"/>
          <p:cNvCxnSpPr/>
          <p:nvPr/>
        </p:nvCxnSpPr>
        <p:spPr>
          <a:xfrm flipV="1">
            <a:off x="3274404" y="2868191"/>
            <a:ext cx="466725" cy="361950"/>
          </a:xfrm>
          <a:prstGeom prst="straightConnector1">
            <a:avLst/>
          </a:prstGeom>
          <a:ln w="9525"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Přímá spojnice se šipkou 35"/>
          <p:cNvCxnSpPr/>
          <p:nvPr/>
        </p:nvCxnSpPr>
        <p:spPr>
          <a:xfrm>
            <a:off x="4521690" y="3116462"/>
            <a:ext cx="9525" cy="3429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Přímá spojnice se šipkou 36"/>
          <p:cNvCxnSpPr/>
          <p:nvPr/>
        </p:nvCxnSpPr>
        <p:spPr>
          <a:xfrm flipH="1" flipV="1">
            <a:off x="5446959" y="2736599"/>
            <a:ext cx="476250" cy="38100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8" name="Textové pole 71"/>
          <p:cNvSpPr txBox="1"/>
          <p:nvPr/>
        </p:nvSpPr>
        <p:spPr>
          <a:xfrm>
            <a:off x="3935477" y="1047750"/>
            <a:ext cx="123825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vyjasnění organizačních cílů a úkolů</a:t>
            </a:r>
          </a:p>
        </p:txBody>
      </p:sp>
      <p:sp>
        <p:nvSpPr>
          <p:cNvPr id="39" name="Textové pole 70"/>
          <p:cNvSpPr txBox="1"/>
          <p:nvPr/>
        </p:nvSpPr>
        <p:spPr>
          <a:xfrm>
            <a:off x="1675681" y="1836513"/>
            <a:ext cx="1162050" cy="476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kontrola výkonu organizace</a:t>
            </a:r>
          </a:p>
        </p:txBody>
      </p:sp>
      <p:sp>
        <p:nvSpPr>
          <p:cNvPr id="40" name="Textové pole 74"/>
          <p:cNvSpPr txBox="1"/>
          <p:nvPr/>
        </p:nvSpPr>
        <p:spPr>
          <a:xfrm>
            <a:off x="2121879" y="3287912"/>
            <a:ext cx="1152525"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monitorovací a kontrolní systém, vč. sebehodnocení</a:t>
            </a:r>
          </a:p>
        </p:txBody>
      </p:sp>
      <p:sp>
        <p:nvSpPr>
          <p:cNvPr id="41" name="Textové pole 73"/>
          <p:cNvSpPr txBox="1"/>
          <p:nvPr/>
        </p:nvSpPr>
        <p:spPr>
          <a:xfrm>
            <a:off x="3981147" y="2227830"/>
            <a:ext cx="1219200" cy="466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úprava cílů a úkolů podřízených</a:t>
            </a:r>
          </a:p>
        </p:txBody>
      </p:sp>
      <p:sp>
        <p:nvSpPr>
          <p:cNvPr id="42" name="Textové pole 75"/>
          <p:cNvSpPr txBox="1"/>
          <p:nvPr/>
        </p:nvSpPr>
        <p:spPr>
          <a:xfrm>
            <a:off x="4054105" y="3647055"/>
            <a:ext cx="1104900"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plánů na zlepšení výkonu</a:t>
            </a:r>
          </a:p>
        </p:txBody>
      </p:sp>
      <p:sp>
        <p:nvSpPr>
          <p:cNvPr id="43" name="Textové pole 76"/>
          <p:cNvSpPr txBox="1"/>
          <p:nvPr/>
        </p:nvSpPr>
        <p:spPr>
          <a:xfrm>
            <a:off x="5932352" y="3208905"/>
            <a:ext cx="1228725"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cílů a úkolů pro podřízené</a:t>
            </a:r>
          </a:p>
        </p:txBody>
      </p:sp>
      <p:sp>
        <p:nvSpPr>
          <p:cNvPr id="44" name="Textové pole 72"/>
          <p:cNvSpPr txBox="1"/>
          <p:nvPr/>
        </p:nvSpPr>
        <p:spPr>
          <a:xfrm>
            <a:off x="6346955" y="1466877"/>
            <a:ext cx="1266825" cy="647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posouzení a vytvoření organizační struktury</a:t>
            </a:r>
          </a:p>
        </p:txBody>
      </p:sp>
    </p:spTree>
    <p:extLst>
      <p:ext uri="{BB962C8B-B14F-4D97-AF65-F5344CB8AC3E}">
        <p14:creationId xmlns:p14="http://schemas.microsoft.com/office/powerpoint/2010/main" val="338780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K tomu, aby byl program MBO úspěšné, tak vyžaduje tyto předpoklady:</a:t>
            </a:r>
          </a:p>
          <a:p>
            <a:pPr lvl="0" algn="just"/>
            <a:r>
              <a:rPr lang="cs-CZ" sz="1800" dirty="0"/>
              <a:t>angažovanost a aktivitní podpora top managementu;</a:t>
            </a:r>
          </a:p>
          <a:p>
            <a:pPr lvl="0" algn="just"/>
            <a:r>
              <a:rPr lang="cs-CZ" sz="1800" dirty="0"/>
              <a:t>dohled odborníka na chod systému a porozumění všech zaměstnanců;</a:t>
            </a:r>
          </a:p>
          <a:p>
            <a:pPr lvl="0" algn="just"/>
            <a:r>
              <a:rPr lang="cs-CZ" sz="1800" dirty="0"/>
              <a:t>pozornost určená klíčovým úkolům, směrným číslům a standardům výkonu;</a:t>
            </a:r>
          </a:p>
          <a:p>
            <a:pPr lvl="0" algn="just"/>
            <a:r>
              <a:rPr lang="cs-CZ" sz="1800" dirty="0"/>
              <a:t>cíle pro organizaci výnosné, jasně definované, reálně dosažitelné a schopné zaměření;</a:t>
            </a:r>
          </a:p>
          <a:p>
            <a:pPr lvl="0" algn="just"/>
            <a:r>
              <a:rPr lang="cs-CZ" sz="1800" dirty="0"/>
              <a:t>skutečnou účast zaměstnanců na schvalování cílů a úkolů;</a:t>
            </a:r>
          </a:p>
          <a:p>
            <a:pPr lvl="0" algn="just"/>
            <a:r>
              <a:rPr lang="cs-CZ" sz="1800" dirty="0"/>
              <a:t>naladění a zájem ze strany zaměstnanců a efektivní týmová práce;</a:t>
            </a:r>
          </a:p>
          <a:p>
            <a:pPr lvl="0" algn="just"/>
            <a:r>
              <a:rPr lang="cs-CZ" sz="1800" dirty="0"/>
              <a:t>vyhýbat se nadměrnému množství kancelářských prací a zvyklostem vedoucí k mechanickému přístupu;</a:t>
            </a:r>
          </a:p>
          <a:p>
            <a:pPr algn="just"/>
            <a:r>
              <a:rPr lang="cs-CZ" sz="1800" dirty="0"/>
              <a:t>udržování hybné síly systému.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Předpoklady úspěšného programu MBO </a:t>
            </a:r>
          </a:p>
        </p:txBody>
      </p:sp>
    </p:spTree>
    <p:extLst>
      <p:ext uri="{BB962C8B-B14F-4D97-AF65-F5344CB8AC3E}">
        <p14:creationId xmlns:p14="http://schemas.microsoft.com/office/powerpoint/2010/main" val="2725504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t>Konflikt</a:t>
            </a:r>
            <a:r>
              <a:rPr lang="cs-CZ" sz="2000" dirty="0"/>
              <a:t> – rozpor, neshoda, nesouhlas, srážka názorů</a:t>
            </a:r>
          </a:p>
          <a:p>
            <a:pPr>
              <a:buNone/>
            </a:pPr>
            <a:endParaRPr lang="cs-CZ" sz="2000" dirty="0"/>
          </a:p>
          <a:p>
            <a:r>
              <a:rPr lang="cs-CZ" sz="2000" b="1" dirty="0"/>
              <a:t>Přístupy ke konfliktům</a:t>
            </a:r>
          </a:p>
          <a:p>
            <a:pPr lvl="1"/>
            <a:r>
              <a:rPr lang="cs-CZ" sz="2000" dirty="0"/>
              <a:t>tradiční přístup</a:t>
            </a:r>
          </a:p>
          <a:p>
            <a:pPr lvl="1"/>
            <a:r>
              <a:rPr lang="cs-CZ" sz="2000" dirty="0"/>
              <a:t>pluralistický přístup</a:t>
            </a:r>
          </a:p>
          <a:p>
            <a:endParaRPr lang="cs-CZ" sz="2000" dirty="0"/>
          </a:p>
          <a:p>
            <a:r>
              <a:rPr lang="cs-CZ" sz="2000" b="1" dirty="0"/>
              <a:t>Kritéria dělení konfliktů</a:t>
            </a:r>
          </a:p>
          <a:p>
            <a:pPr lvl="1"/>
            <a:r>
              <a:rPr lang="cs-CZ" sz="2000" dirty="0"/>
              <a:t>Časové hledisko</a:t>
            </a:r>
          </a:p>
          <a:p>
            <a:pPr lvl="1"/>
            <a:r>
              <a:rPr lang="cs-CZ" sz="2000" dirty="0"/>
              <a:t>Hledisko počtu účastníků v konfliktu</a:t>
            </a:r>
          </a:p>
          <a:p>
            <a:pPr lvl="1"/>
            <a:r>
              <a:rPr lang="cs-CZ" sz="2000" dirty="0"/>
              <a:t>Hledisko prostředí</a:t>
            </a:r>
          </a:p>
          <a:p>
            <a:pPr lvl="1"/>
            <a:r>
              <a:rPr lang="cs-CZ" sz="2000" dirty="0"/>
              <a:t>Podle jejich psychologické charakteristiky</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Konflikt</a:t>
            </a:r>
          </a:p>
        </p:txBody>
      </p:sp>
    </p:spTree>
    <p:extLst>
      <p:ext uri="{BB962C8B-B14F-4D97-AF65-F5344CB8AC3E}">
        <p14:creationId xmlns:p14="http://schemas.microsoft.com/office/powerpoint/2010/main" val="304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Záměrně </a:t>
            </a:r>
          </a:p>
          <a:p>
            <a:r>
              <a:rPr lang="cs-CZ" sz="2000" dirty="0"/>
              <a:t>Náhodně</a:t>
            </a:r>
          </a:p>
          <a:p>
            <a:r>
              <a:rPr lang="cs-CZ" sz="2000" dirty="0"/>
              <a:t>Mimořádně</a:t>
            </a:r>
          </a:p>
          <a:p>
            <a:endParaRPr lang="cs-CZ" sz="2000" dirty="0"/>
          </a:p>
          <a:p>
            <a:r>
              <a:rPr lang="cs-CZ" sz="2000" b="1" dirty="0"/>
              <a:t>Vývoj konfliktu, etapy:</a:t>
            </a:r>
          </a:p>
          <a:p>
            <a:pPr marL="850392" lvl="1" indent="-457200">
              <a:buFont typeface="+mj-lt"/>
              <a:buAutoNum type="arabicPeriod"/>
            </a:pPr>
            <a:r>
              <a:rPr lang="cs-CZ" sz="2000" dirty="0"/>
              <a:t>Vzplanutí</a:t>
            </a:r>
          </a:p>
          <a:p>
            <a:pPr marL="850392" lvl="1" indent="-457200">
              <a:buFont typeface="+mj-lt"/>
              <a:buAutoNum type="arabicPeriod"/>
            </a:pPr>
            <a:r>
              <a:rPr lang="cs-CZ" sz="2000" dirty="0"/>
              <a:t>Eskalace</a:t>
            </a:r>
          </a:p>
          <a:p>
            <a:pPr marL="850392" lvl="1" indent="-457200">
              <a:buFont typeface="+mj-lt"/>
              <a:buAutoNum type="arabicPeriod"/>
            </a:pPr>
            <a:r>
              <a:rPr lang="cs-CZ" sz="2000" dirty="0"/>
              <a:t>Vrchol</a:t>
            </a:r>
          </a:p>
          <a:p>
            <a:pPr marL="850392" lvl="1" indent="-457200">
              <a:buFont typeface="+mj-lt"/>
              <a:buAutoNum type="arabicPeriod"/>
            </a:pPr>
            <a:r>
              <a:rPr lang="cs-CZ" sz="2000" dirty="0"/>
              <a:t>Řešení</a:t>
            </a:r>
          </a:p>
          <a:p>
            <a:pPr marL="850392" lvl="1" indent="-457200">
              <a:buFont typeface="+mj-lt"/>
              <a:buAutoNum type="arabicPeriod"/>
            </a:pPr>
            <a:r>
              <a:rPr lang="cs-CZ" sz="2000" dirty="0"/>
              <a:t>Stav po konfliktu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Okolnosti vzniku konfliktu</a:t>
            </a:r>
          </a:p>
        </p:txBody>
      </p:sp>
    </p:spTree>
    <p:extLst>
      <p:ext uri="{BB962C8B-B14F-4D97-AF65-F5344CB8AC3E}">
        <p14:creationId xmlns:p14="http://schemas.microsoft.com/office/powerpoint/2010/main" val="20431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9470" y="68300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zájem o ostatní – zájem o sebe</a:t>
            </a:r>
          </a:p>
          <a:p>
            <a:pPr>
              <a:buNone/>
            </a:pPr>
            <a:endParaRPr lang="cs-CZ" sz="2400" dirty="0"/>
          </a:p>
          <a:p>
            <a:r>
              <a:rPr lang="cs-CZ" sz="2400" dirty="0"/>
              <a:t>poslušný (uhlazování)</a:t>
            </a:r>
          </a:p>
          <a:p>
            <a:r>
              <a:rPr lang="cs-CZ" sz="2400" dirty="0"/>
              <a:t>integrující (řešení problémů)</a:t>
            </a:r>
          </a:p>
          <a:p>
            <a:r>
              <a:rPr lang="cs-CZ" sz="2400" dirty="0"/>
              <a:t>vyhýbavý</a:t>
            </a:r>
          </a:p>
          <a:p>
            <a:r>
              <a:rPr lang="cs-CZ" sz="2400" dirty="0"/>
              <a:t>dominující (přinucení)</a:t>
            </a:r>
          </a:p>
          <a:p>
            <a:r>
              <a:rPr lang="cs-CZ" sz="2400" dirty="0"/>
              <a:t>kompromisní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Styly řešení konfliktů</a:t>
            </a:r>
          </a:p>
        </p:txBody>
      </p:sp>
    </p:spTree>
    <p:extLst>
      <p:ext uri="{BB962C8B-B14F-4D97-AF65-F5344CB8AC3E}">
        <p14:creationId xmlns:p14="http://schemas.microsoft.com/office/powerpoint/2010/main" val="29713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Módní </a:t>
            </a:r>
            <a:r>
              <a:rPr lang="cs-CZ" sz="1800" dirty="0"/>
              <a:t>jevy (výkyvy</a:t>
            </a:r>
            <a:r>
              <a:rPr lang="cs-CZ" sz="1800" dirty="0" smtClean="0"/>
              <a:t>)</a:t>
            </a:r>
          </a:p>
          <a:p>
            <a:pPr algn="just"/>
            <a:endParaRPr lang="cs-CZ" sz="1800" dirty="0"/>
          </a:p>
          <a:p>
            <a:pPr algn="just"/>
            <a:r>
              <a:rPr lang="cs-CZ" sz="1800" dirty="0" smtClean="0"/>
              <a:t>Trend</a:t>
            </a:r>
          </a:p>
          <a:p>
            <a:pPr algn="just"/>
            <a:endParaRPr lang="cs-CZ" sz="1800" dirty="0"/>
          </a:p>
          <a:p>
            <a:pPr algn="just"/>
            <a:r>
              <a:rPr lang="cs-CZ" sz="1800" dirty="0" err="1" smtClean="0"/>
              <a:t>Megatrendy</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a:t>Změny v podnikatelském prostředí</a:t>
            </a:r>
          </a:p>
        </p:txBody>
      </p:sp>
    </p:spTree>
    <p:extLst>
      <p:ext uri="{BB962C8B-B14F-4D97-AF65-F5344CB8AC3E}">
        <p14:creationId xmlns:p14="http://schemas.microsoft.com/office/powerpoint/2010/main" val="3589801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Nadhled – velkorysost, trpělivost, pochopení</a:t>
            </a:r>
          </a:p>
          <a:p>
            <a:r>
              <a:rPr lang="cs-CZ" sz="2400" dirty="0"/>
              <a:t>Příprava – na vlastní postup řešení konfliktu, na reakce a argumenty protistrany</a:t>
            </a:r>
          </a:p>
          <a:p>
            <a:r>
              <a:rPr lang="cs-CZ" sz="2400" dirty="0"/>
              <a:t>Prevence – znalost lidí, znalost postupů řešení konfliktu</a:t>
            </a:r>
          </a:p>
          <a:p>
            <a:r>
              <a:rPr lang="cs-CZ" sz="2400" dirty="0"/>
              <a:t>Čas – krátkodobé řešení, dlouhodobé řešení</a:t>
            </a:r>
          </a:p>
          <a:p>
            <a:pPr algn="just"/>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a:t>Řešení konfliktní situace</a:t>
            </a:r>
          </a:p>
        </p:txBody>
      </p:sp>
    </p:spTree>
    <p:extLst>
      <p:ext uri="{BB962C8B-B14F-4D97-AF65-F5344CB8AC3E}">
        <p14:creationId xmlns:p14="http://schemas.microsoft.com/office/powerpoint/2010/main" val="21076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Veřejné schůze</a:t>
            </a:r>
          </a:p>
          <a:p>
            <a:r>
              <a:rPr lang="cs-CZ" sz="2400" dirty="0"/>
              <a:t>Interní porady</a:t>
            </a:r>
          </a:p>
          <a:p>
            <a:pPr lvl="1"/>
            <a:r>
              <a:rPr lang="cs-CZ" sz="2400" dirty="0"/>
              <a:t>Periodické</a:t>
            </a:r>
          </a:p>
          <a:p>
            <a:pPr lvl="1"/>
            <a:r>
              <a:rPr lang="cs-CZ" sz="2400" dirty="0"/>
              <a:t>Informativní</a:t>
            </a:r>
          </a:p>
          <a:p>
            <a:pPr lvl="1"/>
            <a:r>
              <a:rPr lang="cs-CZ" sz="2400" dirty="0"/>
              <a:t>Koordinační</a:t>
            </a:r>
          </a:p>
          <a:p>
            <a:pPr lvl="1"/>
            <a:r>
              <a:rPr lang="cs-CZ" sz="2400" dirty="0"/>
              <a:t>Řešitelské inovativní</a:t>
            </a:r>
          </a:p>
          <a:p>
            <a:pPr lvl="1"/>
            <a:r>
              <a:rPr lang="cs-CZ" sz="2400" dirty="0"/>
              <a:t>Řešitelské problémové</a:t>
            </a:r>
          </a:p>
          <a:p>
            <a:pPr lvl="1"/>
            <a:r>
              <a:rPr lang="cs-CZ" sz="2400" dirty="0"/>
              <a:t>Rozhodovací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Typy porad</a:t>
            </a:r>
          </a:p>
        </p:txBody>
      </p:sp>
    </p:spTree>
    <p:extLst>
      <p:ext uri="{BB962C8B-B14F-4D97-AF65-F5344CB8AC3E}">
        <p14:creationId xmlns:p14="http://schemas.microsoft.com/office/powerpoint/2010/main" val="3929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cs-CZ" sz="2000" b="1" dirty="0"/>
              <a:t>Příprava porady</a:t>
            </a:r>
          </a:p>
          <a:p>
            <a:pPr marL="880110" lvl="1" indent="-514350"/>
            <a:r>
              <a:rPr lang="cs-CZ" sz="2000" dirty="0"/>
              <a:t>Stanovení důvodu</a:t>
            </a:r>
          </a:p>
          <a:p>
            <a:pPr marL="880110" lvl="1" indent="-514350"/>
            <a:r>
              <a:rPr lang="cs-CZ" sz="2000" dirty="0"/>
              <a:t>Program porady</a:t>
            </a:r>
          </a:p>
          <a:p>
            <a:pPr marL="880110" lvl="1" indent="-514350"/>
            <a:r>
              <a:rPr lang="cs-CZ" sz="2000" dirty="0"/>
              <a:t>Výběr osob na poradu</a:t>
            </a:r>
          </a:p>
          <a:p>
            <a:pPr marL="880110" lvl="1" indent="-514350"/>
            <a:r>
              <a:rPr lang="cs-CZ" sz="2000" dirty="0"/>
              <a:t>Volba místnosti</a:t>
            </a:r>
          </a:p>
          <a:p>
            <a:pPr marL="514350" indent="-514350">
              <a:buFont typeface="+mj-lt"/>
              <a:buAutoNum type="arabicPeriod"/>
            </a:pPr>
            <a:r>
              <a:rPr lang="cs-CZ" sz="2000" b="1" dirty="0"/>
              <a:t>Konání porady</a:t>
            </a:r>
          </a:p>
          <a:p>
            <a:pPr marL="880110" lvl="1" indent="-514350"/>
            <a:r>
              <a:rPr lang="cs-CZ" sz="2000" dirty="0"/>
              <a:t>Typy účastníků porady – hádavý, pozitivní, vševědoucí, upovídaný, bázlivý, nepřístupný, nezúčastněný, věčný tazatel</a:t>
            </a:r>
          </a:p>
          <a:p>
            <a:pPr marL="514350" indent="-514350">
              <a:buFont typeface="+mj-lt"/>
              <a:buAutoNum type="arabicPeriod"/>
            </a:pPr>
            <a:r>
              <a:rPr lang="cs-CZ" sz="2000" b="1" dirty="0"/>
              <a:t>Činnosti po poradě</a:t>
            </a:r>
          </a:p>
          <a:p>
            <a:pPr marL="450850" lvl="1" indent="-85725">
              <a:buNone/>
            </a:pPr>
            <a:r>
              <a:rPr lang="cs-CZ" sz="2000" dirty="0"/>
              <a:t>„Nejhorší chybou je neudělat z porady žádný zápis. Druhou horší chybou je udělat špatný zápis.“ (Mackenzie)</a:t>
            </a:r>
          </a:p>
          <a:p>
            <a:pPr algn="just"/>
            <a:endParaRPr lang="pl-PL"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Fáze porady</a:t>
            </a:r>
          </a:p>
        </p:txBody>
      </p:sp>
    </p:spTree>
    <p:extLst>
      <p:ext uri="{BB962C8B-B14F-4D97-AF65-F5344CB8AC3E}">
        <p14:creationId xmlns:p14="http://schemas.microsoft.com/office/powerpoint/2010/main" val="42044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Pozdní začátky porad – pozdní příchody účastníků</a:t>
            </a:r>
          </a:p>
          <a:p>
            <a:r>
              <a:rPr lang="cs-CZ" sz="2400" dirty="0"/>
              <a:t>Diskuse bez řádu, struktury a kontroly</a:t>
            </a:r>
          </a:p>
          <a:p>
            <a:r>
              <a:rPr lang="cs-CZ" sz="2400" dirty="0"/>
              <a:t>Odchody z jednání kvůli telefonátům</a:t>
            </a:r>
          </a:p>
          <a:p>
            <a:r>
              <a:rPr lang="cs-CZ" sz="2400" dirty="0"/>
              <a:t>Zvonící telefony, spánek, soukromé hovory, skákání do řeči, čtení atd.</a:t>
            </a:r>
          </a:p>
          <a:p>
            <a:r>
              <a:rPr lang="cs-CZ" sz="2400" dirty="0"/>
              <a:t>Nedává se prostor všem účastníkům porady</a:t>
            </a:r>
          </a:p>
          <a:p>
            <a:r>
              <a:rPr lang="cs-CZ" sz="2400" dirty="0"/>
              <a:t>Neprovedení shrnutí porady</a:t>
            </a:r>
          </a:p>
          <a:p>
            <a:pPr algn="just"/>
            <a:endParaRPr lang="cs-CZ" sz="2400" dirty="0"/>
          </a:p>
          <a:p>
            <a:pPr algn="just"/>
            <a:endParaRPr lang="cs-CZ" sz="2400" dirty="0"/>
          </a:p>
          <a:p>
            <a:pPr algn="just"/>
            <a:endParaRPr lang="cs-CZ" sz="2400" dirty="0"/>
          </a:p>
          <a:p>
            <a:pPr algn="just"/>
            <a:endParaRPr lang="cs-CZ" sz="2400" dirty="0"/>
          </a:p>
          <a:p>
            <a:pPr algn="just"/>
            <a:endParaRPr lang="cs-CZ" sz="2400" dirty="0"/>
          </a:p>
          <a:p>
            <a:pPr algn="just"/>
            <a:endParaRPr lang="pl-PL"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Chyby na poradách</a:t>
            </a:r>
          </a:p>
        </p:txBody>
      </p:sp>
    </p:spTree>
    <p:extLst>
      <p:ext uri="{BB962C8B-B14F-4D97-AF65-F5344CB8AC3E}">
        <p14:creationId xmlns:p14="http://schemas.microsoft.com/office/powerpoint/2010/main" val="23159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a:t>Volná diskuse týmu k získání nových tvůrčích nápadů a myšlenek na zlepšení nebo nalezení správného řešení v krátkém čase.</a:t>
            </a:r>
          </a:p>
          <a:p>
            <a:pPr algn="just"/>
            <a:r>
              <a:rPr lang="cs-CZ" sz="2300" dirty="0"/>
              <a:t>Logické myšlení je nahrazeno intuitivním</a:t>
            </a:r>
          </a:p>
          <a:p>
            <a:pPr algn="just"/>
            <a:r>
              <a:rPr lang="cs-CZ" sz="2300" dirty="0"/>
              <a:t>Při řešení zamlženého problému, rámcově vymezená oblast</a:t>
            </a:r>
          </a:p>
          <a:p>
            <a:pPr algn="just"/>
            <a:r>
              <a:rPr lang="cs-CZ" sz="2300" dirty="0"/>
              <a:t>Účastníci – odborníci z oboru 50%, odborníci z příbuzných oborů 30%, osoby bez spojitosti s daným oborem 20%</a:t>
            </a:r>
          </a:p>
          <a:p>
            <a:pPr algn="just"/>
            <a:r>
              <a:rPr lang="cs-CZ" sz="2300" dirty="0"/>
              <a:t>Pravidla – zákaz kritiky, uvolnění fantazie, vzájemná inspirace, co největší množství, rovnost účastníků</a:t>
            </a:r>
          </a:p>
          <a:p>
            <a:pPr algn="just"/>
            <a:endParaRPr lang="cs-CZ" sz="2300" dirty="0"/>
          </a:p>
          <a:p>
            <a:pPr algn="just"/>
            <a:endParaRPr lang="cs-CZ" sz="2300" dirty="0"/>
          </a:p>
          <a:p>
            <a:pPr algn="just"/>
            <a:endParaRPr lang="cs-CZ" sz="2300" dirty="0"/>
          </a:p>
          <a:p>
            <a:pPr algn="just"/>
            <a:endParaRPr lang="cs-CZ" sz="2300" dirty="0"/>
          </a:p>
          <a:p>
            <a:pPr algn="just"/>
            <a:endParaRPr lang="cs-CZ" sz="2300" dirty="0"/>
          </a:p>
          <a:p>
            <a:pPr algn="just"/>
            <a:endParaRPr lang="pl-PL" sz="23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Brainstorming</a:t>
            </a:r>
          </a:p>
        </p:txBody>
      </p:sp>
    </p:spTree>
    <p:extLst>
      <p:ext uri="{BB962C8B-B14F-4D97-AF65-F5344CB8AC3E}">
        <p14:creationId xmlns:p14="http://schemas.microsoft.com/office/powerpoint/2010/main" val="21859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3780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gn="just">
              <a:buFont typeface="+mj-lt"/>
              <a:buAutoNum type="arabicPeriod"/>
            </a:pPr>
            <a:r>
              <a:rPr lang="cs-CZ" sz="2400" dirty="0"/>
              <a:t>Vedoucí zopakuje základní pravidla brainstormingu</a:t>
            </a:r>
          </a:p>
          <a:p>
            <a:pPr marL="514350" indent="-514350" algn="just">
              <a:buFont typeface="+mj-lt"/>
              <a:buAutoNum type="arabicPeriod"/>
            </a:pPr>
            <a:r>
              <a:rPr lang="cs-CZ" sz="2400" dirty="0"/>
              <a:t>Seznámení účastníků s problémem, který bude diskutován a řešen</a:t>
            </a:r>
          </a:p>
          <a:p>
            <a:pPr marL="514350" indent="-514350" algn="just">
              <a:buFont typeface="+mj-lt"/>
              <a:buAutoNum type="arabicPeriod"/>
            </a:pPr>
            <a:r>
              <a:rPr lang="cs-CZ" sz="2400" dirty="0"/>
              <a:t>Rozcvička – odreagování účastníků a naladění na tvůrčí myšlení</a:t>
            </a:r>
          </a:p>
          <a:p>
            <a:pPr marL="514350" indent="-514350" algn="just">
              <a:buFont typeface="+mj-lt"/>
              <a:buAutoNum type="arabicPeriod"/>
            </a:pPr>
            <a:r>
              <a:rPr lang="cs-CZ" sz="2400" dirty="0"/>
              <a:t>Diskuse k samotnému tématu </a:t>
            </a:r>
          </a:p>
          <a:p>
            <a:pPr marL="514350" indent="-514350" algn="just">
              <a:buFont typeface="+mj-lt"/>
              <a:buAutoNum type="arabicPeriod"/>
            </a:pPr>
            <a:r>
              <a:rPr lang="cs-CZ" sz="2400" dirty="0"/>
              <a:t>Zpracování a vyhodnocení námětů</a:t>
            </a:r>
          </a:p>
          <a:p>
            <a:pPr algn="just"/>
            <a:endParaRPr lang="pl-PL"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a:t>Průběh brainstormingu</a:t>
            </a:r>
          </a:p>
        </p:txBody>
      </p:sp>
    </p:spTree>
    <p:extLst>
      <p:ext uri="{BB962C8B-B14F-4D97-AF65-F5344CB8AC3E}">
        <p14:creationId xmlns:p14="http://schemas.microsoft.com/office/powerpoint/2010/main" val="41315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Interpersonální role</a:t>
            </a:r>
            <a:r>
              <a:rPr lang="cs-CZ" sz="1800" dirty="0"/>
              <a:t> – interpersonální role představují vztahy vzniklé z manažerova postavení a autority:</a:t>
            </a:r>
          </a:p>
          <a:p>
            <a:pPr lvl="1" algn="just"/>
            <a:r>
              <a:rPr lang="cs-CZ" sz="1800" dirty="0"/>
              <a:t>role představitele; </a:t>
            </a:r>
          </a:p>
          <a:p>
            <a:pPr lvl="1" algn="just"/>
            <a:r>
              <a:rPr lang="cs-CZ" sz="1800" dirty="0"/>
              <a:t>role vůdce; </a:t>
            </a:r>
          </a:p>
          <a:p>
            <a:pPr lvl="1" algn="just"/>
            <a:r>
              <a:rPr lang="cs-CZ" sz="1800" dirty="0"/>
              <a:t>role </a:t>
            </a:r>
            <a:r>
              <a:rPr lang="cs-CZ" sz="1800" dirty="0" err="1"/>
              <a:t>propojovatele</a:t>
            </a:r>
            <a:r>
              <a:rPr lang="cs-CZ" sz="1800" dirty="0"/>
              <a:t> (spojovacího článku).</a:t>
            </a:r>
          </a:p>
          <a:p>
            <a:pPr marL="457200" lvl="1" indent="0" algn="just">
              <a:buNone/>
            </a:pPr>
            <a:endParaRPr lang="cs-CZ" sz="1800" dirty="0"/>
          </a:p>
          <a:p>
            <a:pPr lvl="0" algn="just"/>
            <a:r>
              <a:rPr lang="cs-CZ" sz="1800" b="1" dirty="0"/>
              <a:t>Informační role</a:t>
            </a:r>
            <a:r>
              <a:rPr lang="cs-CZ" sz="1800" dirty="0"/>
              <a:t> – informační role se vztahuje ke zdrojům a předávání informací získaných manažer při vykonávání interpersonálních rolí:</a:t>
            </a:r>
          </a:p>
          <a:p>
            <a:pPr lvl="1" algn="just"/>
            <a:r>
              <a:rPr lang="cs-CZ" sz="1800" dirty="0"/>
              <a:t>role příjemce informací; </a:t>
            </a:r>
          </a:p>
          <a:p>
            <a:pPr lvl="1" algn="just"/>
            <a:r>
              <a:rPr lang="cs-CZ" sz="1800" dirty="0"/>
              <a:t>role šiřitele informací; </a:t>
            </a:r>
          </a:p>
          <a:p>
            <a:pPr lvl="1" algn="just"/>
            <a:r>
              <a:rPr lang="cs-CZ" sz="1800" dirty="0"/>
              <a:t>role mluvčího.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 a jeho role I</a:t>
            </a:r>
          </a:p>
        </p:txBody>
      </p:sp>
    </p:spTree>
    <p:extLst>
      <p:ext uri="{BB962C8B-B14F-4D97-AF65-F5344CB8AC3E}">
        <p14:creationId xmlns:p14="http://schemas.microsoft.com/office/powerpoint/2010/main" val="2515720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Rozhodovací role</a:t>
            </a:r>
            <a:r>
              <a:rPr lang="cs-CZ" sz="1800" dirty="0"/>
              <a:t> – rozhodovací role je spojena s rozhodováním manažera a řešením problémů v průběhu vykonávaní manažerské práce:</a:t>
            </a:r>
          </a:p>
          <a:p>
            <a:pPr lvl="1" algn="just"/>
            <a:r>
              <a:rPr lang="cs-CZ" sz="1800" dirty="0"/>
              <a:t>role podnikatele; </a:t>
            </a:r>
          </a:p>
          <a:p>
            <a:pPr lvl="1" algn="just"/>
            <a:r>
              <a:rPr lang="cs-CZ" sz="1800" dirty="0"/>
              <a:t>role řešitele problémů; </a:t>
            </a:r>
          </a:p>
          <a:p>
            <a:pPr lvl="1" algn="just"/>
            <a:r>
              <a:rPr lang="cs-CZ" sz="1800" dirty="0"/>
              <a:t>role </a:t>
            </a:r>
            <a:r>
              <a:rPr lang="cs-CZ" sz="1800" dirty="0" err="1"/>
              <a:t>alokátora</a:t>
            </a:r>
            <a:r>
              <a:rPr lang="cs-CZ" sz="1800" dirty="0"/>
              <a:t> zdrojů; </a:t>
            </a:r>
          </a:p>
          <a:p>
            <a:pPr lvl="1" algn="just"/>
            <a:r>
              <a:rPr lang="cs-CZ" sz="1800" dirty="0"/>
              <a:t>role vyjednávače</a:t>
            </a:r>
          </a:p>
          <a:p>
            <a:pPr algn="just"/>
            <a:r>
              <a:rPr lang="cs-CZ" sz="1800" dirty="0"/>
              <a:t>K těmto třem rolím se přiřazuje ještě role administrativní. V rámci a</a:t>
            </a:r>
            <a:r>
              <a:rPr lang="cs-CZ" sz="1800" b="1" dirty="0"/>
              <a:t>dministrativní role</a:t>
            </a:r>
            <a:r>
              <a:rPr lang="cs-CZ" sz="1800" dirty="0"/>
              <a:t> manažer vystupuje v roli:</a:t>
            </a:r>
          </a:p>
          <a:p>
            <a:pPr lvl="1" algn="just"/>
            <a:r>
              <a:rPr lang="cs-CZ" sz="1800" dirty="0"/>
              <a:t>administrátora; </a:t>
            </a:r>
          </a:p>
          <a:p>
            <a:pPr lvl="1" algn="just"/>
            <a:r>
              <a:rPr lang="cs-CZ" sz="1800" dirty="0"/>
              <a:t>pozorovatele;</a:t>
            </a:r>
          </a:p>
          <a:p>
            <a:pPr lvl="1" algn="just"/>
            <a:r>
              <a:rPr lang="cs-CZ" sz="1800" dirty="0" err="1"/>
              <a:t>kontrolovatele</a:t>
            </a:r>
            <a:r>
              <a:rPr lang="cs-CZ" sz="1800" dirty="0"/>
              <a:t> úkolů;</a:t>
            </a:r>
          </a:p>
          <a:p>
            <a:pPr lvl="1" algn="just"/>
            <a:r>
              <a:rPr lang="cs-CZ" sz="1800" dirty="0"/>
              <a:t>správce rozpočtů.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 a jeho </a:t>
            </a:r>
            <a:r>
              <a:rPr lang="cs-CZ"/>
              <a:t>role II</a:t>
            </a:r>
            <a:endParaRPr lang="cs-CZ" dirty="0"/>
          </a:p>
        </p:txBody>
      </p:sp>
    </p:spTree>
    <p:extLst>
      <p:ext uri="{BB962C8B-B14F-4D97-AF65-F5344CB8AC3E}">
        <p14:creationId xmlns:p14="http://schemas.microsoft.com/office/powerpoint/2010/main" val="1920276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Management a </a:t>
            </a:r>
            <a:r>
              <a:rPr lang="cs-CZ" sz="4000" b="1" dirty="0" err="1">
                <a:solidFill>
                  <a:schemeClr val="bg1"/>
                </a:solidFill>
                <a:latin typeface="Times New Roman" panose="02020603050405020304" pitchFamily="18" charset="0"/>
                <a:cs typeface="Times New Roman" panose="02020603050405020304" pitchFamily="18" charset="0"/>
              </a:rPr>
              <a:t>leadership</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261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p>
          <a:p>
            <a:pPr algn="just"/>
            <a:endParaRPr lang="cs-CZ" sz="1800" b="1" dirty="0" smtClean="0"/>
          </a:p>
          <a:p>
            <a:pPr algn="just"/>
            <a:r>
              <a:rPr lang="cs-CZ" sz="1800" b="1" dirty="0" err="1" smtClean="0"/>
              <a:t>Leadership</a:t>
            </a:r>
            <a:r>
              <a:rPr lang="cs-CZ" sz="1800" dirty="0" smtClean="0"/>
              <a:t> </a:t>
            </a:r>
            <a:r>
              <a:rPr lang="cs-CZ" sz="1800" dirty="0"/>
              <a:t>se zaměřuje na lidi, jako na nejdůležitější zdroj organizace. Jedná se tedy o proces vytváření a sdělování vize budoucnosti, motivování lidí a získávání jejich oddanosti a angažovanosti. </a:t>
            </a:r>
          </a:p>
          <a:p>
            <a:pPr algn="just"/>
            <a:r>
              <a:rPr lang="cs-CZ" sz="1800" dirty="0" err="1"/>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 mezi managementem a </a:t>
            </a:r>
            <a:r>
              <a:rPr lang="cs-CZ" dirty="0" err="1"/>
              <a:t>leadershipem</a:t>
            </a:r>
            <a:endParaRPr lang="cs-CZ" dirty="0"/>
          </a:p>
        </p:txBody>
      </p:sp>
    </p:spTree>
    <p:extLst>
      <p:ext uri="{BB962C8B-B14F-4D97-AF65-F5344CB8AC3E}">
        <p14:creationId xmlns:p14="http://schemas.microsoft.com/office/powerpoint/2010/main" val="377002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05958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400" dirty="0" smtClean="0"/>
              <a:t>management </a:t>
            </a:r>
            <a:r>
              <a:rPr lang="cs-CZ" sz="2400" dirty="0"/>
              <a:t>jako skupina řídících pracovníků</a:t>
            </a:r>
            <a:r>
              <a:rPr lang="cs-CZ" sz="2400" dirty="0" smtClean="0"/>
              <a:t>;</a:t>
            </a:r>
          </a:p>
          <a:p>
            <a:pPr algn="just"/>
            <a:endParaRPr lang="cs-CZ" sz="2400" dirty="0"/>
          </a:p>
          <a:p>
            <a:pPr lvl="0" algn="just"/>
            <a:r>
              <a:rPr lang="cs-CZ" sz="2400" dirty="0"/>
              <a:t>management jako vědní disciplína</a:t>
            </a:r>
            <a:r>
              <a:rPr lang="cs-CZ" sz="2400" dirty="0" smtClean="0"/>
              <a:t>;</a:t>
            </a:r>
          </a:p>
          <a:p>
            <a:pPr lvl="0" algn="just"/>
            <a:endParaRPr lang="cs-CZ" sz="2400" dirty="0"/>
          </a:p>
          <a:p>
            <a:pPr lvl="0" algn="just"/>
            <a:r>
              <a:rPr lang="cs-CZ" sz="2400" dirty="0"/>
              <a:t>management jako funkce a aktivita.</a:t>
            </a:r>
          </a:p>
          <a:p>
            <a:pPr lvl="0" algn="just"/>
            <a:endParaRPr lang="cs-CZ" sz="2400" dirty="0"/>
          </a:p>
          <a:p>
            <a:pPr algn="just"/>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Pojetí managementu</a:t>
            </a:r>
          </a:p>
        </p:txBody>
      </p:sp>
    </p:spTree>
    <p:extLst>
      <p:ext uri="{BB962C8B-B14F-4D97-AF65-F5344CB8AC3E}">
        <p14:creationId xmlns:p14="http://schemas.microsoft.com/office/powerpoint/2010/main" val="3155477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3991359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752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je především spojen s motivováním a inspirováním lidí k tomu, aby vynaložili své dovednosti a schopnosti k dosažení stanovených cílů. </a:t>
            </a:r>
          </a:p>
          <a:p>
            <a:pPr algn="just"/>
            <a:r>
              <a:rPr lang="cs-CZ" sz="1800" dirty="0"/>
              <a:t>Na rozdíl od manažera se lídr snaží získat srdce lidí, aby se práce lidem stala srdeční záležitostí a nejen pracovní povinností. </a:t>
            </a:r>
          </a:p>
          <a:p>
            <a:pPr algn="just"/>
            <a:r>
              <a:rPr lang="cs-CZ" sz="1800" dirty="0" err="1"/>
              <a:t>Hersey</a:t>
            </a:r>
            <a:r>
              <a:rPr lang="cs-CZ" sz="1800" dirty="0"/>
              <a:t> 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r>
              <a:rPr lang="cs-CZ" sz="1800" dirty="0" smtClean="0"/>
              <a:t>Matematicky </a:t>
            </a:r>
            <a:r>
              <a:rPr lang="cs-CZ" sz="1800" dirty="0"/>
              <a:t>můžeme vyjádřit teorii vůdcovství (V) jako funkci tří základních proměnných lídr (L), jedinec či skupina (J), situační faktory (S) následovně: V = f (L, J ,S). </a:t>
            </a:r>
          </a:p>
          <a:p>
            <a:pPr algn="just"/>
            <a:r>
              <a:rPr lang="cs-CZ" sz="1800" dirty="0"/>
              <a:t>Vůdcovství je v moderní společnosti chápáno jako konsensuální, ve shodě se zájmy společnosti, nikoliv prosazované formou násilí a hrozeb.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a:t>
            </a:r>
          </a:p>
        </p:txBody>
      </p:sp>
    </p:spTree>
    <p:extLst>
      <p:ext uri="{BB962C8B-B14F-4D97-AF65-F5344CB8AC3E}">
        <p14:creationId xmlns:p14="http://schemas.microsoft.com/office/powerpoint/2010/main" val="4930821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a:t>
            </a:r>
            <a:r>
              <a:rPr lang="cs-CZ" dirty="0" err="1"/>
              <a:t>leadership</a:t>
            </a:r>
            <a:endParaRPr lang="cs-CZ" dirty="0"/>
          </a:p>
        </p:txBody>
      </p:sp>
      <p:pic>
        <p:nvPicPr>
          <p:cNvPr id="6" name="Obrázek 5" descr="https://peritumagri.com/stride/pluginfile.php/4921/mod_page/content/4/12.%20Leadership-skills1.jpg?time=167049208935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1566"/>
            <a:ext cx="5112568" cy="3776316"/>
          </a:xfrm>
          <a:prstGeom prst="rect">
            <a:avLst/>
          </a:prstGeom>
          <a:noFill/>
          <a:ln>
            <a:noFill/>
          </a:ln>
        </p:spPr>
      </p:pic>
    </p:spTree>
    <p:extLst>
      <p:ext uri="{BB962C8B-B14F-4D97-AF65-F5344CB8AC3E}">
        <p14:creationId xmlns:p14="http://schemas.microsoft.com/office/powerpoint/2010/main" val="961740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Lídři </a:t>
            </a:r>
            <a:r>
              <a:rPr lang="cs-CZ" sz="1800" dirty="0"/>
              <a:t>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1808811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Při </a:t>
            </a:r>
            <a:r>
              <a:rPr lang="cs-CZ" sz="1800" dirty="0"/>
              <a:t>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endParaRPr lang="cs-CZ" sz="1800" dirty="0" smtClean="0"/>
          </a:p>
          <a:p>
            <a:pPr algn="just"/>
            <a:endParaRPr lang="cs-CZ" sz="1800" dirty="0" smtClean="0"/>
          </a:p>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smtClean="0"/>
              <a:t>Přenechávají </a:t>
            </a:r>
            <a:r>
              <a:rPr lang="cs-CZ" sz="1800" dirty="0"/>
              <a:t>jim prostor a odpovědnost za svěřené úkoly a tak se je snaží, mimo jiné, něčemu naučit.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a:t>
            </a:r>
            <a:r>
              <a:rPr lang="cs-CZ" dirty="0" smtClean="0"/>
              <a:t>– neformální </a:t>
            </a:r>
            <a:r>
              <a:rPr lang="cs-CZ" dirty="0" err="1" smtClean="0"/>
              <a:t>lídrovství</a:t>
            </a:r>
            <a:endParaRPr lang="cs-CZ" dirty="0"/>
          </a:p>
        </p:txBody>
      </p:sp>
    </p:spTree>
    <p:extLst>
      <p:ext uri="{BB962C8B-B14F-4D97-AF65-F5344CB8AC3E}">
        <p14:creationId xmlns:p14="http://schemas.microsoft.com/office/powerpoint/2010/main" val="2679486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1842281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endParaRPr lang="cs-CZ" sz="1800" dirty="0" smtClean="0"/>
          </a:p>
          <a:p>
            <a:pPr algn="just"/>
            <a:endParaRPr lang="cs-CZ" sz="1800" dirty="0"/>
          </a:p>
          <a:p>
            <a:pPr algn="just"/>
            <a:r>
              <a:rPr lang="cs-CZ" sz="1800" b="1" dirty="0"/>
              <a:t>Lidé typu X </a:t>
            </a:r>
            <a:r>
              <a:rPr lang="cs-CZ" sz="1800" dirty="0"/>
              <a:t>jsou typičtí tím, že v podstatě práci nenávidí, jsou líní, pracují jen pro obživu a v souvislosti s prací mají pocit odcizení. </a:t>
            </a:r>
            <a:endParaRPr lang="cs-CZ" sz="1800" dirty="0" smtClean="0"/>
          </a:p>
          <a:p>
            <a:pPr algn="just"/>
            <a:endParaRPr lang="cs-CZ" sz="1800" dirty="0"/>
          </a:p>
          <a:p>
            <a:pPr algn="just"/>
            <a:r>
              <a:rPr lang="cs-CZ" sz="1800" b="1" dirty="0"/>
              <a:t>Lidé typu Y </a:t>
            </a:r>
            <a:r>
              <a:rPr lang="cs-CZ" sz="1800" dirty="0"/>
              <a:t>pracují rádi, jsou práci oddáni, žijí pro práci a jsou silně zaangažováni do dění v organizaci.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4263115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3261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3536698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251520" y="792826"/>
            <a:ext cx="7920880" cy="3849526"/>
          </a:xfrm>
          <a:prstGeom prst="rect">
            <a:avLst/>
          </a:prstGeom>
        </p:spPr>
      </p:pic>
    </p:spTree>
    <p:extLst>
      <p:ext uri="{BB962C8B-B14F-4D97-AF65-F5344CB8AC3E}">
        <p14:creationId xmlns:p14="http://schemas.microsoft.com/office/powerpoint/2010/main" val="380345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tomto pojetí je management spojován s lidským faktorem. Blažek (2014) hovoří o tzv. personifikaci pojmu management. </a:t>
            </a:r>
          </a:p>
          <a:p>
            <a:pPr algn="just"/>
            <a:r>
              <a:rPr lang="cs-CZ" sz="1800" dirty="0"/>
              <a:t>Management je vnímán jako skupina pracovníků, vedoucích pracovníků - manažerů, kteří jsou realizátoři managementu a mají za úkol řídit danou organizaci. </a:t>
            </a:r>
          </a:p>
          <a:p>
            <a:pPr algn="just"/>
            <a:r>
              <a:rPr lang="cs-CZ" sz="1800" dirty="0"/>
              <a:t>Manažer je klíčovou osobou v organizaci, jelikož nese odpovědnost za úspěšnost organizace v podnikatelském prostředí. V malých organizacích splývá role manažera s rolí vlastníka. S růstem organizací dochází k oddělování manažera a vlastníka. Manažer se tak stává prostředníkem mezi výkonnými zaměstnanci a vlastníky organizace.</a:t>
            </a:r>
          </a:p>
          <a:p>
            <a:pPr algn="just"/>
            <a:r>
              <a:rPr lang="cs-CZ" sz="1800" dirty="0"/>
              <a:t>Podle </a:t>
            </a:r>
            <a:r>
              <a:rPr lang="cs-CZ" sz="1800" dirty="0" err="1"/>
              <a:t>Druckera</a:t>
            </a:r>
            <a:r>
              <a:rPr lang="cs-CZ" sz="1800" dirty="0"/>
              <a:t> je manažer považován za osobu, která odpovídá za plánování, realizaci a kontrolu. </a:t>
            </a:r>
          </a:p>
          <a:p>
            <a:pPr algn="just"/>
            <a:r>
              <a:rPr lang="cs-CZ" sz="1800" dirty="0"/>
              <a:t>Lojd (2011, s. 10) považuje manažera za člověka, který dosahuje stanovených cílů s lidmi a prostřednictvím nich.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 skupina řídících pracovníků</a:t>
            </a:r>
          </a:p>
        </p:txBody>
      </p:sp>
    </p:spTree>
    <p:extLst>
      <p:ext uri="{BB962C8B-B14F-4D97-AF65-F5344CB8AC3E}">
        <p14:creationId xmlns:p14="http://schemas.microsoft.com/office/powerpoint/2010/main" val="3503719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3422342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376468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34021123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42050107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1928800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21466129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r>
              <a:rPr lang="cs-CZ" sz="1800" dirty="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p>
          <a:p>
            <a:pPr lvl="0" algn="just"/>
            <a:r>
              <a:rPr lang="cs-CZ" sz="1800" b="1" dirty="0"/>
              <a:t>Dimenze úcta </a:t>
            </a:r>
            <a:r>
              <a:rPr lang="cs-CZ" sz="1800" dirty="0"/>
              <a:t>(zaměření na pracovníky) se vztahuje k míře, v jaké se lídr zaměřuje na budování a udržování vztahů na pracovišti. </a:t>
            </a:r>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29138099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601" r="388"/>
          <a:stretch/>
        </p:blipFill>
        <p:spPr>
          <a:xfrm>
            <a:off x="467544" y="1051416"/>
            <a:ext cx="8208912" cy="3680574"/>
          </a:xfrm>
          <a:prstGeom prst="rect">
            <a:avLst/>
          </a:prstGeom>
        </p:spPr>
      </p:pic>
    </p:spTree>
    <p:extLst>
      <p:ext uri="{BB962C8B-B14F-4D97-AF65-F5344CB8AC3E}">
        <p14:creationId xmlns:p14="http://schemas.microsoft.com/office/powerpoint/2010/main" val="22702847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106" y="483518"/>
            <a:ext cx="5272274" cy="3936497"/>
          </a:xfrm>
          <a:prstGeom prst="rect">
            <a:avLst/>
          </a:prstGeom>
        </p:spPr>
      </p:pic>
      <p:sp>
        <p:nvSpPr>
          <p:cNvPr id="6" name="TextovéPole 5"/>
          <p:cNvSpPr txBox="1"/>
          <p:nvPr/>
        </p:nvSpPr>
        <p:spPr>
          <a:xfrm>
            <a:off x="1199441" y="1084838"/>
            <a:ext cx="461665" cy="2308324"/>
          </a:xfrm>
          <a:prstGeom prst="rect">
            <a:avLst/>
          </a:prstGeom>
          <a:noFill/>
        </p:spPr>
        <p:txBody>
          <a:bodyPr vert="vert270" wrap="square" rtlCol="0">
            <a:spAutoFit/>
          </a:bodyPr>
          <a:lstStyle/>
          <a:p>
            <a:r>
              <a:rPr lang="cs-CZ" dirty="0"/>
              <a:t>Úcta – pracovníci</a:t>
            </a:r>
          </a:p>
        </p:txBody>
      </p:sp>
      <p:sp>
        <p:nvSpPr>
          <p:cNvPr id="7" name="TextovéPole 6"/>
          <p:cNvSpPr txBox="1"/>
          <p:nvPr/>
        </p:nvSpPr>
        <p:spPr>
          <a:xfrm>
            <a:off x="3419872" y="4338715"/>
            <a:ext cx="2304256" cy="369332"/>
          </a:xfrm>
          <a:prstGeom prst="rect">
            <a:avLst/>
          </a:prstGeom>
          <a:noFill/>
        </p:spPr>
        <p:txBody>
          <a:bodyPr wrap="square" rtlCol="0">
            <a:spAutoFit/>
          </a:bodyPr>
          <a:lstStyle/>
          <a:p>
            <a:r>
              <a:rPr lang="cs-CZ" dirty="0"/>
              <a:t>Struktura – úkol </a:t>
            </a:r>
          </a:p>
        </p:txBody>
      </p:sp>
    </p:spTree>
    <p:extLst>
      <p:ext uri="{BB962C8B-B14F-4D97-AF65-F5344CB8AC3E}">
        <p14:creationId xmlns:p14="http://schemas.microsoft.com/office/powerpoint/2010/main" val="28342798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r>
              <a:rPr lang="cs-CZ" sz="1800" b="1" dirty="0"/>
              <a:t>Přístup orientovaný na pracovníky </a:t>
            </a:r>
            <a:r>
              <a:rPr lang="cs-CZ" sz="1800" dirty="0"/>
              <a:t>zdůrazňuje budování vztahů na pracovišti a respektování potřeb pracovníků. Tento přístup je volen tehdy, kdy je úkol nejasně stanoven a jeho vyřešení a výsledky závisí na schopnosti spolupráce jednotlivých členů týmů. </a:t>
            </a:r>
          </a:p>
          <a:p>
            <a:pPr lvl="0" algn="just"/>
            <a:r>
              <a:rPr lang="cs-CZ" sz="1800" b="1" dirty="0"/>
              <a:t>Přístup 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48305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Mezi </a:t>
            </a:r>
            <a:r>
              <a:rPr lang="cs-CZ" sz="1800" dirty="0"/>
              <a:t>hlavní specifika, která odlišují manažera od výkonných pracovníků, patří:</a:t>
            </a:r>
          </a:p>
          <a:p>
            <a:pPr lvl="0" algn="just"/>
            <a:r>
              <a:rPr lang="cs-CZ" sz="1800" b="1" dirty="0" smtClean="0"/>
              <a:t>moc</a:t>
            </a:r>
            <a:endParaRPr lang="cs-CZ" sz="1800" dirty="0"/>
          </a:p>
          <a:p>
            <a:pPr lvl="0" algn="just"/>
            <a:r>
              <a:rPr lang="cs-CZ" sz="1800" b="1" dirty="0"/>
              <a:t>autorita</a:t>
            </a:r>
            <a:r>
              <a:rPr lang="cs-CZ" sz="1800" dirty="0"/>
              <a:t> </a:t>
            </a:r>
            <a:endParaRPr lang="cs-CZ" sz="1800" dirty="0" smtClean="0"/>
          </a:p>
          <a:p>
            <a:pPr lvl="0" algn="just"/>
            <a:r>
              <a:rPr lang="cs-CZ" sz="1800" b="1" dirty="0" smtClean="0"/>
              <a:t>pravomoc</a:t>
            </a:r>
            <a:endParaRPr lang="cs-CZ" sz="1800" dirty="0"/>
          </a:p>
          <a:p>
            <a:pPr lvl="0" algn="just"/>
            <a:r>
              <a:rPr lang="cs-CZ" sz="1800" b="1" dirty="0"/>
              <a:t>odpovědnost</a:t>
            </a:r>
            <a:r>
              <a:rPr lang="cs-CZ" sz="1800" dirty="0"/>
              <a:t> </a:t>
            </a:r>
            <a:endParaRPr lang="cs-CZ" sz="1800" dirty="0" smtClean="0"/>
          </a:p>
          <a:p>
            <a:pPr lvl="0" algn="just"/>
            <a:r>
              <a:rPr lang="cs-CZ" sz="1800" b="1" dirty="0" smtClean="0"/>
              <a:t>výše </a:t>
            </a:r>
            <a:r>
              <a:rPr lang="cs-CZ" sz="1800" b="1" dirty="0"/>
              <a:t>finančního ohodnocení</a:t>
            </a:r>
            <a:r>
              <a:rPr lang="cs-CZ" sz="1800" dirty="0"/>
              <a:t>;</a:t>
            </a:r>
          </a:p>
          <a:p>
            <a:pPr lvl="0" algn="just"/>
            <a:r>
              <a:rPr lang="cs-CZ" sz="1800" b="1" dirty="0"/>
              <a:t>společenský </a:t>
            </a:r>
            <a:r>
              <a:rPr lang="cs-CZ" sz="1800" b="1" dirty="0" smtClean="0"/>
              <a:t>status</a:t>
            </a: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a:t>
            </a:r>
          </a:p>
        </p:txBody>
      </p:sp>
    </p:spTree>
    <p:extLst>
      <p:ext uri="{BB962C8B-B14F-4D97-AF65-F5344CB8AC3E}">
        <p14:creationId xmlns:p14="http://schemas.microsoft.com/office/powerpoint/2010/main" val="26164559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University </a:t>
            </a:r>
            <a:r>
              <a:rPr lang="cs-CZ" dirty="0" err="1"/>
              <a:t>of</a:t>
            </a:r>
            <a:r>
              <a:rPr lang="cs-CZ" dirty="0"/>
              <a:t> Michigan</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35709"/>
          <a:stretch/>
        </p:blipFill>
        <p:spPr>
          <a:xfrm>
            <a:off x="539552" y="987574"/>
            <a:ext cx="7153275" cy="3239442"/>
          </a:xfrm>
          <a:prstGeom prst="rect">
            <a:avLst/>
          </a:prstGeom>
        </p:spPr>
      </p:pic>
    </p:spTree>
    <p:extLst>
      <p:ext uri="{BB962C8B-B14F-4D97-AF65-F5344CB8AC3E}">
        <p14:creationId xmlns:p14="http://schemas.microsoft.com/office/powerpoint/2010/main" val="37627565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r>
              <a:rPr lang="cs-CZ" sz="1800" dirty="0"/>
              <a:t>Obě veličiny, zaměření na zaměstnance a zaměření na výkon, jsou hodnoceny na škále od 1 do 9.</a:t>
            </a:r>
          </a:p>
          <a:p>
            <a:pPr lvl="0" algn="just"/>
            <a:r>
              <a:rPr lang="cs-CZ" sz="1800" dirty="0"/>
              <a:t>Na základě tohoto hodnocení bylo vymezeno pět manažerských stylů vedení lidí: manažer venkovského klubu, týmový manažer, autoritativní manažer, ochuzený management, střední cesta.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25399166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18032124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III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03189"/>
            <a:ext cx="7648085" cy="4296811"/>
          </a:xfrm>
          <a:prstGeom prst="rect">
            <a:avLst/>
          </a:prstGeom>
        </p:spPr>
      </p:pic>
    </p:spTree>
    <p:extLst>
      <p:ext uri="{BB962C8B-B14F-4D97-AF65-F5344CB8AC3E}">
        <p14:creationId xmlns:p14="http://schemas.microsoft.com/office/powerpoint/2010/main" val="39355834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1,9: </a:t>
            </a:r>
            <a:r>
              <a:rPr lang="cs-CZ" sz="1800" i="1" dirty="0"/>
              <a:t>manažer venkovského klubu (vedoucí spolku zahrádkářů</a:t>
            </a:r>
            <a:r>
              <a:rPr lang="cs-CZ" sz="1800" dirty="0"/>
              <a:t>) – manažer se primárně věnuje potřebám pracovníků, často na úkor pracovních výsledků; </a:t>
            </a:r>
          </a:p>
          <a:p>
            <a:pPr lvl="0" algn="just"/>
            <a:r>
              <a:rPr lang="cs-CZ" sz="1800" dirty="0"/>
              <a:t>9,9: </a:t>
            </a:r>
            <a:r>
              <a:rPr lang="cs-CZ" sz="1800" i="1" dirty="0"/>
              <a:t>týmový manažer</a:t>
            </a:r>
            <a:r>
              <a:rPr lang="cs-CZ" sz="1800" dirty="0"/>
              <a:t> – manažer se snaží dosáhnout optimálních výkonů prostřednictvím participaci a budování důvěry a spolupráce s pracovníky;</a:t>
            </a:r>
          </a:p>
          <a:p>
            <a:pPr lvl="0" algn="just"/>
            <a:r>
              <a:rPr lang="cs-CZ" sz="1800" dirty="0"/>
              <a:t>9,1: </a:t>
            </a:r>
            <a:r>
              <a:rPr lang="cs-CZ" sz="1800" i="1" dirty="0"/>
              <a:t>autoritativní manažer</a:t>
            </a:r>
            <a:r>
              <a:rPr lang="cs-CZ" sz="1800" dirty="0"/>
              <a:t> </a:t>
            </a:r>
            <a:r>
              <a:rPr lang="cs-CZ" sz="1800" i="1" dirty="0"/>
              <a:t>(plantážník</a:t>
            </a:r>
            <a:r>
              <a:rPr lang="cs-CZ" sz="1800" dirty="0"/>
              <a:t>) – manažer je primárně zaměřen na pracovní výkon, přičemž věnuje minimální pozornost problémům svých pracovníků;</a:t>
            </a:r>
          </a:p>
          <a:p>
            <a:pPr lvl="0" algn="just"/>
            <a:r>
              <a:rPr lang="cs-CZ" sz="1800" dirty="0"/>
              <a:t>1,1: </a:t>
            </a:r>
            <a:r>
              <a:rPr lang="cs-CZ" sz="1800" i="1" dirty="0"/>
              <a:t>ochuzený management (volný průběh</a:t>
            </a:r>
            <a:r>
              <a:rPr lang="cs-CZ" sz="1800" dirty="0"/>
              <a:t>) – manažer nejen vydává minimální úsilí k odvedení požadovaného výkonu, ale také si nevšímá potřeb pracovníků;</a:t>
            </a:r>
          </a:p>
          <a:p>
            <a:pPr algn="just"/>
            <a:r>
              <a:rPr lang="cs-CZ" sz="1800" dirty="0"/>
              <a:t>5,5: </a:t>
            </a:r>
            <a:r>
              <a:rPr lang="cs-CZ" sz="1800" i="1" dirty="0"/>
              <a:t>střední cesta (organizační člověk</a:t>
            </a:r>
            <a:r>
              <a:rPr lang="cs-CZ" sz="1800" dirty="0"/>
              <a:t>) – manažer se věnuje částečně dosažení požadovaného pracovního výkonu a částečně i potřebám pracovníků, manažer se spokojí s kompromisy než aby usiloval o maximální naplnění jednoho nebo druhého.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spTree>
    <p:extLst>
      <p:ext uri="{BB962C8B-B14F-4D97-AF65-F5344CB8AC3E}">
        <p14:creationId xmlns:p14="http://schemas.microsoft.com/office/powerpoint/2010/main" val="25217470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r>
              <a:rPr lang="cs-CZ" sz="1800" dirty="0"/>
              <a:t>Tento model předpokládá, že určitý styl vedení se stává nejefektivnějším v různých typech situací. </a:t>
            </a:r>
          </a:p>
          <a:p>
            <a:pPr lvl="0" algn="just"/>
            <a:r>
              <a:rPr lang="cs-CZ" sz="1800" dirty="0"/>
              <a:t>V tomto modelu byly určeny klíčové definovat styly vedení a různé typy situací. </a:t>
            </a:r>
          </a:p>
          <a:p>
            <a:pPr lvl="0" algn="just"/>
            <a:r>
              <a:rPr lang="cs-CZ" sz="1800" dirty="0"/>
              <a:t>Z pohledu stylu vedení byly určeny tyto styly vedení: orientace na úkol a orientace na budování vztahů. </a:t>
            </a:r>
          </a:p>
          <a:p>
            <a:pPr lvl="0" algn="just"/>
            <a:r>
              <a:rPr lang="cs-CZ" sz="1800" dirty="0"/>
              <a:t>Na 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9450461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6401"/>
          <a:stretch/>
        </p:blipFill>
        <p:spPr>
          <a:xfrm>
            <a:off x="179512" y="818508"/>
            <a:ext cx="8370283" cy="4120401"/>
          </a:xfrm>
          <a:prstGeom prst="rect">
            <a:avLst/>
          </a:prstGeom>
        </p:spPr>
      </p:pic>
    </p:spTree>
    <p:extLst>
      <p:ext uri="{BB962C8B-B14F-4D97-AF65-F5344CB8AC3E}">
        <p14:creationId xmlns:p14="http://schemas.microsoft.com/office/powerpoint/2010/main" val="1899196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Fidlerově modelu na základě kombinace situačních faktorů a stylu vedení vzniká osm možných kombinací vedení lidí vedoucí k požadované výkonnosti pracovní skupiny. </a:t>
            </a:r>
          </a:p>
          <a:p>
            <a:pPr lvl="0" algn="just"/>
            <a:r>
              <a:rPr lang="cs-CZ" sz="1800" dirty="0"/>
              <a:t>Všechny výše uvedené faktory určují, jak hodně je situace daného manažera příznivá. </a:t>
            </a:r>
          </a:p>
          <a:p>
            <a:pPr lvl="0" algn="just"/>
            <a:r>
              <a:rPr lang="cs-CZ" sz="1800" dirty="0"/>
              <a:t>Fiedler tvrdí, že nejpříznivější situace se vyznačují dobrými vztahy mezi manažerem a pracovníky, jasně definovanými pracovními úkoly a silnou pravomocí. </a:t>
            </a:r>
          </a:p>
          <a:p>
            <a:pPr lvl="0" algn="just"/>
            <a:r>
              <a:rPr lang="cs-CZ" sz="1800" dirty="0"/>
              <a:t>Pokud jsou vztahy špatné, práce není strukturovaná a manažer nemá dostatečně silnou pravomoc, potom se jedná o nepříznivou situaci.</a:t>
            </a:r>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800354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42801720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351255355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3598</TotalTime>
  <Words>12314</Words>
  <Application>Microsoft Office PowerPoint</Application>
  <PresentationFormat>Předvádění na obrazovce (16:9)</PresentationFormat>
  <Paragraphs>1078</Paragraphs>
  <Slides>150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150</vt:i4>
      </vt:variant>
    </vt:vector>
  </HeadingPairs>
  <TitlesOfParts>
    <vt:vector size="155" baseType="lpstr">
      <vt:lpstr>Arial</vt:lpstr>
      <vt:lpstr>Calibri</vt:lpstr>
      <vt:lpstr>Enriqueta</vt:lpstr>
      <vt:lpstr>Times New Roman</vt:lpstr>
      <vt:lpstr>SLU</vt:lpstr>
      <vt:lpstr>Přístupy k managementu</vt:lpstr>
      <vt:lpstr>Základní informace k předmětu</vt:lpstr>
      <vt:lpstr>Management – jeho podstata a definice</vt:lpstr>
      <vt:lpstr>Struktura podnikatelského prostředí</vt:lpstr>
      <vt:lpstr>Struktura podnikatelského prostředí</vt:lpstr>
      <vt:lpstr>Změny v podnikatelském prostředí</vt:lpstr>
      <vt:lpstr>Pojetí managementu</vt:lpstr>
      <vt:lpstr>Management jako skupina řídících pracovníků</vt:lpstr>
      <vt:lpstr>Manažer</vt:lpstr>
      <vt:lpstr>Typologie manažerů </vt:lpstr>
      <vt:lpstr>Vertikální typologie manažerů </vt:lpstr>
      <vt:lpstr>Charakter manažerské práce</vt:lpstr>
      <vt:lpstr>Styl manažerské práce I</vt:lpstr>
      <vt:lpstr>Styl manažerské práce II</vt:lpstr>
      <vt:lpstr>Vliv prostředí na práci manažera</vt:lpstr>
      <vt:lpstr>Manažerské přístupy</vt:lpstr>
      <vt:lpstr>Time management</vt:lpstr>
      <vt:lpstr>Generace Time managementu</vt:lpstr>
      <vt:lpstr>Plánování času</vt:lpstr>
      <vt:lpstr>Nástroje plánování času</vt:lpstr>
      <vt:lpstr>Optimální rozložení času v běžném pracovním týdnu</vt:lpstr>
      <vt:lpstr>Zloději času</vt:lpstr>
      <vt:lpstr>Techniky řízení času</vt:lpstr>
      <vt:lpstr>Paretovo pravidlo</vt:lpstr>
      <vt:lpstr>ABC analýza</vt:lpstr>
      <vt:lpstr>Eisenhowerův princip </vt:lpstr>
      <vt:lpstr>Eisenhowerova matice</vt:lpstr>
      <vt:lpstr>Delegování</vt:lpstr>
      <vt:lpstr>Míra delegování</vt:lpstr>
      <vt:lpstr>Cíl delegování</vt:lpstr>
      <vt:lpstr>Proces delegování</vt:lpstr>
      <vt:lpstr>Činnosti vhodné k delegování</vt:lpstr>
      <vt:lpstr>Činnosti nevhodné k delegování</vt:lpstr>
      <vt:lpstr>Plánování delegování</vt:lpstr>
      <vt:lpstr>Týmová práce</vt:lpstr>
      <vt:lpstr>Týmy I</vt:lpstr>
      <vt:lpstr>Týmy II</vt:lpstr>
      <vt:lpstr>Týmy III</vt:lpstr>
      <vt:lpstr>Týmové role podle Belbina</vt:lpstr>
      <vt:lpstr>Fáze vývoje týmu</vt:lpstr>
      <vt:lpstr>Výhody týmové práce</vt:lpstr>
      <vt:lpstr>Nevýhody týmové práce</vt:lpstr>
      <vt:lpstr>Management by Objectives MBO I</vt:lpstr>
      <vt:lpstr>MBO jako cyklus aktivit</vt:lpstr>
      <vt:lpstr>Předpoklady úspěšného programu MBO </vt:lpstr>
      <vt:lpstr>Týmová práce</vt:lpstr>
      <vt:lpstr>Týmy I</vt:lpstr>
      <vt:lpstr>Týmy II</vt:lpstr>
      <vt:lpstr>Týmy III</vt:lpstr>
      <vt:lpstr>Týmové role podle Belbina</vt:lpstr>
      <vt:lpstr>Fáze vývoje týmu</vt:lpstr>
      <vt:lpstr>Výhody týmové práce</vt:lpstr>
      <vt:lpstr>Nevýhody týmové práce</vt:lpstr>
      <vt:lpstr>Management by Objectives MBO I</vt:lpstr>
      <vt:lpstr>MBO jako cyklus aktivit</vt:lpstr>
      <vt:lpstr>Předpoklady úspěšného programu MBO </vt:lpstr>
      <vt:lpstr>Konflikt</vt:lpstr>
      <vt:lpstr>Okolnosti vzniku konfliktu</vt:lpstr>
      <vt:lpstr>Styly řešení konfliktů</vt:lpstr>
      <vt:lpstr>Řešení konfliktní situace</vt:lpstr>
      <vt:lpstr>Typy porad</vt:lpstr>
      <vt:lpstr>Fáze porady</vt:lpstr>
      <vt:lpstr>Chyby na poradách</vt:lpstr>
      <vt:lpstr>Brainstorming</vt:lpstr>
      <vt:lpstr>Průběh brainstormingu</vt:lpstr>
      <vt:lpstr>Manažer a jeho role I</vt:lpstr>
      <vt:lpstr>Manažer a jeho role II</vt:lpstr>
      <vt:lpstr>Management a leadership</vt:lpstr>
      <vt:lpstr>Rozdíl mezi managementem a leadershipem</vt:lpstr>
      <vt:lpstr>Rozdíly mezi manažerem a lídrem</vt:lpstr>
      <vt:lpstr>Leadership </vt:lpstr>
      <vt:lpstr>Management a leadership</vt:lpstr>
      <vt:lpstr>Role lídra</vt:lpstr>
      <vt:lpstr>Formální – neformální lídrovství</vt:lpstr>
      <vt:lpstr>Kategorie teorií vůdcovství</vt:lpstr>
      <vt:lpstr>McGregorova Teorie XY</vt:lpstr>
      <vt:lpstr>Teorie velkého člověka/vůdce a teorie rysů</vt:lpstr>
      <vt:lpstr>Teorie velkého člověka/vůdce (1840…) a teorie rysů (1940…)</vt:lpstr>
      <vt:lpstr>Teorie velkého člověka/vůdce (1840…) a teorie rysů</vt:lpstr>
      <vt:lpstr>Teorie stylů – Kurt Lewinovy styly vedení (30. léta 20. století)</vt:lpstr>
      <vt:lpstr>Teorie stylů – Kurt Lewinovy styly vedení </vt:lpstr>
      <vt:lpstr>Autoritativní styl vedení</vt:lpstr>
      <vt:lpstr>Demokratický styl vedení</vt:lpstr>
      <vt:lpstr>Participativní styl vedení</vt:lpstr>
      <vt:lpstr>Delegativní styl vedení</vt:lpstr>
      <vt:lpstr>Studie Ohio State University (40. léta 20. století)</vt:lpstr>
      <vt:lpstr>Studie Ohio State University</vt:lpstr>
      <vt:lpstr>Studie Ohio State University</vt:lpstr>
      <vt:lpstr>Studie University of Michigan (50. léta 20. století)</vt:lpstr>
      <vt:lpstr>Studie University of Michigan</vt:lpstr>
      <vt:lpstr>Manažerská mřížka GRID (60. léta 20. století) </vt:lpstr>
      <vt:lpstr>Manažerská mřížka GRID </vt:lpstr>
      <vt:lpstr>Manažerská mřížka GRID III</vt:lpstr>
      <vt:lpstr>Manažerská mřížka GRID </vt:lpstr>
      <vt:lpstr>Fiedlerův kontingenční model (70. léta 20. století) </vt:lpstr>
      <vt:lpstr>Fiedlerův kontingenční model </vt:lpstr>
      <vt:lpstr>Fiedlerův kontingenční model </vt:lpstr>
      <vt:lpstr>Hersey a Blanchardova teorie situačního vedení (70. léta 20. století) </vt:lpstr>
      <vt:lpstr>Hersey a Blanchardova teorie situačního vedení </vt:lpstr>
      <vt:lpstr>Hersey a Blanchardova teorie situačního vedení </vt:lpstr>
      <vt:lpstr>Hersey a Blanchardova teorie situačního vedení </vt:lpstr>
      <vt:lpstr>Teorie vedení cesta – cíl (70. léta 20. století)</vt:lpstr>
      <vt:lpstr>Teorie vedení – cíl </vt:lpstr>
      <vt:lpstr>Teorie vedení – cíl </vt:lpstr>
      <vt:lpstr>Teorie vedení cesta-cíl </vt:lpstr>
      <vt:lpstr>Styly vedení podle Vroom, Yettona a Jaga (80. léta 20. století)</vt:lpstr>
      <vt:lpstr>Styly vedení podle Vrooma, Yettona a Jaga</vt:lpstr>
      <vt:lpstr>Styly vedení podle Vrooma, Yettona a Jaga </vt:lpstr>
      <vt:lpstr>Model komplexního vedení (90. léta 20. století)</vt:lpstr>
      <vt:lpstr>Model komplexního vedení</vt:lpstr>
      <vt:lpstr>Transakční vedení</vt:lpstr>
      <vt:lpstr>Transformační vedení</vt:lpstr>
      <vt:lpstr>Charismatické vedení</vt:lpstr>
      <vt:lpstr>Vizionářské vedení</vt:lpstr>
      <vt:lpstr>Autentické vedení</vt:lpstr>
      <vt:lpstr>Servant leadership (70. léta 20. století)</vt:lpstr>
      <vt:lpstr>Servant leadership</vt:lpstr>
      <vt:lpstr>Servant leadership</vt:lpstr>
      <vt:lpstr>Servant leadership</vt:lpstr>
      <vt:lpstr>Servant leadership – organizační struktura</vt:lpstr>
      <vt:lpstr>Servant leadership – 10 charakteristik</vt:lpstr>
      <vt:lpstr>Resonant leadership (70. léta 20. století)</vt:lpstr>
      <vt:lpstr>Resonant leadership</vt:lpstr>
      <vt:lpstr>Resonant leadership (70. léta 20. století)</vt:lpstr>
      <vt:lpstr>Resonant leadership</vt:lpstr>
      <vt:lpstr>Teorie leadershipu</vt:lpstr>
      <vt:lpstr>Moderní styly vedení a motivace</vt:lpstr>
      <vt:lpstr>Koučování</vt:lpstr>
      <vt:lpstr>Cíle koučování</vt:lpstr>
      <vt:lpstr>Charakteristiky koučování I</vt:lpstr>
      <vt:lpstr>Charakteristiky koučování II</vt:lpstr>
      <vt:lpstr>Etapy koučování </vt:lpstr>
      <vt:lpstr>Mentorování</vt:lpstr>
      <vt:lpstr>Zásady volby stylu vedení</vt:lpstr>
      <vt:lpstr>Motivace I</vt:lpstr>
      <vt:lpstr>Motivace II</vt:lpstr>
      <vt:lpstr>Motivační teorie</vt:lpstr>
      <vt:lpstr>Rozdělení motivačních teorií</vt:lpstr>
      <vt:lpstr>Maslowova pyramida potřeb</vt:lpstr>
      <vt:lpstr>Maslowova pyramida potřeb</vt:lpstr>
      <vt:lpstr>Teorie tří kategorií potřeb</vt:lpstr>
      <vt:lpstr>Teorie potřeb McClellanda</vt:lpstr>
      <vt:lpstr>Herzbergova dvoufaktorová teorie motivace</vt:lpstr>
      <vt:lpstr>Expektační teorie motivace</vt:lpstr>
      <vt:lpstr>Teorie cíle</vt:lpstr>
      <vt:lpstr>Teorie spravedlnosti</vt:lpstr>
      <vt:lpstr>Motivační systémy</vt:lpstr>
      <vt:lpstr>Vnitřní motivace</vt:lpstr>
      <vt:lpstr>Vnější motivace</vt:lpstr>
      <vt:lpstr>Požadavky na motivační systémy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235</cp:revision>
  <dcterms:created xsi:type="dcterms:W3CDTF">2016-07-06T15:42:34Z</dcterms:created>
  <dcterms:modified xsi:type="dcterms:W3CDTF">2024-03-08T09:36:37Z</dcterms:modified>
</cp:coreProperties>
</file>