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396" r:id="rId3"/>
    <p:sldId id="397" r:id="rId4"/>
    <p:sldId id="386" r:id="rId5"/>
    <p:sldId id="387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9" r:id="rId14"/>
    <p:sldId id="401" r:id="rId15"/>
    <p:sldId id="402" r:id="rId16"/>
    <p:sldId id="403" r:id="rId17"/>
    <p:sldId id="405" r:id="rId18"/>
    <p:sldId id="406" r:id="rId19"/>
    <p:sldId id="419" r:id="rId20"/>
    <p:sldId id="407" r:id="rId21"/>
    <p:sldId id="409" r:id="rId22"/>
    <p:sldId id="410" r:id="rId23"/>
    <p:sldId id="412" r:id="rId24"/>
    <p:sldId id="413" r:id="rId25"/>
    <p:sldId id="414" r:id="rId26"/>
    <p:sldId id="420" r:id="rId27"/>
    <p:sldId id="417" r:id="rId28"/>
    <p:sldId id="415" r:id="rId29"/>
    <p:sldId id="416" r:id="rId30"/>
    <p:sldId id="421" r:id="rId31"/>
    <p:sldId id="418" r:id="rId32"/>
    <p:sldId id="349" r:id="rId33"/>
    <p:sldId id="361" r:id="rId34"/>
    <p:sldId id="366" r:id="rId35"/>
    <p:sldId id="381" r:id="rId36"/>
    <p:sldId id="382" r:id="rId37"/>
    <p:sldId id="383" r:id="rId38"/>
    <p:sldId id="384" r:id="rId39"/>
    <p:sldId id="385" r:id="rId40"/>
    <p:sldId id="368" r:id="rId41"/>
    <p:sldId id="370" r:id="rId42"/>
    <p:sldId id="372" r:id="rId43"/>
    <p:sldId id="373" r:id="rId44"/>
    <p:sldId id="351" r:id="rId45"/>
    <p:sldId id="365" r:id="rId46"/>
    <p:sldId id="363" r:id="rId47"/>
    <p:sldId id="352" r:id="rId48"/>
    <p:sldId id="36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sekvenční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Subsystém 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Subsystém sociální</a:t>
            </a:r>
            <a:r>
              <a:rPr lang="cs-CZ" sz="1800" dirty="0"/>
              <a:t> je tvořen jednotlivci, sociálními skupinami a institucemi a vzájemnými vazbami mezi těmito prvky.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subsystémy</a:t>
            </a:r>
          </a:p>
        </p:txBody>
      </p:sp>
    </p:spTree>
    <p:extLst>
      <p:ext uri="{BB962C8B-B14F-4D97-AF65-F5344CB8AC3E}">
        <p14:creationId xmlns:p14="http://schemas.microsoft.com/office/powerpoint/2010/main" val="313123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Vztahy v organizaci</a:t>
            </a:r>
            <a:r>
              <a:rPr lang="cs-CZ" sz="1800" dirty="0"/>
              <a:t> představují vztahy mezi vedoucím pracovníkem a podřízenými.  </a:t>
            </a:r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</a:p>
          <a:p>
            <a:pPr algn="just"/>
            <a:r>
              <a:rPr lang="cs-CZ" sz="1800" b="1" dirty="0"/>
              <a:t>Skupinové vztahy</a:t>
            </a:r>
            <a:r>
              <a:rPr lang="cs-CZ" sz="1800" dirty="0"/>
              <a:t> představují vztahy nadřízeného a podřízeného v přítomnosti dalšího podřízeného pracovníka. </a:t>
            </a:r>
          </a:p>
          <a:p>
            <a:pPr algn="just"/>
            <a:r>
              <a:rPr lang="cs-CZ" sz="1800" b="1" dirty="0"/>
              <a:t>Vztahy 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Vztahy v organizaci</a:t>
            </a:r>
          </a:p>
        </p:txBody>
      </p:sp>
    </p:spTree>
    <p:extLst>
      <p:ext uri="{BB962C8B-B14F-4D97-AF65-F5344CB8AC3E}">
        <p14:creationId xmlns:p14="http://schemas.microsoft.com/office/powerpoint/2010/main" val="83093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Můžeme rozlišit čtyři základní vazby v organizaci:</a:t>
            </a:r>
          </a:p>
          <a:p>
            <a:pPr algn="just"/>
            <a:r>
              <a:rPr lang="cs-CZ" sz="1800" b="1" dirty="0"/>
              <a:t>Skupinová 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</a:p>
          <a:p>
            <a:pPr algn="just"/>
            <a:r>
              <a:rPr lang="cs-CZ" sz="1800" b="1" dirty="0"/>
              <a:t>Postupová 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</a:p>
          <a:p>
            <a:pPr algn="just"/>
            <a:r>
              <a:rPr lang="cs-CZ" sz="1800" b="1" dirty="0"/>
              <a:t>Vzájemná 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</a:p>
          <a:p>
            <a:pPr algn="just"/>
            <a:r>
              <a:rPr lang="cs-CZ" sz="1800" b="1" dirty="0"/>
              <a:t>Týmová vazba</a:t>
            </a:r>
            <a:r>
              <a:rPr lang="cs-CZ" sz="1800" dirty="0"/>
              <a:t> je založena na vytvoření speciálních pracovních týmů pro konkrétní úkol a po splnění úkolu jsou tyto týmy rozpuštěny.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Vazby v organizaci</a:t>
            </a:r>
          </a:p>
        </p:txBody>
      </p:sp>
    </p:spTree>
    <p:extLst>
      <p:ext uri="{BB962C8B-B14F-4D97-AF65-F5344CB8AC3E}">
        <p14:creationId xmlns:p14="http://schemas.microsoft.com/office/powerpoint/2010/main" val="245208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Organizační struktura představuje strukturu systému řízení organizace.</a:t>
            </a:r>
          </a:p>
          <a:p>
            <a:pPr algn="just"/>
            <a:r>
              <a:rPr lang="cs-CZ" sz="1600" dirty="0"/>
              <a:t>Organizační struktura je relativně stabilní a předurčuje chování určitého systému. </a:t>
            </a:r>
          </a:p>
          <a:p>
            <a:pPr algn="just"/>
            <a:r>
              <a:rPr lang="cs-CZ" sz="1600" b="1" dirty="0" smtClean="0"/>
              <a:t>Formální </a:t>
            </a:r>
            <a:r>
              <a:rPr lang="cs-CZ" sz="1600" b="1" dirty="0"/>
              <a:t>organizační struktury</a:t>
            </a:r>
            <a:r>
              <a:rPr lang="cs-CZ" sz="16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</a:p>
          <a:p>
            <a:pPr algn="just"/>
            <a:r>
              <a:rPr lang="cs-CZ" sz="1600" b="1" dirty="0"/>
              <a:t>Neformální organizační struktury</a:t>
            </a:r>
            <a:r>
              <a:rPr lang="cs-CZ" sz="1600" dirty="0"/>
              <a:t> vytvářejí spontánně na základě sdílených zájmů skupin lidí, jako je osobní přátelství, rodinná spřízněnost, vzájemné sympatie, hmotné zájmy apod. </a:t>
            </a:r>
            <a:endParaRPr lang="cs-CZ" sz="1600" dirty="0" smtClean="0"/>
          </a:p>
          <a:p>
            <a:pPr algn="just"/>
            <a:r>
              <a:rPr lang="cs-CZ" sz="1600" b="1" dirty="0"/>
              <a:t>Struktura procesní</a:t>
            </a:r>
            <a:r>
              <a:rPr lang="cs-CZ" sz="1600" dirty="0"/>
              <a:t> je definována jako soubor činností a vztahů mezi těmito činnostmi. V případě struktury procesní jsou určující procesy a ne útvary. Procesní struktura se znázorňuje pomocí grafu, který se skládá z uzlů a hran.</a:t>
            </a:r>
          </a:p>
          <a:p>
            <a:pPr algn="just"/>
            <a:r>
              <a:rPr lang="cs-CZ" sz="1600" b="1" dirty="0"/>
              <a:t>Struktura útvarová</a:t>
            </a:r>
            <a:r>
              <a:rPr lang="cs-CZ" sz="1600" dirty="0"/>
              <a:t> je definována jako soubor pracovních míst a vztahů (mocenských, informačních a hmotně-energetických) mezi těmito pracovními místy. Zobrazením útvarové struktury je organizační schéma. Základním prvkem útvarové struktury je pracovní místo.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struktura II</a:t>
            </a:r>
          </a:p>
        </p:txBody>
      </p:sp>
    </p:spTree>
    <p:extLst>
      <p:ext uri="{BB962C8B-B14F-4D97-AF65-F5344CB8AC3E}">
        <p14:creationId xmlns:p14="http://schemas.microsoft.com/office/powerpoint/2010/main" val="196770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procesní</a:t>
            </a:r>
          </a:p>
        </p:txBody>
      </p:sp>
      <p:pic>
        <p:nvPicPr>
          <p:cNvPr id="5" name="Zástupný symbol pro obsah 3" descr="proc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1220" y="843559"/>
            <a:ext cx="48615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3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útvarová</a:t>
            </a:r>
          </a:p>
        </p:txBody>
      </p:sp>
      <p:pic>
        <p:nvPicPr>
          <p:cNvPr id="6" name="Zástupný symbol pro obsah 3" descr="organ.jpg"/>
          <p:cNvPicPr/>
          <p:nvPr/>
        </p:nvPicPr>
        <p:blipFill rotWithShape="1">
          <a:blip r:embed="rId2" cstate="print"/>
          <a:srcRect l="6292" t="59547"/>
          <a:stretch/>
        </p:blipFill>
        <p:spPr bwMode="auto">
          <a:xfrm>
            <a:off x="899592" y="915566"/>
            <a:ext cx="6013335" cy="3391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028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struktury 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struktura</a:t>
            </a:r>
          </a:p>
          <a:p>
            <a:pPr algn="just"/>
            <a:r>
              <a:rPr lang="cs-CZ" sz="1700" dirty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pravomoci</a:t>
            </a:r>
          </a:p>
          <a:p>
            <a:pPr lvl="0" algn="just"/>
            <a:r>
              <a:rPr lang="cs-CZ" sz="1700" dirty="0"/>
              <a:t>Tradiční struktury – liniové, funkcionální, liniově-štábní</a:t>
            </a:r>
          </a:p>
          <a:p>
            <a:pPr lvl="0" algn="just"/>
            <a:r>
              <a:rPr lang="cs-CZ" sz="1700" dirty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trvání</a:t>
            </a:r>
          </a:p>
          <a:p>
            <a:pPr lvl="0" algn="just"/>
            <a:r>
              <a:rPr lang="cs-CZ" sz="1700" dirty="0"/>
              <a:t>Dočasné</a:t>
            </a:r>
          </a:p>
          <a:p>
            <a:pPr algn="just"/>
            <a:r>
              <a:rPr lang="cs-CZ" sz="1700" dirty="0"/>
              <a:t>Trvalé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organizačních struktur</a:t>
            </a:r>
          </a:p>
        </p:txBody>
      </p:sp>
    </p:spTree>
    <p:extLst>
      <p:ext uri="{BB962C8B-B14F-4D97-AF65-F5344CB8AC3E}">
        <p14:creationId xmlns:p14="http://schemas.microsoft.com/office/powerpoint/2010/main" val="3056029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Funkční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31800" b="26200"/>
          <a:stretch/>
        </p:blipFill>
        <p:spPr>
          <a:xfrm>
            <a:off x="899592" y="1419622"/>
            <a:ext cx="659735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01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Divizionální produktová </a:t>
            </a:r>
            <a:r>
              <a:rPr lang="cs-CZ" dirty="0"/>
              <a:t>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75606"/>
            <a:ext cx="705504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1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Divizionální teritoriální </a:t>
            </a:r>
            <a:r>
              <a:rPr lang="cs-CZ" dirty="0"/>
              <a:t>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75606"/>
            <a:ext cx="7835999" cy="223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3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1916.</a:t>
            </a:r>
          </a:p>
          <a:p>
            <a:pPr algn="just"/>
            <a:r>
              <a:rPr lang="cs-CZ" sz="1800" dirty="0"/>
              <a:t>Manažerské funkce jsou často rozdělovány, klasifikovány do tří skupin, a to na </a:t>
            </a:r>
            <a:r>
              <a:rPr lang="cs-CZ" sz="1800" b="1" dirty="0"/>
              <a:t>sekvenční, paralelní </a:t>
            </a:r>
            <a:r>
              <a:rPr lang="cs-CZ" sz="1800" dirty="0"/>
              <a:t>a </a:t>
            </a:r>
            <a:r>
              <a:rPr lang="cs-CZ" sz="1800" b="1" dirty="0"/>
              <a:t>zabezpečovací</a:t>
            </a:r>
            <a:r>
              <a:rPr lang="cs-CZ" sz="1800" dirty="0"/>
              <a:t>. Toto rozdělení je založeno na charakteru a průběhu manažerských funkcí.</a:t>
            </a:r>
          </a:p>
          <a:p>
            <a:pPr algn="just"/>
            <a:r>
              <a:rPr lang="cs-CZ" sz="1800" dirty="0"/>
              <a:t>Manažerské funkce by měly být vykonávány účelně a účinně. </a:t>
            </a:r>
            <a:r>
              <a:rPr lang="cs-CZ" sz="1800" b="1" dirty="0"/>
              <a:t>Účelností</a:t>
            </a:r>
            <a:r>
              <a:rPr lang="cs-CZ" sz="1800" dirty="0"/>
              <a:t> se rozumí smysluplnost, odpovídající potřebám, cílům a hodnotám organizace. </a:t>
            </a:r>
            <a:r>
              <a:rPr lang="cs-CZ" sz="1800" b="1" dirty="0"/>
              <a:t>Účinností</a:t>
            </a:r>
            <a:r>
              <a:rPr lang="cs-CZ" sz="1800" dirty="0"/>
              <a:t> se pak rozumí hospodárnost provádění konkrétních činností.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Podstata manažerských funkcí</a:t>
            </a:r>
          </a:p>
        </p:txBody>
      </p:sp>
    </p:spTree>
    <p:extLst>
      <p:ext uri="{BB962C8B-B14F-4D97-AF65-F5344CB8AC3E}">
        <p14:creationId xmlns:p14="http://schemas.microsoft.com/office/powerpoint/2010/main" val="715975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Divizionální organizační struktura</a:t>
            </a:r>
          </a:p>
        </p:txBody>
      </p:sp>
      <p:pic>
        <p:nvPicPr>
          <p:cNvPr id="6" name="Zástupný symbol pro obsah 3" descr="div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15566"/>
            <a:ext cx="69127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76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Strmá organizační struktura</a:t>
            </a:r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98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Plochá organizační struktura</a:t>
            </a:r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1635646"/>
            <a:ext cx="5976664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38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Liniová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03598"/>
            <a:ext cx="576063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33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Funkcionální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03598"/>
            <a:ext cx="704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57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Liniově-štábní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46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Hybridní (</a:t>
            </a:r>
            <a:r>
              <a:rPr lang="cs-CZ" dirty="0" err="1" smtClean="0"/>
              <a:t>víceliniová</a:t>
            </a:r>
            <a:r>
              <a:rPr lang="cs-CZ" dirty="0" smtClean="0"/>
              <a:t> štábní) </a:t>
            </a:r>
            <a:r>
              <a:rPr lang="cs-CZ" dirty="0"/>
              <a:t>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71550"/>
            <a:ext cx="5448672" cy="421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65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Maticová struktura</a:t>
            </a:r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29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projektové koordinace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39" r="53414" b="8985"/>
          <a:stretch/>
        </p:blipFill>
        <p:spPr>
          <a:xfrm>
            <a:off x="2195736" y="845380"/>
            <a:ext cx="3312368" cy="382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84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Projektová struktura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74" y="999905"/>
            <a:ext cx="5915851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6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Jedná 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Sekvenční manažerské funkce</a:t>
            </a:r>
          </a:p>
        </p:txBody>
      </p:sp>
    </p:spTree>
    <p:extLst>
      <p:ext uri="{BB962C8B-B14F-4D97-AF65-F5344CB8AC3E}">
        <p14:creationId xmlns:p14="http://schemas.microsoft.com/office/powerpoint/2010/main" val="4146581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Síťová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98" y="1203598"/>
            <a:ext cx="398352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1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Identifikace potřebných hlavních, obslužných a pomocných činností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Provedení dělby práce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Sdružování specializovaných činností do útvarů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Zajištění způsobů koordinace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Vyřešení pravomoci a odpovědnosti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Proces tvorby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4142233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plánování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004887"/>
            <a:ext cx="6981403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8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8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800" dirty="0"/>
              <a:t>Analýza posuzuje celkovou podnikovou situaci, určuje jeho místo v prostředí a vymezuje vývoj jeho budoucích aktivit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výchozí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1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 popisují, kam se má podnik dostat, tak aby byl zajištěn požadovaný budoucí stav, který má podniku zabezpečit zdravý růst a prosperitu.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představují úkoly, které musí podnik splnit ve vymezeném čase, aby dosáhla požadovaného stavu.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neobsahují pokyny ani instrukce, jak dosáhnout jejich naplnění, ale pouze požadovaný cílový stav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Jasně </a:t>
            </a:r>
            <a:r>
              <a:rPr lang="cs-CZ" sz="1800" b="1" dirty="0"/>
              <a:t>stanovené cíle </a:t>
            </a:r>
            <a:r>
              <a:rPr lang="cs-CZ" sz="1800" dirty="0"/>
              <a:t>se tak stávají konkrétními </a:t>
            </a:r>
            <a:r>
              <a:rPr lang="cs-CZ" sz="1800" b="1" dirty="0"/>
              <a:t>úkoly pro přesně určený časový horizont.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Obecně se říká, že </a:t>
            </a:r>
            <a:r>
              <a:rPr lang="cs-CZ" sz="1600" dirty="0" smtClean="0"/>
              <a:t>cíle </a:t>
            </a:r>
            <a:r>
              <a:rPr lang="cs-CZ" sz="1600" dirty="0"/>
              <a:t>musí být </a:t>
            </a:r>
            <a:r>
              <a:rPr lang="cs-CZ" sz="1600" b="1" dirty="0" smtClean="0"/>
              <a:t>SMART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 smtClean="0"/>
              <a:t>termínovaný</a:t>
            </a:r>
          </a:p>
          <a:p>
            <a:pPr marL="0" indent="0" algn="just">
              <a:buNone/>
            </a:pPr>
            <a:r>
              <a:rPr lang="cs-CZ" sz="1600" dirty="0"/>
              <a:t>V poslední době však se uplatňuje tento souhrn cílů v podobě zkratky </a:t>
            </a:r>
            <a:r>
              <a:rPr lang="cs-CZ" sz="1600" b="1" dirty="0" smtClean="0"/>
              <a:t>SMARTEE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</a:t>
            </a:r>
            <a:r>
              <a:rPr lang="cs-CZ" sz="1600" dirty="0" smtClean="0"/>
              <a:t>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lvl="1" algn="just"/>
            <a:r>
              <a:rPr lang="cs-CZ" sz="1600" b="1" dirty="0"/>
              <a:t>E</a:t>
            </a:r>
            <a:r>
              <a:rPr lang="cs-CZ" sz="1600" dirty="0"/>
              <a:t> – efektivní, ekonomický</a:t>
            </a:r>
          </a:p>
          <a:p>
            <a:pPr lvl="1" algn="just"/>
            <a:r>
              <a:rPr lang="cs-CZ" sz="1600" b="1" dirty="0"/>
              <a:t>E – </a:t>
            </a:r>
            <a:r>
              <a:rPr lang="cs-CZ" sz="16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0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Někteří autoři používají k charakteristice vlastnosti cílů akronym </a:t>
            </a:r>
            <a:r>
              <a:rPr lang="cs-CZ" sz="1800" b="1" dirty="0"/>
              <a:t>SMARTER, </a:t>
            </a:r>
            <a:r>
              <a:rPr lang="cs-CZ" sz="1800" dirty="0"/>
              <a:t>který navazuje na starší akronyma </a:t>
            </a:r>
            <a:r>
              <a:rPr lang="cs-CZ" sz="1800" b="1" dirty="0"/>
              <a:t>SMART</a:t>
            </a:r>
            <a:r>
              <a:rPr lang="cs-CZ" sz="1800" dirty="0"/>
              <a:t> kde písmeno „</a:t>
            </a:r>
            <a:r>
              <a:rPr lang="cs-CZ" sz="1800" b="1" dirty="0"/>
              <a:t>E“ </a:t>
            </a:r>
            <a:r>
              <a:rPr lang="cs-CZ" sz="1800" dirty="0"/>
              <a:t>vyjadřuje vlastnost</a:t>
            </a:r>
            <a:r>
              <a:rPr lang="cs-CZ" sz="1800" b="1" dirty="0"/>
              <a:t> „</a:t>
            </a:r>
            <a:r>
              <a:rPr lang="cs-CZ" sz="1800" b="1" dirty="0" err="1"/>
              <a:t>ethical</a:t>
            </a:r>
            <a:r>
              <a:rPr lang="cs-CZ" sz="1800" b="1" dirty="0"/>
              <a:t> </a:t>
            </a:r>
            <a:r>
              <a:rPr lang="cs-CZ" sz="1800" dirty="0"/>
              <a:t>(etický) a písmeno </a:t>
            </a:r>
            <a:r>
              <a:rPr lang="cs-CZ" sz="1800" b="1" dirty="0"/>
              <a:t>„R“</a:t>
            </a:r>
            <a:r>
              <a:rPr lang="cs-CZ" sz="1800" dirty="0"/>
              <a:t> pak označuje </a:t>
            </a:r>
            <a:r>
              <a:rPr lang="cs-CZ" sz="1800" b="1" dirty="0" err="1"/>
              <a:t>resourced</a:t>
            </a:r>
            <a:r>
              <a:rPr lang="cs-CZ" sz="1800" b="1" dirty="0"/>
              <a:t> </a:t>
            </a:r>
            <a:r>
              <a:rPr lang="cs-CZ" sz="1800" dirty="0"/>
              <a:t>(zaměřený na zdroje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podmínkách České republiky někteří autoři využívají akronym </a:t>
            </a:r>
            <a:r>
              <a:rPr lang="cs-CZ" sz="1800" b="1" dirty="0"/>
              <a:t>KARAT, </a:t>
            </a:r>
            <a:r>
              <a:rPr lang="cs-CZ" sz="1800" dirty="0"/>
              <a:t>kde jednotlivá písmena označují následující vlastnosti cílů:</a:t>
            </a:r>
          </a:p>
          <a:p>
            <a:pPr lvl="1" algn="just"/>
            <a:r>
              <a:rPr lang="cs-CZ" sz="1800" b="1" dirty="0"/>
              <a:t>K – </a:t>
            </a:r>
            <a:r>
              <a:rPr lang="cs-CZ" sz="1800" dirty="0"/>
              <a:t>konkrétní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ambiciózní</a:t>
            </a:r>
          </a:p>
          <a:p>
            <a:pPr lvl="1" algn="just"/>
            <a:r>
              <a:rPr lang="cs-CZ" sz="1800" b="1" dirty="0"/>
              <a:t>R – </a:t>
            </a:r>
            <a:r>
              <a:rPr lang="cs-CZ" sz="1800" dirty="0"/>
              <a:t>reálné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akceptovatelné</a:t>
            </a:r>
          </a:p>
          <a:p>
            <a:pPr lvl="1" algn="just"/>
            <a:r>
              <a:rPr lang="cs-CZ" sz="1800" b="1" dirty="0"/>
              <a:t>T – </a:t>
            </a:r>
            <a:r>
              <a:rPr lang="cs-CZ" sz="1800" dirty="0"/>
              <a:t>terminované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8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8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8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8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Skupiny oblasti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5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b="1" dirty="0" smtClean="0"/>
              <a:t>Hierarchizace </a:t>
            </a:r>
            <a:r>
              <a:rPr lang="cs-CZ" sz="1600" b="1" dirty="0"/>
              <a:t>cílů</a:t>
            </a:r>
            <a:r>
              <a:rPr lang="cs-CZ" sz="1600" dirty="0"/>
              <a:t> znamená, že pro formulaci cílů je vhodné použít diferencovaný přístup rozlišující různé úrovně cílů. Cíle potom můžeme dělit na</a:t>
            </a:r>
            <a:r>
              <a:rPr lang="cs-CZ" sz="1600" dirty="0" smtClean="0"/>
              <a:t>:</a:t>
            </a:r>
          </a:p>
          <a:p>
            <a:pPr lvl="1" algn="just"/>
            <a:r>
              <a:rPr lang="cs-CZ" sz="1600" dirty="0" smtClean="0"/>
              <a:t>nadřazené </a:t>
            </a:r>
            <a:r>
              <a:rPr lang="cs-CZ" sz="1600" dirty="0"/>
              <a:t>– vrcholové cíle (mise podniku, formulace identity podniku, podniková politika),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prováděcí </a:t>
            </a:r>
            <a:r>
              <a:rPr lang="cs-CZ" sz="1600" dirty="0"/>
              <a:t>cíle (cíle funkčních oblastí),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dílčí </a:t>
            </a:r>
            <a:r>
              <a:rPr lang="cs-CZ" sz="1600" dirty="0"/>
              <a:t>cíle </a:t>
            </a:r>
          </a:p>
          <a:p>
            <a:pPr lvl="1" algn="just"/>
            <a:r>
              <a:rPr lang="cs-CZ" sz="1600" dirty="0" smtClean="0"/>
              <a:t>elementární </a:t>
            </a:r>
            <a:r>
              <a:rPr lang="cs-CZ" sz="1600" dirty="0"/>
              <a:t>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Hierarchizace a skupiny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Výsledek organizování:</a:t>
            </a:r>
          </a:p>
          <a:p>
            <a:pPr lvl="1" algn="just"/>
            <a:r>
              <a:rPr lang="cs-CZ" sz="1600" dirty="0" smtClean="0"/>
              <a:t>Organizace</a:t>
            </a:r>
          </a:p>
          <a:p>
            <a:pPr lvl="1" algn="just"/>
            <a:r>
              <a:rPr lang="cs-CZ" sz="1600" dirty="0" smtClean="0"/>
              <a:t>Organizační struktura</a:t>
            </a:r>
            <a:endParaRPr lang="cs-CZ" sz="1600" dirty="0"/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Vlivy působící na proces organizování</a:t>
            </a:r>
          </a:p>
          <a:p>
            <a:pPr algn="just"/>
            <a:r>
              <a:rPr lang="cs-CZ" sz="1600" dirty="0"/>
              <a:t>Prostředí – mechanická struktura, organická struktura</a:t>
            </a:r>
          </a:p>
          <a:p>
            <a:pPr algn="just"/>
            <a:r>
              <a:rPr lang="cs-CZ" sz="1600" dirty="0"/>
              <a:t>Strategie</a:t>
            </a:r>
          </a:p>
          <a:p>
            <a:pPr algn="just"/>
            <a:r>
              <a:rPr lang="cs-CZ" sz="1600" dirty="0"/>
              <a:t>Velikost</a:t>
            </a:r>
          </a:p>
          <a:p>
            <a:pPr algn="just"/>
            <a:r>
              <a:rPr lang="cs-CZ" sz="1600" dirty="0"/>
              <a:t>Technologie</a:t>
            </a:r>
          </a:p>
          <a:p>
            <a:pPr algn="just"/>
            <a:r>
              <a:rPr lang="cs-CZ" sz="1600" dirty="0"/>
              <a:t>Konkurence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Organizování</a:t>
            </a:r>
          </a:p>
        </p:txBody>
      </p:sp>
    </p:spTree>
    <p:extLst>
      <p:ext uri="{BB962C8B-B14F-4D97-AF65-F5344CB8AC3E}">
        <p14:creationId xmlns:p14="http://schemas.microsoft.com/office/powerpoint/2010/main" val="20884345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Vize pomáhají popsat cíl organizace. Vyjadřuje co by podnik chtěl dosáhnout a jakým způsobem</a:t>
            </a:r>
            <a:r>
              <a:rPr lang="cs-CZ" sz="1800" dirty="0" smtClean="0"/>
              <a:t>. Vize </a:t>
            </a:r>
            <a:r>
              <a:rPr lang="cs-CZ" sz="1800" dirty="0"/>
              <a:t>podniku představuje model budoucího vývoje a stavu podniku v konkrétně časově vymezeném </a:t>
            </a:r>
            <a:r>
              <a:rPr lang="cs-CZ" sz="1800" dirty="0" smtClean="0"/>
              <a:t>období. Vize </a:t>
            </a:r>
            <a:r>
              <a:rPr lang="cs-CZ" sz="1800" dirty="0"/>
              <a:t>se stává dlouhodobou, přitažlivou, smysluplnou a motivující představou usilující o dosažení pozitivní podnikové </a:t>
            </a:r>
            <a:r>
              <a:rPr lang="cs-CZ" sz="1800" dirty="0" smtClean="0"/>
              <a:t>budoucnosti. Často </a:t>
            </a:r>
            <a:r>
              <a:rPr lang="cs-CZ" sz="1800" dirty="0"/>
              <a:t>také zahrnují hodnoty organizace</a:t>
            </a:r>
            <a:r>
              <a:rPr lang="cs-CZ" sz="1800" dirty="0" smtClean="0"/>
              <a:t>. Měly </a:t>
            </a:r>
            <a:r>
              <a:rPr lang="cs-CZ" sz="1800" dirty="0"/>
              <a:t>by být inspirací pro chování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Úkolem </a:t>
            </a:r>
            <a:r>
              <a:rPr lang="cs-CZ" sz="1800" b="1" dirty="0"/>
              <a:t>vize</a:t>
            </a:r>
            <a:r>
              <a:rPr lang="cs-CZ" sz="18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800" b="1" dirty="0"/>
              <a:t>impulsem, který ovlivní vývoj podniku.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3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snadno představitelná a uskutečnitelná;</a:t>
            </a:r>
          </a:p>
          <a:p>
            <a:pPr lvl="0" algn="just"/>
            <a:r>
              <a:rPr lang="cs-CZ" sz="1800" dirty="0"/>
              <a:t>adresně přitažlivá pro rozhodující zájmové skupiny v podniku;</a:t>
            </a:r>
          </a:p>
          <a:p>
            <a:pPr lvl="0" algn="just"/>
            <a:r>
              <a:rPr lang="cs-CZ" sz="18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8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800" dirty="0"/>
              <a:t>srozumitelná a snadno sdělitelná a přístupně vysvětlitelná;</a:t>
            </a:r>
          </a:p>
          <a:p>
            <a:pPr lvl="0" algn="just"/>
            <a:r>
              <a:rPr lang="cs-CZ" sz="18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8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800" dirty="0"/>
              <a:t>současně může vize připomínat chyby, kterých se podnik dopustil v minulosti a tak je i upozorněním na omyly a nedostatky.</a:t>
            </a:r>
            <a:r>
              <a:rPr lang="cs-CZ" sz="1800" b="1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Mise specifikuje podnikatelské aktivity, ve kterých chce podnik působit a se kterými chce konkurovat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800" dirty="0"/>
              <a:t>Je více konkrétnější než vize.</a:t>
            </a:r>
          </a:p>
          <a:p>
            <a:pPr algn="just"/>
            <a:r>
              <a:rPr lang="cs-CZ" sz="1800" dirty="0"/>
              <a:t>Mise odůvodňuje a vysvětluje existenci podniku.</a:t>
            </a:r>
          </a:p>
          <a:p>
            <a:pPr algn="just"/>
            <a:r>
              <a:rPr lang="cs-CZ" sz="1800" dirty="0"/>
              <a:t>Mise dává odpověď na otázku: „Jakou přidanou hodnotu může náš podnik nabídnout trhu nebo lidstvu</a:t>
            </a:r>
            <a:r>
              <a:rPr lang="cs-CZ" sz="1800" dirty="0" smtClean="0"/>
              <a:t>?“</a:t>
            </a:r>
          </a:p>
          <a:p>
            <a:pPr algn="just"/>
            <a:r>
              <a:rPr lang="cs-CZ" sz="1800" dirty="0"/>
              <a:t>Poslání (mise) podniku zdůvodňuje oprávněnost existence podniku a vyjadřuje přání vedení podniku, jak by měl být podnik chápán a přijímán veřejností. 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8721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důsledku toho vyplývá, že poslání podniku přímo definuje </a:t>
            </a:r>
            <a:r>
              <a:rPr lang="cs-CZ" sz="1800" b="1" dirty="0"/>
              <a:t>směry podnikatelských aktivit, </a:t>
            </a:r>
            <a:r>
              <a:rPr lang="cs-CZ" sz="1800" dirty="0"/>
              <a:t>stanovuje zásady </a:t>
            </a:r>
            <a:r>
              <a:rPr lang="cs-CZ" sz="1800" b="1" dirty="0"/>
              <a:t>podnikové kultury</a:t>
            </a:r>
            <a:r>
              <a:rPr lang="cs-CZ" sz="1800" dirty="0"/>
              <a:t> spolu s vhodnými </a:t>
            </a:r>
            <a:r>
              <a:rPr lang="cs-CZ" sz="1800" b="1" dirty="0"/>
              <a:t>vazbami na zaměstnance a </a:t>
            </a:r>
            <a:r>
              <a:rPr lang="cs-CZ" sz="1800" dirty="0"/>
              <a:t>vytváří </a:t>
            </a:r>
            <a:r>
              <a:rPr lang="cs-CZ" sz="1800" b="1" dirty="0"/>
              <a:t>vztah k zákazníkovi i konkurenci. </a:t>
            </a:r>
            <a:r>
              <a:rPr lang="cs-CZ" sz="1800" dirty="0"/>
              <a:t>Proto dobře vytvořené poslání podniku by mělo obsahovat:</a:t>
            </a:r>
            <a:endParaRPr lang="cs-CZ" sz="1800" dirty="0" smtClean="0"/>
          </a:p>
          <a:p>
            <a:pPr algn="just"/>
            <a:r>
              <a:rPr lang="cs-CZ" sz="1800" dirty="0" smtClean="0"/>
              <a:t>Cíl podniku.</a:t>
            </a:r>
          </a:p>
          <a:p>
            <a:pPr algn="just"/>
            <a:r>
              <a:rPr lang="cs-CZ" sz="1800" dirty="0" smtClean="0"/>
              <a:t>Zdůvodnění </a:t>
            </a:r>
            <a:r>
              <a:rPr lang="cs-CZ" sz="1800" dirty="0"/>
              <a:t>existence podniku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best</a:t>
            </a:r>
            <a:r>
              <a:rPr lang="cs-CZ" sz="1800" i="1" dirty="0"/>
              <a:t> </a:t>
            </a:r>
            <a:r>
              <a:rPr lang="cs-CZ" sz="1800" i="1" dirty="0" err="1"/>
              <a:t>employer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people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community</a:t>
            </a:r>
            <a:r>
              <a:rPr lang="cs-CZ" sz="1800" i="1" dirty="0"/>
              <a:t> </a:t>
            </a:r>
            <a:r>
              <a:rPr lang="cs-CZ" sz="1800" i="1" dirty="0" err="1"/>
              <a:t>around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</a:t>
            </a:r>
            <a:r>
              <a:rPr lang="cs-CZ" sz="1800" i="1" dirty="0"/>
              <a:t> and </a:t>
            </a:r>
            <a:r>
              <a:rPr lang="cs-CZ" sz="1800" i="1" dirty="0" err="1"/>
              <a:t>deliver</a:t>
            </a:r>
            <a:r>
              <a:rPr lang="cs-CZ" sz="1800" i="1" dirty="0"/>
              <a:t> </a:t>
            </a:r>
            <a:r>
              <a:rPr lang="cs-CZ" sz="1800" i="1" dirty="0" err="1"/>
              <a:t>operational</a:t>
            </a:r>
            <a:r>
              <a:rPr lang="cs-CZ" sz="1800" i="1" dirty="0"/>
              <a:t> excellence to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customers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restaurants</a:t>
            </a:r>
            <a:r>
              <a:rPr lang="cs-CZ" sz="1800" i="1" dirty="0"/>
              <a:t> (</a:t>
            </a:r>
            <a:r>
              <a:rPr lang="cs-CZ" sz="1800" i="1" dirty="0" err="1"/>
              <a:t>McDonald´s</a:t>
            </a:r>
            <a:r>
              <a:rPr lang="cs-CZ" sz="1800" i="1" dirty="0" smtClean="0"/>
              <a:t>)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Étos </a:t>
            </a:r>
            <a:r>
              <a:rPr lang="cs-CZ" sz="1800" dirty="0"/>
              <a:t>podniku: kultura, základní hodnoty, </a:t>
            </a:r>
            <a:r>
              <a:rPr lang="cs-CZ" sz="1800" dirty="0" smtClean="0"/>
              <a:t>ambice.</a:t>
            </a:r>
          </a:p>
          <a:p>
            <a:pPr algn="just"/>
            <a:r>
              <a:rPr lang="cs-CZ" sz="1800" dirty="0" smtClean="0"/>
              <a:t>Čím </a:t>
            </a:r>
            <a:r>
              <a:rPr lang="cs-CZ" sz="1800" dirty="0"/>
              <a:t>se odlišujeme od konkurence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America´s</a:t>
            </a:r>
            <a:r>
              <a:rPr lang="cs-CZ" sz="1800" i="1" dirty="0"/>
              <a:t> Best </a:t>
            </a:r>
            <a:r>
              <a:rPr lang="cs-CZ" sz="1800" i="1" dirty="0" err="1"/>
              <a:t>Quick-Service</a:t>
            </a:r>
            <a:r>
              <a:rPr lang="cs-CZ" sz="1800" i="1" dirty="0"/>
              <a:t> Restaurant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Konkurenční </a:t>
            </a:r>
            <a:r>
              <a:rPr lang="cs-CZ" sz="1800" dirty="0"/>
              <a:t>výhoda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world´s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mobile </a:t>
            </a:r>
            <a:r>
              <a:rPr lang="cs-CZ" sz="1800" i="1" dirty="0" err="1"/>
              <a:t>apps</a:t>
            </a:r>
            <a:r>
              <a:rPr lang="cs-CZ" sz="1800" i="1" dirty="0"/>
              <a:t> developer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Identifikace </a:t>
            </a:r>
            <a:r>
              <a:rPr lang="cs-CZ" sz="1800" dirty="0"/>
              <a:t>trhu a zákazníků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</a:t>
            </a:r>
            <a:r>
              <a:rPr lang="cs-CZ" sz="1800" i="1" dirty="0" err="1"/>
              <a:t>oncology</a:t>
            </a:r>
            <a:r>
              <a:rPr lang="cs-CZ" sz="1800" i="1" dirty="0"/>
              <a:t> </a:t>
            </a:r>
            <a:r>
              <a:rPr lang="cs-CZ" sz="1800" i="1" dirty="0" err="1"/>
              <a:t>practice</a:t>
            </a:r>
            <a:r>
              <a:rPr lang="cs-CZ" sz="1800" i="1" dirty="0"/>
              <a:t> in St. Louis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0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podle úrovně managementu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81"/>
              </p:ext>
            </p:extLst>
          </p:nvPr>
        </p:nvGraphicFramePr>
        <p:xfrm>
          <a:off x="107504" y="823567"/>
          <a:ext cx="8064895" cy="397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6363032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7780536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6172934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4242892889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Strategické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Taktické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Operativní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9225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Časový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horizont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než 1 rok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obvykle do 1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roku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denní, čtvrtletní,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měsíční, kvartální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50199"/>
                  </a:ext>
                </a:extLst>
              </a:tr>
              <a:tr h="581424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Hlavní důraz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ujasnit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si a naplánovat budoucí rozhodnutí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naplánovaní implementace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plánování denních operativních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činností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7354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Nejistota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vysoká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střední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nízká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0549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Rozpracovanost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globální otázky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detailní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detailní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5050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Šíře obsahu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široká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detailnější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 aktivit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specifická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827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Plánovací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metody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většinou nestrukturované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vysoce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75454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Možnost změny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složité a nesnadno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uvedení aktivit do praxe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snadno vyhodnotitelné a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 je soubor dokumentace, na základě které lze splnit zadané úkoly. Plán tedy musí být reálný, úplný a alternativní.</a:t>
            </a:r>
          </a:p>
          <a:p>
            <a:pPr algn="just"/>
            <a:r>
              <a:rPr lang="cs-CZ" sz="1800" b="1" dirty="0"/>
              <a:t>Reálnost plánu </a:t>
            </a:r>
            <a:r>
              <a:rPr lang="cs-CZ" sz="1800" dirty="0"/>
              <a:t>spočívá v tom, že vychází z reálných možností organizace, z reálné dostupnosti všech komponentů výroby, z reálných možností odbytu organizace.</a:t>
            </a:r>
          </a:p>
          <a:p>
            <a:pPr algn="just"/>
            <a:r>
              <a:rPr lang="cs-CZ" sz="1800" b="1" dirty="0"/>
              <a:t>Úplnost plánu </a:t>
            </a:r>
            <a:r>
              <a:rPr lang="cs-CZ" sz="1800" dirty="0"/>
              <a:t>spočívá v tom, že činnosti jsou podle něj z hlediska splnění úkolu dostatečně definována. Předepisuje-li dokumentace, která je součástí plánu např. součástku určitých rozměrů, musí být zadána i její pevnost, materiál, ze kterého má být vyrobena, barevnost a případě další údaje, pokud na nich záleží,</a:t>
            </a:r>
          </a:p>
          <a:p>
            <a:pPr algn="just"/>
            <a:r>
              <a:rPr lang="cs-CZ" sz="1800" b="1" dirty="0" err="1"/>
              <a:t>Alternativnost</a:t>
            </a:r>
            <a:r>
              <a:rPr lang="cs-CZ" sz="1800" b="1" dirty="0"/>
              <a:t> plánu </a:t>
            </a:r>
            <a:r>
              <a:rPr lang="cs-CZ" sz="1800" dirty="0"/>
              <a:t>spočívá v uvedení více alternativ u činností, jejichž splnění může být ohroženo poruchou ve výrobě, výpadkem kooperujících subdodavatelů nebo nutností použít např. odlišné součástky či materiály.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8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Umělé 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1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1" algn="just"/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a organizace </a:t>
            </a:r>
          </a:p>
        </p:txBody>
      </p:sp>
    </p:spTree>
    <p:extLst>
      <p:ext uri="{BB962C8B-B14F-4D97-AF65-F5344CB8AC3E}">
        <p14:creationId xmlns:p14="http://schemas.microsoft.com/office/powerpoint/2010/main" val="38036303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Tvorba kontrolního systému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Proč-co-kdo-kdy-jak-jak často kontrolovat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Účel kontroly</a:t>
            </a:r>
          </a:p>
          <a:p>
            <a:r>
              <a:rPr lang="cs-CZ" sz="1800" dirty="0"/>
              <a:t>Předmět kontroly</a:t>
            </a:r>
          </a:p>
          <a:p>
            <a:r>
              <a:rPr lang="cs-CZ" sz="1800" dirty="0"/>
              <a:t>Subjekt kontroly</a:t>
            </a:r>
          </a:p>
          <a:p>
            <a:r>
              <a:rPr lang="cs-CZ" sz="1800" dirty="0"/>
              <a:t>Časová dimenze kontroly</a:t>
            </a:r>
          </a:p>
          <a:p>
            <a:r>
              <a:rPr lang="cs-CZ" sz="1800" dirty="0"/>
              <a:t>Postupy, metody kontroly</a:t>
            </a:r>
          </a:p>
        </p:txBody>
      </p:sp>
    </p:spTree>
    <p:extLst>
      <p:ext uri="{BB962C8B-B14F-4D97-AF65-F5344CB8AC3E}">
        <p14:creationId xmlns:p14="http://schemas.microsoft.com/office/powerpoint/2010/main" val="27394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organizací</a:t>
            </a:r>
          </a:p>
        </p:txBody>
      </p:sp>
    </p:spTree>
    <p:extLst>
      <p:ext uri="{BB962C8B-B14F-4D97-AF65-F5344CB8AC3E}">
        <p14:creationId xmlns:p14="http://schemas.microsoft.com/office/powerpoint/2010/main" val="237279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Organizaci můžeme ze systémového hlediska chápat jako uspořádaný systém tvořeny prvky, které jsou spojené navzájem určitými vazbami a jako celek vykazuje určité vlastnosti, chování.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 organizaci jako v systému probíhají dva základní typy transformačních procesů:</a:t>
            </a:r>
          </a:p>
          <a:p>
            <a:pPr algn="just"/>
            <a:r>
              <a:rPr lang="cs-CZ" sz="1800" b="1" dirty="0"/>
              <a:t>hmotně energetická transformace </a:t>
            </a:r>
            <a:r>
              <a:rPr lang="cs-CZ" sz="1800" dirty="0"/>
              <a:t>(přeměna surovin ve výstupy) – hmotně energetický proces je vztahován k obsahové stránce řízení „Co se řídí?“ Hmotně energetický proces, to je proces přeměny vstupů na výstupy, se navenek projevuje jako chování organizace.</a:t>
            </a:r>
          </a:p>
          <a:p>
            <a:pPr algn="just"/>
            <a:r>
              <a:rPr lang="cs-CZ" sz="1800" b="1" dirty="0"/>
              <a:t>informační transformace </a:t>
            </a:r>
            <a:r>
              <a:rPr lang="cs-CZ" sz="1800" dirty="0"/>
              <a:t>(získávání, zpracování informací a informační působení na rozhodování) – proces informační transformace se vztahuje k formě procesu řízení „Jak se řídí?“.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</a:t>
            </a:r>
          </a:p>
        </p:txBody>
      </p:sp>
    </p:spTree>
    <p:extLst>
      <p:ext uri="{BB962C8B-B14F-4D97-AF65-F5344CB8AC3E}">
        <p14:creationId xmlns:p14="http://schemas.microsoft.com/office/powerpoint/2010/main" val="365155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Organizace má určitou strukturu, která je tvořena prvky, vztahy a vazbami uspořádané z pohledu účelu a naplnění požadovaných cílů. </a:t>
            </a:r>
          </a:p>
          <a:p>
            <a:pPr algn="just"/>
            <a:r>
              <a:rPr lang="cs-CZ" sz="1800" dirty="0"/>
              <a:t>Veškeré vazby mezi jednotlivými prvky v organizaci mají charakter toků informací, který je v současné době řešen v rámci informačních systémů organizací. </a:t>
            </a:r>
          </a:p>
          <a:p>
            <a:pPr algn="just"/>
            <a:r>
              <a:rPr lang="cs-CZ" sz="1800" dirty="0"/>
              <a:t>Jako každý systém, tak také v organizaci existují prvky vstupní a výstupní. </a:t>
            </a:r>
          </a:p>
          <a:p>
            <a:pPr algn="just"/>
            <a:r>
              <a:rPr lang="cs-CZ" sz="1800" dirty="0"/>
              <a:t>Vstupy představují zdroje potřebné k naplňování cílů organizaci. Na základě transformace vstupů ve vnitřním prostředí organizace jsou potom produkovány výstupy hmotné nebo nehmotné povahy. </a:t>
            </a:r>
          </a:p>
          <a:p>
            <a:pPr algn="just"/>
            <a:r>
              <a:rPr lang="cs-CZ" sz="1800" dirty="0"/>
              <a:t>Výstupy 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II</a:t>
            </a:r>
          </a:p>
        </p:txBody>
      </p:sp>
    </p:spTree>
    <p:extLst>
      <p:ext uri="{BB962C8B-B14F-4D97-AF65-F5344CB8AC3E}">
        <p14:creationId xmlns:p14="http://schemas.microsoft.com/office/powerpoint/2010/main" val="370214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</a:p>
          <a:p>
            <a:pPr algn="just"/>
            <a:r>
              <a:rPr lang="cs-CZ" sz="1800" b="1" dirty="0"/>
              <a:t>Prvky 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</a:p>
          <a:p>
            <a:pPr algn="just"/>
            <a:r>
              <a:rPr lang="cs-CZ" sz="1800" b="1" dirty="0"/>
              <a:t>Řídící prvky</a:t>
            </a:r>
            <a:r>
              <a:rPr lang="cs-CZ" sz="1800" dirty="0"/>
              <a:t> představují samotný management organizace.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Prvky organizace</a:t>
            </a:r>
          </a:p>
        </p:txBody>
      </p:sp>
    </p:spTree>
    <p:extLst>
      <p:ext uri="{BB962C8B-B14F-4D97-AF65-F5344CB8AC3E}">
        <p14:creationId xmlns:p14="http://schemas.microsoft.com/office/powerpoint/2010/main" val="196247331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3855</Words>
  <Application>Microsoft Office PowerPoint</Application>
  <PresentationFormat>Předvádění na obrazovce (16:9)</PresentationFormat>
  <Paragraphs>408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Enriqueta</vt:lpstr>
      <vt:lpstr>Times New Roman</vt:lpstr>
      <vt:lpstr>SLU</vt:lpstr>
      <vt:lpstr>Manažerské funkce sekvenční</vt:lpstr>
      <vt:lpstr>Podstata manažerských funkcí</vt:lpstr>
      <vt:lpstr>Sekvenční manažerské funkce</vt:lpstr>
      <vt:lpstr>Organizování</vt:lpstr>
      <vt:lpstr>Management a organizace 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Organizační struktura II</vt:lpstr>
      <vt:lpstr>Struktura procesní</vt:lpstr>
      <vt:lpstr>Struktura útvarová</vt:lpstr>
      <vt:lpstr>Členění organizačních struktur</vt:lpstr>
      <vt:lpstr>Funkční organizační struktura</vt:lpstr>
      <vt:lpstr>Divizionální produktová organizační struktura</vt:lpstr>
      <vt:lpstr>Divizionální teritoriální organizační struktura</vt:lpstr>
      <vt:lpstr>Divizionální organizační struktura</vt:lpstr>
      <vt:lpstr>Strmá organizační struktura</vt:lpstr>
      <vt:lpstr>Plochá organizační struktura</vt:lpstr>
      <vt:lpstr>Liniová organizační struktura</vt:lpstr>
      <vt:lpstr>Funkcionální organizační struktura</vt:lpstr>
      <vt:lpstr>Liniově-štábní organizační struktura</vt:lpstr>
      <vt:lpstr>Hybridní (víceliniová štábní) organizační struktura</vt:lpstr>
      <vt:lpstr>Maticová struktura</vt:lpstr>
      <vt:lpstr>Struktura projektové koordinace</vt:lpstr>
      <vt:lpstr>Projektová struktura</vt:lpstr>
      <vt:lpstr>Síťová organizační struktura</vt:lpstr>
      <vt:lpstr>Proces tvorby organizační struktury</vt:lpstr>
      <vt:lpstr>Plánování</vt:lpstr>
      <vt:lpstr>Podstata plánování</vt:lpstr>
      <vt:lpstr>Analýza výchozí situace</vt:lpstr>
      <vt:lpstr>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Vize</vt:lpstr>
      <vt:lpstr>Požadavky na vizi </vt:lpstr>
      <vt:lpstr>Mise - poslání</vt:lpstr>
      <vt:lpstr>Co by měla obsahovat mise</vt:lpstr>
      <vt:lpstr>Plánování podle úrovně managementu</vt:lpstr>
      <vt:lpstr>Plán</vt:lpstr>
      <vt:lpstr>Struktura plánu</vt:lpstr>
      <vt:lpstr>Klasifikace plánů</vt:lpstr>
      <vt:lpstr>Požadavky na plán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  <vt:lpstr>Tvorba kontrolního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336</cp:revision>
  <dcterms:created xsi:type="dcterms:W3CDTF">2016-07-06T15:42:34Z</dcterms:created>
  <dcterms:modified xsi:type="dcterms:W3CDTF">2024-03-25T16:08:08Z</dcterms:modified>
</cp:coreProperties>
</file>