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sldIdLst>
    <p:sldId id="256" r:id="rId2"/>
    <p:sldId id="341" r:id="rId3"/>
    <p:sldId id="269" r:id="rId4"/>
    <p:sldId id="338" r:id="rId5"/>
    <p:sldId id="348" r:id="rId6"/>
    <p:sldId id="350" r:id="rId7"/>
    <p:sldId id="344" r:id="rId8"/>
    <p:sldId id="349" r:id="rId9"/>
    <p:sldId id="340" r:id="rId10"/>
    <p:sldId id="353" r:id="rId11"/>
    <p:sldId id="345" r:id="rId12"/>
    <p:sldId id="335" r:id="rId13"/>
    <p:sldId id="351" r:id="rId14"/>
    <p:sldId id="352" r:id="rId15"/>
    <p:sldId id="356" r:id="rId16"/>
    <p:sldId id="346" r:id="rId17"/>
    <p:sldId id="354" r:id="rId18"/>
    <p:sldId id="355" r:id="rId19"/>
    <p:sldId id="357" r:id="rId20"/>
    <p:sldId id="273" r:id="rId21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347" autoAdjust="0"/>
    <p:restoredTop sz="90929"/>
  </p:normalViewPr>
  <p:slideViewPr>
    <p:cSldViewPr>
      <p:cViewPr varScale="1">
        <p:scale>
          <a:sx n="77" d="100"/>
          <a:sy n="77" d="100"/>
        </p:scale>
        <p:origin x="121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 Marková" userId="8ac8855c-4e0e-44ec-b242-4f56ba3c791e" providerId="ADAL" clId="{AF1005EA-B3B7-4C0C-9BB6-BD1EA28887E5}"/>
    <pc:docChg chg="addSld delSld modSld sldOrd">
      <pc:chgData name="Helena Marková" userId="8ac8855c-4e0e-44ec-b242-4f56ba3c791e" providerId="ADAL" clId="{AF1005EA-B3B7-4C0C-9BB6-BD1EA28887E5}" dt="2024-02-26T22:32:27.511" v="360" actId="20577"/>
      <pc:docMkLst>
        <pc:docMk/>
      </pc:docMkLst>
      <pc:sldChg chg="del ord">
        <pc:chgData name="Helena Marková" userId="8ac8855c-4e0e-44ec-b242-4f56ba3c791e" providerId="ADAL" clId="{AF1005EA-B3B7-4C0C-9BB6-BD1EA28887E5}" dt="2024-02-26T22:07:27.351" v="277" actId="2696"/>
        <pc:sldMkLst>
          <pc:docMk/>
          <pc:sldMk cId="0" sldId="335"/>
        </pc:sldMkLst>
      </pc:sldChg>
      <pc:sldChg chg="modSp add mod ord">
        <pc:chgData name="Helena Marková" userId="8ac8855c-4e0e-44ec-b242-4f56ba3c791e" providerId="ADAL" clId="{AF1005EA-B3B7-4C0C-9BB6-BD1EA28887E5}" dt="2024-02-26T22:32:27.511" v="360" actId="20577"/>
        <pc:sldMkLst>
          <pc:docMk/>
          <pc:sldMk cId="2752607475" sldId="335"/>
        </pc:sldMkLst>
        <pc:spChg chg="mod">
          <ac:chgData name="Helena Marková" userId="8ac8855c-4e0e-44ec-b242-4f56ba3c791e" providerId="ADAL" clId="{AF1005EA-B3B7-4C0C-9BB6-BD1EA28887E5}" dt="2024-02-26T22:31:57.121" v="352" actId="20577"/>
          <ac:spMkLst>
            <pc:docMk/>
            <pc:sldMk cId="2752607475" sldId="335"/>
            <ac:spMk id="2" creationId="{00000000-0000-0000-0000-000000000000}"/>
          </ac:spMkLst>
        </pc:spChg>
        <pc:spChg chg="mod">
          <ac:chgData name="Helena Marková" userId="8ac8855c-4e0e-44ec-b242-4f56ba3c791e" providerId="ADAL" clId="{AF1005EA-B3B7-4C0C-9BB6-BD1EA28887E5}" dt="2024-02-26T22:32:27.511" v="360" actId="20577"/>
          <ac:spMkLst>
            <pc:docMk/>
            <pc:sldMk cId="2752607475" sldId="335"/>
            <ac:spMk id="31749" creationId="{00000000-0000-0000-0000-000000000000}"/>
          </ac:spMkLst>
        </pc:spChg>
      </pc:sldChg>
      <pc:sldChg chg="add del ord">
        <pc:chgData name="Helena Marková" userId="8ac8855c-4e0e-44ec-b242-4f56ba3c791e" providerId="ADAL" clId="{AF1005EA-B3B7-4C0C-9BB6-BD1EA28887E5}" dt="2024-02-26T22:09:43.370" v="281" actId="2696"/>
        <pc:sldMkLst>
          <pc:docMk/>
          <pc:sldMk cId="3080247330" sldId="335"/>
        </pc:sldMkLst>
      </pc:sldChg>
      <pc:sldChg chg="del">
        <pc:chgData name="Helena Marková" userId="8ac8855c-4e0e-44ec-b242-4f56ba3c791e" providerId="ADAL" clId="{AF1005EA-B3B7-4C0C-9BB6-BD1EA28887E5}" dt="2024-02-26T20:16:22.370" v="71" actId="2696"/>
        <pc:sldMkLst>
          <pc:docMk/>
          <pc:sldMk cId="3411491028" sldId="342"/>
        </pc:sldMkLst>
      </pc:sldChg>
      <pc:sldChg chg="modSp">
        <pc:chgData name="Helena Marková" userId="8ac8855c-4e0e-44ec-b242-4f56ba3c791e" providerId="ADAL" clId="{AF1005EA-B3B7-4C0C-9BB6-BD1EA28887E5}" dt="2024-02-26T20:45:47.526" v="151" actId="207"/>
        <pc:sldMkLst>
          <pc:docMk/>
          <pc:sldMk cId="1257225919" sldId="345"/>
        </pc:sldMkLst>
        <pc:spChg chg="mod">
          <ac:chgData name="Helena Marková" userId="8ac8855c-4e0e-44ec-b242-4f56ba3c791e" providerId="ADAL" clId="{AF1005EA-B3B7-4C0C-9BB6-BD1EA28887E5}" dt="2024-02-26T20:45:47.526" v="151" actId="207"/>
          <ac:spMkLst>
            <pc:docMk/>
            <pc:sldMk cId="1257225919" sldId="345"/>
            <ac:spMk id="31749" creationId="{00000000-0000-0000-0000-000000000000}"/>
          </ac:spMkLst>
        </pc:spChg>
      </pc:sldChg>
      <pc:sldChg chg="ord">
        <pc:chgData name="Helena Marková" userId="8ac8855c-4e0e-44ec-b242-4f56ba3c791e" providerId="ADAL" clId="{AF1005EA-B3B7-4C0C-9BB6-BD1EA28887E5}" dt="2024-02-26T21:14:15.327" v="165"/>
        <pc:sldMkLst>
          <pc:docMk/>
          <pc:sldMk cId="304209081" sldId="346"/>
        </pc:sldMkLst>
      </pc:sldChg>
      <pc:sldChg chg="del">
        <pc:chgData name="Helena Marková" userId="8ac8855c-4e0e-44ec-b242-4f56ba3c791e" providerId="ADAL" clId="{AF1005EA-B3B7-4C0C-9BB6-BD1EA28887E5}" dt="2024-02-26T20:07:34.089" v="0" actId="2696"/>
        <pc:sldMkLst>
          <pc:docMk/>
          <pc:sldMk cId="806895340" sldId="347"/>
        </pc:sldMkLst>
      </pc:sldChg>
      <pc:sldChg chg="modSp">
        <pc:chgData name="Helena Marková" userId="8ac8855c-4e0e-44ec-b242-4f56ba3c791e" providerId="ADAL" clId="{AF1005EA-B3B7-4C0C-9BB6-BD1EA28887E5}" dt="2024-02-26T20:09:31.937" v="70" actId="20577"/>
        <pc:sldMkLst>
          <pc:docMk/>
          <pc:sldMk cId="2059410461" sldId="349"/>
        </pc:sldMkLst>
        <pc:spChg chg="mod">
          <ac:chgData name="Helena Marková" userId="8ac8855c-4e0e-44ec-b242-4f56ba3c791e" providerId="ADAL" clId="{AF1005EA-B3B7-4C0C-9BB6-BD1EA28887E5}" dt="2024-02-26T20:09:31.937" v="70" actId="20577"/>
          <ac:spMkLst>
            <pc:docMk/>
            <pc:sldMk cId="2059410461" sldId="349"/>
            <ac:spMk id="44035" creationId="{00000000-0000-0000-0000-000000000000}"/>
          </ac:spMkLst>
        </pc:spChg>
      </pc:sldChg>
      <pc:sldChg chg="modSp">
        <pc:chgData name="Helena Marková" userId="8ac8855c-4e0e-44ec-b242-4f56ba3c791e" providerId="ADAL" clId="{AF1005EA-B3B7-4C0C-9BB6-BD1EA28887E5}" dt="2024-02-26T20:08:42.276" v="56" actId="20577"/>
        <pc:sldMkLst>
          <pc:docMk/>
          <pc:sldMk cId="3425250552" sldId="350"/>
        </pc:sldMkLst>
        <pc:spChg chg="mod">
          <ac:chgData name="Helena Marková" userId="8ac8855c-4e0e-44ec-b242-4f56ba3c791e" providerId="ADAL" clId="{AF1005EA-B3B7-4C0C-9BB6-BD1EA28887E5}" dt="2024-02-26T20:08:42.276" v="56" actId="20577"/>
          <ac:spMkLst>
            <pc:docMk/>
            <pc:sldMk cId="3425250552" sldId="350"/>
            <ac:spMk id="44035" creationId="{00000000-0000-0000-0000-000000000000}"/>
          </ac:spMkLst>
        </pc:spChg>
      </pc:sldChg>
      <pc:sldChg chg="del ord">
        <pc:chgData name="Helena Marková" userId="8ac8855c-4e0e-44ec-b242-4f56ba3c791e" providerId="ADAL" clId="{AF1005EA-B3B7-4C0C-9BB6-BD1EA28887E5}" dt="2024-02-26T22:09:43.370" v="281" actId="2696"/>
        <pc:sldMkLst>
          <pc:docMk/>
          <pc:sldMk cId="1623822050" sldId="351"/>
        </pc:sldMkLst>
      </pc:sldChg>
      <pc:sldChg chg="add">
        <pc:chgData name="Helena Marková" userId="8ac8855c-4e0e-44ec-b242-4f56ba3c791e" providerId="ADAL" clId="{AF1005EA-B3B7-4C0C-9BB6-BD1EA28887E5}" dt="2024-02-26T22:09:53.452" v="282"/>
        <pc:sldMkLst>
          <pc:docMk/>
          <pc:sldMk cId="4009931166" sldId="351"/>
        </pc:sldMkLst>
      </pc:sldChg>
      <pc:sldChg chg="add del ord">
        <pc:chgData name="Helena Marková" userId="8ac8855c-4e0e-44ec-b242-4f56ba3c791e" providerId="ADAL" clId="{AF1005EA-B3B7-4C0C-9BB6-BD1EA28887E5}" dt="2024-02-26T22:09:43.370" v="281" actId="2696"/>
        <pc:sldMkLst>
          <pc:docMk/>
          <pc:sldMk cId="1172799124" sldId="352"/>
        </pc:sldMkLst>
      </pc:sldChg>
      <pc:sldChg chg="add">
        <pc:chgData name="Helena Marková" userId="8ac8855c-4e0e-44ec-b242-4f56ba3c791e" providerId="ADAL" clId="{AF1005EA-B3B7-4C0C-9BB6-BD1EA28887E5}" dt="2024-02-26T22:09:53.452" v="282"/>
        <pc:sldMkLst>
          <pc:docMk/>
          <pc:sldMk cId="2305537567" sldId="352"/>
        </pc:sldMkLst>
      </pc:sldChg>
      <pc:sldChg chg="del ord">
        <pc:chgData name="Helena Marková" userId="8ac8855c-4e0e-44ec-b242-4f56ba3c791e" providerId="ADAL" clId="{AF1005EA-B3B7-4C0C-9BB6-BD1EA28887E5}" dt="2024-02-26T22:07:27.351" v="277" actId="2696"/>
        <pc:sldMkLst>
          <pc:docMk/>
          <pc:sldMk cId="3244009542" sldId="352"/>
        </pc:sldMkLst>
      </pc:sldChg>
      <pc:sldChg chg="modSp mod ord modAnim">
        <pc:chgData name="Helena Marková" userId="8ac8855c-4e0e-44ec-b242-4f56ba3c791e" providerId="ADAL" clId="{AF1005EA-B3B7-4C0C-9BB6-BD1EA28887E5}" dt="2024-02-26T21:31:59.222" v="276" actId="20577"/>
        <pc:sldMkLst>
          <pc:docMk/>
          <pc:sldMk cId="4100942292" sldId="356"/>
        </pc:sldMkLst>
        <pc:spChg chg="mod">
          <ac:chgData name="Helena Marková" userId="8ac8855c-4e0e-44ec-b242-4f56ba3c791e" providerId="ADAL" clId="{AF1005EA-B3B7-4C0C-9BB6-BD1EA28887E5}" dt="2024-02-26T21:15:12.902" v="176" actId="20577"/>
          <ac:spMkLst>
            <pc:docMk/>
            <pc:sldMk cId="4100942292" sldId="356"/>
            <ac:spMk id="2" creationId="{00000000-0000-0000-0000-000000000000}"/>
          </ac:spMkLst>
        </pc:spChg>
        <pc:spChg chg="mod">
          <ac:chgData name="Helena Marková" userId="8ac8855c-4e0e-44ec-b242-4f56ba3c791e" providerId="ADAL" clId="{AF1005EA-B3B7-4C0C-9BB6-BD1EA28887E5}" dt="2024-02-26T21:31:59.222" v="276" actId="20577"/>
          <ac:spMkLst>
            <pc:docMk/>
            <pc:sldMk cId="4100942292" sldId="356"/>
            <ac:spMk id="31749" creationId="{00000000-0000-0000-0000-000000000000}"/>
          </ac:spMkLst>
        </pc:spChg>
      </pc:sldChg>
      <pc:sldChg chg="modSp del ord modAnim">
        <pc:chgData name="Helena Marková" userId="8ac8855c-4e0e-44ec-b242-4f56ba3c791e" providerId="ADAL" clId="{AF1005EA-B3B7-4C0C-9BB6-BD1EA28887E5}" dt="2024-02-26T22:07:27.351" v="277" actId="2696"/>
        <pc:sldMkLst>
          <pc:docMk/>
          <pc:sldMk cId="2354618661" sldId="357"/>
        </pc:sldMkLst>
        <pc:spChg chg="mod">
          <ac:chgData name="Helena Marková" userId="8ac8855c-4e0e-44ec-b242-4f56ba3c791e" providerId="ADAL" clId="{AF1005EA-B3B7-4C0C-9BB6-BD1EA28887E5}" dt="2024-02-26T20:42:06.210" v="150" actId="20577"/>
          <ac:spMkLst>
            <pc:docMk/>
            <pc:sldMk cId="2354618661" sldId="357"/>
            <ac:spMk id="31749" creationId="{00000000-0000-0000-0000-000000000000}"/>
          </ac:spMkLst>
        </pc:spChg>
      </pc:sldChg>
      <pc:sldChg chg="add ord">
        <pc:chgData name="Helena Marková" userId="8ac8855c-4e0e-44ec-b242-4f56ba3c791e" providerId="ADAL" clId="{AF1005EA-B3B7-4C0C-9BB6-BD1EA28887E5}" dt="2024-02-26T22:08:31.740" v="280"/>
        <pc:sldMkLst>
          <pc:docMk/>
          <pc:sldMk cId="3938311170" sldId="3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usinessanimals.cz/3-tipy-jak-na-efektivni-business-time-management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diktologie.cz/layova-skala-prokrastinace-pro-studenty" TargetMode="External"/><Relationship Id="rId2" Type="http://schemas.openxmlformats.org/officeDocument/2006/relationships/hyperlink" Target="https://poradna.adiktologie.cz/otestujte-se/?poll_id=6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trello.com/cs" TargetMode="External"/><Relationship Id="rId7" Type="http://schemas.openxmlformats.org/officeDocument/2006/relationships/image" Target="../media/image10.png"/><Relationship Id="rId2" Type="http://schemas.openxmlformats.org/officeDocument/2006/relationships/hyperlink" Target="https://www.mindtools.com/aavjrgg/how-good-is-your-time-managem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hyperlink" Target="https://www.adiktologie.cz/layova-skala-prokrastinace-pro-studenty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blog.aira.cz/10-osvedcenych-tipu-jak-na-efektivni-time-management#8" TargetMode="External"/><Relationship Id="rId3" Type="http://schemas.openxmlformats.org/officeDocument/2006/relationships/hyperlink" Target="https://blog.aira.cz/10-osvedcenych-tipu-jak-na-efektivni-time-management#3" TargetMode="External"/><Relationship Id="rId7" Type="http://schemas.openxmlformats.org/officeDocument/2006/relationships/hyperlink" Target="https://blog.aira.cz/10-osvedcenych-tipu-jak-na-efektivni-time-management#7" TargetMode="External"/><Relationship Id="rId2" Type="http://schemas.openxmlformats.org/officeDocument/2006/relationships/hyperlink" Target="https://blog.aira.cz/10-osvedcenych-tipu-jak-na-efektivni-time-management#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log.aira.cz/10-osvedcenych-tipu-jak-na-efektivni-time-management#6" TargetMode="External"/><Relationship Id="rId5" Type="http://schemas.openxmlformats.org/officeDocument/2006/relationships/hyperlink" Target="https://blog.aira.cz/10-osvedcenych-tipu-jak-na-efektivni-time-management#5" TargetMode="External"/><Relationship Id="rId10" Type="http://schemas.openxmlformats.org/officeDocument/2006/relationships/hyperlink" Target="https://blog.aira.cz/10-osvedcenych-tipu-jak-na-efektivni-time-management#10" TargetMode="External"/><Relationship Id="rId4" Type="http://schemas.openxmlformats.org/officeDocument/2006/relationships/hyperlink" Target="https://blog.aira.cz/10-osvedcenych-tipu-jak-na-efektivni-time-management#4" TargetMode="External"/><Relationship Id="rId9" Type="http://schemas.openxmlformats.org/officeDocument/2006/relationships/hyperlink" Target="https://blog.aira.cz/10-osvedcenych-tipu-jak-na-efektivni-time-management#9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Time management.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2.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844824"/>
            <a:ext cx="8678198" cy="4752826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Dělejte a soustřeďte se jen na jednu věc – dělání více věcí najednou (multitasking) je taky jeden ze žroutů času.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Z výzkumů vyplývá, že multitasking snižuje naši produktivitu.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Neschopnost soustředit se na jednu věc snižuje efektivitu naší práce o 20 až 40 procent.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09600"/>
            <a:ext cx="8534752" cy="962012"/>
          </a:xfrm>
        </p:spPr>
        <p:txBody>
          <a:bodyPr/>
          <a:lstStyle/>
          <a:p>
            <a:pPr>
              <a:defRPr/>
            </a:pPr>
            <a:r>
              <a:rPr lang="ro-RO" sz="3300" b="1" dirty="0">
                <a:solidFill>
                  <a:schemeClr val="bg2"/>
                </a:solidFill>
                <a:effectLst/>
                <a:latin typeface="+mn-lt"/>
              </a:rPr>
              <a:t>Je multitasking cesta?</a:t>
            </a:r>
          </a:p>
        </p:txBody>
      </p:sp>
    </p:spTree>
    <p:extLst>
      <p:ext uri="{BB962C8B-B14F-4D97-AF65-F5344CB8AC3E}">
        <p14:creationId xmlns:p14="http://schemas.microsoft.com/office/powerpoint/2010/main" val="264380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844824"/>
            <a:ext cx="8678198" cy="4752826"/>
          </a:xfrm>
        </p:spPr>
        <p:txBody>
          <a:bodyPr>
            <a:normAutofit fontScale="92500"/>
          </a:bodyPr>
          <a:lstStyle/>
          <a:p>
            <a:pPr marL="457200" indent="-457200" algn="just" eaLnBrk="1" hangingPunct="1">
              <a:lnSpc>
                <a:spcPct val="90000"/>
              </a:lnSpc>
              <a:buClr>
                <a:schemeClr val="bg2"/>
              </a:buClr>
              <a:buAutoNum type="arabicPeriod"/>
            </a:pPr>
            <a:r>
              <a:rPr lang="cs-CZ" sz="2800" dirty="0">
                <a:solidFill>
                  <a:schemeClr val="bg2"/>
                </a:solidFill>
              </a:rPr>
              <a:t>Využijte nejproduktivnější 2 hodiny svého mozku. Začínají 2 hodiny po probuzení. Čas pro nejnáročnější úkol. Jak je to u Vás? Co v tu dobu obvykle děláte?</a:t>
            </a:r>
          </a:p>
          <a:p>
            <a:pPr marL="457200" indent="-457200" algn="just" eaLnBrk="1" hangingPunct="1">
              <a:lnSpc>
                <a:spcPct val="90000"/>
              </a:lnSpc>
              <a:buClr>
                <a:schemeClr val="bg2"/>
              </a:buClr>
              <a:buAutoNum type="arabicPeriod"/>
            </a:pPr>
            <a:r>
              <a:rPr lang="fi-FI" sz="2800" dirty="0">
                <a:solidFill>
                  <a:schemeClr val="bg2"/>
                </a:solidFill>
              </a:rPr>
              <a:t>52 minut práce, 17 minut pauza</a:t>
            </a:r>
            <a:r>
              <a:rPr lang="cs-CZ" sz="2800" dirty="0">
                <a:solidFill>
                  <a:schemeClr val="bg2"/>
                </a:solidFill>
              </a:rPr>
              <a:t>. Co Vám to říká o nastavení rozvrhu ve škole? ;-)</a:t>
            </a:r>
          </a:p>
          <a:p>
            <a:pPr marL="457200" indent="-457200" algn="just" eaLnBrk="1" hangingPunct="1">
              <a:lnSpc>
                <a:spcPct val="90000"/>
              </a:lnSpc>
              <a:buClr>
                <a:schemeClr val="bg2"/>
              </a:buClr>
              <a:buAutoNum type="arabicPeriod"/>
            </a:pPr>
            <a:r>
              <a:rPr lang="cs-CZ" sz="2800" dirty="0">
                <a:solidFill>
                  <a:schemeClr val="bg2"/>
                </a:solidFill>
              </a:rPr>
              <a:t>Najděte svých extra 30 minut práce navíc. Co tím získáte? </a:t>
            </a:r>
          </a:p>
          <a:p>
            <a:pPr marL="457200" indent="-457200" algn="just" eaLnBrk="1" hangingPunct="1">
              <a:lnSpc>
                <a:spcPct val="90000"/>
              </a:lnSpc>
              <a:buClr>
                <a:schemeClr val="bg2"/>
              </a:buClr>
              <a:buAutoNum type="arabicPeriod"/>
            </a:pPr>
            <a:endParaRPr lang="cs-CZ" sz="2400" dirty="0">
              <a:solidFill>
                <a:schemeClr val="bg2"/>
              </a:solidFill>
            </a:endParaRPr>
          </a:p>
          <a:p>
            <a:pPr marL="457200" indent="-457200" algn="just" eaLnBrk="1" hangingPunct="1">
              <a:lnSpc>
                <a:spcPct val="90000"/>
              </a:lnSpc>
              <a:buClr>
                <a:schemeClr val="bg2"/>
              </a:buClr>
              <a:buAutoNum type="arabicPeriod"/>
            </a:pPr>
            <a:endParaRPr lang="cs-CZ" sz="2400" dirty="0">
              <a:solidFill>
                <a:schemeClr val="bg2"/>
              </a:solidFill>
            </a:endParaRPr>
          </a:p>
          <a:p>
            <a:pPr marL="457200" indent="-457200" algn="just" eaLnBrk="1" hangingPunct="1">
              <a:lnSpc>
                <a:spcPct val="90000"/>
              </a:lnSpc>
              <a:buClr>
                <a:schemeClr val="bg2"/>
              </a:buClr>
              <a:buAutoNum type="arabicPeriod"/>
            </a:pPr>
            <a:endParaRPr lang="cs-CZ" sz="2400" dirty="0">
              <a:solidFill>
                <a:schemeClr val="bg2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https://www.businessanimals.cz/3-tipy-jak-na-efektivni-business-time-management/</a:t>
            </a:r>
            <a:endParaRPr lang="cs-CZ" sz="2400" dirty="0">
              <a:solidFill>
                <a:srgbClr val="FF0000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marL="457200" indent="-457200" algn="just" eaLnBrk="1" hangingPunct="1">
              <a:lnSpc>
                <a:spcPct val="90000"/>
              </a:lnSpc>
              <a:buClr>
                <a:schemeClr val="bg2"/>
              </a:buClr>
              <a:buAutoNum type="arabicPeriod"/>
            </a:pP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09600"/>
            <a:ext cx="8534752" cy="962012"/>
          </a:xfrm>
        </p:spPr>
        <p:txBody>
          <a:bodyPr/>
          <a:lstStyle/>
          <a:p>
            <a:pPr>
              <a:defRPr/>
            </a:pPr>
            <a:r>
              <a:rPr lang="ro-RO" sz="3300" b="1" dirty="0">
                <a:solidFill>
                  <a:schemeClr val="bg2"/>
                </a:solidFill>
                <a:effectLst/>
                <a:latin typeface="+mn-lt"/>
              </a:rPr>
              <a:t>Efektivní time management</a:t>
            </a:r>
          </a:p>
        </p:txBody>
      </p:sp>
    </p:spTree>
    <p:extLst>
      <p:ext uri="{BB962C8B-B14F-4D97-AF65-F5344CB8AC3E}">
        <p14:creationId xmlns:p14="http://schemas.microsoft.com/office/powerpoint/2010/main" val="125722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7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844824"/>
            <a:ext cx="8678198" cy="4752826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b="1" dirty="0">
                <a:solidFill>
                  <a:schemeClr val="bg2"/>
                </a:solidFill>
              </a:rPr>
              <a:t>prokrastinaci</a:t>
            </a:r>
            <a:r>
              <a:rPr lang="cs-CZ" sz="2400" dirty="0">
                <a:solidFill>
                  <a:schemeClr val="bg2"/>
                </a:solidFill>
              </a:rPr>
              <a:t>, nebo-</a:t>
            </a:r>
            <a:r>
              <a:rPr lang="cs-CZ" sz="2400" dirty="0" err="1">
                <a:solidFill>
                  <a:schemeClr val="bg2"/>
                </a:solidFill>
              </a:rPr>
              <a:t>li</a:t>
            </a:r>
            <a:r>
              <a:rPr lang="cs-CZ" sz="2400" dirty="0">
                <a:solidFill>
                  <a:schemeClr val="bg2"/>
                </a:solidFill>
              </a:rPr>
              <a:t> tendenci odkládat plnění činností a úkolů, zejména těch nepříjemných, na pozdější dobu. 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Často jsou u prokrastinace tyto činnosti nahrazovány nedůležitými, nebo dokonce žádnými činnostmi. 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Prokrastinace není zaměnitelná s leností ani odpočinkem.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Při </a:t>
            </a:r>
            <a:r>
              <a:rPr lang="cs-CZ" sz="2400" dirty="0" err="1">
                <a:solidFill>
                  <a:schemeClr val="bg2"/>
                </a:solidFill>
              </a:rPr>
              <a:t>prokrastinování</a:t>
            </a:r>
            <a:r>
              <a:rPr lang="cs-CZ" sz="2400" dirty="0">
                <a:solidFill>
                  <a:schemeClr val="bg2"/>
                </a:solidFill>
              </a:rPr>
              <a:t> člověk energii ztrácí a získává pocit viny. 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Bez energie není pak člověk schopný s důležitými činnostmi začít a opět začíná </a:t>
            </a:r>
            <a:r>
              <a:rPr lang="cs-CZ" sz="2400" dirty="0" err="1">
                <a:solidFill>
                  <a:schemeClr val="bg2"/>
                </a:solidFill>
              </a:rPr>
              <a:t>prokrastinovat</a:t>
            </a:r>
            <a:r>
              <a:rPr lang="cs-CZ" sz="2400" dirty="0">
                <a:solidFill>
                  <a:schemeClr val="bg2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09600"/>
            <a:ext cx="8534752" cy="962012"/>
          </a:xfrm>
        </p:spPr>
        <p:txBody>
          <a:bodyPr/>
          <a:lstStyle/>
          <a:p>
            <a:pPr>
              <a:defRPr/>
            </a:pPr>
            <a:r>
              <a:rPr lang="ro-RO" sz="3300" b="1" dirty="0">
                <a:solidFill>
                  <a:schemeClr val="bg2"/>
                </a:solidFill>
                <a:effectLst/>
                <a:latin typeface="+mn-lt"/>
              </a:rPr>
              <a:t>Dobrý time management dokáže překonat...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3A2D437-0DD2-49CD-A656-20CFF30FD2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719156"/>
            <a:ext cx="3584548" cy="285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607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844824"/>
            <a:ext cx="8678198" cy="4752826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Prokrastinace bývá příčinou lidské neefektivity, frustrace a pocitu selhání. Prokrastinace brání v dosažení životních cílů a naplnění potenciálu člověka.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Co Vy? Jste </a:t>
            </a:r>
            <a:r>
              <a:rPr lang="cs-CZ" sz="2800" dirty="0" err="1">
                <a:solidFill>
                  <a:schemeClr val="bg2"/>
                </a:solidFill>
              </a:rPr>
              <a:t>prokrastinátoři</a:t>
            </a:r>
            <a:r>
              <a:rPr lang="cs-CZ" sz="2800" dirty="0">
                <a:solidFill>
                  <a:schemeClr val="bg2"/>
                </a:solidFill>
              </a:rPr>
              <a:t>? Je rozdíl mezi prokrastinací a leností?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Otestujte se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  <a:hlinkClick r:id="rId2"/>
              </a:rPr>
              <a:t>https://poradna.adiktologie.cz/otestujte-se/?poll_id=6</a:t>
            </a:r>
            <a:endParaRPr lang="cs-CZ" sz="28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00" dirty="0" err="1">
                <a:solidFill>
                  <a:schemeClr val="bg2"/>
                </a:solidFill>
              </a:rPr>
              <a:t>Layova</a:t>
            </a:r>
            <a:r>
              <a:rPr lang="cs-CZ" sz="2800" dirty="0">
                <a:solidFill>
                  <a:schemeClr val="bg2"/>
                </a:solidFill>
              </a:rPr>
              <a:t> škála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  <a:hlinkClick r:id="rId3"/>
              </a:rPr>
              <a:t>https://www.adiktologie.cz/layova-skala-prokrastinace-pro-studenty</a:t>
            </a:r>
            <a:endParaRPr lang="cs-CZ" sz="28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09600"/>
            <a:ext cx="8534752" cy="962012"/>
          </a:xfrm>
        </p:spPr>
        <p:txBody>
          <a:bodyPr/>
          <a:lstStyle/>
          <a:p>
            <a:pPr>
              <a:defRPr/>
            </a:pPr>
            <a:r>
              <a:rPr lang="ro-RO" sz="3300" b="1" dirty="0">
                <a:solidFill>
                  <a:schemeClr val="bg2"/>
                </a:solidFill>
                <a:effectLst/>
                <a:latin typeface="+mn-lt"/>
              </a:rPr>
              <a:t>Jsi prokrastinátor?</a:t>
            </a:r>
          </a:p>
        </p:txBody>
      </p:sp>
    </p:spTree>
    <p:extLst>
      <p:ext uri="{BB962C8B-B14F-4D97-AF65-F5344CB8AC3E}">
        <p14:creationId xmlns:p14="http://schemas.microsoft.com/office/powerpoint/2010/main" val="4009931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7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9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4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844824"/>
            <a:ext cx="8678198" cy="4752826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00" b="1" dirty="0" err="1">
                <a:solidFill>
                  <a:schemeClr val="bg2"/>
                </a:solidFill>
              </a:rPr>
              <a:t>Pomodoro</a:t>
            </a:r>
            <a:r>
              <a:rPr lang="cs-CZ" sz="2800" b="1" dirty="0">
                <a:solidFill>
                  <a:schemeClr val="bg2"/>
                </a:solidFill>
              </a:rPr>
              <a:t> technika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Čas na splnění úkolu si rozdělíme do časových intervalů po 25 minutách a po každém intervalu si dáme 5 minutovou pauzu. Když takto naplníme 4 půlhodiny našeho času, dopřejeme si delší pauzu třeba na kávu. Tato metoda nám pomáhá plně se soustředit na zadaný úkol.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09600"/>
            <a:ext cx="8534752" cy="962012"/>
          </a:xfrm>
        </p:spPr>
        <p:txBody>
          <a:bodyPr/>
          <a:lstStyle/>
          <a:p>
            <a:pPr>
              <a:defRPr/>
            </a:pPr>
            <a:r>
              <a:rPr lang="ro-RO" sz="3300" b="1" dirty="0">
                <a:solidFill>
                  <a:schemeClr val="bg2"/>
                </a:solidFill>
                <a:effectLst/>
                <a:latin typeface="+mn-lt"/>
              </a:rPr>
              <a:t>Jak bojovat s prokrastinací</a:t>
            </a:r>
          </a:p>
        </p:txBody>
      </p:sp>
    </p:spTree>
    <p:extLst>
      <p:ext uri="{BB962C8B-B14F-4D97-AF65-F5344CB8AC3E}">
        <p14:creationId xmlns:p14="http://schemas.microsoft.com/office/powerpoint/2010/main" val="2305537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32901" y="1916832"/>
            <a:ext cx="8678198" cy="5184874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Clr>
                <a:schemeClr val="bg2"/>
              </a:buClr>
              <a:buFont typeface="+mj-lt"/>
              <a:buAutoNum type="arabicPeriod"/>
            </a:pPr>
            <a:r>
              <a:rPr lang="cs-CZ" dirty="0">
                <a:solidFill>
                  <a:schemeClr val="bg2"/>
                </a:solidFill>
              </a:rPr>
              <a:t>Otestujte své schopnosti </a:t>
            </a:r>
            <a:r>
              <a:rPr lang="cs-CZ" dirty="0" err="1">
                <a:solidFill>
                  <a:schemeClr val="bg2"/>
                </a:solidFill>
              </a:rPr>
              <a:t>time</a:t>
            </a:r>
            <a:r>
              <a:rPr lang="cs-CZ" dirty="0">
                <a:solidFill>
                  <a:schemeClr val="bg2"/>
                </a:solidFill>
              </a:rPr>
              <a:t> managementu a prokrastinace.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Font typeface="+mj-lt"/>
              <a:buAutoNum type="arabicPeriod"/>
            </a:pPr>
            <a:r>
              <a:rPr lang="cs-CZ" dirty="0">
                <a:solidFill>
                  <a:schemeClr val="bg2"/>
                </a:solidFill>
              </a:rPr>
              <a:t>Sepište si kritická místa svého přístupu k plnění úkolů.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Font typeface="+mj-lt"/>
              <a:buAutoNum type="arabicPeriod"/>
            </a:pPr>
            <a:r>
              <a:rPr lang="cs-CZ" dirty="0">
                <a:solidFill>
                  <a:schemeClr val="bg2"/>
                </a:solidFill>
              </a:rPr>
              <a:t>Napište, co byste chtěli zlepšit a jaké metody k tomu použijete.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Font typeface="+mj-lt"/>
              <a:buAutoNum type="arabicPeriod"/>
            </a:pPr>
            <a:endParaRPr lang="cs-CZ" dirty="0">
              <a:solidFill>
                <a:schemeClr val="bg2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dirty="0">
                <a:solidFill>
                  <a:schemeClr val="bg2"/>
                </a:solidFill>
              </a:rPr>
              <a:t>Termín zpracování do 8.3.2024, </a:t>
            </a:r>
          </a:p>
          <a:p>
            <a:pPr marL="0" indent="0"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dirty="0">
                <a:solidFill>
                  <a:schemeClr val="bg2"/>
                </a:solidFill>
              </a:rPr>
              <a:t>odevzdávárna Úkol 1 Time management Marková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Font typeface="+mj-lt"/>
              <a:buAutoNum type="arabicPeriod"/>
            </a:pPr>
            <a:endParaRPr lang="cs-CZ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1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624" y="677869"/>
            <a:ext cx="8534752" cy="962012"/>
          </a:xfrm>
        </p:spPr>
        <p:txBody>
          <a:bodyPr/>
          <a:lstStyle/>
          <a:p>
            <a:pPr>
              <a:defRPr/>
            </a:pPr>
            <a:r>
              <a:rPr lang="ro-RO" sz="3300" b="1" dirty="0">
                <a:solidFill>
                  <a:schemeClr val="bg2"/>
                </a:solidFill>
                <a:effectLst/>
                <a:latin typeface="+mn-lt"/>
              </a:rPr>
              <a:t>Úkol (za 2 body)</a:t>
            </a:r>
          </a:p>
        </p:txBody>
      </p:sp>
    </p:spTree>
    <p:extLst>
      <p:ext uri="{BB962C8B-B14F-4D97-AF65-F5344CB8AC3E}">
        <p14:creationId xmlns:p14="http://schemas.microsoft.com/office/powerpoint/2010/main" val="4100942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7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036637"/>
            <a:ext cx="8678198" cy="5561013"/>
          </a:xfrm>
        </p:spPr>
        <p:txBody>
          <a:bodyPr>
            <a:normAutofit/>
          </a:bodyPr>
          <a:lstStyle/>
          <a:p>
            <a:pPr marL="0" indent="0" eaLnBrk="1" fontAlgn="t" hangingPunct="1">
              <a:buNone/>
            </a:pPr>
            <a:r>
              <a:rPr lang="cs-CZ" sz="1100" b="1" kern="1200" dirty="0">
                <a:solidFill>
                  <a:schemeClr val="lt1"/>
                </a:solidFill>
              </a:rPr>
              <a:t>Spíše</a:t>
            </a:r>
            <a:r>
              <a:rPr lang="cs-CZ" dirty="0"/>
              <a:t> 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09601"/>
            <a:ext cx="8534752" cy="299120"/>
          </a:xfrm>
        </p:spPr>
        <p:txBody>
          <a:bodyPr/>
          <a:lstStyle/>
          <a:p>
            <a:pPr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Umíte zacházet se svým časem?</a:t>
            </a:r>
            <a:endParaRPr lang="ro-RO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6EB52EB-C111-4376-A542-8694B56F10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629" y="908720"/>
            <a:ext cx="8004742" cy="5705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9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412776"/>
            <a:ext cx="8678198" cy="5184874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1800" dirty="0">
                <a:solidFill>
                  <a:schemeClr val="bg2"/>
                </a:solidFill>
              </a:rPr>
              <a:t>Zamyslete se, jak v průběhu typického dne ve škole nebo v práci řešíte běžné úkoly. Pak si přečtěte každý výrok a rozhodněte, jestli je pro Vás výrok spíše pravdivý nebo spíše nepravdivý.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1800" b="1" dirty="0">
                <a:solidFill>
                  <a:schemeClr val="bg2"/>
                </a:solidFill>
              </a:rPr>
              <a:t>Vyhodnocení: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1800" dirty="0">
                <a:solidFill>
                  <a:schemeClr val="bg2"/>
                </a:solidFill>
              </a:rPr>
              <a:t>Otázky 3 a 5-10 : dejte si 1 bod za každou odpověď “spíše pravda”.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1800" dirty="0">
                <a:solidFill>
                  <a:schemeClr val="bg2"/>
                </a:solidFill>
              </a:rPr>
              <a:t>Otázky 1, 2 a 4 : dejte si 1 bod za každou odpověď “spíše nepravda”.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1800" dirty="0">
                <a:solidFill>
                  <a:schemeClr val="bg2"/>
                </a:solidFill>
              </a:rPr>
              <a:t>Váš celkový počet bodů ukazuje Váš celkový postoj k využívání vašeho času.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18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1800" dirty="0">
                <a:solidFill>
                  <a:schemeClr val="bg2"/>
                </a:solidFill>
              </a:rPr>
              <a:t>Výroky 1 až 5 se vztahují k Vaší psychické schopnosti kontrolovat, jak trávíte svůj čas.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1800" dirty="0">
                <a:solidFill>
                  <a:schemeClr val="bg2"/>
                </a:solidFill>
              </a:rPr>
              <a:t>Výroky 6 až 10 se vztahují k metodám dobrého využívání času (</a:t>
            </a:r>
            <a:r>
              <a:rPr lang="cs-CZ" sz="1800" dirty="0" err="1">
                <a:solidFill>
                  <a:schemeClr val="bg2"/>
                </a:solidFill>
              </a:rPr>
              <a:t>time</a:t>
            </a:r>
            <a:r>
              <a:rPr lang="cs-CZ" sz="1800" dirty="0">
                <a:solidFill>
                  <a:schemeClr val="bg2"/>
                </a:solidFill>
              </a:rPr>
              <a:t> management).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1800" dirty="0">
                <a:solidFill>
                  <a:schemeClr val="bg2"/>
                </a:solidFill>
              </a:rPr>
              <a:t> 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1800" dirty="0">
                <a:solidFill>
                  <a:schemeClr val="bg2"/>
                </a:solidFill>
              </a:rPr>
              <a:t>Pokud mate dobré psychické schopnosti a metody využívání času, Vaše schopnost řídit a využívat čas efektivněji je jednodušší. 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1800" dirty="0">
                <a:solidFill>
                  <a:schemeClr val="bg2"/>
                </a:solidFill>
              </a:rPr>
              <a:t>Pokud jste dosáhli 8 a více bodů, umíte dobře řídit a využívat Váš čas. Pokud jste dosáhli 4 a méně bodů, měli byste se nad Vašimi praktikami řízení a využívání času zamyslet, pokud se v budoucnu chcete stát manažery.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624" y="677869"/>
            <a:ext cx="8534752" cy="962012"/>
          </a:xfrm>
        </p:spPr>
        <p:txBody>
          <a:bodyPr/>
          <a:lstStyle/>
          <a:p>
            <a:pPr>
              <a:defRPr/>
            </a:pPr>
            <a:r>
              <a:rPr lang="ro-RO" sz="3300" b="1" dirty="0">
                <a:solidFill>
                  <a:schemeClr val="bg2"/>
                </a:solidFill>
                <a:effectLst/>
                <a:latin typeface="+mn-lt"/>
              </a:rPr>
              <a:t>Otestujte své schopnosti time managementu</a:t>
            </a:r>
          </a:p>
        </p:txBody>
      </p:sp>
    </p:spTree>
    <p:extLst>
      <p:ext uri="{BB962C8B-B14F-4D97-AF65-F5344CB8AC3E}">
        <p14:creationId xmlns:p14="http://schemas.microsoft.com/office/powerpoint/2010/main" val="3447478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4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3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2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1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9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84500"/>
                            </p:stCondLst>
                            <p:childTnLst>
                              <p:par>
                                <p:cTn id="50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7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7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639880"/>
            <a:ext cx="8678198" cy="4957769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1800" dirty="0">
                <a:solidFill>
                  <a:schemeClr val="bg2"/>
                </a:solidFill>
                <a:hlinkClick r:id="rId2"/>
              </a:rPr>
              <a:t>https://www.mindtools.com/aavjrgg/how-good-is-your-time-management</a:t>
            </a:r>
            <a:endParaRPr lang="cs-CZ" sz="18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18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1800" dirty="0">
                <a:solidFill>
                  <a:schemeClr val="bg2"/>
                </a:solidFill>
              </a:rPr>
              <a:t>různé aplikace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1800" dirty="0">
                <a:solidFill>
                  <a:schemeClr val="bg2"/>
                </a:solidFill>
                <a:hlinkClick r:id="rId3"/>
              </a:rPr>
              <a:t>https://trello.com/cs</a:t>
            </a:r>
            <a:endParaRPr lang="cs-CZ" sz="18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18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18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18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18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18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18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18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1800" dirty="0">
                <a:solidFill>
                  <a:schemeClr val="bg2"/>
                </a:solidFill>
                <a:hlinkClick r:id="rId4"/>
              </a:rPr>
              <a:t>https://www.adiktologie.cz/layova-skala-prokrastinace-pro-studenty</a:t>
            </a:r>
            <a:endParaRPr lang="cs-CZ" sz="18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18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18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1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624" y="677869"/>
            <a:ext cx="8534752" cy="962012"/>
          </a:xfrm>
        </p:spPr>
        <p:txBody>
          <a:bodyPr/>
          <a:lstStyle/>
          <a:p>
            <a:pPr>
              <a:defRPr/>
            </a:pPr>
            <a:r>
              <a:rPr lang="ro-RO" sz="3300" b="1" dirty="0">
                <a:solidFill>
                  <a:schemeClr val="bg2"/>
                </a:solidFill>
                <a:effectLst/>
                <a:latin typeface="+mn-lt"/>
              </a:rPr>
              <a:t>Další možnosti testování a podpory</a:t>
            </a:r>
          </a:p>
        </p:txBody>
      </p:sp>
      <p:pic>
        <p:nvPicPr>
          <p:cNvPr id="6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00AE3279-084B-478F-88E5-752F24AB73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8373" y="2940450"/>
            <a:ext cx="2498293" cy="1064614"/>
          </a:xfrm>
          <a:prstGeom prst="rect">
            <a:avLst/>
          </a:prstGeom>
        </p:spPr>
      </p:pic>
      <p:pic>
        <p:nvPicPr>
          <p:cNvPr id="7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F6C52367-423E-4A1A-9DEF-4637D82025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29930" y="2996953"/>
            <a:ext cx="2382998" cy="1151335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9575DFB5-2E60-4A17-8A7D-47E21CD8059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072" y="2940450"/>
            <a:ext cx="1625684" cy="1625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571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7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32901" y="1916832"/>
            <a:ext cx="8678198" cy="5184874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3600" dirty="0">
                <a:solidFill>
                  <a:schemeClr val="bg2"/>
                </a:solidFill>
              </a:rPr>
              <a:t>Další nezbytnou manažerskou kompetencí je delegování.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3600" dirty="0">
                <a:solidFill>
                  <a:schemeClr val="bg2"/>
                </a:solidFill>
              </a:rPr>
              <a:t>…náplň dalšího semináře.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3600" dirty="0">
                <a:solidFill>
                  <a:schemeClr val="bg2"/>
                </a:solidFill>
              </a:rPr>
              <a:t>Mgr. Petra Zoubková, 5.3.2024, 10.35 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1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624" y="677869"/>
            <a:ext cx="8534752" cy="962012"/>
          </a:xfrm>
        </p:spPr>
        <p:txBody>
          <a:bodyPr/>
          <a:lstStyle/>
          <a:p>
            <a:pPr>
              <a:defRPr/>
            </a:pPr>
            <a:r>
              <a:rPr lang="ro-RO" sz="3300" b="1" dirty="0">
                <a:solidFill>
                  <a:schemeClr val="bg2"/>
                </a:solidFill>
                <a:effectLst/>
                <a:latin typeface="+mn-lt"/>
              </a:rPr>
              <a:t>Delegování</a:t>
            </a:r>
          </a:p>
        </p:txBody>
      </p:sp>
    </p:spTree>
    <p:extLst>
      <p:ext uri="{BB962C8B-B14F-4D97-AF65-F5344CB8AC3E}">
        <p14:creationId xmlns:p14="http://schemas.microsoft.com/office/powerpoint/2010/main" val="3938311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44016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Proč je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time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management důležitý? Jste dobrým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time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managerem?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060848"/>
            <a:ext cx="8136904" cy="4463776"/>
          </a:xfrm>
        </p:spPr>
        <p:txBody>
          <a:bodyPr/>
          <a:lstStyle/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EBC725-A03D-4A76-AD0E-ADCD87432F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917426"/>
            <a:ext cx="6048672" cy="446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58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 bez prokrastinace </a:t>
            </a:r>
            <a:r>
              <a:rPr lang="cs-CZ" sz="3500" b="1" dirty="0">
                <a:solidFill>
                  <a:schemeClr val="bg2"/>
                </a:solidFill>
                <a:sym typeface="Wingdings" panose="05000000000000000000" pitchFamily="2" charset="2"/>
              </a:rPr>
              <a:t>.</a:t>
            </a:r>
            <a:r>
              <a:rPr lang="cs-CZ" sz="3500" b="1" dirty="0">
                <a:solidFill>
                  <a:schemeClr val="bg2"/>
                </a:solidFill>
              </a:rPr>
              <a:t>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Kdo je manažer a jaký by měl být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Manažer stanovuje cíle, organizuje aktivity, motivuje a komunikuje, hodnotí výkony, a dbá na rozvoj svých lidí (</a:t>
            </a:r>
            <a:r>
              <a:rPr lang="cs-CZ" sz="3000" dirty="0" err="1">
                <a:solidFill>
                  <a:schemeClr val="bg2"/>
                </a:solidFill>
              </a:rPr>
              <a:t>Daft</a:t>
            </a:r>
            <a:r>
              <a:rPr lang="cs-CZ" sz="3000" dirty="0">
                <a:solidFill>
                  <a:schemeClr val="bg2"/>
                </a:solidFill>
              </a:rPr>
              <a:t> 2016). 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…příklad pro lidi v týmu?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…inspirativní vlastnosti?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Vlastnosti dobrého manažera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Schopnost stanovovat cíle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Znalost trhu i finančního řízení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</a:rPr>
              <a:t>3. Dobrá komunikace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</a:rPr>
              <a:t>4. Empatie a zpětná vazba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</a:rPr>
              <a:t>5. Delegování cílů a úkolů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b="1" dirty="0">
                <a:solidFill>
                  <a:schemeClr val="bg2"/>
                </a:solidFill>
              </a:rPr>
              <a:t>6. Efektivní </a:t>
            </a:r>
            <a:r>
              <a:rPr lang="cs-CZ" b="1" dirty="0" err="1">
                <a:solidFill>
                  <a:schemeClr val="bg2"/>
                </a:solidFill>
              </a:rPr>
              <a:t>time</a:t>
            </a:r>
            <a:r>
              <a:rPr lang="cs-CZ" b="1" dirty="0">
                <a:solidFill>
                  <a:schemeClr val="bg2"/>
                </a:solidFill>
              </a:rPr>
              <a:t> management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pt-BR" dirty="0">
                <a:solidFill>
                  <a:schemeClr val="bg2"/>
                </a:solidFill>
              </a:rPr>
              <a:t>7. Trvalá práce na sobě</a:t>
            </a: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0FFEB326-7947-4507-B3C8-CC35C49993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572156"/>
            <a:ext cx="3347864" cy="1712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37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Jak definovat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time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management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buFontTx/>
              <a:buChar char="-"/>
            </a:pPr>
            <a:r>
              <a:rPr lang="cs-CZ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používání různých technik, které nám umožňují vykonat více věcí v kratším čase a s lepšími výsledky a tím dostáváme více času na odpočinek, přináší nám to větší radost z práce a z našeho života. </a:t>
            </a:r>
          </a:p>
          <a:p>
            <a:pPr lvl="0" algn="just">
              <a:spcBef>
                <a:spcPts val="0"/>
              </a:spcBef>
              <a:buFontTx/>
              <a:buChar char="-"/>
            </a:pPr>
            <a:r>
              <a:rPr lang="cs-CZ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neřídíme čas, ale sebe </a:t>
            </a:r>
            <a:r>
              <a:rPr lang="cs-CZ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.</a:t>
            </a:r>
          </a:p>
          <a:p>
            <a:pPr lvl="0" algn="just">
              <a:spcBef>
                <a:spcPts val="0"/>
              </a:spcBef>
              <a:buFontTx/>
              <a:buChar char="-"/>
            </a:pPr>
            <a:r>
              <a:rPr lang="cs-CZ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stanovujeme si cíle a priority.</a:t>
            </a:r>
          </a:p>
          <a:p>
            <a:pPr lvl="0" algn="just">
              <a:spcBef>
                <a:spcPts val="0"/>
              </a:spcBef>
              <a:buFontTx/>
              <a:buChar char="-"/>
            </a:pPr>
            <a:r>
              <a:rPr lang="cs-CZ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díky splnění úkolů nacházíme motivaci pro další.</a:t>
            </a:r>
          </a:p>
          <a:p>
            <a:pPr lvl="0" algn="just">
              <a:spcBef>
                <a:spcPts val="0"/>
              </a:spcBef>
              <a:buFontTx/>
              <a:buChar char="-"/>
            </a:pPr>
            <a:r>
              <a:rPr lang="cs-CZ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řád (jako fakt ? ).</a:t>
            </a: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87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Kroky pro fungující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time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management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r>
              <a:rPr lang="cs-CZ" sz="2400" u="sng" dirty="0">
                <a:solidFill>
                  <a:schemeClr val="bg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Stanovte si priority a plánujte</a:t>
            </a:r>
            <a:endParaRPr lang="cs-CZ" sz="2400" u="sng" dirty="0">
              <a:solidFill>
                <a:schemeClr val="bg2"/>
              </a:solidFill>
            </a:endParaRPr>
          </a:p>
          <a:p>
            <a:r>
              <a:rPr lang="cs-CZ" sz="2400" u="sng" dirty="0">
                <a:solidFill>
                  <a:schemeClr val="bg2"/>
                </a:solidFill>
              </a:rPr>
              <a:t>Nebuďte otrokem své (doplň si svou top aplikaci </a:t>
            </a:r>
            <a:r>
              <a:rPr lang="cs-CZ" sz="2400" u="sng" dirty="0">
                <a:solidFill>
                  <a:schemeClr val="bg2"/>
                </a:solidFill>
                <a:sym typeface="Wingdings" panose="05000000000000000000" pitchFamily="2" charset="2"/>
              </a:rPr>
              <a:t>)</a:t>
            </a:r>
            <a:endParaRPr lang="cs-CZ" sz="2400" u="sng" dirty="0">
              <a:solidFill>
                <a:schemeClr val="bg2"/>
              </a:solidFill>
            </a:endParaRPr>
          </a:p>
          <a:p>
            <a:r>
              <a:rPr lang="cs-CZ" sz="2400" u="sng" dirty="0">
                <a:solidFill>
                  <a:schemeClr val="bg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Své plány si zapište</a:t>
            </a:r>
            <a:endParaRPr lang="cs-CZ" sz="2400" u="sng" dirty="0">
              <a:solidFill>
                <a:schemeClr val="bg2"/>
              </a:solidFill>
            </a:endParaRPr>
          </a:p>
          <a:p>
            <a:r>
              <a:rPr lang="cs-CZ" sz="2400" u="sng" dirty="0">
                <a:solidFill>
                  <a:schemeClr val="bg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Pracujte, když jiní spí či obědvají</a:t>
            </a:r>
            <a:endParaRPr lang="cs-CZ" sz="2400" u="sng" dirty="0">
              <a:solidFill>
                <a:schemeClr val="bg2"/>
              </a:solidFill>
            </a:endParaRPr>
          </a:p>
          <a:p>
            <a:r>
              <a:rPr lang="cs-CZ" sz="2400" u="sng" dirty="0">
                <a:solidFill>
                  <a:schemeClr val="bg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Naučte se delegovat</a:t>
            </a:r>
            <a:endParaRPr lang="cs-CZ" sz="2400" u="sng" dirty="0">
              <a:solidFill>
                <a:schemeClr val="bg2"/>
              </a:solidFill>
            </a:endParaRPr>
          </a:p>
          <a:p>
            <a:r>
              <a:rPr lang="cs-CZ" sz="2400" u="sng" dirty="0">
                <a:solidFill>
                  <a:schemeClr val="bg2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Při plnění jednotlivých úkolů minimalizujte počet kroků</a:t>
            </a:r>
            <a:endParaRPr lang="cs-CZ" sz="2400" u="sng" dirty="0">
              <a:solidFill>
                <a:schemeClr val="bg2"/>
              </a:solidFill>
            </a:endParaRPr>
          </a:p>
          <a:p>
            <a:r>
              <a:rPr lang="cs-CZ" sz="2400" u="sng" dirty="0">
                <a:solidFill>
                  <a:schemeClr val="bg2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Investujte do kvalitního kancelářského vybavení</a:t>
            </a:r>
            <a:endParaRPr lang="cs-CZ" sz="2400" u="sng" dirty="0">
              <a:solidFill>
                <a:schemeClr val="bg2"/>
              </a:solidFill>
            </a:endParaRPr>
          </a:p>
          <a:p>
            <a:r>
              <a:rPr lang="cs-CZ" sz="2400" u="sng" dirty="0">
                <a:solidFill>
                  <a:schemeClr val="bg2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Jednou provždy skoncujte s prokrastinací</a:t>
            </a:r>
            <a:endParaRPr lang="cs-CZ" sz="2400" u="sng" dirty="0">
              <a:solidFill>
                <a:schemeClr val="bg2"/>
              </a:solidFill>
            </a:endParaRPr>
          </a:p>
          <a:p>
            <a:r>
              <a:rPr lang="cs-CZ" sz="2400" u="sng" dirty="0">
                <a:solidFill>
                  <a:schemeClr val="bg2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Za dobrou práci se odměňte</a:t>
            </a:r>
            <a:endParaRPr lang="cs-CZ" sz="2400" u="sng" dirty="0">
              <a:solidFill>
                <a:schemeClr val="bg2"/>
              </a:solidFill>
            </a:endParaRPr>
          </a:p>
          <a:p>
            <a:r>
              <a:rPr lang="cs-CZ" sz="2400" u="sng" dirty="0">
                <a:solidFill>
                  <a:schemeClr val="bg2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Dopřejte si odpočinek</a:t>
            </a:r>
            <a:endParaRPr lang="cs-CZ" sz="2400" u="sng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250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Pomůže?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BB06CDB0-67E2-410F-A2D3-70FA0E7CC6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772816"/>
            <a:ext cx="7380312" cy="4920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020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Proč?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buFontTx/>
              <a:buChar char="-"/>
            </a:pPr>
            <a:r>
              <a:rPr lang="cs-CZ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většinou uděláte více, když ho máte.</a:t>
            </a:r>
          </a:p>
          <a:p>
            <a:pPr lvl="0" algn="just">
              <a:spcBef>
                <a:spcPts val="0"/>
              </a:spcBef>
              <a:buFontTx/>
              <a:buChar char="-"/>
            </a:pPr>
            <a:r>
              <a:rPr lang="cs-CZ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 radost když si splněný úkol odškrtnete.</a:t>
            </a:r>
          </a:p>
          <a:p>
            <a:pPr lvl="0" algn="just">
              <a:spcBef>
                <a:spcPts val="0"/>
              </a:spcBef>
              <a:buFontTx/>
              <a:buChar char="-"/>
            </a:pPr>
            <a:r>
              <a:rPr lang="cs-CZ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nejlepší je udělat ty nejtěžší nebo největší aktivity ze začátku dne, protože jsme většinou nejproduktivnější v této době.</a:t>
            </a:r>
          </a:p>
          <a:p>
            <a:pPr lvl="0" algn="just">
              <a:spcBef>
                <a:spcPts val="0"/>
              </a:spcBef>
              <a:buFontTx/>
              <a:buChar char="-"/>
            </a:pPr>
            <a:r>
              <a:rPr lang="cs-CZ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maily, zprávy a telefony mohou počkat na méně produktivní část dne.</a:t>
            </a:r>
          </a:p>
          <a:p>
            <a:pPr lvl="0" algn="just">
              <a:spcBef>
                <a:spcPts val="0"/>
              </a:spcBef>
              <a:buFontTx/>
              <a:buChar char="-"/>
            </a:pPr>
            <a:endParaRPr lang="cs-CZ" dirty="0">
              <a:solidFill>
                <a:schemeClr val="bg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FontTx/>
              <a:buChar char="-"/>
            </a:pP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410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Třídění úkolů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CDE54AE-C23D-48B1-8497-0323436E27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432" y="1428735"/>
            <a:ext cx="7023336" cy="4951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73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6705</TotalTime>
  <Words>1181</Words>
  <Application>Microsoft Office PowerPoint</Application>
  <PresentationFormat>Předvádění na obrazovce (4:3)</PresentationFormat>
  <Paragraphs>138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Vzletný</vt:lpstr>
      <vt:lpstr>Prezentace aplikace PowerPoint</vt:lpstr>
      <vt:lpstr>Proč je time management důležitý? Jste dobrým time managerem?</vt:lpstr>
      <vt:lpstr>Kdo je manažer a jaký by měl být</vt:lpstr>
      <vt:lpstr>Vlastnosti dobrého manažera</vt:lpstr>
      <vt:lpstr>Jak definovat time management</vt:lpstr>
      <vt:lpstr>Kroky pro fungující time management</vt:lpstr>
      <vt:lpstr>Pomůže?</vt:lpstr>
      <vt:lpstr>Proč?</vt:lpstr>
      <vt:lpstr>Třídění úkolů</vt:lpstr>
      <vt:lpstr>Je multitasking cesta?</vt:lpstr>
      <vt:lpstr>Efektivní time management</vt:lpstr>
      <vt:lpstr>Dobrý time management dokáže překonat... </vt:lpstr>
      <vt:lpstr>Jsi prokrastinátor?</vt:lpstr>
      <vt:lpstr>Jak bojovat s prokrastinací</vt:lpstr>
      <vt:lpstr>Úkol (za 2 body)</vt:lpstr>
      <vt:lpstr>Umíte zacházet se svým časem?</vt:lpstr>
      <vt:lpstr>Otestujte své schopnosti time managementu</vt:lpstr>
      <vt:lpstr>Další možnosti testování a podpory</vt:lpstr>
      <vt:lpstr>Delegování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226</cp:revision>
  <cp:lastPrinted>1601-01-01T00:00:00Z</cp:lastPrinted>
  <dcterms:created xsi:type="dcterms:W3CDTF">2005-09-23T13:42:26Z</dcterms:created>
  <dcterms:modified xsi:type="dcterms:W3CDTF">2024-02-26T22:33:01Z</dcterms:modified>
</cp:coreProperties>
</file>