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56" r:id="rId2"/>
    <p:sldId id="269" r:id="rId3"/>
    <p:sldId id="393" r:id="rId4"/>
    <p:sldId id="394" r:id="rId5"/>
    <p:sldId id="395" r:id="rId6"/>
    <p:sldId id="338" r:id="rId7"/>
    <p:sldId id="396" r:id="rId8"/>
    <p:sldId id="361" r:id="rId9"/>
    <p:sldId id="384" r:id="rId10"/>
    <p:sldId id="389" r:id="rId11"/>
    <p:sldId id="385" r:id="rId12"/>
    <p:sldId id="387" r:id="rId13"/>
    <p:sldId id="386" r:id="rId14"/>
    <p:sldId id="397" r:id="rId15"/>
    <p:sldId id="349" r:id="rId16"/>
    <p:sldId id="371" r:id="rId17"/>
    <p:sldId id="380" r:id="rId18"/>
    <p:sldId id="398" r:id="rId19"/>
    <p:sldId id="392" r:id="rId20"/>
    <p:sldId id="273" r:id="rId21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B2A9CE79-5B86-4D72-9706-C7F1E2E6B63A}"/>
    <pc:docChg chg="undo custSel addSld delSld modSld sldOrd">
      <pc:chgData name="Helena Marková" userId="8ac8855c-4e0e-44ec-b242-4f56ba3c791e" providerId="ADAL" clId="{B2A9CE79-5B86-4D72-9706-C7F1E2E6B63A}" dt="2024-04-09T06:55:15.028" v="1261" actId="20577"/>
      <pc:docMkLst>
        <pc:docMk/>
      </pc:docMkLst>
      <pc:sldChg chg="modSp mod">
        <pc:chgData name="Helena Marková" userId="8ac8855c-4e0e-44ec-b242-4f56ba3c791e" providerId="ADAL" clId="{B2A9CE79-5B86-4D72-9706-C7F1E2E6B63A}" dt="2024-04-09T05:34:43.979" v="47" actId="20577"/>
        <pc:sldMkLst>
          <pc:docMk/>
          <pc:sldMk cId="0" sldId="269"/>
        </pc:sldMkLst>
        <pc:spChg chg="mod">
          <ac:chgData name="Helena Marková" userId="8ac8855c-4e0e-44ec-b242-4f56ba3c791e" providerId="ADAL" clId="{B2A9CE79-5B86-4D72-9706-C7F1E2E6B63A}" dt="2024-04-09T05:34:43.979" v="47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B2A9CE79-5B86-4D72-9706-C7F1E2E6B63A}" dt="2024-04-09T05:44:46.329" v="667" actId="255"/>
        <pc:sldMkLst>
          <pc:docMk/>
          <pc:sldMk cId="2412371495" sldId="338"/>
        </pc:sldMkLst>
        <pc:spChg chg="mod">
          <ac:chgData name="Helena Marková" userId="8ac8855c-4e0e-44ec-b242-4f56ba3c791e" providerId="ADAL" clId="{B2A9CE79-5B86-4D72-9706-C7F1E2E6B63A}" dt="2024-04-09T05:42:30.796" v="376" actId="20577"/>
          <ac:spMkLst>
            <pc:docMk/>
            <pc:sldMk cId="2412371495" sldId="338"/>
            <ac:spMk id="44034" creationId="{00000000-0000-0000-0000-000000000000}"/>
          </ac:spMkLst>
        </pc:spChg>
        <pc:spChg chg="mod">
          <ac:chgData name="Helena Marková" userId="8ac8855c-4e0e-44ec-b242-4f56ba3c791e" providerId="ADAL" clId="{B2A9CE79-5B86-4D72-9706-C7F1E2E6B63A}" dt="2024-04-09T05:44:46.329" v="667" actId="255"/>
          <ac:spMkLst>
            <pc:docMk/>
            <pc:sldMk cId="2412371495" sldId="338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B2A9CE79-5B86-4D72-9706-C7F1E2E6B63A}" dt="2024-04-09T06:55:15.028" v="1261" actId="20577"/>
        <pc:sldMkLst>
          <pc:docMk/>
          <pc:sldMk cId="3272791964" sldId="380"/>
        </pc:sldMkLst>
        <pc:spChg chg="mod">
          <ac:chgData name="Helena Marková" userId="8ac8855c-4e0e-44ec-b242-4f56ba3c791e" providerId="ADAL" clId="{B2A9CE79-5B86-4D72-9706-C7F1E2E6B63A}" dt="2024-04-09T06:46:25.937" v="1077" actId="1076"/>
          <ac:spMkLst>
            <pc:docMk/>
            <pc:sldMk cId="3272791964" sldId="380"/>
            <ac:spMk id="44034" creationId="{00000000-0000-0000-0000-000000000000}"/>
          </ac:spMkLst>
        </pc:spChg>
        <pc:spChg chg="mod">
          <ac:chgData name="Helena Marková" userId="8ac8855c-4e0e-44ec-b242-4f56ba3c791e" providerId="ADAL" clId="{B2A9CE79-5B86-4D72-9706-C7F1E2E6B63A}" dt="2024-04-09T06:55:15.028" v="1261" actId="20577"/>
          <ac:spMkLst>
            <pc:docMk/>
            <pc:sldMk cId="3272791964" sldId="380"/>
            <ac:spMk id="44035" creationId="{00000000-0000-0000-0000-000000000000}"/>
          </ac:spMkLst>
        </pc:spChg>
      </pc:sldChg>
      <pc:sldChg chg="modSp ord">
        <pc:chgData name="Helena Marková" userId="8ac8855c-4e0e-44ec-b242-4f56ba3c791e" providerId="ADAL" clId="{B2A9CE79-5B86-4D72-9706-C7F1E2E6B63A}" dt="2024-04-09T06:22:33.811" v="1011" actId="20577"/>
        <pc:sldMkLst>
          <pc:docMk/>
          <pc:sldMk cId="3503826455" sldId="385"/>
        </pc:sldMkLst>
        <pc:spChg chg="mod">
          <ac:chgData name="Helena Marková" userId="8ac8855c-4e0e-44ec-b242-4f56ba3c791e" providerId="ADAL" clId="{B2A9CE79-5B86-4D72-9706-C7F1E2E6B63A}" dt="2024-04-09T06:22:33.811" v="1011" actId="20577"/>
          <ac:spMkLst>
            <pc:docMk/>
            <pc:sldMk cId="3503826455" sldId="385"/>
            <ac:spMk id="44034" creationId="{00000000-0000-0000-0000-000000000000}"/>
          </ac:spMkLst>
        </pc:spChg>
      </pc:sldChg>
      <pc:sldChg chg="modSp mod ord">
        <pc:chgData name="Helena Marková" userId="8ac8855c-4e0e-44ec-b242-4f56ba3c791e" providerId="ADAL" clId="{B2A9CE79-5B86-4D72-9706-C7F1E2E6B63A}" dt="2024-04-09T06:41:31.869" v="1037" actId="20577"/>
        <pc:sldMkLst>
          <pc:docMk/>
          <pc:sldMk cId="3155197577" sldId="386"/>
        </pc:sldMkLst>
        <pc:spChg chg="mod">
          <ac:chgData name="Helena Marková" userId="8ac8855c-4e0e-44ec-b242-4f56ba3c791e" providerId="ADAL" clId="{B2A9CE79-5B86-4D72-9706-C7F1E2E6B63A}" dt="2024-04-09T06:41:31.869" v="1037" actId="20577"/>
          <ac:spMkLst>
            <pc:docMk/>
            <pc:sldMk cId="3155197577" sldId="386"/>
            <ac:spMk id="44034" creationId="{00000000-0000-0000-0000-000000000000}"/>
          </ac:spMkLst>
        </pc:spChg>
        <pc:spChg chg="mod">
          <ac:chgData name="Helena Marková" userId="8ac8855c-4e0e-44ec-b242-4f56ba3c791e" providerId="ADAL" clId="{B2A9CE79-5B86-4D72-9706-C7F1E2E6B63A}" dt="2024-04-09T06:14:41.037" v="929" actId="20577"/>
          <ac:spMkLst>
            <pc:docMk/>
            <pc:sldMk cId="3155197577" sldId="386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B2A9CE79-5B86-4D72-9706-C7F1E2E6B63A}" dt="2024-04-09T06:22:59.351" v="1014" actId="113"/>
        <pc:sldMkLst>
          <pc:docMk/>
          <pc:sldMk cId="2697465871" sldId="387"/>
        </pc:sldMkLst>
        <pc:spChg chg="mod">
          <ac:chgData name="Helena Marková" userId="8ac8855c-4e0e-44ec-b242-4f56ba3c791e" providerId="ADAL" clId="{B2A9CE79-5B86-4D72-9706-C7F1E2E6B63A}" dt="2024-04-09T06:21:16.421" v="1006" actId="20577"/>
          <ac:spMkLst>
            <pc:docMk/>
            <pc:sldMk cId="2697465871" sldId="387"/>
            <ac:spMk id="44034" creationId="{00000000-0000-0000-0000-000000000000}"/>
          </ac:spMkLst>
        </pc:spChg>
        <pc:spChg chg="mod">
          <ac:chgData name="Helena Marková" userId="8ac8855c-4e0e-44ec-b242-4f56ba3c791e" providerId="ADAL" clId="{B2A9CE79-5B86-4D72-9706-C7F1E2E6B63A}" dt="2024-04-09T06:22:59.351" v="1014" actId="113"/>
          <ac:spMkLst>
            <pc:docMk/>
            <pc:sldMk cId="2697465871" sldId="387"/>
            <ac:spMk id="44035" creationId="{00000000-0000-0000-0000-000000000000}"/>
          </ac:spMkLst>
        </pc:spChg>
      </pc:sldChg>
      <pc:sldChg chg="del">
        <pc:chgData name="Helena Marková" userId="8ac8855c-4e0e-44ec-b242-4f56ba3c791e" providerId="ADAL" clId="{B2A9CE79-5B86-4D72-9706-C7F1E2E6B63A}" dt="2024-04-09T06:22:03.042" v="1007" actId="2696"/>
        <pc:sldMkLst>
          <pc:docMk/>
          <pc:sldMk cId="1910425513" sldId="388"/>
        </pc:sldMkLst>
      </pc:sldChg>
      <pc:sldChg chg="addSp modSp mod">
        <pc:chgData name="Helena Marková" userId="8ac8855c-4e0e-44ec-b242-4f56ba3c791e" providerId="ADAL" clId="{B2A9CE79-5B86-4D72-9706-C7F1E2E6B63A}" dt="2024-04-09T06:02:34.008" v="699" actId="20577"/>
        <pc:sldMkLst>
          <pc:docMk/>
          <pc:sldMk cId="143309222" sldId="389"/>
        </pc:sldMkLst>
        <pc:spChg chg="mod">
          <ac:chgData name="Helena Marková" userId="8ac8855c-4e0e-44ec-b242-4f56ba3c791e" providerId="ADAL" clId="{B2A9CE79-5B86-4D72-9706-C7F1E2E6B63A}" dt="2024-04-09T06:02:34.008" v="699" actId="20577"/>
          <ac:spMkLst>
            <pc:docMk/>
            <pc:sldMk cId="143309222" sldId="38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B2A9CE79-5B86-4D72-9706-C7F1E2E6B63A}" dt="2024-04-09T06:02:04.961" v="672" actId="6549"/>
          <ac:spMkLst>
            <pc:docMk/>
            <pc:sldMk cId="143309222" sldId="389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B2A9CE79-5B86-4D72-9706-C7F1E2E6B63A}" dt="2024-04-09T06:02:16.693" v="675" actId="14100"/>
          <ac:picMkLst>
            <pc:docMk/>
            <pc:sldMk cId="143309222" sldId="389"/>
            <ac:picMk id="5" creationId="{48F9D289-40BF-444A-9FC4-BDD5237D102F}"/>
          </ac:picMkLst>
        </pc:picChg>
      </pc:sldChg>
      <pc:sldChg chg="del">
        <pc:chgData name="Helena Marková" userId="8ac8855c-4e0e-44ec-b242-4f56ba3c791e" providerId="ADAL" clId="{B2A9CE79-5B86-4D72-9706-C7F1E2E6B63A}" dt="2024-04-09T06:33:49.643" v="1019" actId="2696"/>
        <pc:sldMkLst>
          <pc:docMk/>
          <pc:sldMk cId="944560119" sldId="391"/>
        </pc:sldMkLst>
      </pc:sldChg>
      <pc:sldChg chg="modSp mod">
        <pc:chgData name="Helena Marková" userId="8ac8855c-4e0e-44ec-b242-4f56ba3c791e" providerId="ADAL" clId="{B2A9CE79-5B86-4D72-9706-C7F1E2E6B63A}" dt="2024-04-09T05:42:12.805" v="351" actId="20577"/>
        <pc:sldMkLst>
          <pc:docMk/>
          <pc:sldMk cId="2769639763" sldId="394"/>
        </pc:sldMkLst>
        <pc:spChg chg="mod">
          <ac:chgData name="Helena Marková" userId="8ac8855c-4e0e-44ec-b242-4f56ba3c791e" providerId="ADAL" clId="{B2A9CE79-5B86-4D72-9706-C7F1E2E6B63A}" dt="2024-04-09T05:42:12.805" v="351" actId="20577"/>
          <ac:spMkLst>
            <pc:docMk/>
            <pc:sldMk cId="2769639763" sldId="394"/>
            <ac:spMk id="44035" creationId="{00000000-0000-0000-0000-000000000000}"/>
          </ac:spMkLst>
        </pc:spChg>
      </pc:sldChg>
      <pc:sldChg chg="addSp modSp mod modAnim">
        <pc:chgData name="Helena Marková" userId="8ac8855c-4e0e-44ec-b242-4f56ba3c791e" providerId="ADAL" clId="{B2A9CE79-5B86-4D72-9706-C7F1E2E6B63A}" dt="2024-04-09T05:41:46.866" v="344" actId="20577"/>
        <pc:sldMkLst>
          <pc:docMk/>
          <pc:sldMk cId="2964499268" sldId="395"/>
        </pc:sldMkLst>
        <pc:spChg chg="mod">
          <ac:chgData name="Helena Marková" userId="8ac8855c-4e0e-44ec-b242-4f56ba3c791e" providerId="ADAL" clId="{B2A9CE79-5B86-4D72-9706-C7F1E2E6B63A}" dt="2024-04-09T05:37:22.187" v="61" actId="20577"/>
          <ac:spMkLst>
            <pc:docMk/>
            <pc:sldMk cId="2964499268" sldId="395"/>
            <ac:spMk id="44034" creationId="{00000000-0000-0000-0000-000000000000}"/>
          </ac:spMkLst>
        </pc:spChg>
        <pc:spChg chg="mod">
          <ac:chgData name="Helena Marková" userId="8ac8855c-4e0e-44ec-b242-4f56ba3c791e" providerId="ADAL" clId="{B2A9CE79-5B86-4D72-9706-C7F1E2E6B63A}" dt="2024-04-09T05:41:46.866" v="344" actId="20577"/>
          <ac:spMkLst>
            <pc:docMk/>
            <pc:sldMk cId="2964499268" sldId="395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B2A9CE79-5B86-4D72-9706-C7F1E2E6B63A}" dt="2024-04-09T05:39:55.904" v="205" actId="1076"/>
          <ac:picMkLst>
            <pc:docMk/>
            <pc:sldMk cId="2964499268" sldId="395"/>
            <ac:picMk id="5" creationId="{BAF815D5-9C04-4517-95F2-6E2B883ECB0D}"/>
          </ac:picMkLst>
        </pc:picChg>
        <pc:picChg chg="add mod">
          <ac:chgData name="Helena Marková" userId="8ac8855c-4e0e-44ec-b242-4f56ba3c791e" providerId="ADAL" clId="{B2A9CE79-5B86-4D72-9706-C7F1E2E6B63A}" dt="2024-04-09T05:39:58.118" v="206" actId="1076"/>
          <ac:picMkLst>
            <pc:docMk/>
            <pc:sldMk cId="2964499268" sldId="395"/>
            <ac:picMk id="6" creationId="{ABED492D-4213-4ECC-88B7-10EB712EBDA8}"/>
          </ac:picMkLst>
        </pc:picChg>
      </pc:sldChg>
      <pc:sldChg chg="add">
        <pc:chgData name="Helena Marková" userId="8ac8855c-4e0e-44ec-b242-4f56ba3c791e" providerId="ADAL" clId="{B2A9CE79-5B86-4D72-9706-C7F1E2E6B63A}" dt="2024-04-09T05:41:51.046" v="345" actId="2890"/>
        <pc:sldMkLst>
          <pc:docMk/>
          <pc:sldMk cId="562271062" sldId="396"/>
        </pc:sldMkLst>
      </pc:sldChg>
      <pc:sldChg chg="modSp add mod">
        <pc:chgData name="Helena Marková" userId="8ac8855c-4e0e-44ec-b242-4f56ba3c791e" providerId="ADAL" clId="{B2A9CE79-5B86-4D72-9706-C7F1E2E6B63A}" dt="2024-04-09T06:21:01.745" v="1004" actId="113"/>
        <pc:sldMkLst>
          <pc:docMk/>
          <pc:sldMk cId="1533587771" sldId="397"/>
        </pc:sldMkLst>
        <pc:spChg chg="mod">
          <ac:chgData name="Helena Marková" userId="8ac8855c-4e0e-44ec-b242-4f56ba3c791e" providerId="ADAL" clId="{B2A9CE79-5B86-4D72-9706-C7F1E2E6B63A}" dt="2024-04-09T06:18:26.739" v="970" actId="20577"/>
          <ac:spMkLst>
            <pc:docMk/>
            <pc:sldMk cId="1533587771" sldId="397"/>
            <ac:spMk id="44034" creationId="{00000000-0000-0000-0000-000000000000}"/>
          </ac:spMkLst>
        </pc:spChg>
        <pc:spChg chg="mod">
          <ac:chgData name="Helena Marková" userId="8ac8855c-4e0e-44ec-b242-4f56ba3c791e" providerId="ADAL" clId="{B2A9CE79-5B86-4D72-9706-C7F1E2E6B63A}" dt="2024-04-09T06:21:01.745" v="1004" actId="113"/>
          <ac:spMkLst>
            <pc:docMk/>
            <pc:sldMk cId="1533587771" sldId="397"/>
            <ac:spMk id="44035" creationId="{00000000-0000-0000-0000-000000000000}"/>
          </ac:spMkLst>
        </pc:spChg>
      </pc:sldChg>
      <pc:sldChg chg="add del">
        <pc:chgData name="Helena Marková" userId="8ac8855c-4e0e-44ec-b242-4f56ba3c791e" providerId="ADAL" clId="{B2A9CE79-5B86-4D72-9706-C7F1E2E6B63A}" dt="2024-04-09T06:03:19.526" v="700" actId="2696"/>
        <pc:sldMkLst>
          <pc:docMk/>
          <pc:sldMk cId="4236099180" sldId="397"/>
        </pc:sldMkLst>
      </pc:sldChg>
      <pc:sldChg chg="add">
        <pc:chgData name="Helena Marková" userId="8ac8855c-4e0e-44ec-b242-4f56ba3c791e" providerId="ADAL" clId="{B2A9CE79-5B86-4D72-9706-C7F1E2E6B63A}" dt="2024-04-09T06:46:10.374" v="1048" actId="2890"/>
        <pc:sldMkLst>
          <pc:docMk/>
          <pc:sldMk cId="4238335145" sldId="3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Plánování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7.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Mise a vize - Google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40960" cy="5161478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8F9D289-40BF-444A-9FC4-BDD5237D102F}"/>
              </a:ext>
            </a:extLst>
          </p:cNvPr>
          <p:cNvPicPr/>
          <p:nvPr/>
        </p:nvPicPr>
        <p:blipFill rotWithShape="1">
          <a:blip r:embed="rId2"/>
          <a:srcRect l="8859" t="33238" r="45836" b="13905"/>
          <a:stretch/>
        </p:blipFill>
        <p:spPr bwMode="auto">
          <a:xfrm>
            <a:off x="1187624" y="1700808"/>
            <a:ext cx="6696744" cy="43204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330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Příklady mise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40960" cy="5161478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	</a:t>
            </a:r>
            <a:r>
              <a:rPr lang="cs-CZ" sz="24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Airbnb</a:t>
            </a: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Patříte kamkoli.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	</a:t>
            </a:r>
            <a:r>
              <a:rPr lang="cs-CZ" sz="24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Coca-Cola</a:t>
            </a: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Naše značky a činy osvěžují svět myslí, tělem i duchem a inspirují k optimistickým okamžikům.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	</a:t>
            </a:r>
            <a:r>
              <a:rPr lang="cs-CZ" sz="2400" b="1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Patagonia</a:t>
            </a:r>
            <a:r>
              <a:rPr lang="cs-CZ" sz="24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Vytvářet nejlepší výrobky, nezpůsobovat zbytečnou škodu, využívat podnikání k inspiraci a realizovat řešení ekologické krize.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	</a:t>
            </a:r>
            <a:r>
              <a:rPr lang="cs-CZ" sz="24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IKEA</a:t>
            </a: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Vytvářet lepší každodenní život pro mnoho lidí.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	</a:t>
            </a:r>
            <a:r>
              <a:rPr lang="cs-CZ" sz="24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Starbucks</a:t>
            </a: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Inspirovat a rozvíjet lidského ducha - jednoho člověka, jeden šálek a jedno sousedství za druhým.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82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Příklady vize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40960" cy="5161478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        </a:t>
            </a:r>
            <a:r>
              <a:rPr lang="cs-CZ" sz="24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Tesla</a:t>
            </a: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Urychlit přechod světa na udržitelnou energii.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	</a:t>
            </a:r>
            <a:r>
              <a:rPr lang="cs-CZ" sz="24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Microsoft</a:t>
            </a: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Umožnit každému člověku a každé organizaci na planetě dosáhnout více.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	</a:t>
            </a:r>
            <a:r>
              <a:rPr lang="cs-CZ" sz="24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Amazon</a:t>
            </a: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Být společností na Zemi, která se nejvíce zaměřuje na zákazníky a kde zákazníci mohou najít a objevit vše, co by si mohli chtít koupit online.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6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2 – vize a mise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40960" cy="5161478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Najděte misi a vizi </a:t>
            </a: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výrobce Vašeho mobilního telefonu, případně jiného „oblíbeného“ výrobce.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to na vás působí?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vidíte budoucnost těchto firem na základě vize, kterou deklarují?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19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Čí je to a co za tím vidíte?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40960" cy="5161478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endParaRPr lang="cs-CZ" sz="2400" b="1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 Do It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 Finish Line</a:t>
            </a:r>
            <a:endParaRPr lang="cs-CZ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dirty="0" err="1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Unleash</a:t>
            </a: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Potential</a:t>
            </a:r>
            <a:endParaRPr lang="cs-CZ" dirty="0">
              <a:solidFill>
                <a:schemeClr val="bg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cs-CZ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Mike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58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Význam pro cílování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2"/>
                </a:solidFill>
              </a:rPr>
              <a:t>Poslání i vize jsou důležité pro řízení strategického plánování a rozhodovacích procesů společnosti. 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2"/>
                </a:solidFill>
              </a:rPr>
              <a:t>Pomáhají definovat účel a směřování společnosti a poskytují rámec pro vypracování cílů, strategií a taktik k dosažení jejích cílů.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41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SMART cíle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30">
            <a:extLst>
              <a:ext uri="{FF2B5EF4-FFF2-40B4-BE49-F238E27FC236}">
                <a16:creationId xmlns:a16="http://schemas.microsoft.com/office/drawing/2014/main" id="{168E73E3-FB06-4D98-B31E-332A5B8CA7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431451"/>
            <a:ext cx="8801077" cy="399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9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700135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Cíle v běžných situacích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Chci se něco naučit (španělsky, lyžovat, aplikaci, vyřezávat)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Chci někam jet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Chci se v něčem zlepšit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Chci něco napravit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</a:rPr>
              <a:t>Chci si něco vyrobit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79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Úkol 3 - Tesla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</a:rPr>
              <a:t>Případová studie Tesla (</a:t>
            </a:r>
            <a:r>
              <a:rPr lang="cs-CZ" sz="2400" dirty="0" err="1">
                <a:solidFill>
                  <a:schemeClr val="bg2"/>
                </a:solidFill>
              </a:rPr>
              <a:t>pdf</a:t>
            </a:r>
            <a:r>
              <a:rPr lang="cs-CZ" sz="2400" dirty="0">
                <a:solidFill>
                  <a:schemeClr val="bg2"/>
                </a:solidFill>
              </a:rPr>
              <a:t> soubor)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</a:rPr>
              <a:t>Pracujte ve skupině. 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</a:rPr>
              <a:t>Pro řešení použijte SMART pravidla pro stanovení cílů podniku.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</a:rPr>
              <a:t>1.	Analyzujte stanovený cíl výroby 5 000 ks za týden použitím pravidel SMART.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</a:rPr>
              <a:t>2.	Jaké důvody ztížily společnosti Tesla dosažení stanoveného cíle vyrobit 5 000 kusů Modelu 3 za týden? 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</a:rPr>
              <a:t>3.	Jaké vidíte nevýhody u takových ambiciózních cílů, jaké si stanovila Tesla?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</a:rPr>
              <a:t>4.	Přibližte, co si asi mysleli zaměstnanci Tesly o stanoveném cíli výroby 5 000 kusů Modelu 3/týden. Myslíte, že to mělo pozitivní nebo negativní vliv na morálku zaměstnanců?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33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Příští seminář 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cs-CZ" sz="2400" dirty="0">
                <a:solidFill>
                  <a:schemeClr val="bg2"/>
                </a:solidFill>
              </a:rPr>
              <a:t>Kontrola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6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dnešního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Opakování – organizace, organigram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Co je plánování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Mise, vize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Cíle SMART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Příklady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</a:t>
            </a:r>
            <a:r>
              <a:rPr lang="cs-CZ" sz="3500" b="1" dirty="0">
                <a:solidFill>
                  <a:schemeClr val="bg2"/>
                </a:solidFill>
                <a:sym typeface="Wingdings" panose="05000000000000000000" pitchFamily="2" charset="2"/>
              </a:rPr>
              <a:t>.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Zástupný symbol pro online obrázek 5">
            <a:extLst>
              <a:ext uri="{FF2B5EF4-FFF2-40B4-BE49-F238E27FC236}">
                <a16:creationId xmlns:a16="http://schemas.microsoft.com/office/drawing/2014/main" id="{4B4E844B-E8A4-4E7E-9D57-7B79DB2F33C5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04864"/>
            <a:ext cx="3600400" cy="36003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Teorie o organizování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06357"/>
            <a:ext cx="8640960" cy="5095889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organizace funguje a jak ovlivňuje a je ovlivňována prostředím, ve kterém se nachází.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3A0110EE-756C-451B-8111-6953FF2F3C86}"/>
              </a:ext>
            </a:extLst>
          </p:cNvPr>
          <p:cNvCxnSpPr>
            <a:cxnSpLocks/>
          </p:cNvCxnSpPr>
          <p:nvPr/>
        </p:nvCxnSpPr>
        <p:spPr bwMode="auto">
          <a:xfrm>
            <a:off x="4716016" y="5239979"/>
            <a:ext cx="523412" cy="6126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B92C0459-6B21-476B-9505-4B2F13CE0F40}"/>
              </a:ext>
            </a:extLst>
          </p:cNvPr>
          <p:cNvCxnSpPr>
            <a:cxnSpLocks/>
          </p:cNvCxnSpPr>
          <p:nvPr/>
        </p:nvCxnSpPr>
        <p:spPr bwMode="auto">
          <a:xfrm flipH="1">
            <a:off x="4427984" y="3829256"/>
            <a:ext cx="720080" cy="5509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6" name="Obrázek 25">
            <a:extLst>
              <a:ext uri="{FF2B5EF4-FFF2-40B4-BE49-F238E27FC236}">
                <a16:creationId xmlns:a16="http://schemas.microsoft.com/office/drawing/2014/main" id="{1F7B9615-EADC-4D12-9490-7EDC9D8AA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254715"/>
            <a:ext cx="4536504" cy="291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2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22413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Organizování, organizační struktury, diagramu a design organizační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stuktury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060848"/>
            <a:ext cx="8640960" cy="4441398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cs-CZ" sz="2800" u="sng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Organizování</a:t>
            </a:r>
            <a:r>
              <a:rPr lang="cs-CZ" sz="2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uspořádání a organizování práce lidí za účelem dosažení cílů organizace.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800" u="sng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struktura </a:t>
            </a:r>
            <a:r>
              <a:rPr lang="cs-CZ" sz="2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formální uspořádání pracovních míst v podniku a vymezení vzájemných organizačních vztahů (vazeb) mezi nimi.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Organizační diagram (organigram) </a:t>
            </a:r>
            <a:r>
              <a:rPr lang="cs-CZ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vizuální zobrazení organizační struktury –</a:t>
            </a:r>
            <a:r>
              <a:rPr lang="cs-CZ" sz="2800" b="1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máte ho vytvořit v seminární práci!!!</a:t>
            </a:r>
            <a:endParaRPr lang="cs-CZ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cs-CZ" sz="2800" u="sng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Design organizační struktury </a:t>
            </a:r>
            <a:r>
              <a:rPr lang="cs-CZ" sz="2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proces který zahrnuje rozhodnutí dělbě práce, rozpětí řízení, dělba pravomocí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63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Důležité pojmy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2"/>
                </a:solidFill>
              </a:rPr>
              <a:t>rozpětí řízení – jaký je optimální počet? na čem záleží?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2"/>
                </a:solidFill>
              </a:rPr>
              <a:t>stupně řízení – počet, nákladnost, komunikace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2"/>
                </a:solidFill>
              </a:rPr>
              <a:t>co to je?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bg2"/>
              </a:solidFill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bg2"/>
              </a:solidFill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bg2"/>
              </a:solidFill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bg2"/>
              </a:solidFill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bg2"/>
              </a:solidFill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bg2"/>
              </a:solidFill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2"/>
                </a:solidFill>
              </a:rPr>
              <a:t>co je centralizace x decentralizace?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>
                <a:solidFill>
                  <a:schemeClr val="bg2"/>
                </a:solidFill>
              </a:rPr>
              <a:t>jaké další členění znáš?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2600" dirty="0">
              <a:solidFill>
                <a:schemeClr val="bg2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sz="26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obsah 7">
            <a:extLst>
              <a:ext uri="{FF2B5EF4-FFF2-40B4-BE49-F238E27FC236}">
                <a16:creationId xmlns:a16="http://schemas.microsoft.com/office/drawing/2014/main" id="{BAF815D5-9C04-4517-95F2-6E2B883EC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45545"/>
            <a:ext cx="4020111" cy="2305372"/>
          </a:xfrm>
          <a:prstGeom prst="rect">
            <a:avLst/>
          </a:prstGeom>
        </p:spPr>
      </p:pic>
      <p:pic>
        <p:nvPicPr>
          <p:cNvPr id="6" name="Zástupný obsah 8">
            <a:extLst>
              <a:ext uri="{FF2B5EF4-FFF2-40B4-BE49-F238E27FC236}">
                <a16:creationId xmlns:a16="http://schemas.microsoft.com/office/drawing/2014/main" id="{ABED492D-4213-4ECC-88B7-10EB712EBD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371" y="3193309"/>
            <a:ext cx="3391373" cy="120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9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1 – vytvoř organigram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06357"/>
            <a:ext cx="8640960" cy="509588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firma ze semestrální práce / vymysli si start-up / co tě baví?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načrtni organigram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vysvětli</a:t>
            </a:r>
            <a:r>
              <a:rPr lang="cs-CZ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stupně řízení, proč je tato struktura vhodná, centralizované řízení nebo ne?, rozpětí řízení…</a:t>
            </a:r>
            <a:endParaRPr lang="cs-CZ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3A0110EE-756C-451B-8111-6953FF2F3C86}"/>
              </a:ext>
            </a:extLst>
          </p:cNvPr>
          <p:cNvCxnSpPr>
            <a:cxnSpLocks/>
          </p:cNvCxnSpPr>
          <p:nvPr/>
        </p:nvCxnSpPr>
        <p:spPr bwMode="auto">
          <a:xfrm>
            <a:off x="4716016" y="5239979"/>
            <a:ext cx="523412" cy="6126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B92C0459-6B21-476B-9505-4B2F13CE0F40}"/>
              </a:ext>
            </a:extLst>
          </p:cNvPr>
          <p:cNvCxnSpPr>
            <a:cxnSpLocks/>
          </p:cNvCxnSpPr>
          <p:nvPr/>
        </p:nvCxnSpPr>
        <p:spPr bwMode="auto">
          <a:xfrm flipH="1">
            <a:off x="4427984" y="3829256"/>
            <a:ext cx="720080" cy="5509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Plánování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06357"/>
            <a:ext cx="8640960" cy="509588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 stanovení cílů, úkolů a strategií organizace nebo podniku a vytvoření plánu k jejich dosažení.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potřebných zdrojů, posouzení rizik a příležitostí a stanovení časových harmonogramů a milníků pro dosažení požadovaných výsledků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nezbytnou součástí procesu řízení, protože umožňuje organizacím předvídat změny v podnikatelském prostředí a reagovat na ně, přijímat informovaná rozhodnutí a efektivně alokovat zdroje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fektivní plánování pomáhá organizacím minimalizovat rizika, maximalizovat příležitosti a účinně a efektivně dosahovat svých cílů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cs-CZ" sz="24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3A0110EE-756C-451B-8111-6953FF2F3C86}"/>
              </a:ext>
            </a:extLst>
          </p:cNvPr>
          <p:cNvCxnSpPr>
            <a:cxnSpLocks/>
          </p:cNvCxnSpPr>
          <p:nvPr/>
        </p:nvCxnSpPr>
        <p:spPr bwMode="auto">
          <a:xfrm>
            <a:off x="4716016" y="5239979"/>
            <a:ext cx="523412" cy="6126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B92C0459-6B21-476B-9505-4B2F13CE0F40}"/>
              </a:ext>
            </a:extLst>
          </p:cNvPr>
          <p:cNvCxnSpPr>
            <a:cxnSpLocks/>
          </p:cNvCxnSpPr>
          <p:nvPr/>
        </p:nvCxnSpPr>
        <p:spPr bwMode="auto">
          <a:xfrm flipH="1">
            <a:off x="4427984" y="3829256"/>
            <a:ext cx="720080" cy="5509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56227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identifikace rizik a příležitostí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8640960" cy="5161478"/>
          </a:xfrm>
        </p:spPr>
        <p:txBody>
          <a:bodyPr>
            <a:noAutofit/>
          </a:bodyPr>
          <a:lstStyle/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SWOT analýza: </a:t>
            </a:r>
            <a:r>
              <a:rPr lang="en-US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strengths, weaknesses, opportunities, and threats</a:t>
            </a:r>
            <a:endParaRPr lang="cs-CZ" sz="24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Analýza PESTLE: hodnotí politické, ekonomické, sociální, technologické, právní a environmentální faktory, které ovlivňují činnost společnosti. 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rizik: identifikace, hodnocení a kontroly potenciálních rizik, která mohou ovlivnit cíle společnosti. </a:t>
            </a:r>
          </a:p>
          <a:p>
            <a:pPr marL="457200" lvl="0" indent="-457200" algn="just">
              <a:spcBef>
                <a:spcPts val="0"/>
              </a:spcBef>
              <a:buAutoNum type="arabicPeriod"/>
            </a:pPr>
            <a:r>
              <a:rPr lang="cs-CZ" sz="24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Průzkum trhu: potenciální příležitosti a hrozby na trhu.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02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 čemu to využijeme?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2F15AFC-85E1-4E78-8DC0-851E072D93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Mise (poslání) podniku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058B74A-209F-4020-A56B-D4CD8B6EBD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2"/>
                </a:solidFill>
              </a:rPr>
              <a:t>specifikuje podnikatelské aktivity, ve kterých chce podnik působit a se kterými chce na trhu konkurovat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2"/>
                </a:solidFill>
              </a:rPr>
              <a:t>je konkrétnější než vize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2"/>
                </a:solidFill>
              </a:rPr>
              <a:t>vysvětluje a zdůvodňuje existenci podniku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2"/>
                </a:solidFill>
              </a:rPr>
              <a:t>vyjadřuje, jak by měl být podnik chápán a přijímán veřejností.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2"/>
                </a:solidFill>
              </a:rPr>
              <a:t>„Jakou přidanou hodnotu může náš podnik nabídnout trhu?“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18900EB8-6499-4832-BB33-DED9C14746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Vize podniku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52ED8131-5A11-4993-BC4B-B53806A909F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bg2"/>
                </a:solidFill>
              </a:rPr>
              <a:t>smysluplný a přitažlivý obraz budoucnosti podniku, hlavně svým zaměstnancům.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bg2"/>
                </a:solidFill>
              </a:rPr>
              <a:t>co by podnik chtěl dlouhodobě dosáhnout a jakým způsobem – vnitřní komunikační nástroj podniku.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bg2"/>
                </a:solidFill>
              </a:rPr>
              <a:t>určuje základní směr a cíl vývoje podniku – je částí strategického plánování.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bg2"/>
                </a:solidFill>
              </a:rPr>
              <a:t>s</a:t>
            </a:r>
            <a:r>
              <a:rPr lang="pt-BR" sz="2000" dirty="0">
                <a:solidFill>
                  <a:schemeClr val="bg2"/>
                </a:solidFill>
              </a:rPr>
              <a:t>hrnuje plánovaný budoucí vývoj podniku do jediného, ale velmi efektivn</a:t>
            </a:r>
            <a:r>
              <a:rPr lang="cs-CZ" sz="2000" dirty="0" err="1">
                <a:solidFill>
                  <a:schemeClr val="bg2"/>
                </a:solidFill>
              </a:rPr>
              <a:t>ího</a:t>
            </a:r>
            <a:r>
              <a:rPr lang="pt-BR" sz="2000" dirty="0">
                <a:solidFill>
                  <a:schemeClr val="bg2"/>
                </a:solidFill>
              </a:rPr>
              <a:t> prohlášení.</a:t>
            </a: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24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9598</TotalTime>
  <Words>1133</Words>
  <Application>Microsoft Office PowerPoint</Application>
  <PresentationFormat>Předvádění na obrazovce (4:3)</PresentationFormat>
  <Paragraphs>129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dnešního semináře</vt:lpstr>
      <vt:lpstr>Teorie o organizování</vt:lpstr>
      <vt:lpstr>Organizování, organizační struktury, diagramu a design organizační stuktury</vt:lpstr>
      <vt:lpstr>Důležité pojmy</vt:lpstr>
      <vt:lpstr>Úkol 1 – vytvoř organigram </vt:lpstr>
      <vt:lpstr>Plánování</vt:lpstr>
      <vt:lpstr>Metody identifikace rizik a příležitostí</vt:lpstr>
      <vt:lpstr>K čemu to využijeme?</vt:lpstr>
      <vt:lpstr>Mise a vize - Google</vt:lpstr>
      <vt:lpstr>Příklady mise</vt:lpstr>
      <vt:lpstr>Příklady vize</vt:lpstr>
      <vt:lpstr>Úkol 2 – vize a mise </vt:lpstr>
      <vt:lpstr>Čí je to a co za tím vidíte?</vt:lpstr>
      <vt:lpstr>Význam pro cílování</vt:lpstr>
      <vt:lpstr>SMART cíle</vt:lpstr>
      <vt:lpstr>Cíle v běžných situacích</vt:lpstr>
      <vt:lpstr>Úkol 3 - Tesla</vt:lpstr>
      <vt:lpstr>Příští seminář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295</cp:revision>
  <cp:lastPrinted>1601-01-01T00:00:00Z</cp:lastPrinted>
  <dcterms:created xsi:type="dcterms:W3CDTF">2005-09-23T13:42:26Z</dcterms:created>
  <dcterms:modified xsi:type="dcterms:W3CDTF">2024-04-09T06:55:27Z</dcterms:modified>
</cp:coreProperties>
</file>