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6" r:id="rId2"/>
    <p:sldId id="269" r:id="rId3"/>
    <p:sldId id="393" r:id="rId4"/>
    <p:sldId id="412" r:id="rId5"/>
    <p:sldId id="411" r:id="rId6"/>
    <p:sldId id="405" r:id="rId7"/>
    <p:sldId id="406" r:id="rId8"/>
    <p:sldId id="407" r:id="rId9"/>
    <p:sldId id="408" r:id="rId10"/>
    <p:sldId id="409" r:id="rId11"/>
    <p:sldId id="410" r:id="rId12"/>
    <p:sldId id="401" r:id="rId13"/>
    <p:sldId id="392" r:id="rId14"/>
    <p:sldId id="397" r:id="rId15"/>
    <p:sldId id="395" r:id="rId16"/>
    <p:sldId id="396" r:id="rId17"/>
    <p:sldId id="404" r:id="rId18"/>
    <p:sldId id="402" r:id="rId19"/>
    <p:sldId id="273" r:id="rId2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9C6C1215-4E12-437F-90A6-4D7AE402569A}"/>
    <pc:docChg chg="undo redo custSel addSld delSld modSld sldOrd">
      <pc:chgData name="Helena" userId="8ac8855c-4e0e-44ec-b242-4f56ba3c791e" providerId="ADAL" clId="{9C6C1215-4E12-437F-90A6-4D7AE402569A}" dt="2024-04-16T03:04:34.180" v="1343" actId="20577"/>
      <pc:docMkLst>
        <pc:docMk/>
      </pc:docMkLst>
      <pc:sldChg chg="modSp">
        <pc:chgData name="Helena" userId="8ac8855c-4e0e-44ec-b242-4f56ba3c791e" providerId="ADAL" clId="{9C6C1215-4E12-437F-90A6-4D7AE402569A}" dt="2024-04-15T20:02:05.256" v="111" actId="20577"/>
        <pc:sldMkLst>
          <pc:docMk/>
          <pc:sldMk cId="0" sldId="256"/>
        </pc:sldMkLst>
        <pc:spChg chg="mod">
          <ac:chgData name="Helena" userId="8ac8855c-4e0e-44ec-b242-4f56ba3c791e" providerId="ADAL" clId="{9C6C1215-4E12-437F-90A6-4D7AE402569A}" dt="2024-04-15T20:02:05.256" v="111" actId="20577"/>
          <ac:spMkLst>
            <pc:docMk/>
            <pc:sldMk cId="0" sldId="256"/>
            <ac:spMk id="28675" creationId="{00000000-0000-0000-0000-000000000000}"/>
          </ac:spMkLst>
        </pc:spChg>
      </pc:sldChg>
      <pc:sldChg chg="modSp mod">
        <pc:chgData name="Helena" userId="8ac8855c-4e0e-44ec-b242-4f56ba3c791e" providerId="ADAL" clId="{9C6C1215-4E12-437F-90A6-4D7AE402569A}" dt="2024-04-16T03:04:34.180" v="1343" actId="20577"/>
        <pc:sldMkLst>
          <pc:docMk/>
          <pc:sldMk cId="0" sldId="269"/>
        </pc:sldMkLst>
        <pc:spChg chg="mod">
          <ac:chgData name="Helena" userId="8ac8855c-4e0e-44ec-b242-4f56ba3c791e" providerId="ADAL" clId="{9C6C1215-4E12-437F-90A6-4D7AE402569A}" dt="2024-04-16T03:04:34.180" v="1343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9C6C1215-4E12-437F-90A6-4D7AE402569A}" dt="2024-04-15T19:07:07.408" v="86" actId="2696"/>
        <pc:sldMkLst>
          <pc:docMk/>
          <pc:sldMk cId="2412371495" sldId="338"/>
        </pc:sldMkLst>
      </pc:sldChg>
      <pc:sldChg chg="del">
        <pc:chgData name="Helena" userId="8ac8855c-4e0e-44ec-b242-4f56ba3c791e" providerId="ADAL" clId="{9C6C1215-4E12-437F-90A6-4D7AE402569A}" dt="2024-04-15T19:07:12.708" v="88" actId="2696"/>
        <pc:sldMkLst>
          <pc:docMk/>
          <pc:sldMk cId="688497935" sldId="371"/>
        </pc:sldMkLst>
      </pc:sldChg>
      <pc:sldChg chg="del">
        <pc:chgData name="Helena" userId="8ac8855c-4e0e-44ec-b242-4f56ba3c791e" providerId="ADAL" clId="{9C6C1215-4E12-437F-90A6-4D7AE402569A}" dt="2024-04-15T19:07:18.495" v="89" actId="2696"/>
        <pc:sldMkLst>
          <pc:docMk/>
          <pc:sldMk cId="3272791964" sldId="380"/>
        </pc:sldMkLst>
      </pc:sldChg>
      <pc:sldChg chg="del">
        <pc:chgData name="Helena" userId="8ac8855c-4e0e-44ec-b242-4f56ba3c791e" providerId="ADAL" clId="{9C6C1215-4E12-437F-90A6-4D7AE402569A}" dt="2024-04-15T19:07:09.733" v="87" actId="2696"/>
        <pc:sldMkLst>
          <pc:docMk/>
          <pc:sldMk cId="3472245135" sldId="384"/>
        </pc:sldMkLst>
      </pc:sldChg>
      <pc:sldChg chg="modSp mod">
        <pc:chgData name="Helena" userId="8ac8855c-4e0e-44ec-b242-4f56ba3c791e" providerId="ADAL" clId="{9C6C1215-4E12-437F-90A6-4D7AE402569A}" dt="2024-04-16T02:41:54.996" v="1183" actId="20577"/>
        <pc:sldMkLst>
          <pc:docMk/>
          <pc:sldMk cId="2369275348" sldId="393"/>
        </pc:sldMkLst>
        <pc:spChg chg="mod">
          <ac:chgData name="Helena" userId="8ac8855c-4e0e-44ec-b242-4f56ba3c791e" providerId="ADAL" clId="{9C6C1215-4E12-437F-90A6-4D7AE402569A}" dt="2024-04-16T02:33:58.686" v="675" actId="20577"/>
          <ac:spMkLst>
            <pc:docMk/>
            <pc:sldMk cId="2369275348" sldId="393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6T02:41:54.996" v="1183" actId="20577"/>
          <ac:spMkLst>
            <pc:docMk/>
            <pc:sldMk cId="2369275348" sldId="393"/>
            <ac:spMk id="44035" creationId="{00000000-0000-0000-0000-000000000000}"/>
          </ac:spMkLst>
        </pc:spChg>
      </pc:sldChg>
      <pc:sldChg chg="del ord">
        <pc:chgData name="Helena" userId="8ac8855c-4e0e-44ec-b242-4f56ba3c791e" providerId="ADAL" clId="{9C6C1215-4E12-437F-90A6-4D7AE402569A}" dt="2024-04-15T20:52:18.436" v="643" actId="2696"/>
        <pc:sldMkLst>
          <pc:docMk/>
          <pc:sldMk cId="3098228987" sldId="394"/>
        </pc:sldMkLst>
      </pc:sldChg>
      <pc:sldChg chg="del">
        <pc:chgData name="Helena" userId="8ac8855c-4e0e-44ec-b242-4f56ba3c791e" providerId="ADAL" clId="{9C6C1215-4E12-437F-90A6-4D7AE402569A}" dt="2024-04-15T20:47:20.577" v="481" actId="2696"/>
        <pc:sldMkLst>
          <pc:docMk/>
          <pc:sldMk cId="1062035775" sldId="400"/>
        </pc:sldMkLst>
      </pc:sldChg>
      <pc:sldChg chg="modSp mod">
        <pc:chgData name="Helena" userId="8ac8855c-4e0e-44ec-b242-4f56ba3c791e" providerId="ADAL" clId="{9C6C1215-4E12-437F-90A6-4D7AE402569A}" dt="2024-04-16T02:58:19.558" v="1342" actId="20577"/>
        <pc:sldMkLst>
          <pc:docMk/>
          <pc:sldMk cId="3212991264" sldId="402"/>
        </pc:sldMkLst>
        <pc:spChg chg="mod">
          <ac:chgData name="Helena" userId="8ac8855c-4e0e-44ec-b242-4f56ba3c791e" providerId="ADAL" clId="{9C6C1215-4E12-437F-90A6-4D7AE402569A}" dt="2024-04-16T02:58:19.558" v="1342" actId="20577"/>
          <ac:spMkLst>
            <pc:docMk/>
            <pc:sldMk cId="3212991264" sldId="402"/>
            <ac:spMk id="44035" creationId="{00000000-0000-0000-0000-000000000000}"/>
          </ac:spMkLst>
        </pc:spChg>
      </pc:sldChg>
      <pc:sldChg chg="del">
        <pc:chgData name="Helena" userId="8ac8855c-4e0e-44ec-b242-4f56ba3c791e" providerId="ADAL" clId="{9C6C1215-4E12-437F-90A6-4D7AE402569A}" dt="2024-04-15T19:44:41.320" v="90" actId="2696"/>
        <pc:sldMkLst>
          <pc:docMk/>
          <pc:sldMk cId="713217546" sldId="403"/>
        </pc:sldMkLst>
      </pc:sldChg>
      <pc:sldChg chg="modSp add mod">
        <pc:chgData name="Helena" userId="8ac8855c-4e0e-44ec-b242-4f56ba3c791e" providerId="ADAL" clId="{9C6C1215-4E12-437F-90A6-4D7AE402569A}" dt="2024-04-15T20:30:57.505" v="190" actId="20577"/>
        <pc:sldMkLst>
          <pc:docMk/>
          <pc:sldMk cId="2763140331" sldId="405"/>
        </pc:sldMkLst>
        <pc:spChg chg="mod">
          <ac:chgData name="Helena" userId="8ac8855c-4e0e-44ec-b242-4f56ba3c791e" providerId="ADAL" clId="{9C6C1215-4E12-437F-90A6-4D7AE402569A}" dt="2024-04-15T20:29:58.393" v="183" actId="20577"/>
          <ac:spMkLst>
            <pc:docMk/>
            <pc:sldMk cId="2763140331" sldId="405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30:57.505" v="190" actId="20577"/>
          <ac:spMkLst>
            <pc:docMk/>
            <pc:sldMk cId="2763140331" sldId="405"/>
            <ac:spMk id="44035" creationId="{00000000-0000-0000-0000-000000000000}"/>
          </ac:spMkLst>
        </pc:spChg>
      </pc:sldChg>
      <pc:sldChg chg="modSp add mod modNotesTx">
        <pc:chgData name="Helena" userId="8ac8855c-4e0e-44ec-b242-4f56ba3c791e" providerId="ADAL" clId="{9C6C1215-4E12-437F-90A6-4D7AE402569A}" dt="2024-04-15T20:37:11.140" v="292" actId="20577"/>
        <pc:sldMkLst>
          <pc:docMk/>
          <pc:sldMk cId="2623102141" sldId="406"/>
        </pc:sldMkLst>
        <pc:spChg chg="mod">
          <ac:chgData name="Helena" userId="8ac8855c-4e0e-44ec-b242-4f56ba3c791e" providerId="ADAL" clId="{9C6C1215-4E12-437F-90A6-4D7AE402569A}" dt="2024-04-15T20:31:14.490" v="197" actId="20577"/>
          <ac:spMkLst>
            <pc:docMk/>
            <pc:sldMk cId="2623102141" sldId="406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37:11.140" v="292" actId="20577"/>
          <ac:spMkLst>
            <pc:docMk/>
            <pc:sldMk cId="2623102141" sldId="406"/>
            <ac:spMk id="44035" creationId="{00000000-0000-0000-0000-000000000000}"/>
          </ac:spMkLst>
        </pc:spChg>
      </pc:sldChg>
      <pc:sldChg chg="modSp add mod modAnim">
        <pc:chgData name="Helena" userId="8ac8855c-4e0e-44ec-b242-4f56ba3c791e" providerId="ADAL" clId="{9C6C1215-4E12-437F-90A6-4D7AE402569A}" dt="2024-04-15T20:49:34.211" v="640" actId="20577"/>
        <pc:sldMkLst>
          <pc:docMk/>
          <pc:sldMk cId="3942358518" sldId="407"/>
        </pc:sldMkLst>
        <pc:spChg chg="mod">
          <ac:chgData name="Helena" userId="8ac8855c-4e0e-44ec-b242-4f56ba3c791e" providerId="ADAL" clId="{9C6C1215-4E12-437F-90A6-4D7AE402569A}" dt="2024-04-15T20:38:13.439" v="360" actId="20577"/>
          <ac:spMkLst>
            <pc:docMk/>
            <pc:sldMk cId="3942358518" sldId="407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49:34.211" v="640" actId="20577"/>
          <ac:spMkLst>
            <pc:docMk/>
            <pc:sldMk cId="3942358518" sldId="407"/>
            <ac:spMk id="44035" creationId="{00000000-0000-0000-0000-000000000000}"/>
          </ac:spMkLst>
        </pc:spChg>
      </pc:sldChg>
      <pc:sldChg chg="modSp add mod ord">
        <pc:chgData name="Helena" userId="8ac8855c-4e0e-44ec-b242-4f56ba3c791e" providerId="ADAL" clId="{9C6C1215-4E12-437F-90A6-4D7AE402569A}" dt="2024-04-15T20:39:15.258" v="375"/>
        <pc:sldMkLst>
          <pc:docMk/>
          <pc:sldMk cId="634142038" sldId="408"/>
        </pc:sldMkLst>
        <pc:spChg chg="mod">
          <ac:chgData name="Helena" userId="8ac8855c-4e0e-44ec-b242-4f56ba3c791e" providerId="ADAL" clId="{9C6C1215-4E12-437F-90A6-4D7AE402569A}" dt="2024-04-15T20:39:07.401" v="370" actId="20577"/>
          <ac:spMkLst>
            <pc:docMk/>
            <pc:sldMk cId="634142038" sldId="408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39:15.258" v="375"/>
          <ac:spMkLst>
            <pc:docMk/>
            <pc:sldMk cId="634142038" sldId="408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9C6C1215-4E12-437F-90A6-4D7AE402569A}" dt="2024-04-15T20:41:27.266" v="474" actId="6549"/>
        <pc:sldMkLst>
          <pc:docMk/>
          <pc:sldMk cId="2535389190" sldId="409"/>
        </pc:sldMkLst>
        <pc:spChg chg="mod">
          <ac:chgData name="Helena" userId="8ac8855c-4e0e-44ec-b242-4f56ba3c791e" providerId="ADAL" clId="{9C6C1215-4E12-437F-90A6-4D7AE402569A}" dt="2024-04-15T20:39:44.406" v="378" actId="20577"/>
          <ac:spMkLst>
            <pc:docMk/>
            <pc:sldMk cId="2535389190" sldId="409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41:27.266" v="474" actId="6549"/>
          <ac:spMkLst>
            <pc:docMk/>
            <pc:sldMk cId="2535389190" sldId="409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9C6C1215-4E12-437F-90A6-4D7AE402569A}" dt="2024-04-15T20:42:13.493" v="480"/>
        <pc:sldMkLst>
          <pc:docMk/>
          <pc:sldMk cId="1050355032" sldId="410"/>
        </pc:sldMkLst>
        <pc:spChg chg="mod">
          <ac:chgData name="Helena" userId="8ac8855c-4e0e-44ec-b242-4f56ba3c791e" providerId="ADAL" clId="{9C6C1215-4E12-437F-90A6-4D7AE402569A}" dt="2024-04-15T20:41:37.113" v="477" actId="20577"/>
          <ac:spMkLst>
            <pc:docMk/>
            <pc:sldMk cId="1050355032" sldId="410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5T20:42:13.493" v="480"/>
          <ac:spMkLst>
            <pc:docMk/>
            <pc:sldMk cId="1050355032" sldId="410"/>
            <ac:spMk id="44035" creationId="{00000000-0000-0000-0000-000000000000}"/>
          </ac:spMkLst>
        </pc:spChg>
      </pc:sldChg>
      <pc:sldChg chg="add">
        <pc:chgData name="Helena" userId="8ac8855c-4e0e-44ec-b242-4f56ba3c791e" providerId="ADAL" clId="{9C6C1215-4E12-437F-90A6-4D7AE402569A}" dt="2024-04-16T02:33:39.698" v="644" actId="2890"/>
        <pc:sldMkLst>
          <pc:docMk/>
          <pc:sldMk cId="4191603468" sldId="411"/>
        </pc:sldMkLst>
      </pc:sldChg>
      <pc:sldChg chg="modSp add mod">
        <pc:chgData name="Helena" userId="8ac8855c-4e0e-44ec-b242-4f56ba3c791e" providerId="ADAL" clId="{9C6C1215-4E12-437F-90A6-4D7AE402569A}" dt="2024-04-16T02:43:16.194" v="1303" actId="20577"/>
        <pc:sldMkLst>
          <pc:docMk/>
          <pc:sldMk cId="1759617508" sldId="412"/>
        </pc:sldMkLst>
        <pc:spChg chg="mod">
          <ac:chgData name="Helena" userId="8ac8855c-4e0e-44ec-b242-4f56ba3c791e" providerId="ADAL" clId="{9C6C1215-4E12-437F-90A6-4D7AE402569A}" dt="2024-04-16T02:42:32.200" v="1214" actId="20577"/>
          <ac:spMkLst>
            <pc:docMk/>
            <pc:sldMk cId="1759617508" sldId="412"/>
            <ac:spMk id="44034" creationId="{00000000-0000-0000-0000-000000000000}"/>
          </ac:spMkLst>
        </pc:spChg>
        <pc:spChg chg="mod">
          <ac:chgData name="Helena" userId="8ac8855c-4e0e-44ec-b242-4f56ba3c791e" providerId="ADAL" clId="{9C6C1215-4E12-437F-90A6-4D7AE402569A}" dt="2024-04-16T02:43:16.194" v="1303" actId="20577"/>
          <ac:spMkLst>
            <pc:docMk/>
            <pc:sldMk cId="1759617508" sldId="412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https://www.hledamucetni.cz/zajimavosti/rozdily-mezi-internim-a-externim-auditem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100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https://www.hledamucetni.cz/zajimavosti/rozdily-mezi-internim-a-externim-auditem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581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https://www.hledamucetni.cz/zajimavosti/rozdily-mezi-internim-a-externim-auditem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400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https://www.hledamucetni.cz/zajimavosti/rozdily-mezi-internim-a-externim-auditem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184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https://www.hledamucetni.cz/zajimavosti/rozdily-mezi-internim-a-externim-auditem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567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4365625"/>
            <a:ext cx="8568952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chemeClr val="bg2"/>
                </a:solidFill>
              </a:rPr>
              <a:t>Kontrola. Controlling. Audit.</a:t>
            </a:r>
            <a:endParaRPr lang="cs-CZ" sz="28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8.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var. 2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 Externí firma je najata, aby provedla roční prověření finančních výkazů neziskové organizace. Zaměstnanec firmy provádí testy pro ověření přesnosti údajů, zkoumá doklady pro potvrzení transakcí a hodnotí, zda organizace dodržuje účetní standardy a právní předpisy. Po dokončení prověrky je předložena zpráva,  která obsahuje jeho závěry a případné návrhy na zlepšení.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3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var. 3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 Manažer obchodního oddělení každý týden sleduje prodejní výkonnost svého týmu a porovnává ji s týdenními cíli. Při zjištění, že prodeje klesají, manažer provádí důkladnější analýzu individuálních prodejních aktivit a přijímá opatření, jako je poskytnutí dodatečného školení pro prodejce nebo změna prodejních taktik, aby zajistil, že tým dosáhne svých cílů.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35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Typy kontrolních procesů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22DE652-F389-4746-B1ED-3C9C215B4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04988"/>
            <a:ext cx="8064896" cy="436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47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Průběh kontrolního procesu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0D7FECD-3367-4197-8307-96AC7B1E5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728" y="1548829"/>
            <a:ext cx="5718544" cy="5151566"/>
          </a:xfrm>
          <a:prstGeom prst="rect">
            <a:avLst/>
          </a:prstGeom>
        </p:spPr>
      </p:pic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endParaRPr lang="cs-CZ" sz="2400" dirty="0">
              <a:solidFill>
                <a:schemeClr val="bg2"/>
              </a:solidFill>
            </a:endParaRPr>
          </a:p>
          <a:p>
            <a:endParaRPr lang="cs-CZ" sz="2400" dirty="0">
              <a:solidFill>
                <a:schemeClr val="bg2"/>
              </a:solidFill>
            </a:endParaRPr>
          </a:p>
          <a:p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Fáze kontrolního procesu</a:t>
            </a:r>
            <a:endParaRPr lang="cs-CZ" sz="3300" b="1" dirty="0">
              <a:solidFill>
                <a:schemeClr val="bg2"/>
              </a:solidFill>
              <a:effectLst/>
              <a:highlight>
                <a:srgbClr val="FFFF00"/>
              </a:highlight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    zabezpečení informací pro kontrolu, (pochůzky po pracovišti)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    ověřování správnosti získaných informací, (kontrola výkazů práce)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    hodnocení kontrolovaných procesů, (analýza vytíženosti pracovníka)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    závěry a návrhy opatření pro řídící subjekt, (propuštění pracovníka)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</a:rPr>
              <a:t>    zpětná kontrola (namátková kontrola na pracovišti).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8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Typy kontrol a hlediska členění</a:t>
            </a:r>
            <a:endParaRPr lang="cs-CZ" sz="3300" b="1" dirty="0">
              <a:solidFill>
                <a:schemeClr val="bg2"/>
              </a:solidFill>
              <a:effectLst/>
              <a:highlight>
                <a:srgbClr val="FFFF00"/>
              </a:highlight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65AE7FFC-02B2-454D-A780-4230C108B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27764"/>
            <a:ext cx="9036496" cy="5096860"/>
          </a:xfrm>
        </p:spPr>
      </p:pic>
    </p:spTree>
    <p:extLst>
      <p:ext uri="{BB962C8B-B14F-4D97-AF65-F5344CB8AC3E}">
        <p14:creationId xmlns:p14="http://schemas.microsoft.com/office/powerpoint/2010/main" val="339619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Typy kontrol a hlediska členění</a:t>
            </a:r>
            <a:endParaRPr lang="cs-CZ" sz="3300" b="1" dirty="0">
              <a:solidFill>
                <a:schemeClr val="bg2"/>
              </a:solidFill>
              <a:effectLst/>
              <a:highlight>
                <a:srgbClr val="FFFF00"/>
              </a:highlight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Content Placeholder 5">
            <a:extLst>
              <a:ext uri="{FF2B5EF4-FFF2-40B4-BE49-F238E27FC236}">
                <a16:creationId xmlns:a16="http://schemas.microsoft.com/office/drawing/2014/main" id="{8E4CC322-9155-4D79-9E06-ABA9BE0C1B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428735"/>
            <a:ext cx="8640960" cy="5095889"/>
          </a:xfrm>
        </p:spPr>
      </p:pic>
    </p:spTree>
    <p:extLst>
      <p:ext uri="{BB962C8B-B14F-4D97-AF65-F5344CB8AC3E}">
        <p14:creationId xmlns:p14="http://schemas.microsoft.com/office/powerpoint/2010/main" val="291407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Nedostatky kontrolního procesu</a:t>
            </a:r>
            <a:endParaRPr lang="cs-CZ" sz="3300" b="1" dirty="0">
              <a:solidFill>
                <a:schemeClr val="bg2"/>
              </a:solidFill>
              <a:effectLst/>
              <a:highlight>
                <a:srgbClr val="FFFF00"/>
              </a:highlight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Formálnost a samoúčelnost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Subjektivnost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Nepřesnost a nesrozumitelnost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Nízká efektivita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Žádná nebo malá kontrola –„Důvěřuj, ale prověřuj!“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Častá a silná kontrola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9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Případová studie - Kavárna</a:t>
            </a:r>
            <a:endParaRPr lang="cs-CZ" sz="3300" b="1" dirty="0">
              <a:solidFill>
                <a:schemeClr val="bg2"/>
              </a:solidFill>
              <a:effectLst/>
              <a:highlight>
                <a:srgbClr val="FFFF00"/>
              </a:highlight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1.	Analýza současné situace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2.	Návrh kontrolních mechanismů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3.	Plánování kontroly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4.	Vytvoření reportingu a zpětné vazby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5.	Opatření pro nápravu nedostatků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99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nline obrázek 5">
            <a:extLst>
              <a:ext uri="{FF2B5EF4-FFF2-40B4-BE49-F238E27FC236}">
                <a16:creationId xmlns:a16="http://schemas.microsoft.com/office/drawing/2014/main" id="{4B4E844B-E8A4-4E7E-9D57-7B79DB2F33C5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4864"/>
            <a:ext cx="3600400" cy="36003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dnešního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cíle, vize, mise - opakování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kontrola, </a:t>
            </a:r>
            <a:r>
              <a:rPr lang="cs-CZ" sz="3000" dirty="0" err="1">
                <a:solidFill>
                  <a:schemeClr val="bg2"/>
                </a:solidFill>
              </a:rPr>
              <a:t>controling</a:t>
            </a:r>
            <a:r>
              <a:rPr lang="cs-CZ" sz="3000" dirty="0">
                <a:solidFill>
                  <a:schemeClr val="bg2"/>
                </a:solidFill>
              </a:rPr>
              <a:t>, audit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typy kontroly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Opakování – vize, mise, cíle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Práce ve skupinách.</a:t>
            </a:r>
          </a:p>
          <a:p>
            <a:r>
              <a:rPr lang="cs-CZ" sz="2400" dirty="0">
                <a:solidFill>
                  <a:schemeClr val="bg2"/>
                </a:solidFill>
              </a:rPr>
              <a:t>Jste nově vznikající firma (kavárna, květinářství, prodejna mobilů, eventová agentura…dle Vašeho předmětu zájmu)</a:t>
            </a:r>
          </a:p>
          <a:p>
            <a:r>
              <a:rPr lang="cs-CZ" sz="2400" dirty="0">
                <a:solidFill>
                  <a:schemeClr val="bg2"/>
                </a:solidFill>
              </a:rPr>
              <a:t>Navrhněte vizi a misi.</a:t>
            </a:r>
          </a:p>
          <a:p>
            <a:r>
              <a:rPr lang="cs-CZ" sz="2400" dirty="0">
                <a:solidFill>
                  <a:schemeClr val="bg2"/>
                </a:solidFill>
              </a:rPr>
              <a:t>Navrhněte cíl Vašeho podnikání, který bude odpovídat klasifikaci SMART.</a:t>
            </a:r>
          </a:p>
          <a:p>
            <a:r>
              <a:rPr lang="cs-CZ" sz="2400" dirty="0">
                <a:solidFill>
                  <a:schemeClr val="bg2"/>
                </a:solidFill>
              </a:rPr>
              <a:t>Prezentujte návrh, diskuze.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7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Kontrola, controlling, audit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Jak souvisí s plánováním?</a:t>
            </a:r>
          </a:p>
          <a:p>
            <a:r>
              <a:rPr lang="cs-CZ" sz="2400" dirty="0">
                <a:solidFill>
                  <a:schemeClr val="bg2"/>
                </a:solidFill>
              </a:rPr>
              <a:t>Jaká je jejich úloha v rámci managementu?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61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Co je kontrola a proč je důležitá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Soustavné kritické hodnocení činností, které nastaly, existují (jsou) nebo nastanou. Cílem je stabilita systému.</a:t>
            </a:r>
          </a:p>
          <a:p>
            <a:r>
              <a:rPr lang="cs-CZ" sz="2400" dirty="0">
                <a:solidFill>
                  <a:schemeClr val="bg2"/>
                </a:solidFill>
              </a:rPr>
              <a:t>Kontrola je proces, jehož cílem je ověřit, zda činnosti probíhají podle plánu a standardů stanovených organizací. Zahrnuje monitorování výkonu, porovnávání skutečných výsledků s plány nebo standardy a přijímání korektivních opatření, když se odhalí odchylky. Kontrola je typicky interní proces vedený v rámci organizace.</a:t>
            </a:r>
          </a:p>
          <a:p>
            <a:r>
              <a:rPr lang="cs-CZ" sz="2400" dirty="0">
                <a:solidFill>
                  <a:schemeClr val="bg2"/>
                </a:solidFill>
              </a:rPr>
              <a:t>Podstatou je zjištění odchylek, ať už pozitivních nebo negativních, mezi plánovaným záměrem a skutečnou realizací plánu.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0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Co je controlling a proč je důležitý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Controlling je širší koncept, který zahrnuje nejen kontrolu, ale i plánování, organizaci a řízení. </a:t>
            </a:r>
          </a:p>
          <a:p>
            <a:r>
              <a:rPr lang="cs-CZ" sz="2400" dirty="0">
                <a:solidFill>
                  <a:schemeClr val="bg2"/>
                </a:solidFill>
              </a:rPr>
              <a:t>Controlling jako funkce zahrnuje stanovení cílů, měření výkonu a poskytování zpětné vazby vedoucích pracovníkům pro lepší rozhodování. </a:t>
            </a:r>
          </a:p>
          <a:p>
            <a:r>
              <a:rPr lang="cs-CZ" sz="2400" dirty="0">
                <a:solidFill>
                  <a:schemeClr val="bg2"/>
                </a:solidFill>
              </a:rPr>
              <a:t>Cílem controllingu je zajištění efektivity, efektivnosti a ekonomické prosperity organizace.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4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Co je audit a proč je důležitý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Audit je nezávislá kontrola finančních výkazů, systémů a operací organizace, provedená obvykle externím subjektem - auditorem. Existují i vnitřní auditoři? Jaký je rozdíl mezi interním a externím auditem? </a:t>
            </a:r>
          </a:p>
          <a:p>
            <a:r>
              <a:rPr lang="cs-CZ" sz="2400" dirty="0">
                <a:solidFill>
                  <a:schemeClr val="bg2"/>
                </a:solidFill>
              </a:rPr>
              <a:t>Audit má za úkol ověřit, zda jsou finanční výkazy správné a zda se organizace řídí příslušnými zákony a regulacemi. </a:t>
            </a:r>
          </a:p>
          <a:p>
            <a:r>
              <a:rPr lang="cs-CZ" sz="2400" dirty="0">
                <a:solidFill>
                  <a:schemeClr val="bg2"/>
                </a:solidFill>
              </a:rPr>
              <a:t>Výsledkem auditu je auditní zpráva, která poskytuje ujištění třetím stranám, jako jsou investoři, regulátoři nebo vedení společnosti, o pravdivosti a správnosti finančních informací.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10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Úkol 1 – poznej zda se jedná o audit, kontrolu nebo controlling.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640960" cy="4895824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3 varianty situací v podniku</a:t>
            </a:r>
          </a:p>
          <a:p>
            <a:r>
              <a:rPr lang="cs-CZ" sz="2400" dirty="0">
                <a:solidFill>
                  <a:schemeClr val="bg2"/>
                </a:solidFill>
              </a:rPr>
              <a:t>Jedná se o audit, kontrolu, nebo controlling? </a:t>
            </a:r>
          </a:p>
          <a:p>
            <a:r>
              <a:rPr lang="cs-CZ" sz="2400" dirty="0">
                <a:solidFill>
                  <a:schemeClr val="bg2"/>
                </a:solidFill>
              </a:rPr>
              <a:t>Diskutuj o </a:t>
            </a:r>
            <a:r>
              <a:rPr lang="cs-CZ" sz="2400" dirty="0" err="1">
                <a:solidFill>
                  <a:schemeClr val="bg2"/>
                </a:solidFill>
              </a:rPr>
              <a:t>možnotech</a:t>
            </a:r>
            <a:r>
              <a:rPr lang="cs-CZ" sz="2400" dirty="0">
                <a:solidFill>
                  <a:schemeClr val="bg2"/>
                </a:solidFill>
              </a:rPr>
              <a:t>, cílech a využitelnosti těchto procesů.</a:t>
            </a:r>
          </a:p>
          <a:p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3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var. 1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2"/>
                </a:solidFill>
              </a:rPr>
              <a:t> Finanční ředitel společnosti připravuje čtvrtletní předpověď cash </a:t>
            </a:r>
            <a:r>
              <a:rPr lang="cs-CZ" sz="2400" dirty="0" err="1">
                <a:solidFill>
                  <a:schemeClr val="bg2"/>
                </a:solidFill>
              </a:rPr>
              <a:t>flow</a:t>
            </a:r>
            <a:r>
              <a:rPr lang="cs-CZ" sz="2400" dirty="0">
                <a:solidFill>
                  <a:schemeClr val="bg2"/>
                </a:solidFill>
              </a:rPr>
              <a:t> založenou na historických datech a očekávaných budoucích transakcích. Využívá k tomu sofistikované modely a analýzy trhu, aby posoudil rizika a příležitosti. Výsledky této analýzy pak prezentuje vedení společnosti, které na základě doporučení přizpůsobuje investiční plány a strategie financování.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14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10920</TotalTime>
  <Words>1010</Words>
  <Application>Microsoft Office PowerPoint</Application>
  <PresentationFormat>Předvádění na obrazovce (4:3)</PresentationFormat>
  <Paragraphs>98</Paragraphs>
  <Slides>19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dnešního semináře</vt:lpstr>
      <vt:lpstr>Opakování – vize, mise, cíle</vt:lpstr>
      <vt:lpstr>Kontrola, controlling, audit</vt:lpstr>
      <vt:lpstr>Co je kontrola a proč je důležitá</vt:lpstr>
      <vt:lpstr>Co je controlling a proč je důležitý</vt:lpstr>
      <vt:lpstr>Co je audit a proč je důležitý</vt:lpstr>
      <vt:lpstr>Úkol 1 – poznej zda se jedná o audit, kontrolu nebo controlling.</vt:lpstr>
      <vt:lpstr>var. 1</vt:lpstr>
      <vt:lpstr>var. 2</vt:lpstr>
      <vt:lpstr>var. 3</vt:lpstr>
      <vt:lpstr>Typy kontrolních procesů</vt:lpstr>
      <vt:lpstr>Průběh kontrolního procesu</vt:lpstr>
      <vt:lpstr>Fáze kontrolního procesu</vt:lpstr>
      <vt:lpstr>Typy kontrol a hlediska členění</vt:lpstr>
      <vt:lpstr>Typy kontrol a hlediska členění</vt:lpstr>
      <vt:lpstr>Nedostatky kontrolního procesu</vt:lpstr>
      <vt:lpstr>Případová studie - Kavárna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316</cp:revision>
  <cp:lastPrinted>1601-01-01T00:00:00Z</cp:lastPrinted>
  <dcterms:created xsi:type="dcterms:W3CDTF">2005-09-23T13:42:26Z</dcterms:created>
  <dcterms:modified xsi:type="dcterms:W3CDTF">2024-04-16T03:04:41Z</dcterms:modified>
</cp:coreProperties>
</file>