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84" r:id="rId2"/>
    <p:sldId id="385" r:id="rId3"/>
    <p:sldId id="386" r:id="rId4"/>
    <p:sldId id="388" r:id="rId5"/>
    <p:sldId id="392" r:id="rId6"/>
    <p:sldId id="389" r:id="rId7"/>
    <p:sldId id="390" r:id="rId8"/>
    <p:sldId id="394" r:id="rId9"/>
    <p:sldId id="393" r:id="rId10"/>
    <p:sldId id="395" r:id="rId11"/>
    <p:sldId id="396" r:id="rId12"/>
    <p:sldId id="397" r:id="rId13"/>
    <p:sldId id="401" r:id="rId14"/>
    <p:sldId id="406" r:id="rId15"/>
    <p:sldId id="402" r:id="rId16"/>
    <p:sldId id="403" r:id="rId17"/>
    <p:sldId id="404" r:id="rId18"/>
    <p:sldId id="405" r:id="rId19"/>
    <p:sldId id="407" r:id="rId20"/>
    <p:sldId id="408" r:id="rId21"/>
    <p:sldId id="409" r:id="rId22"/>
    <p:sldId id="410" r:id="rId23"/>
    <p:sldId id="411" r:id="rId24"/>
    <p:sldId id="412" r:id="rId25"/>
    <p:sldId id="413" r:id="rId26"/>
    <p:sldId id="415" r:id="rId27"/>
    <p:sldId id="414"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45" r:id="rId57"/>
    <p:sldId id="444" r:id="rId58"/>
    <p:sldId id="447" r:id="rId59"/>
    <p:sldId id="450" r:id="rId6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04.03.2024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Management a </a:t>
            </a:r>
            <a:r>
              <a:rPr lang="cs-CZ" sz="4000" b="1" dirty="0" err="1">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3</a:t>
            </a:r>
            <a:r>
              <a:rPr lang="cs-CZ" sz="1400" dirty="0" smtClean="0">
                <a:solidFill>
                  <a:schemeClr val="bg1"/>
                </a:solidFill>
                <a:latin typeface="Times New Roman" panose="02020603050405020304" pitchFamily="18" charset="0"/>
                <a:cs typeface="Times New Roman" panose="02020603050405020304" pitchFamily="18" charset="0"/>
              </a:rPr>
              <a:t>. </a:t>
            </a:r>
            <a:r>
              <a:rPr lang="cs-CZ" sz="1400" dirty="0">
                <a:solidFill>
                  <a:schemeClr val="bg1"/>
                </a:solidFill>
                <a:latin typeface="Times New Roman" panose="02020603050405020304" pitchFamily="18" charset="0"/>
                <a:cs typeface="Times New Roman" panose="02020603050405020304" pitchFamily="18" charset="0"/>
              </a:rPr>
              <a:t>přednáška</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63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39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169348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350621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95721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73847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3028570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201539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3842842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87157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124432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endParaRPr lang="cs-CZ" sz="1800" b="1" dirty="0" smtClean="0"/>
          </a:p>
          <a:p>
            <a:pPr algn="just"/>
            <a:r>
              <a:rPr lang="cs-CZ" sz="1800" b="1" dirty="0" err="1" smtClean="0"/>
              <a:t>Leadership</a:t>
            </a:r>
            <a:r>
              <a:rPr lang="cs-CZ" sz="1800" dirty="0" smtClean="0"/>
              <a:t> </a:t>
            </a:r>
            <a:r>
              <a:rPr lang="cs-CZ" sz="1800" dirty="0"/>
              <a:t>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220834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200870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29537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295761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231943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55022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163438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39560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spTree>
    <p:extLst>
      <p:ext uri="{BB962C8B-B14F-4D97-AF65-F5344CB8AC3E}">
        <p14:creationId xmlns:p14="http://schemas.microsoft.com/office/powerpoint/2010/main" val="308702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160587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229821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2578785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281126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357577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49080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278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05778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4140490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106722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3556140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372238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71743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752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r>
              <a:rPr lang="cs-CZ" sz="1800" dirty="0" smtClean="0"/>
              <a:t>Matematicky </a:t>
            </a:r>
            <a:r>
              <a:rPr lang="cs-CZ" sz="1800" dirty="0"/>
              <a:t>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a:t>
            </a:r>
          </a:p>
        </p:txBody>
      </p:sp>
    </p:spTree>
    <p:extLst>
      <p:ext uri="{BB962C8B-B14F-4D97-AF65-F5344CB8AC3E}">
        <p14:creationId xmlns:p14="http://schemas.microsoft.com/office/powerpoint/2010/main" val="3889237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2475136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1837043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1039896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3975174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1313358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273658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1964987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73800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1275306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54272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773170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1995041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56584" cy="3720952"/>
          </a:xfrm>
          <a:prstGeom prst="rect">
            <a:avLst/>
          </a:prstGeom>
        </p:spPr>
      </p:pic>
    </p:spTree>
    <p:extLst>
      <p:ext uri="{BB962C8B-B14F-4D97-AF65-F5344CB8AC3E}">
        <p14:creationId xmlns:p14="http://schemas.microsoft.com/office/powerpoint/2010/main" val="2349874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3778768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3284720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3057761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528001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1529183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172627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661068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545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Lídři </a:t>
            </a:r>
            <a:r>
              <a:rPr lang="cs-CZ" sz="1800" dirty="0"/>
              <a:t>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302434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Při </a:t>
            </a:r>
            <a:r>
              <a:rPr lang="cs-CZ" sz="1800" dirty="0"/>
              <a:t>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endParaRPr lang="cs-CZ" sz="1800" dirty="0" smtClean="0"/>
          </a:p>
          <a:p>
            <a:pPr algn="just"/>
            <a:endParaRPr lang="cs-CZ" sz="1800" dirty="0" smtClean="0"/>
          </a:p>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smtClean="0"/>
              <a:t>Přenechávají </a:t>
            </a:r>
            <a:r>
              <a:rPr lang="cs-CZ" sz="1800" dirty="0"/>
              <a:t>jim prostor a odpovědnost za svěřené úkoly a tak se je snaží, mimo jiné, něčemu naučit.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a:t>
            </a:r>
            <a:r>
              <a:rPr lang="cs-CZ" dirty="0" smtClean="0"/>
              <a:t>– neformální </a:t>
            </a:r>
            <a:r>
              <a:rPr lang="cs-CZ" dirty="0" err="1" smtClean="0"/>
              <a:t>lídrovství</a:t>
            </a:r>
            <a:endParaRPr lang="cs-CZ" dirty="0"/>
          </a:p>
        </p:txBody>
      </p:sp>
    </p:spTree>
    <p:extLst>
      <p:ext uri="{BB962C8B-B14F-4D97-AF65-F5344CB8AC3E}">
        <p14:creationId xmlns:p14="http://schemas.microsoft.com/office/powerpoint/2010/main" val="95993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306625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endParaRPr lang="cs-CZ" sz="1800" dirty="0" smtClean="0"/>
          </a:p>
          <a:p>
            <a:pPr algn="just"/>
            <a:endParaRPr lang="cs-CZ" sz="1800" dirty="0"/>
          </a:p>
          <a:p>
            <a:pPr algn="just"/>
            <a:r>
              <a:rPr lang="cs-CZ" sz="1800" b="1" dirty="0"/>
              <a:t>Lidé typu X </a:t>
            </a:r>
            <a:r>
              <a:rPr lang="cs-CZ" sz="1800" dirty="0"/>
              <a:t>jsou typičtí tím, že v podstatě práci nenávidí, jsou líní, pracují jen pro obživu a v souvislosti s prací mají pocit odcizení. </a:t>
            </a:r>
            <a:endParaRPr lang="cs-CZ" sz="1800" dirty="0" smtClean="0"/>
          </a:p>
          <a:p>
            <a:pPr algn="just"/>
            <a:endParaRPr lang="cs-CZ" sz="1800" dirty="0"/>
          </a:p>
          <a:p>
            <a:pPr algn="just"/>
            <a:r>
              <a:rPr lang="cs-CZ" sz="1800" b="1" dirty="0"/>
              <a:t>Lidé typu Y </a:t>
            </a:r>
            <a:r>
              <a:rPr lang="cs-CZ" sz="1800" dirty="0"/>
              <a:t>pracují rádi, jsou práci oddáni, žijí pro práci a jsou silně zaangažováni do dění v organizaci.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167619563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4378</Words>
  <Application>Microsoft Office PowerPoint</Application>
  <PresentationFormat>Předvádění na obrazovce (16:9)</PresentationFormat>
  <Paragraphs>317</Paragraphs>
  <Slides>59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59</vt:i4>
      </vt:variant>
    </vt:vector>
  </HeadingPairs>
  <TitlesOfParts>
    <vt:vector size="64" baseType="lpstr">
      <vt:lpstr>Arial</vt:lpstr>
      <vt:lpstr>Calibri</vt:lpstr>
      <vt:lpstr>Enriqueta</vt:lpstr>
      <vt:lpstr>Times New Roman</vt:lpstr>
      <vt:lpstr>SLU</vt:lpstr>
      <vt:lpstr>Management a leadership</vt:lpstr>
      <vt:lpstr>Rozdíl mezi managementem a leadershipem</vt:lpstr>
      <vt:lpstr>Rozdíly mezi manažerem a lídrem</vt:lpstr>
      <vt:lpstr>Leadership </vt:lpstr>
      <vt:lpstr>Management a leadership</vt:lpstr>
      <vt:lpstr>Role lídra</vt:lpstr>
      <vt:lpstr>Formální – neformální lídrovství</vt:lpstr>
      <vt:lpstr>Kategorie teorií vůdcovství</vt:lpstr>
      <vt:lpstr>McGregorova Teorie XY</vt:lpstr>
      <vt:lpstr>Teorie velkého člověka/vůdce a teorie rysů</vt:lpstr>
      <vt:lpstr>Teorie velkého člověka/vůdce (1840…) a teorie rysů (1940…)</vt:lpstr>
      <vt:lpstr>Teorie velkého člověka/vůdce (1840…) a teorie rysů</vt:lpstr>
      <vt:lpstr>Teorie stylů – Kurt Lewinovy styly vedení (30. léta 20. století)</vt:lpstr>
      <vt:lpstr>Teorie stylů – Kurt Lewinovy styly vedení </vt:lpstr>
      <vt:lpstr>Autoritativní styl vedení</vt:lpstr>
      <vt:lpstr>Demokratický styl vedení</vt:lpstr>
      <vt:lpstr>Participativní styl vedení</vt:lpstr>
      <vt:lpstr>Delegativní styl vedení</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III</vt:lpstr>
      <vt:lpstr>Manažerská mřížka GRID </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vt:lpstr>
      <vt:lpstr>Servant leadership – organizační struktura</vt:lpstr>
      <vt:lpstr>Servant leadership – 10 charakteristik</vt:lpstr>
      <vt:lpstr>Resonant leadership (70. léta 20. století)</vt:lpstr>
      <vt:lpstr>Resonant leadership</vt:lpstr>
      <vt:lpstr>Resonant leadership (70. léta 20. století)</vt:lpstr>
      <vt:lpstr>Resonant leadership</vt:lpstr>
      <vt:lpstr>Teorie leadershipu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182</cp:revision>
  <dcterms:created xsi:type="dcterms:W3CDTF">2016-07-06T15:42:34Z</dcterms:created>
  <dcterms:modified xsi:type="dcterms:W3CDTF">2024-03-04T17:23:13Z</dcterms:modified>
</cp:coreProperties>
</file>