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21" r:id="rId3"/>
    <p:sldId id="348" r:id="rId4"/>
    <p:sldId id="373" r:id="rId5"/>
    <p:sldId id="374" r:id="rId6"/>
    <p:sldId id="350" r:id="rId7"/>
    <p:sldId id="351" r:id="rId8"/>
    <p:sldId id="366" r:id="rId9"/>
    <p:sldId id="369" r:id="rId10"/>
    <p:sldId id="370" r:id="rId11"/>
    <p:sldId id="352" r:id="rId12"/>
    <p:sldId id="386" r:id="rId13"/>
    <p:sldId id="387" r:id="rId14"/>
    <p:sldId id="371" r:id="rId15"/>
    <p:sldId id="355" r:id="rId16"/>
    <p:sldId id="356" r:id="rId17"/>
    <p:sldId id="358" r:id="rId18"/>
    <p:sldId id="359" r:id="rId19"/>
    <p:sldId id="360" r:id="rId20"/>
    <p:sldId id="361" r:id="rId21"/>
    <p:sldId id="362" r:id="rId22"/>
    <p:sldId id="363" r:id="rId23"/>
    <p:sldId id="365" r:id="rId24"/>
    <p:sldId id="375" r:id="rId25"/>
    <p:sldId id="376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rozhodovacího stromu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43558"/>
            <a:ext cx="689318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rozhodovací tabulky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2" y="917389"/>
            <a:ext cx="724036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2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Myšlenkové mapy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25525"/>
            <a:ext cx="6912768" cy="387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myšlenkové mapy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02508"/>
            <a:ext cx="6040909" cy="394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/>
              <a:t>Implementace a prosazování plánů vyžaduje více energie a času než její samotná formulace. 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Určení intervenčních </a:t>
            </a:r>
            <a:r>
              <a:rPr lang="cs-CZ" sz="1800" dirty="0" smtClean="0"/>
              <a:t>oblastí – stanovení konkrétních aktivit a procesů v podniku dotčených implementací vybrané strategie.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Personální </a:t>
            </a:r>
            <a:r>
              <a:rPr lang="cs-CZ" sz="1800" dirty="0" smtClean="0"/>
              <a:t>zajištění – výběr konkrétních osob zajišťujících implementaci strategii a stanovení osobní odpovědnosti jednotlivých osob.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Etapy procesu </a:t>
            </a:r>
            <a:r>
              <a:rPr lang="cs-CZ" sz="1800" dirty="0" smtClean="0"/>
              <a:t>implementace – stanovení jednotlivých fází procesu implementace, včetně stanovení časového rámce jednotlivých etap.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Průběžná kontrola procesu </a:t>
            </a:r>
            <a:r>
              <a:rPr lang="cs-CZ" sz="1800" dirty="0" smtClean="0"/>
              <a:t>implementace – stanovení kontrolních mechanismů sledujících průběh procesu implementace.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Plán implementace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8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71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Vyšší </a:t>
            </a:r>
            <a:r>
              <a:rPr lang="cs-CZ" sz="2400" dirty="0" smtClean="0"/>
              <a:t>nároky na čas </a:t>
            </a:r>
            <a:endParaRPr lang="cs-CZ" sz="2400" dirty="0" smtClean="0"/>
          </a:p>
          <a:p>
            <a:pPr algn="just"/>
            <a:r>
              <a:rPr lang="cs-CZ" sz="2400" dirty="0" smtClean="0"/>
              <a:t>Zapojení </a:t>
            </a:r>
            <a:r>
              <a:rPr lang="cs-CZ" sz="2400" dirty="0" smtClean="0"/>
              <a:t>většího počtu </a:t>
            </a:r>
            <a:r>
              <a:rPr lang="cs-CZ" sz="2400" dirty="0" smtClean="0"/>
              <a:t>lidí</a:t>
            </a:r>
          </a:p>
          <a:p>
            <a:pPr algn="just"/>
            <a:r>
              <a:rPr lang="cs-CZ" sz="2400" dirty="0"/>
              <a:t>Nedostatečné dovednosti a znalosti manažerů potřebné pro implementaci strategie</a:t>
            </a:r>
            <a:endParaRPr lang="cs-CZ" sz="2400" dirty="0" smtClean="0"/>
          </a:p>
          <a:p>
            <a:pPr algn="just"/>
            <a:r>
              <a:rPr lang="cs-CZ" sz="2400" dirty="0"/>
              <a:t>Neexistence modelů poskytujících manažerům jasný návod nebo vodítko pro implementaci strategie</a:t>
            </a:r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Důvody náročnosti implementace strategie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90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Proces implementace probíhá v několika krocích a vyžaduje také řízení strategických změn. </a:t>
            </a:r>
          </a:p>
          <a:p>
            <a:endParaRPr lang="cs-CZ" sz="1800" dirty="0" smtClean="0"/>
          </a:p>
          <a:p>
            <a:r>
              <a:rPr lang="cs-CZ" sz="1800" dirty="0" smtClean="0"/>
              <a:t>Implementace </a:t>
            </a:r>
            <a:r>
              <a:rPr lang="cs-CZ" sz="1800" dirty="0" smtClean="0"/>
              <a:t>strategie vychází </a:t>
            </a:r>
            <a:r>
              <a:rPr lang="cs-CZ" sz="1800" dirty="0"/>
              <a:t>z</a:t>
            </a:r>
          </a:p>
          <a:p>
            <a:pPr lvl="1"/>
            <a:r>
              <a:rPr lang="cs-CZ" sz="1800" dirty="0"/>
              <a:t>Teorie změny</a:t>
            </a:r>
          </a:p>
          <a:p>
            <a:pPr lvl="1"/>
            <a:r>
              <a:rPr lang="cs-CZ" sz="1800" dirty="0"/>
              <a:t>Principů řízení změny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Faktory </a:t>
            </a:r>
            <a:r>
              <a:rPr lang="cs-CZ" sz="1800" dirty="0" smtClean="0"/>
              <a:t>ovlivňující způsob implementace strategie</a:t>
            </a:r>
            <a:endParaRPr lang="cs-CZ" sz="1800" dirty="0"/>
          </a:p>
          <a:p>
            <a:pPr lvl="1"/>
            <a:r>
              <a:rPr lang="cs-CZ" sz="1800" dirty="0"/>
              <a:t>Typ </a:t>
            </a:r>
            <a:r>
              <a:rPr lang="cs-CZ" sz="1800" dirty="0" smtClean="0"/>
              <a:t> a velikost podniku</a:t>
            </a:r>
            <a:endParaRPr lang="cs-CZ" sz="1800" dirty="0"/>
          </a:p>
          <a:p>
            <a:pPr lvl="1"/>
            <a:r>
              <a:rPr lang="cs-CZ" sz="1800" dirty="0"/>
              <a:t>Věk podniku</a:t>
            </a:r>
          </a:p>
          <a:p>
            <a:pPr lvl="1"/>
            <a:r>
              <a:rPr lang="cs-CZ" sz="1800" dirty="0"/>
              <a:t>Dostupné zdroje</a:t>
            </a:r>
          </a:p>
          <a:p>
            <a:pPr lvl="1"/>
            <a:r>
              <a:rPr lang="cs-CZ" sz="1800" dirty="0"/>
              <a:t>Věk </a:t>
            </a:r>
            <a:r>
              <a:rPr lang="cs-CZ" sz="1800" dirty="0" smtClean="0"/>
              <a:t>a fáze vývoje trhu a další faktory.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Východiska a faktory ovlivňující implementaci strategii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95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74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Obecný model řízení změny</a:t>
            </a:r>
          </a:p>
          <a:p>
            <a:pPr lvl="1" algn="just"/>
            <a:r>
              <a:rPr lang="cs-CZ" sz="1800" dirty="0"/>
              <a:t>Analytická </a:t>
            </a:r>
            <a:r>
              <a:rPr lang="cs-CZ" sz="1800" dirty="0" smtClean="0"/>
              <a:t>fáze</a:t>
            </a:r>
            <a:endParaRPr lang="cs-CZ" sz="1800" dirty="0"/>
          </a:p>
          <a:p>
            <a:pPr lvl="1" algn="just"/>
            <a:r>
              <a:rPr lang="cs-CZ" sz="1800" dirty="0"/>
              <a:t>Návrhová </a:t>
            </a:r>
            <a:r>
              <a:rPr lang="cs-CZ" sz="1800" dirty="0" smtClean="0"/>
              <a:t>fáze</a:t>
            </a:r>
            <a:endParaRPr lang="cs-CZ" sz="1800" dirty="0"/>
          </a:p>
          <a:p>
            <a:pPr lvl="1" algn="just"/>
            <a:r>
              <a:rPr lang="cs-CZ" sz="1800" dirty="0"/>
              <a:t>Realizační </a:t>
            </a:r>
            <a:r>
              <a:rPr lang="cs-CZ" sz="1800" dirty="0" smtClean="0"/>
              <a:t>fáze</a:t>
            </a:r>
            <a:endParaRPr lang="cs-CZ" sz="1800" dirty="0"/>
          </a:p>
          <a:p>
            <a:pPr lvl="1" algn="just"/>
            <a:r>
              <a:rPr lang="cs-CZ" sz="1800" dirty="0"/>
              <a:t>Hodnotová </a:t>
            </a:r>
            <a:r>
              <a:rPr lang="cs-CZ" sz="1800" dirty="0" smtClean="0"/>
              <a:t>fáze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algn="just"/>
            <a:r>
              <a:rPr lang="cs-CZ" sz="1800" b="1" dirty="0" err="1" smtClean="0"/>
              <a:t>Lewinův</a:t>
            </a:r>
            <a:r>
              <a:rPr lang="cs-CZ" sz="1800" b="1" dirty="0" smtClean="0"/>
              <a:t> </a:t>
            </a:r>
            <a:r>
              <a:rPr lang="cs-CZ" sz="1800" b="1" dirty="0"/>
              <a:t>model řízení změny</a:t>
            </a:r>
          </a:p>
          <a:p>
            <a:pPr lvl="1" algn="just"/>
            <a:r>
              <a:rPr lang="cs-CZ" sz="1800" dirty="0" smtClean="0"/>
              <a:t>Rozmrazení (</a:t>
            </a:r>
            <a:r>
              <a:rPr lang="cs-CZ" sz="1800" dirty="0" err="1" smtClean="0"/>
              <a:t>unfreezing</a:t>
            </a:r>
            <a:r>
              <a:rPr lang="cs-CZ" sz="1800" dirty="0" smtClean="0"/>
              <a:t>)</a:t>
            </a:r>
            <a:endParaRPr lang="cs-CZ" sz="1800" dirty="0"/>
          </a:p>
          <a:p>
            <a:pPr lvl="1" algn="just"/>
            <a:r>
              <a:rPr lang="cs-CZ" sz="1800" dirty="0"/>
              <a:t>Provedení změny (přechod na novou úroveň</a:t>
            </a:r>
            <a:r>
              <a:rPr lang="cs-CZ" sz="1800" dirty="0" smtClean="0"/>
              <a:t>)</a:t>
            </a:r>
            <a:endParaRPr lang="cs-CZ" sz="1800" dirty="0"/>
          </a:p>
          <a:p>
            <a:pPr lvl="1" algn="just"/>
            <a:r>
              <a:rPr lang="cs-CZ" sz="1800" dirty="0"/>
              <a:t>Zamrazení (</a:t>
            </a:r>
            <a:r>
              <a:rPr lang="cs-CZ" sz="1800" dirty="0" smtClean="0"/>
              <a:t>stabilizace - </a:t>
            </a:r>
            <a:r>
              <a:rPr lang="cs-CZ" sz="1800" dirty="0" err="1" smtClean="0"/>
              <a:t>freezing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řízení změny – implementace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02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Překonání odporu ke změnám dle </a:t>
            </a:r>
            <a:r>
              <a:rPr lang="cs-CZ" dirty="0" err="1" smtClean="0"/>
              <a:t>Kottera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Velitelský </a:t>
            </a:r>
            <a:r>
              <a:rPr lang="cs-CZ" sz="2400" dirty="0" smtClean="0"/>
              <a:t>přístup </a:t>
            </a:r>
            <a:endParaRPr lang="cs-CZ" sz="2400" dirty="0" smtClean="0"/>
          </a:p>
          <a:p>
            <a:pPr algn="just"/>
            <a:r>
              <a:rPr lang="cs-CZ" sz="2400" dirty="0" smtClean="0"/>
              <a:t>Organizační </a:t>
            </a:r>
            <a:r>
              <a:rPr lang="cs-CZ" sz="2400" dirty="0" smtClean="0"/>
              <a:t>změna </a:t>
            </a:r>
            <a:endParaRPr lang="cs-CZ" sz="2400" dirty="0" smtClean="0"/>
          </a:p>
          <a:p>
            <a:pPr algn="just"/>
            <a:r>
              <a:rPr lang="cs-CZ" sz="2400" dirty="0" smtClean="0"/>
              <a:t>Spolupráce</a:t>
            </a:r>
            <a:endParaRPr lang="cs-CZ" sz="2400" dirty="0"/>
          </a:p>
          <a:p>
            <a:pPr algn="just"/>
            <a:r>
              <a:rPr lang="cs-CZ" sz="2400" dirty="0" smtClean="0"/>
              <a:t>Kulturní </a:t>
            </a:r>
            <a:r>
              <a:rPr lang="cs-CZ" sz="2400" dirty="0" smtClean="0"/>
              <a:t>přístup</a:t>
            </a:r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Centrálním problémem v implementaci strategie bývá převést strategické záměry a cíle do určení těch faktorů, které jsou kritické pro dosažení těchto cílů a těch klíčových úkolů, které zajistí úspěch. Zásady pro KFÚ a klíčové úkoly</a:t>
            </a:r>
            <a:r>
              <a:rPr lang="cs-CZ" sz="1800" dirty="0" smtClean="0"/>
              <a:t>:</a:t>
            </a:r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Vytvořit seznam 6-8 KFÚ pro vybranou </a:t>
            </a:r>
            <a:r>
              <a:rPr lang="cs-CZ" sz="1800" dirty="0" smtClean="0"/>
              <a:t>strategii.</a:t>
            </a:r>
            <a:endParaRPr lang="cs-CZ" sz="1800" dirty="0"/>
          </a:p>
          <a:p>
            <a:pPr lvl="0" algn="just"/>
            <a:r>
              <a:rPr lang="cs-CZ" sz="1800" dirty="0"/>
              <a:t>Zkontrolovat seznam a ujistit se, že všechny KFÚ jsou skutečně nezbytné a seznam KFÚ je dostatečný pro </a:t>
            </a:r>
            <a:r>
              <a:rPr lang="cs-CZ" sz="1800" dirty="0" smtClean="0"/>
              <a:t>úspěch.</a:t>
            </a:r>
            <a:endParaRPr lang="cs-CZ" sz="1800" dirty="0"/>
          </a:p>
          <a:p>
            <a:pPr lvl="0" algn="just"/>
            <a:r>
              <a:rPr lang="cs-CZ" sz="1800" dirty="0"/>
              <a:t>Identifikovat klíčové úkoly, které jsou důležité pro zajištění každého KFÚ 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Určit zodpovědnost za každý klíčový </a:t>
            </a:r>
            <a:r>
              <a:rPr lang="cs-CZ" sz="1800" dirty="0" smtClean="0"/>
              <a:t>úkol.</a:t>
            </a:r>
            <a:endParaRPr lang="cs-CZ" sz="1800" dirty="0"/>
          </a:p>
          <a:p>
            <a:pPr lvl="0" algn="just"/>
            <a:r>
              <a:rPr lang="cs-CZ" sz="1800" dirty="0"/>
              <a:t>Nebát se ani symbolických úkolů (např. hodnocení dodavatelů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Klíčové faktory úspěchu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8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073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organizačních schopností a struktury pro pracovní </a:t>
            </a:r>
            <a:r>
              <a:rPr lang="cs-CZ" sz="1800" dirty="0" smtClean="0"/>
              <a:t>úsilí </a:t>
            </a:r>
            <a:endParaRPr lang="cs-CZ" sz="1800" dirty="0"/>
          </a:p>
          <a:p>
            <a:pPr lvl="0" algn="just"/>
            <a:r>
              <a:rPr lang="cs-CZ" sz="1800" dirty="0"/>
              <a:t>Přerozdělit zdroje tak, aby vyhovovaly rozpočtovým požadavkům nové strategie.</a:t>
            </a:r>
          </a:p>
          <a:p>
            <a:pPr lvl="0" algn="just"/>
            <a:r>
              <a:rPr lang="cs-CZ" sz="1800" dirty="0"/>
              <a:t>Vybudovat takové politiky a procedury, které podporují strategii.</a:t>
            </a:r>
          </a:p>
          <a:p>
            <a:pPr lvl="0" algn="just"/>
            <a:r>
              <a:rPr lang="cs-CZ" sz="18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8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800" dirty="0"/>
              <a:t>Implementovat motivační praktiky a iniciativy, které podporují úsilí o dobrou realizaci strategie a podporují angažovanost pracovníků.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Úkoly </a:t>
            </a:r>
            <a:r>
              <a:rPr lang="cs-CZ" dirty="0" smtClean="0"/>
              <a:t>významné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1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800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Komunikace</a:t>
            </a:r>
            <a:r>
              <a:rPr lang="cs-CZ" sz="2000" dirty="0"/>
              <a:t> je proces oboustranné výměny informací</a:t>
            </a:r>
            <a:r>
              <a:rPr lang="cs-CZ" sz="2000" dirty="0" smtClean="0"/>
              <a:t>. Komunikace je proces dorozumívání mezi lidmi pomocí výměny informací, zpráv, hlášení, konverzací apod. Je součástí všech ostatních funkcí řízení.</a:t>
            </a:r>
          </a:p>
          <a:p>
            <a:pPr algn="just"/>
            <a:r>
              <a:rPr lang="cs-CZ" sz="2000" dirty="0" smtClean="0"/>
              <a:t>Mezi </a:t>
            </a:r>
            <a:r>
              <a:rPr lang="cs-CZ" sz="2000" dirty="0"/>
              <a:t>nejznámější modely komunikace patří </a:t>
            </a:r>
            <a:r>
              <a:rPr lang="cs-CZ" sz="2000" dirty="0" err="1"/>
              <a:t>Laswellův</a:t>
            </a:r>
            <a:r>
              <a:rPr lang="cs-CZ" sz="2000" dirty="0"/>
              <a:t> komunikační </a:t>
            </a:r>
            <a:r>
              <a:rPr lang="cs-CZ" sz="2000" dirty="0" smtClean="0"/>
              <a:t>model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marL="457200" lvl="1" indent="0" algn="just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" t="30291" r="1973" b="15684"/>
          <a:stretch/>
        </p:blipFill>
        <p:spPr>
          <a:xfrm>
            <a:off x="1403648" y="2067694"/>
            <a:ext cx="5855301" cy="245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54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Průběh komunikace bývá ovlivněn tzv. </a:t>
            </a:r>
            <a:r>
              <a:rPr lang="cs-CZ" sz="1800" b="1" dirty="0"/>
              <a:t>komunikačními šumy </a:t>
            </a:r>
            <a:r>
              <a:rPr lang="cs-CZ" sz="1800" dirty="0"/>
              <a:t>(</a:t>
            </a:r>
            <a:r>
              <a:rPr lang="cs-CZ" sz="1800" dirty="0" smtClean="0"/>
              <a:t>překlepy asistentky při </a:t>
            </a:r>
            <a:r>
              <a:rPr lang="cs-CZ" sz="1800" dirty="0"/>
              <a:t>přepisování rukopisu, poškození manuálu vytržením listů), kterými mohou být</a:t>
            </a:r>
            <a:r>
              <a:rPr lang="cs-CZ" sz="1800" dirty="0" smtClean="0"/>
              <a:t>:</a:t>
            </a:r>
          </a:p>
          <a:p>
            <a:pPr lvl="1" algn="just"/>
            <a:r>
              <a:rPr lang="cs-CZ" sz="1800" dirty="0" smtClean="0"/>
              <a:t>nedostatky </a:t>
            </a:r>
            <a:r>
              <a:rPr lang="cs-CZ" sz="1800" dirty="0"/>
              <a:t>na straně sdělovatele nebo příjemce sdělení (malá koncentrace, </a:t>
            </a:r>
            <a:r>
              <a:rPr lang="cs-CZ" sz="1800" dirty="0" smtClean="0"/>
              <a:t>nechuť ke </a:t>
            </a:r>
            <a:r>
              <a:rPr lang="cs-CZ" sz="1800" dirty="0"/>
              <a:t>komunikaci, špatné logické souvislosti</a:t>
            </a:r>
            <a:r>
              <a:rPr lang="cs-CZ" sz="1800" dirty="0" smtClean="0"/>
              <a:t>),</a:t>
            </a:r>
          </a:p>
          <a:p>
            <a:pPr lvl="1" algn="just"/>
            <a:r>
              <a:rPr lang="cs-CZ" sz="1800" dirty="0" smtClean="0"/>
              <a:t>informací</a:t>
            </a:r>
            <a:r>
              <a:rPr lang="cs-CZ" sz="1800" dirty="0"/>
              <a:t>, způsobující zkreslení informací (různý význam stejných </a:t>
            </a:r>
            <a:r>
              <a:rPr lang="cs-CZ" sz="1800" dirty="0" smtClean="0"/>
              <a:t>slov, nejednoznačná pozice </a:t>
            </a:r>
            <a:r>
              <a:rPr lang="cs-CZ" sz="1800" dirty="0"/>
              <a:t>sdělovatele a příjemce</a:t>
            </a:r>
            <a:r>
              <a:rPr lang="cs-CZ" sz="1800" dirty="0" smtClean="0"/>
              <a:t>).</a:t>
            </a:r>
          </a:p>
          <a:p>
            <a:pPr marL="457200" lvl="1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/>
              <a:t>K</a:t>
            </a:r>
            <a:r>
              <a:rPr lang="cs-CZ" sz="1800" b="1" dirty="0" smtClean="0"/>
              <a:t>omunikační </a:t>
            </a:r>
            <a:r>
              <a:rPr lang="cs-CZ" sz="1800" b="1" dirty="0"/>
              <a:t>sdělení může mít formu</a:t>
            </a:r>
            <a:r>
              <a:rPr lang="cs-CZ" sz="1800" dirty="0" smtClean="0"/>
              <a:t>: </a:t>
            </a:r>
          </a:p>
          <a:p>
            <a:pPr lvl="1" algn="just"/>
            <a:r>
              <a:rPr lang="cs-CZ" sz="1800" dirty="0" smtClean="0"/>
              <a:t>verbální </a:t>
            </a:r>
            <a:r>
              <a:rPr lang="cs-CZ" sz="1800" dirty="0"/>
              <a:t>(diskuse, firemní porada, zprávy zaslané přes email, </a:t>
            </a:r>
            <a:r>
              <a:rPr lang="cs-CZ" sz="1800" dirty="0" smtClean="0"/>
              <a:t>ICQ, intranet);</a:t>
            </a:r>
          </a:p>
          <a:p>
            <a:pPr lvl="1" algn="just"/>
            <a:r>
              <a:rPr lang="cs-CZ" sz="1800" dirty="0" smtClean="0"/>
              <a:t>neverbální </a:t>
            </a:r>
            <a:r>
              <a:rPr lang="cs-CZ" sz="1800" dirty="0"/>
              <a:t>(mimika, gesta v průběhu diskuse, jednotné firemní </a:t>
            </a:r>
            <a:r>
              <a:rPr lang="cs-CZ" sz="1800" dirty="0" smtClean="0"/>
              <a:t>odívání, firemní design</a:t>
            </a:r>
            <a:r>
              <a:rPr lang="cs-CZ" sz="1800" dirty="0"/>
              <a:t>, loga, výrobní značení).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 smtClean="0"/>
              <a:t>Laswellův</a:t>
            </a:r>
            <a:r>
              <a:rPr lang="cs-CZ" dirty="0" smtClean="0"/>
              <a:t> komunikační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6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2170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Pro zajištění komunikačních procesů uvnitř firmy jsou </a:t>
            </a:r>
            <a:r>
              <a:rPr lang="cs-CZ" sz="2000" dirty="0" smtClean="0"/>
              <a:t>důležité především </a:t>
            </a:r>
            <a:r>
              <a:rPr lang="cs-CZ" sz="2000" dirty="0"/>
              <a:t>formy </a:t>
            </a:r>
            <a:r>
              <a:rPr lang="cs-CZ" sz="2000" dirty="0" smtClean="0"/>
              <a:t>komunikace a </a:t>
            </a:r>
            <a:r>
              <a:rPr lang="cs-CZ" sz="2000" dirty="0"/>
              <a:t>komunikační kanály</a:t>
            </a:r>
            <a:r>
              <a:rPr lang="cs-CZ" sz="2000" dirty="0" smtClean="0"/>
              <a:t>. Mezi </a:t>
            </a:r>
            <a:r>
              <a:rPr lang="cs-CZ" sz="2000" b="1" dirty="0"/>
              <a:t>nejrozšířenější formy komunikace</a:t>
            </a:r>
            <a:r>
              <a:rPr lang="cs-CZ" sz="2000" dirty="0"/>
              <a:t> patří</a:t>
            </a:r>
            <a:r>
              <a:rPr lang="cs-CZ" sz="2000" dirty="0" smtClean="0"/>
              <a:t>: </a:t>
            </a:r>
          </a:p>
          <a:p>
            <a:pPr algn="just"/>
            <a:r>
              <a:rPr lang="cs-CZ" sz="2000" dirty="0" smtClean="0"/>
              <a:t>ústní </a:t>
            </a:r>
            <a:r>
              <a:rPr lang="cs-CZ" sz="2000" dirty="0"/>
              <a:t>komunikace (rozmluva, porada, telefonát</a:t>
            </a:r>
            <a:r>
              <a:rPr lang="cs-CZ" sz="2000" dirty="0" smtClean="0"/>
              <a:t>),</a:t>
            </a:r>
          </a:p>
          <a:p>
            <a:pPr algn="just"/>
            <a:r>
              <a:rPr lang="cs-CZ" sz="2000" dirty="0" smtClean="0"/>
              <a:t>písemná </a:t>
            </a:r>
            <a:r>
              <a:rPr lang="cs-CZ" sz="2000" dirty="0"/>
              <a:t>komunikace (směrnice, pracovní řád, organizační schéma</a:t>
            </a:r>
            <a:r>
              <a:rPr lang="cs-CZ" sz="2000" dirty="0" smtClean="0"/>
              <a:t>).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Interní komunikační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6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Směry komunikace v podnicích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" t="16863" r="2353" b="12549"/>
          <a:stretch/>
        </p:blipFill>
        <p:spPr>
          <a:xfrm>
            <a:off x="610259" y="843558"/>
            <a:ext cx="6911866" cy="37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Vertikální a horizontální komunikační toky ve firmách mohou být kombinovány do </a:t>
            </a:r>
            <a:r>
              <a:rPr lang="cs-CZ" sz="1800" dirty="0" smtClean="0"/>
              <a:t>různých podob</a:t>
            </a:r>
            <a:r>
              <a:rPr lang="cs-CZ" sz="1800" dirty="0"/>
              <a:t>, nazývaných </a:t>
            </a:r>
            <a:r>
              <a:rPr lang="cs-CZ" sz="1800" b="1" dirty="0"/>
              <a:t>komunikační sítě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Komunikační sítě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5605"/>
            <a:ext cx="5955495" cy="364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0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Je nutné zachovat pravidlo přiměřenosti zkoumání</a:t>
            </a:r>
          </a:p>
          <a:p>
            <a:pPr lvl="1" algn="just"/>
            <a:r>
              <a:rPr lang="cs-CZ" sz="1800" dirty="0"/>
              <a:t>Rozsah údajů</a:t>
            </a:r>
          </a:p>
          <a:p>
            <a:pPr lvl="1" algn="just"/>
            <a:r>
              <a:rPr lang="cs-CZ" sz="1800" dirty="0"/>
              <a:t>Přesnost údajů</a:t>
            </a:r>
          </a:p>
          <a:p>
            <a:pPr lvl="1" algn="just"/>
            <a:r>
              <a:rPr lang="cs-CZ" sz="1800" dirty="0"/>
              <a:t>Spolehlivost údajů</a:t>
            </a:r>
          </a:p>
          <a:p>
            <a:pPr lvl="0"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813690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1. odlišnost </a:t>
            </a:r>
            <a:r>
              <a:rPr lang="cs-CZ" sz="1800" b="1" dirty="0"/>
              <a:t>postojů, názorů, znalostí a </a:t>
            </a:r>
            <a:r>
              <a:rPr lang="cs-CZ" sz="1800" b="1" dirty="0" smtClean="0"/>
              <a:t>zkušeností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jedinci </a:t>
            </a:r>
            <a:r>
              <a:rPr lang="cs-CZ" sz="1800" dirty="0"/>
              <a:t>mohou interpretovat tutéž komunikaci různým způsobem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jedinci </a:t>
            </a:r>
            <a:r>
              <a:rPr lang="cs-CZ" sz="1800" dirty="0"/>
              <a:t>s výrazně odlišnými postoji, názory, znalosti a zkušenosti nejsou </a:t>
            </a:r>
            <a:r>
              <a:rPr lang="cs-CZ" sz="1800" dirty="0" smtClean="0"/>
              <a:t>zárukou efektivní </a:t>
            </a:r>
            <a:r>
              <a:rPr lang="cs-CZ" sz="1800" dirty="0"/>
              <a:t>komunikace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výsledkem </a:t>
            </a:r>
            <a:r>
              <a:rPr lang="cs-CZ" sz="1800" dirty="0"/>
              <a:t>je zkreslená </a:t>
            </a:r>
            <a:r>
              <a:rPr lang="cs-CZ" sz="1800" dirty="0" smtClean="0"/>
              <a:t>komunikace.</a:t>
            </a:r>
          </a:p>
          <a:p>
            <a:pPr marL="0" indent="0" algn="just"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Ošetřovatelky vidí problém výkonnosti nemocnice z úhlu svých postojů, </a:t>
            </a:r>
            <a:r>
              <a:rPr lang="cs-CZ" sz="1600" i="1" dirty="0" smtClean="0"/>
              <a:t>názorů, znalostí </a:t>
            </a:r>
            <a:r>
              <a:rPr lang="cs-CZ" sz="1600" i="1" dirty="0"/>
              <a:t>a lékařského zkušeností. To může vyústit do interpretací, které se budou lišit </a:t>
            </a:r>
            <a:r>
              <a:rPr lang="cs-CZ" sz="1600" i="1" dirty="0" smtClean="0"/>
              <a:t>od interpretací personálu.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2</a:t>
            </a:r>
            <a:r>
              <a:rPr lang="cs-CZ" sz="1800" b="1" dirty="0"/>
              <a:t>. hodnocení </a:t>
            </a:r>
            <a:r>
              <a:rPr lang="cs-CZ" sz="1800" b="1" dirty="0" smtClean="0"/>
              <a:t>sdělení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příjemce </a:t>
            </a:r>
            <a:r>
              <a:rPr lang="cs-CZ" sz="1800" dirty="0"/>
              <a:t>vyhodnocuje sdělení dříve, než proběhne celá komunikace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tento </a:t>
            </a:r>
            <a:r>
              <a:rPr lang="cs-CZ" sz="1800" dirty="0"/>
              <a:t>postup umožňuje příjemcova zkušenost s předchozí komunikací, </a:t>
            </a:r>
            <a:r>
              <a:rPr lang="cs-CZ" sz="1800" dirty="0" smtClean="0"/>
              <a:t>nesouhlasem se </a:t>
            </a:r>
            <a:r>
              <a:rPr lang="cs-CZ" sz="1800" dirty="0"/>
              <a:t>sdělením </a:t>
            </a:r>
            <a:r>
              <a:rPr lang="cs-CZ" sz="1800" dirty="0" smtClean="0"/>
              <a:t>apod. </a:t>
            </a:r>
          </a:p>
          <a:p>
            <a:pPr marL="0" indent="0" algn="just"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Zaměstnanec může považovat hodnotící pohovor s nadřízeným za "</a:t>
            </a:r>
            <a:r>
              <a:rPr lang="cs-CZ" sz="1600" i="1" dirty="0" smtClean="0"/>
              <a:t>mechanickou záležitost</a:t>
            </a:r>
            <a:r>
              <a:rPr lang="cs-CZ" sz="1600" i="1" dirty="0"/>
              <a:t>", protože cítí, že nadřízenému jde v této souvislosti </a:t>
            </a:r>
            <a:r>
              <a:rPr lang="cs-CZ" sz="1600" i="1" dirty="0" smtClean="0"/>
              <a:t>více o splnění administrativního </a:t>
            </a:r>
            <a:r>
              <a:rPr lang="cs-CZ" sz="1600" i="1" dirty="0"/>
              <a:t>úkolu, než o pracovní výkon zaměstnance.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Bariéry 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6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5486" y="627534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3. selektivní </a:t>
            </a:r>
            <a:r>
              <a:rPr lang="cs-CZ" sz="1800" b="1" dirty="0" smtClean="0"/>
              <a:t>vnímání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každý </a:t>
            </a:r>
            <a:r>
              <a:rPr lang="cs-CZ" sz="1800" dirty="0"/>
              <a:t>z nás si kreslí obraz světa svým vlastním způsobem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příjemci </a:t>
            </a:r>
            <a:r>
              <a:rPr lang="cs-CZ" sz="1800" dirty="0"/>
              <a:t>informace chtějí slyšet pouze ty části, které souhlasí s jejich názorem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informace</a:t>
            </a:r>
            <a:r>
              <a:rPr lang="cs-CZ" sz="1800" dirty="0"/>
              <a:t>, které jsou v rozporu s názorem, nejsou vzaty na vědomí, nebo jsou</a:t>
            </a:r>
            <a:br>
              <a:rPr lang="cs-CZ" sz="1800" dirty="0"/>
            </a:br>
            <a:r>
              <a:rPr lang="cs-CZ" sz="1800" dirty="0"/>
              <a:t>přeformulovány tak, aby potvrzovaly předem utvořené </a:t>
            </a:r>
            <a:r>
              <a:rPr lang="cs-CZ" sz="1800" dirty="0" smtClean="0"/>
              <a:t>představy.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Do všech divizí společnosti dojde upozornění, že je nutné </a:t>
            </a:r>
            <a:r>
              <a:rPr lang="cs-CZ" sz="1600" i="1" dirty="0" smtClean="0"/>
              <a:t>zvýšit produktivitu práce</a:t>
            </a:r>
            <a:r>
              <a:rPr lang="cs-CZ" sz="1600" i="1" dirty="0"/>
              <a:t>. Takové sdělení možná nebude mít žádoucí efekt, protože je v rozporu s </a:t>
            </a:r>
            <a:r>
              <a:rPr lang="cs-CZ" sz="1600" i="1" dirty="0" smtClean="0"/>
              <a:t>realitou příjemců</a:t>
            </a:r>
            <a:r>
              <a:rPr lang="cs-CZ" sz="1600" i="1" dirty="0"/>
              <a:t>. Zaměstnanci je mohou ignorovat nebo jím být pobaveni v </a:t>
            </a:r>
            <a:r>
              <a:rPr lang="cs-CZ" sz="1600" i="1" dirty="0" smtClean="0"/>
              <a:t>souvislosti s </a:t>
            </a:r>
            <a:r>
              <a:rPr lang="cs-CZ" sz="1600" i="1" dirty="0"/>
              <a:t>informacemi o tom, že produktivita v jejich podniku je nejvyšší v celém odvětví a i v </a:t>
            </a:r>
            <a:r>
              <a:rPr lang="cs-CZ" sz="1600" i="1" dirty="0" smtClean="0"/>
              <a:t>ČR.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4</a:t>
            </a:r>
            <a:r>
              <a:rPr lang="cs-CZ" sz="1800" b="1" dirty="0"/>
              <a:t>. věrohodnost </a:t>
            </a:r>
            <a:r>
              <a:rPr lang="cs-CZ" sz="1800" b="1" dirty="0" smtClean="0"/>
              <a:t>zdroje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věrohodnost </a:t>
            </a:r>
            <a:r>
              <a:rPr lang="cs-CZ" sz="1800" dirty="0"/>
              <a:t>zdroje souvisí s tím, jakou míru důvěry chová příjemce ke sdělovateli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úroveň </a:t>
            </a:r>
            <a:r>
              <a:rPr lang="cs-CZ" sz="1800" dirty="0"/>
              <a:t>věrohodnosti přímo ovlivňuje to, jak příjemce vidí a reaguje na </a:t>
            </a:r>
            <a:r>
              <a:rPr lang="cs-CZ" sz="1800" dirty="0" smtClean="0"/>
              <a:t>slova, myšlenky a </a:t>
            </a:r>
            <a:r>
              <a:rPr lang="cs-CZ" sz="1800" dirty="0"/>
              <a:t>činy </a:t>
            </a:r>
            <a:r>
              <a:rPr lang="cs-CZ" sz="1800" dirty="0" smtClean="0"/>
              <a:t>komunikátora.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Odboroví předáci, kteří považují manažery za "vykořisťovatele", a manažeři,</a:t>
            </a:r>
            <a:br>
              <a:rPr lang="cs-CZ" sz="1600" i="1" dirty="0"/>
            </a:br>
            <a:r>
              <a:rPr lang="cs-CZ" sz="1600" i="1" dirty="0"/>
              <a:t>kteří považují odborové předáky za přirozené nepřátele, nebudou schopni vzájemné</a:t>
            </a:r>
            <a:br>
              <a:rPr lang="cs-CZ" sz="1600" i="1" dirty="0"/>
            </a:br>
            <a:r>
              <a:rPr lang="cs-CZ" sz="1600" i="1" dirty="0"/>
              <a:t>a upřímné komunikace.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Bariéry 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6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90639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5. sémantické </a:t>
            </a:r>
            <a:r>
              <a:rPr lang="cs-CZ" sz="1800" b="1" dirty="0" smtClean="0"/>
              <a:t>problémy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komunikace </a:t>
            </a:r>
            <a:r>
              <a:rPr lang="cs-CZ" sz="1800" dirty="0"/>
              <a:t>je předávání informací a myšlenek prostřednictvím obvyklých a obecně</a:t>
            </a:r>
            <a:br>
              <a:rPr lang="cs-CZ" sz="1800" dirty="0"/>
            </a:br>
            <a:r>
              <a:rPr lang="cs-CZ" sz="1800" dirty="0"/>
              <a:t>známých symbolů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můžeme </a:t>
            </a:r>
            <a:r>
              <a:rPr lang="cs-CZ" sz="1800" dirty="0"/>
              <a:t>pouze předat informaci ve formě slov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tatáž </a:t>
            </a:r>
            <a:r>
              <a:rPr lang="cs-CZ" sz="1800" dirty="0"/>
              <a:t>slova mohou pro různé lidi znamenat zcela různé věci</a:t>
            </a:r>
            <a:r>
              <a:rPr lang="cs-CZ" sz="1800" dirty="0" smtClean="0"/>
              <a:t>;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pochopení </a:t>
            </a:r>
            <a:r>
              <a:rPr lang="cs-CZ" sz="1800" dirty="0"/>
              <a:t>sdělení je záležitost příjemce a nikoliv </a:t>
            </a:r>
            <a:r>
              <a:rPr lang="cs-CZ" sz="1800" dirty="0" smtClean="0"/>
              <a:t>slov.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Příklad</a:t>
            </a:r>
            <a:r>
              <a:rPr lang="cs-CZ" sz="1600" i="1" dirty="0"/>
              <a:t>: Když vedení podniku oznámí, že pro rozvoj závodu je nezbytné zvýšit </a:t>
            </a:r>
            <a:r>
              <a:rPr lang="cs-CZ" sz="1600" i="1" dirty="0" smtClean="0"/>
              <a:t>rozpočet,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 smtClean="0"/>
              <a:t>Má na </a:t>
            </a:r>
            <a:r>
              <a:rPr lang="cs-CZ" sz="1600" i="1" dirty="0"/>
              <a:t>mysli nezbytnost investic do nového technologického vybavení. Zaměstnanci </a:t>
            </a:r>
            <a:r>
              <a:rPr lang="cs-CZ" sz="1600" i="1" dirty="0" smtClean="0"/>
              <a:t>to mohou chápat </a:t>
            </a:r>
            <a:r>
              <a:rPr lang="cs-CZ" sz="1600" i="1" dirty="0"/>
              <a:t>pouze jako nárůst mzdových prostředků.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Bariéry 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1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27534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Problémy vnitropodnikové komunikace: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častou </a:t>
            </a:r>
            <a:r>
              <a:rPr lang="cs-CZ" sz="1600" dirty="0"/>
              <a:t>příčinou firemních problémů je nedostatek jasné, přímé a otevřené </a:t>
            </a:r>
            <a:r>
              <a:rPr lang="cs-CZ" sz="1600" dirty="0" smtClean="0"/>
              <a:t>komunikace;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příkladem </a:t>
            </a:r>
            <a:r>
              <a:rPr lang="cs-CZ" sz="1600" dirty="0"/>
              <a:t>je sklon vyjadřovat souhlasný názor vůči nadřízeným (z obavy či </a:t>
            </a:r>
            <a:r>
              <a:rPr lang="cs-CZ" sz="1600" dirty="0" smtClean="0"/>
              <a:t>domnělého taktu</a:t>
            </a:r>
            <a:r>
              <a:rPr lang="cs-CZ" sz="1600" dirty="0"/>
              <a:t>) nebo chválit i neuspokojivě udělanou práci </a:t>
            </a:r>
            <a:r>
              <a:rPr lang="cs-CZ" sz="1600" dirty="0" smtClean="0"/>
              <a:t>podřízených;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nadměrně </a:t>
            </a:r>
            <a:r>
              <a:rPr lang="cs-CZ" sz="1600" dirty="0"/>
              <a:t>vstřícné jednání je téměř vždy </a:t>
            </a:r>
            <a:r>
              <a:rPr lang="cs-CZ" sz="1600" dirty="0" smtClean="0"/>
              <a:t>chybou;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základním </a:t>
            </a:r>
            <a:r>
              <a:rPr lang="cs-CZ" sz="1600" dirty="0"/>
              <a:t>pravidlem taktu je hovořit o věcech, a nikoli o osobách</a:t>
            </a:r>
            <a:r>
              <a:rPr lang="cs-CZ" sz="1600" dirty="0" smtClean="0"/>
              <a:t>.</a:t>
            </a:r>
          </a:p>
          <a:p>
            <a:pPr algn="just">
              <a:spcBef>
                <a:spcPts val="0"/>
              </a:spcBef>
            </a:pPr>
            <a:endParaRPr lang="cs-CZ" sz="18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 smtClean="0"/>
              <a:t>Nejčastější důvody problematické vnitropodnikové komunikace: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Neschopnost plně delegovat. Podřízení, kteří nemají dostatek pravomocí k tomu, aby</a:t>
            </a:r>
            <a:br>
              <a:rPr lang="cs-CZ" sz="1600" dirty="0"/>
            </a:br>
            <a:r>
              <a:rPr lang="cs-CZ" sz="1600" dirty="0"/>
              <a:t>problémy řešili sami, předávají je svým nadřízeným a čekají na jejich </a:t>
            </a:r>
            <a:r>
              <a:rPr lang="cs-CZ" sz="1600" dirty="0" smtClean="0"/>
              <a:t>rozhodnutí.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Řízení </a:t>
            </a:r>
            <a:r>
              <a:rPr lang="cs-CZ" sz="1600" dirty="0"/>
              <a:t>založené na postupech než cílech. Záplava papírové i elektronické komunikace</a:t>
            </a:r>
            <a:br>
              <a:rPr lang="cs-CZ" sz="1600" dirty="0"/>
            </a:br>
            <a:r>
              <a:rPr lang="cs-CZ" sz="1600" dirty="0"/>
              <a:t>je důsledkem toho, že zaměstnanci jsou posuzováni podle toho, zda postupují podle</a:t>
            </a:r>
            <a:br>
              <a:rPr lang="cs-CZ" sz="1600" dirty="0"/>
            </a:br>
            <a:r>
              <a:rPr lang="cs-CZ" sz="1600" dirty="0"/>
              <a:t>direktiv. Výsledkem je bujení vnitřních sdělení a </a:t>
            </a:r>
            <a:r>
              <a:rPr lang="cs-CZ" sz="1600" dirty="0" smtClean="0"/>
              <a:t>reportů.</a:t>
            </a:r>
          </a:p>
          <a:p>
            <a:pPr algn="just">
              <a:spcBef>
                <a:spcPts val="0"/>
              </a:spcBef>
            </a:pPr>
            <a:r>
              <a:rPr lang="cs-CZ" sz="1600" dirty="0" smtClean="0"/>
              <a:t>Nedostatečné </a:t>
            </a:r>
            <a:r>
              <a:rPr lang="cs-CZ" sz="1600" dirty="0"/>
              <a:t>vytížení. K šíření interních sdělení sahají často zaměstnanci, kteří nejsou</a:t>
            </a:r>
            <a:br>
              <a:rPr lang="cs-CZ" sz="1600" dirty="0"/>
            </a:br>
            <a:r>
              <a:rPr lang="cs-CZ" sz="1600" dirty="0"/>
              <a:t>vytíženi, proto aby přesvědčili ostatní i sebe sama, že věci jsou v pohybu a že již něco</a:t>
            </a:r>
            <a:br>
              <a:rPr lang="cs-CZ" sz="1600" dirty="0"/>
            </a:br>
            <a:r>
              <a:rPr lang="cs-CZ" sz="1600" dirty="0"/>
              <a:t>důležitého vykonali.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Problémy vnitropodnikové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0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Volba mezi více variantami chování. Výběr určité varianty postupu.</a:t>
            </a:r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je proces a je výsledkem myšlenkových procesů </a:t>
            </a:r>
            <a:r>
              <a:rPr lang="cs-CZ" sz="1800" dirty="0" smtClean="0"/>
              <a:t>manažerů – </a:t>
            </a:r>
            <a:r>
              <a:rPr lang="cs-CZ" sz="1800" dirty="0" err="1"/>
              <a:t>rozhodovatel</a:t>
            </a:r>
            <a:r>
              <a:rPr lang="cs-CZ" sz="1800" dirty="0"/>
              <a:t> a řešitel.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Rozhodování v podnikové praxi probíhá za jistoty, nejistoty nebo rizika. </a:t>
            </a:r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nekonfliktní </a:t>
            </a:r>
            <a:r>
              <a:rPr lang="cs-CZ" sz="1800" dirty="0" smtClean="0"/>
              <a:t>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 smtClean="0"/>
              <a:t>deterministické </a:t>
            </a:r>
            <a:r>
              <a:rPr lang="cs-CZ" sz="1800" dirty="0"/>
              <a:t>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</a:t>
            </a:r>
            <a:r>
              <a:rPr lang="cs-CZ" sz="1800" dirty="0" smtClean="0"/>
              <a:t>strukturované</a:t>
            </a:r>
          </a:p>
          <a:p>
            <a:pPr algn="just"/>
            <a:r>
              <a:rPr lang="cs-CZ" sz="1800" dirty="0"/>
              <a:t>z</a:t>
            </a:r>
            <a:r>
              <a:rPr lang="cs-CZ" sz="1800" dirty="0" smtClean="0"/>
              <a:t>a jistoty – nejistoty – rizika </a:t>
            </a:r>
          </a:p>
          <a:p>
            <a:pPr algn="just"/>
            <a:r>
              <a:rPr lang="cs-CZ" sz="1800" dirty="0"/>
              <a:t>i</a:t>
            </a:r>
            <a:r>
              <a:rPr lang="cs-CZ" sz="1800" dirty="0" smtClean="0"/>
              <a:t>ndividuální – kolektivní </a:t>
            </a:r>
          </a:p>
          <a:p>
            <a:pPr algn="just"/>
            <a:r>
              <a:rPr lang="cs-CZ" sz="1800" dirty="0"/>
              <a:t>s</a:t>
            </a:r>
            <a:r>
              <a:rPr lang="cs-CZ" sz="1800" dirty="0" smtClean="0"/>
              <a:t>trategické – taktické – operativní 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/>
              <a:t>Fáze </a:t>
            </a:r>
            <a:r>
              <a:rPr lang="cs-CZ" sz="2400" b="1" dirty="0"/>
              <a:t>rozhodovacího procesu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Identifikace a specifikace problému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Stanovení možností řešení (alternativ)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Zhodnocení možných alternativ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Výběr vhodné alternativy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Realizace rozhodnutí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 smtClean="0"/>
              <a:t>Kontrola</a:t>
            </a:r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247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Empirické metod</a:t>
            </a:r>
            <a:r>
              <a:rPr lang="cs-CZ" sz="1800" dirty="0"/>
              <a:t>y</a:t>
            </a:r>
          </a:p>
          <a:p>
            <a:pPr lvl="1"/>
            <a:r>
              <a:rPr lang="cs-CZ" sz="1800" dirty="0"/>
              <a:t>Empiricko-intuitivní a empiricko-analytické</a:t>
            </a:r>
          </a:p>
          <a:p>
            <a:pPr lvl="1"/>
            <a:r>
              <a:rPr lang="cs-CZ" sz="1800" dirty="0"/>
              <a:t>Expertní metody – Brainstorming, Delfská metoda, metoda scénářů, metoda her, myšlenkové mapy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b="1" dirty="0"/>
              <a:t>Matematicko-statistické metody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b="1" dirty="0"/>
              <a:t>Heuristické metody</a:t>
            </a:r>
          </a:p>
          <a:p>
            <a:pPr lvl="1"/>
            <a:r>
              <a:rPr lang="cs-CZ" sz="1800" dirty="0"/>
              <a:t>Rozhodovací analýza</a:t>
            </a:r>
          </a:p>
          <a:p>
            <a:pPr lvl="1"/>
            <a:r>
              <a:rPr lang="cs-CZ" sz="1800" dirty="0"/>
              <a:t>Rozhodovací stromy</a:t>
            </a:r>
          </a:p>
          <a:p>
            <a:pPr lvl="1"/>
            <a:r>
              <a:rPr lang="cs-CZ" sz="1800" dirty="0"/>
              <a:t>Rozhodovací tabulky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Metody a techniky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5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2133</Words>
  <Application>Microsoft Office PowerPoint</Application>
  <PresentationFormat>Předvádění na obrazovce (16:9)</PresentationFormat>
  <Paragraphs>260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Manažerské funkce paralelní</vt:lpstr>
      <vt:lpstr>Podstata manažerských funkcí průběžných</vt:lpstr>
      <vt:lpstr>Analýza </vt:lpstr>
      <vt:lpstr>Typologie analýz</vt:lpstr>
      <vt:lpstr>Základní logika provádění analýz</vt:lpstr>
      <vt:lpstr>Rozhodování </vt:lpstr>
      <vt:lpstr>Rozhodovací situace</vt:lpstr>
      <vt:lpstr>Rozhodovací proces</vt:lpstr>
      <vt:lpstr>Metody a techniky rozhodování</vt:lpstr>
      <vt:lpstr>Příklad rozhodovacího stromu</vt:lpstr>
      <vt:lpstr>Příklad rozhodovací tabulky</vt:lpstr>
      <vt:lpstr>Myšlenkové mapy</vt:lpstr>
      <vt:lpstr>Příklad myšlenkové mapy</vt:lpstr>
      <vt:lpstr>Implementace</vt:lpstr>
      <vt:lpstr>Plán implementace strategie</vt:lpstr>
      <vt:lpstr>Důvody náročnosti implementace strategie </vt:lpstr>
      <vt:lpstr>Východiska a faktory ovlivňující implementaci strategii</vt:lpstr>
      <vt:lpstr>Model řízení změny – implementace </vt:lpstr>
      <vt:lpstr>Postoj zaměstnanců ke změnám při implementaci</vt:lpstr>
      <vt:lpstr>Překonání odporu ke změnám dle Kottera</vt:lpstr>
      <vt:lpstr>Přístupy k implementaci </vt:lpstr>
      <vt:lpstr>Klíčové faktory úspěchu implementace</vt:lpstr>
      <vt:lpstr>Úkoly významné při implementaci</vt:lpstr>
      <vt:lpstr>Komunikace</vt:lpstr>
      <vt:lpstr>Laswellův komunikační proces</vt:lpstr>
      <vt:lpstr>Formy komunikace</vt:lpstr>
      <vt:lpstr>Interní komunikační systémy</vt:lpstr>
      <vt:lpstr>Směry komunikace v podnicích</vt:lpstr>
      <vt:lpstr>Komunikační sítě</vt:lpstr>
      <vt:lpstr>Bariéry podnikové komunikace</vt:lpstr>
      <vt:lpstr>Bariéry podnikové komunikace</vt:lpstr>
      <vt:lpstr>Bariéry podnikové komunikace</vt:lpstr>
      <vt:lpstr>Problémy vnitropodnikové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349</cp:revision>
  <dcterms:created xsi:type="dcterms:W3CDTF">2016-07-06T15:42:34Z</dcterms:created>
  <dcterms:modified xsi:type="dcterms:W3CDTF">2024-04-02T08:30:44Z</dcterms:modified>
</cp:coreProperties>
</file>