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21" r:id="rId3"/>
    <p:sldId id="348" r:id="rId4"/>
    <p:sldId id="352" r:id="rId5"/>
    <p:sldId id="351" r:id="rId6"/>
    <p:sldId id="349" r:id="rId7"/>
    <p:sldId id="353" r:id="rId8"/>
    <p:sldId id="354" r:id="rId9"/>
    <p:sldId id="355" r:id="rId10"/>
    <p:sldId id="350" r:id="rId11"/>
    <p:sldId id="356" r:id="rId12"/>
    <p:sldId id="357" r:id="rId13"/>
    <p:sldId id="358" r:id="rId14"/>
    <p:sldId id="373" r:id="rId15"/>
    <p:sldId id="359" r:id="rId16"/>
    <p:sldId id="360" r:id="rId17"/>
    <p:sldId id="362" r:id="rId18"/>
    <p:sldId id="363" r:id="rId19"/>
    <p:sldId id="364" r:id="rId20"/>
    <p:sldId id="367" r:id="rId21"/>
    <p:sldId id="369" r:id="rId22"/>
    <p:sldId id="376" r:id="rId23"/>
    <p:sldId id="374" r:id="rId24"/>
    <p:sldId id="375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 hlediska charakteru zdroje – primární, sekundární, </a:t>
            </a:r>
            <a:r>
              <a:rPr lang="cs-CZ" sz="1800" dirty="0" smtClean="0"/>
              <a:t>terciární</a:t>
            </a:r>
          </a:p>
          <a:p>
            <a:endParaRPr lang="cs-CZ" sz="1800" dirty="0"/>
          </a:p>
          <a:p>
            <a:r>
              <a:rPr lang="cs-CZ" sz="1800" dirty="0"/>
              <a:t>Z hlediska  vztahu zdroje k podniku – interní, </a:t>
            </a:r>
            <a:r>
              <a:rPr lang="cs-CZ" sz="1800" dirty="0" smtClean="0"/>
              <a:t>externí</a:t>
            </a:r>
          </a:p>
          <a:p>
            <a:endParaRPr lang="cs-CZ" sz="1800" dirty="0"/>
          </a:p>
          <a:p>
            <a:r>
              <a:rPr lang="cs-CZ" sz="1800" dirty="0"/>
              <a:t>Z hlediska dostupnosti – dostupné, </a:t>
            </a:r>
            <a:r>
              <a:rPr lang="cs-CZ" sz="1800" dirty="0" smtClean="0"/>
              <a:t>nedostupné</a:t>
            </a:r>
          </a:p>
          <a:p>
            <a:endParaRPr lang="cs-CZ" sz="1800" dirty="0"/>
          </a:p>
          <a:p>
            <a:r>
              <a:rPr lang="cs-CZ" sz="1800" dirty="0"/>
              <a:t>Z hlediska odbornosti zdroje – profesionální, </a:t>
            </a:r>
            <a:r>
              <a:rPr lang="cs-CZ" sz="1800" dirty="0" smtClean="0"/>
              <a:t>amatérské</a:t>
            </a:r>
          </a:p>
          <a:p>
            <a:endParaRPr lang="cs-CZ" sz="1800" dirty="0"/>
          </a:p>
          <a:p>
            <a:r>
              <a:rPr lang="cs-CZ" sz="1800" dirty="0"/>
              <a:t>Z hlediska významu zdroje – literárně-vědecké, objektivně hodnotící, spontánní zdroje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dat podle Kozla a kol. (2006)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vytváření </a:t>
            </a:r>
            <a:r>
              <a:rPr lang="cs-CZ" sz="1800" dirty="0"/>
              <a:t>dynamického souladu mezi </a:t>
            </a:r>
            <a:r>
              <a:rPr lang="cs-CZ" sz="1800" dirty="0" smtClean="0"/>
              <a:t>počtem </a:t>
            </a:r>
            <a:r>
              <a:rPr lang="cs-CZ" sz="1800" dirty="0"/>
              <a:t>a strukturou </a:t>
            </a:r>
            <a:r>
              <a:rPr lang="cs-CZ" sz="1800" dirty="0" smtClean="0"/>
              <a:t>pracovních míst </a:t>
            </a:r>
            <a:r>
              <a:rPr lang="cs-CZ" sz="1800" dirty="0"/>
              <a:t>v podniku, aby v každém okamžiku bylo místo obsazeno, a aby </a:t>
            </a:r>
            <a:r>
              <a:rPr lang="cs-CZ" sz="1800" dirty="0" smtClean="0"/>
              <a:t>kvalifikace </a:t>
            </a:r>
            <a:r>
              <a:rPr lang="cs-CZ" sz="1800" dirty="0"/>
              <a:t>odpovídala v rámci </a:t>
            </a:r>
            <a:r>
              <a:rPr lang="cs-CZ" sz="1800" dirty="0" smtClean="0"/>
              <a:t>organizační </a:t>
            </a:r>
            <a:r>
              <a:rPr lang="cs-CZ" sz="1800" dirty="0"/>
              <a:t>struktury </a:t>
            </a:r>
            <a:r>
              <a:rPr lang="cs-CZ" sz="1800" dirty="0" smtClean="0"/>
              <a:t>podniku; </a:t>
            </a:r>
            <a:endParaRPr lang="cs-CZ" sz="1800" dirty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personálních </a:t>
            </a:r>
            <a:r>
              <a:rPr lang="cs-CZ" sz="1800" dirty="0" smtClean="0"/>
              <a:t>potřebách </a:t>
            </a:r>
            <a:r>
              <a:rPr lang="cs-CZ" sz="1800" dirty="0"/>
              <a:t>podniku, </a:t>
            </a:r>
            <a:r>
              <a:rPr lang="cs-CZ" sz="1800" dirty="0" smtClean="0"/>
              <a:t>vytváření personálního plánu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optimální </a:t>
            </a:r>
            <a:r>
              <a:rPr lang="cs-CZ" sz="1800" dirty="0"/>
              <a:t>využívání pracovních </a:t>
            </a:r>
            <a:r>
              <a:rPr lang="cs-CZ" sz="1800" dirty="0" smtClean="0"/>
              <a:t>sil </a:t>
            </a:r>
            <a:r>
              <a:rPr lang="cs-CZ" sz="1800" dirty="0"/>
              <a:t>v podniku, využívání </a:t>
            </a:r>
            <a:r>
              <a:rPr lang="cs-CZ" sz="1800" dirty="0" smtClean="0"/>
              <a:t>kvalifikace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výběr </a:t>
            </a:r>
            <a:r>
              <a:rPr lang="cs-CZ" sz="1800" dirty="0"/>
              <a:t>pracovních sil, </a:t>
            </a:r>
            <a:r>
              <a:rPr lang="cs-CZ" sz="1800" dirty="0" smtClean="0"/>
              <a:t>rozmístění pracovníků (</a:t>
            </a:r>
            <a:r>
              <a:rPr lang="cs-CZ" sz="1800" dirty="0"/>
              <a:t>vhodné podmínky), </a:t>
            </a:r>
            <a:r>
              <a:rPr lang="cs-CZ" sz="1800" dirty="0" smtClean="0"/>
              <a:t>pensionování </a:t>
            </a:r>
            <a:r>
              <a:rPr lang="cs-CZ" sz="1800" dirty="0"/>
              <a:t>a </a:t>
            </a:r>
            <a:r>
              <a:rPr lang="cs-CZ" sz="1800" dirty="0" smtClean="0"/>
              <a:t>propouštění pracovníků; </a:t>
            </a:r>
            <a:endParaRPr lang="cs-CZ" sz="1800" dirty="0"/>
          </a:p>
          <a:p>
            <a:pPr algn="just"/>
            <a:r>
              <a:rPr lang="cs-CZ" sz="1800" dirty="0" smtClean="0"/>
              <a:t>orientace </a:t>
            </a:r>
            <a:r>
              <a:rPr lang="cs-CZ" sz="1800" dirty="0"/>
              <a:t>(</a:t>
            </a:r>
            <a:r>
              <a:rPr lang="cs-CZ" sz="1800" dirty="0" smtClean="0"/>
              <a:t>adaptační </a:t>
            </a:r>
            <a:r>
              <a:rPr lang="cs-CZ" sz="1800" dirty="0"/>
              <a:t>aktivita) </a:t>
            </a:r>
            <a:r>
              <a:rPr lang="cs-CZ" sz="1800" dirty="0" smtClean="0"/>
              <a:t>pracovníků; </a:t>
            </a:r>
            <a:endParaRPr lang="cs-CZ" sz="1800" dirty="0"/>
          </a:p>
          <a:p>
            <a:pPr algn="just"/>
            <a:r>
              <a:rPr lang="cs-CZ" sz="1800" dirty="0" smtClean="0"/>
              <a:t>personální </a:t>
            </a:r>
            <a:r>
              <a:rPr lang="cs-CZ" sz="1800" dirty="0"/>
              <a:t>a </a:t>
            </a:r>
            <a:r>
              <a:rPr lang="cs-CZ" sz="1800" dirty="0" smtClean="0"/>
              <a:t>sociální rozvoj pracovníků (</a:t>
            </a:r>
            <a:r>
              <a:rPr lang="cs-CZ" sz="1800" dirty="0"/>
              <a:t>školení, možnost dalšího </a:t>
            </a:r>
            <a:r>
              <a:rPr lang="cs-CZ" sz="1800" dirty="0" smtClean="0"/>
              <a:t>vzdělávání);</a:t>
            </a:r>
            <a:endParaRPr lang="cs-CZ" sz="1800" dirty="0"/>
          </a:p>
          <a:p>
            <a:pPr algn="just"/>
            <a:r>
              <a:rPr lang="cs-CZ" sz="1800" dirty="0" smtClean="0"/>
              <a:t>hodnocení pracovníků.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1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Metody </a:t>
            </a:r>
            <a:r>
              <a:rPr lang="cs-CZ" sz="1800" b="1" dirty="0"/>
              <a:t>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</a:t>
            </a:r>
            <a:r>
              <a:rPr lang="cs-CZ" sz="1800" dirty="0" smtClean="0"/>
              <a:t>ro </a:t>
            </a:r>
            <a:r>
              <a:rPr lang="cs-CZ" sz="1800" dirty="0"/>
              <a:t>plánování lidských zdrojů </a:t>
            </a:r>
            <a:r>
              <a:rPr lang="cs-CZ" sz="1800" dirty="0" smtClean="0"/>
              <a:t>se jeví </a:t>
            </a:r>
            <a:r>
              <a:rPr lang="cs-CZ" sz="1800" dirty="0"/>
              <a:t>jako vhodnější metody intuitivní, především pro jejich operativnost, nižší náročnost na podklady a především z důvodu, že intuitivní metody berou v úvahu obtížně kvantifikovatelné nebo zcela nekvantifikovatelné faktory a je tak posuzována všeobecně širší škála těchto faktorů. Také vyhovují více flexibilnímu plánování pracovních sil, protože z hlediska kratší perspektivy bývají více spolehlivé, levnější a snadněji interpretovatelné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Typy intuitivních metod</a:t>
            </a:r>
          </a:p>
          <a:p>
            <a:pPr algn="just"/>
            <a:r>
              <a:rPr lang="cs-CZ" sz="1800" dirty="0" smtClean="0"/>
              <a:t>Odborné předpovědi</a:t>
            </a:r>
          </a:p>
          <a:p>
            <a:pPr algn="just"/>
            <a:r>
              <a:rPr lang="cs-CZ" sz="1800" dirty="0"/>
              <a:t>Metody skupinového rozhodování (brainstorming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/>
              <a:t>Metoda </a:t>
            </a:r>
            <a:r>
              <a:rPr lang="cs-CZ" sz="1800" dirty="0" err="1"/>
              <a:t>delphi</a:t>
            </a:r>
            <a:r>
              <a:rPr lang="cs-CZ" sz="1800" dirty="0"/>
              <a:t> (kaskádová metoda)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Intuitivní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9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velmi složité, časově náročné a nepříliš využívané matematicko-analytické metody. Z hlediska malých firem je využití těchto metod velmi nepravděpodobné. Jde například o metody indexování, které jsou využívány zejména v případě určité sezónnosti pracovních úkolů.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U metody extrapolování se na základě určitých projevů v minulosti předpovídá stav, který bude v budoucnosti, nastává zde problém variability prostředí a nelze v mnoha případech z poměrně stabilního růstu určitých hodnot předpovídat, že tato tendence bude pokračovat i nadále.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Kvantitativní metody 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5953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Užití vlastních sil při výběru zaměstnanců z externích zdrojů je standardní proces, kdy </a:t>
            </a:r>
            <a:r>
              <a:rPr lang="cs-CZ" sz="1800" dirty="0" smtClean="0"/>
              <a:t>řízení lidských zdrojů </a:t>
            </a:r>
            <a:r>
              <a:rPr lang="cs-CZ" sz="1800" dirty="0"/>
              <a:t>oddělení firmy, popřípadě majitel nebo manažer, podává například inzerát nebo oslovuje potenciální zaměstnance.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Externí 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5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Metody k přilákání vhodných lidských zdrojů</a:t>
            </a:r>
            <a:endParaRPr lang="cs-CZ" sz="1800" b="1" dirty="0" smtClean="0"/>
          </a:p>
          <a:p>
            <a:pPr algn="just"/>
            <a:r>
              <a:rPr lang="cs-CZ" sz="1800" dirty="0" smtClean="0"/>
              <a:t>Inzerování </a:t>
            </a:r>
          </a:p>
          <a:p>
            <a:pPr algn="just"/>
            <a:r>
              <a:rPr lang="cs-CZ" sz="1800" dirty="0" smtClean="0"/>
              <a:t>Užití </a:t>
            </a:r>
            <a:r>
              <a:rPr lang="cs-CZ" sz="1800" dirty="0"/>
              <a:t>agentury specializované na </a:t>
            </a:r>
            <a:r>
              <a:rPr lang="cs-CZ" sz="1800" dirty="0" smtClean="0"/>
              <a:t>inzerování</a:t>
            </a:r>
          </a:p>
          <a:p>
            <a:pPr algn="just"/>
            <a:r>
              <a:rPr lang="cs-CZ" sz="1800" dirty="0" smtClean="0"/>
              <a:t>Spolupráce s úřady práce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Kroky </a:t>
            </a:r>
            <a:r>
              <a:rPr lang="cs-CZ" sz="1800" b="1" dirty="0" smtClean="0"/>
              <a:t>při výběru vhodných lidí</a:t>
            </a:r>
            <a:r>
              <a:rPr lang="cs-CZ" sz="1800" dirty="0" smtClean="0"/>
              <a:t>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algn="just"/>
            <a:r>
              <a:rPr lang="cs-CZ" sz="1800" dirty="0"/>
              <a:t>Výchozí bod v procesu získávání informací představují data. Jsou – </a:t>
            </a:r>
            <a:r>
              <a:rPr lang="cs-CZ" sz="1800" dirty="0" err="1"/>
              <a:t>li</a:t>
            </a:r>
            <a:r>
              <a:rPr lang="cs-CZ" sz="1800" dirty="0"/>
              <a:t> prvotní data zpracována účelně, stanou se z nich informace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</a:t>
            </a:r>
            <a:endParaRPr lang="cs-CZ" sz="1800" dirty="0" smtClean="0"/>
          </a:p>
          <a:p>
            <a:pPr algn="just"/>
            <a:r>
              <a:rPr lang="cs-CZ" sz="1800" dirty="0" smtClean="0"/>
              <a:t>relevantnost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reliabilita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validita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efektivita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odpovídající </a:t>
            </a:r>
            <a:r>
              <a:rPr lang="cs-CZ" sz="1800" dirty="0"/>
              <a:t>míra podrobnosti, </a:t>
            </a:r>
            <a:endParaRPr lang="cs-CZ" sz="1800" dirty="0" smtClean="0"/>
          </a:p>
          <a:p>
            <a:pPr algn="just"/>
            <a:r>
              <a:rPr lang="cs-CZ" sz="1800" dirty="0" smtClean="0"/>
              <a:t>srozumitelnost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aktuálnost</a:t>
            </a:r>
            <a:r>
              <a:rPr lang="cs-CZ" sz="1800" dirty="0"/>
              <a:t>, </a:t>
            </a:r>
            <a:endParaRPr lang="cs-CZ" sz="1800" dirty="0" smtClean="0"/>
          </a:p>
          <a:p>
            <a:pPr algn="just"/>
            <a:r>
              <a:rPr lang="cs-CZ" sz="1800" dirty="0" smtClean="0"/>
              <a:t>úplnost </a:t>
            </a:r>
            <a:r>
              <a:rPr lang="cs-CZ" sz="1800" dirty="0"/>
              <a:t>a kontinuita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Informace strategické</a:t>
            </a:r>
          </a:p>
          <a:p>
            <a:pPr lvl="0" algn="just"/>
            <a:r>
              <a:rPr lang="cs-CZ" sz="1800" dirty="0" smtClean="0"/>
              <a:t>Informace taktické </a:t>
            </a:r>
          </a:p>
          <a:p>
            <a:pPr lvl="0" algn="just"/>
            <a:r>
              <a:rPr lang="cs-CZ" sz="1800" dirty="0" smtClean="0"/>
              <a:t>Informace operativní</a:t>
            </a:r>
          </a:p>
          <a:p>
            <a:pPr marL="0" lvl="0" indent="0" algn="just">
              <a:buNone/>
            </a:pPr>
            <a:r>
              <a:rPr lang="cs-CZ" sz="1800" b="1" dirty="0" smtClean="0"/>
              <a:t>Z hlediska potřeb pro realizaci řídících činností</a:t>
            </a:r>
          </a:p>
          <a:p>
            <a:pPr algn="just"/>
            <a:r>
              <a:rPr lang="it-IT" sz="1800" dirty="0" smtClean="0"/>
              <a:t>potřebné </a:t>
            </a:r>
            <a:r>
              <a:rPr lang="it-IT" sz="1800" dirty="0"/>
              <a:t>pro stanovení </a:t>
            </a:r>
            <a:r>
              <a:rPr lang="it-IT" sz="1800" dirty="0" smtClean="0"/>
              <a:t>cílů</a:t>
            </a:r>
            <a:r>
              <a:rPr lang="cs-CZ" sz="1800" dirty="0" smtClean="0"/>
              <a:t> </a:t>
            </a:r>
            <a:r>
              <a:rPr lang="it-IT" sz="1800" dirty="0" smtClean="0"/>
              <a:t>podniku</a:t>
            </a:r>
            <a:endParaRPr lang="cs-CZ" sz="1800" dirty="0" smtClean="0"/>
          </a:p>
          <a:p>
            <a:pPr algn="just"/>
            <a:r>
              <a:rPr lang="cs-CZ" sz="1800" dirty="0"/>
              <a:t>z</a:t>
            </a:r>
            <a:r>
              <a:rPr lang="cs-CZ" sz="1800" dirty="0" smtClean="0"/>
              <a:t>abezpečující realizaci cílů a úkolů</a:t>
            </a:r>
          </a:p>
          <a:p>
            <a:pPr algn="just"/>
            <a:r>
              <a:rPr lang="cs-CZ" sz="1800" dirty="0"/>
              <a:t>informace o postupech </a:t>
            </a:r>
            <a:r>
              <a:rPr lang="cs-CZ" sz="1800" dirty="0" smtClean="0"/>
              <a:t>účelného působení</a:t>
            </a:r>
            <a:r>
              <a:rPr lang="cs-CZ" sz="1800" dirty="0"/>
              <a:t>, za </a:t>
            </a:r>
            <a:r>
              <a:rPr lang="cs-CZ" sz="1800" dirty="0" smtClean="0"/>
              <a:t>účelem dosažení stanovených cílů a úkolů jejich zabezpečení </a:t>
            </a:r>
            <a:r>
              <a:rPr lang="cs-CZ" sz="1800" dirty="0"/>
              <a:t>(kontrola </a:t>
            </a:r>
            <a:r>
              <a:rPr lang="cs-CZ" sz="1800" dirty="0" smtClean="0"/>
              <a:t>plnění cílů)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významnosti informací: </a:t>
            </a:r>
          </a:p>
          <a:p>
            <a:pPr algn="just"/>
            <a:r>
              <a:rPr lang="cs-CZ" sz="1800" dirty="0" smtClean="0"/>
              <a:t>základní</a:t>
            </a:r>
            <a:r>
              <a:rPr lang="cs-CZ" sz="1800" dirty="0"/>
              <a:t>, rozhodující informace, </a:t>
            </a:r>
          </a:p>
          <a:p>
            <a:pPr algn="just"/>
            <a:r>
              <a:rPr lang="cs-CZ" sz="1800" dirty="0" smtClean="0"/>
              <a:t>doplňkové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stálosti informací: </a:t>
            </a:r>
          </a:p>
          <a:p>
            <a:pPr algn="just"/>
            <a:r>
              <a:rPr lang="cs-CZ" sz="1800" dirty="0" smtClean="0"/>
              <a:t>stálé </a:t>
            </a:r>
            <a:r>
              <a:rPr lang="cs-CZ" sz="1800" dirty="0"/>
              <a:t>– jedná se o vžitá pravidla jednání, teoretické </a:t>
            </a:r>
            <a:r>
              <a:rPr lang="cs-CZ" sz="1800" dirty="0" smtClean="0"/>
              <a:t>vědomosti a </a:t>
            </a:r>
            <a:r>
              <a:rPr lang="cs-CZ" sz="1800" dirty="0"/>
              <a:t>praktické zkušenosti, </a:t>
            </a:r>
            <a:r>
              <a:rPr lang="cs-CZ" sz="1800" dirty="0" smtClean="0"/>
              <a:t>předem </a:t>
            </a:r>
            <a:r>
              <a:rPr lang="cs-CZ" sz="1800" dirty="0"/>
              <a:t>známá rozhodnutí ze soustavy </a:t>
            </a:r>
            <a:r>
              <a:rPr lang="cs-CZ" sz="1800" dirty="0" smtClean="0"/>
              <a:t>stálých informací</a:t>
            </a:r>
            <a:r>
              <a:rPr lang="cs-CZ" sz="1800" dirty="0"/>
              <a:t>, </a:t>
            </a:r>
            <a:r>
              <a:rPr lang="cs-CZ" sz="1800" dirty="0" smtClean="0"/>
              <a:t>organizační a řídící </a:t>
            </a:r>
            <a:r>
              <a:rPr lang="cs-CZ" sz="1800" dirty="0"/>
              <a:t>normy, </a:t>
            </a:r>
            <a:r>
              <a:rPr lang="cs-CZ" sz="1800" dirty="0" smtClean="0"/>
              <a:t>směrnice </a:t>
            </a:r>
            <a:r>
              <a:rPr lang="cs-CZ" sz="1800" dirty="0"/>
              <a:t>a </a:t>
            </a:r>
            <a:r>
              <a:rPr lang="cs-CZ" sz="1800" dirty="0" smtClean="0"/>
              <a:t>nařízení </a:t>
            </a:r>
            <a:r>
              <a:rPr lang="cs-CZ" sz="1800" dirty="0"/>
              <a:t>atd., podle </a:t>
            </a:r>
            <a:r>
              <a:rPr lang="cs-CZ" sz="1800" dirty="0" smtClean="0"/>
              <a:t>kterých </a:t>
            </a:r>
            <a:r>
              <a:rPr lang="cs-CZ" sz="1800" dirty="0"/>
              <a:t>musí vedoucí pracovník postupovat, </a:t>
            </a:r>
          </a:p>
          <a:p>
            <a:pPr algn="just"/>
            <a:r>
              <a:rPr lang="cs-CZ" sz="1800" dirty="0" smtClean="0"/>
              <a:t>proměnné </a:t>
            </a:r>
            <a:r>
              <a:rPr lang="cs-CZ" sz="1800" dirty="0"/>
              <a:t>– informace s </a:t>
            </a:r>
            <a:r>
              <a:rPr lang="cs-CZ" sz="1800" dirty="0" smtClean="0"/>
              <a:t>dočasnou </a:t>
            </a:r>
            <a:r>
              <a:rPr lang="cs-CZ" sz="1800" dirty="0"/>
              <a:t>platností (krátkodobé </a:t>
            </a:r>
            <a:r>
              <a:rPr lang="cs-CZ" sz="1800" dirty="0" smtClean="0"/>
              <a:t>příkazy</a:t>
            </a:r>
            <a:r>
              <a:rPr lang="cs-CZ" sz="1800" dirty="0"/>
              <a:t>, </a:t>
            </a:r>
            <a:r>
              <a:rPr lang="cs-CZ" sz="1800" dirty="0" smtClean="0"/>
              <a:t>operativní </a:t>
            </a:r>
            <a:r>
              <a:rPr lang="cs-CZ" sz="1800" dirty="0"/>
              <a:t>informace o </a:t>
            </a:r>
            <a:r>
              <a:rPr lang="cs-CZ" sz="1800" dirty="0" smtClean="0"/>
              <a:t>výrobě apod</a:t>
            </a:r>
            <a:r>
              <a:rPr lang="cs-CZ" sz="1800" dirty="0"/>
              <a:t>.)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rozsahu </a:t>
            </a:r>
            <a:r>
              <a:rPr lang="cs-CZ" sz="1800" b="1" dirty="0" smtClean="0"/>
              <a:t>zabezpečení </a:t>
            </a:r>
            <a:r>
              <a:rPr lang="cs-CZ" sz="1800" b="1" dirty="0"/>
              <a:t>jednotlivých </a:t>
            </a:r>
            <a:r>
              <a:rPr lang="cs-CZ" sz="1800" b="1" dirty="0" smtClean="0"/>
              <a:t>stupňů řízení</a:t>
            </a:r>
            <a:r>
              <a:rPr lang="cs-CZ" sz="1800" b="1" dirty="0"/>
              <a:t>:</a:t>
            </a:r>
          </a:p>
          <a:p>
            <a:pPr algn="just"/>
            <a:r>
              <a:rPr lang="cs-CZ" sz="1800" dirty="0" smtClean="0"/>
              <a:t>souborné</a:t>
            </a:r>
            <a:r>
              <a:rPr lang="cs-CZ" sz="1800" dirty="0"/>
              <a:t>, komplexní – statistické </a:t>
            </a:r>
            <a:r>
              <a:rPr lang="cs-CZ" sz="1800" dirty="0" smtClean="0"/>
              <a:t>přehledy</a:t>
            </a:r>
            <a:r>
              <a:rPr lang="cs-CZ" sz="1800" dirty="0"/>
              <a:t>, komplexní rozbory,... </a:t>
            </a:r>
          </a:p>
          <a:p>
            <a:pPr algn="just"/>
            <a:r>
              <a:rPr lang="cs-CZ" sz="1800" dirty="0" smtClean="0"/>
              <a:t>výběrové </a:t>
            </a:r>
            <a:r>
              <a:rPr lang="cs-CZ" sz="1800" dirty="0"/>
              <a:t>– týkající se </a:t>
            </a:r>
            <a:r>
              <a:rPr lang="cs-CZ" sz="1800" dirty="0" smtClean="0"/>
              <a:t>určitého </a:t>
            </a:r>
            <a:r>
              <a:rPr lang="cs-CZ" sz="1800" dirty="0"/>
              <a:t>úseku </a:t>
            </a:r>
            <a:r>
              <a:rPr lang="cs-CZ" sz="1800" dirty="0" smtClean="0"/>
              <a:t>činnosti </a:t>
            </a:r>
            <a:r>
              <a:rPr lang="cs-CZ" sz="1800" dirty="0"/>
              <a:t>podniku (</a:t>
            </a:r>
            <a:r>
              <a:rPr lang="cs-CZ" sz="1800" dirty="0" smtClean="0"/>
              <a:t>podrobnější</a:t>
            </a:r>
            <a:r>
              <a:rPr lang="cs-CZ" sz="1800" dirty="0"/>
              <a:t>), </a:t>
            </a:r>
          </a:p>
          <a:p>
            <a:pPr algn="just"/>
            <a:r>
              <a:rPr lang="cs-CZ" sz="1800" dirty="0" smtClean="0"/>
              <a:t>veřejné </a:t>
            </a:r>
            <a:r>
              <a:rPr lang="cs-CZ" sz="1800" dirty="0"/>
              <a:t>– </a:t>
            </a:r>
            <a:r>
              <a:rPr lang="cs-CZ" sz="1800" dirty="0" smtClean="0"/>
              <a:t>dostupné všem pracovníkům </a:t>
            </a:r>
            <a:r>
              <a:rPr lang="cs-CZ" sz="1800" dirty="0"/>
              <a:t>podniku, </a:t>
            </a:r>
            <a:r>
              <a:rPr lang="cs-CZ" sz="1800" dirty="0" smtClean="0"/>
              <a:t>příp</a:t>
            </a:r>
            <a:r>
              <a:rPr lang="cs-CZ" sz="1800" dirty="0"/>
              <a:t>. dalším osobám, </a:t>
            </a:r>
          </a:p>
          <a:p>
            <a:pPr algn="just"/>
            <a:r>
              <a:rPr lang="cs-CZ" sz="1800" dirty="0" smtClean="0"/>
              <a:t>neveřejné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8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zdrojů informací</a:t>
            </a:r>
            <a:r>
              <a:rPr lang="cs-CZ" sz="1800" b="1" dirty="0"/>
              <a:t>: </a:t>
            </a:r>
          </a:p>
          <a:p>
            <a:pPr algn="just"/>
            <a:r>
              <a:rPr lang="cs-CZ" sz="1800" dirty="0" smtClean="0"/>
              <a:t>interní </a:t>
            </a:r>
            <a:r>
              <a:rPr lang="cs-CZ" sz="1800" dirty="0"/>
              <a:t>zdroje – </a:t>
            </a:r>
            <a:r>
              <a:rPr lang="cs-CZ" sz="1800" dirty="0" smtClean="0"/>
              <a:t>vnitřní </a:t>
            </a:r>
            <a:r>
              <a:rPr lang="cs-CZ" sz="1800" dirty="0"/>
              <a:t>podniková datová základna, </a:t>
            </a:r>
          </a:p>
          <a:p>
            <a:pPr algn="just"/>
            <a:r>
              <a:rPr lang="cs-CZ" sz="1800" dirty="0" smtClean="0"/>
              <a:t>externí </a:t>
            </a:r>
            <a:r>
              <a:rPr lang="cs-CZ" sz="1800" dirty="0"/>
              <a:t>zdroje – </a:t>
            </a:r>
            <a:r>
              <a:rPr lang="cs-CZ" sz="1800" dirty="0" smtClean="0"/>
              <a:t>vnější </a:t>
            </a:r>
            <a:r>
              <a:rPr lang="cs-CZ" sz="1800" dirty="0"/>
              <a:t>zdroje, </a:t>
            </a:r>
            <a:r>
              <a:rPr lang="cs-CZ" sz="1800" dirty="0" smtClean="0"/>
              <a:t>např. </a:t>
            </a:r>
            <a:r>
              <a:rPr lang="cs-CZ" sz="1800" dirty="0"/>
              <a:t>právní normy, informace o trhu, apod.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</a:t>
            </a:r>
            <a:r>
              <a:rPr lang="cs-CZ" sz="1800" b="1" dirty="0" smtClean="0"/>
              <a:t>účelu </a:t>
            </a:r>
            <a:r>
              <a:rPr lang="cs-CZ" sz="1800" b="1" dirty="0"/>
              <a:t>použití: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poznávací – </a:t>
            </a:r>
            <a:r>
              <a:rPr lang="cs-CZ" sz="1800" dirty="0" smtClean="0"/>
              <a:t>např. </a:t>
            </a:r>
            <a:r>
              <a:rPr lang="cs-CZ" sz="1800" dirty="0"/>
              <a:t>odborná literatura sloužící pro </a:t>
            </a:r>
            <a:r>
              <a:rPr lang="cs-CZ" sz="1800" dirty="0" smtClean="0"/>
              <a:t>rozšíření odborného růstu pracovníků podniku</a:t>
            </a:r>
            <a:r>
              <a:rPr lang="cs-CZ" sz="1800" dirty="0"/>
              <a:t>, </a:t>
            </a:r>
          </a:p>
          <a:p>
            <a:pPr algn="just"/>
            <a:r>
              <a:rPr lang="cs-CZ" sz="1800" dirty="0" smtClean="0"/>
              <a:t>informace řídící</a:t>
            </a:r>
            <a:r>
              <a:rPr lang="cs-CZ" sz="1800" dirty="0"/>
              <a:t>, resp. </a:t>
            </a:r>
            <a:r>
              <a:rPr lang="cs-CZ" sz="1800" dirty="0" smtClean="0"/>
              <a:t>podněcující plnění řídících </a:t>
            </a:r>
            <a:r>
              <a:rPr lang="cs-CZ" sz="1800" dirty="0"/>
              <a:t>funkcí: o zdrojích, </a:t>
            </a:r>
            <a:r>
              <a:rPr lang="cs-CZ" sz="1800" dirty="0" smtClean="0"/>
              <a:t>o </a:t>
            </a:r>
            <a:r>
              <a:rPr lang="cs-CZ" sz="1800" dirty="0"/>
              <a:t>pracovnících, o minulosti (</a:t>
            </a:r>
            <a:r>
              <a:rPr lang="cs-CZ" sz="1800" dirty="0" smtClean="0"/>
              <a:t>účetnictví</a:t>
            </a:r>
            <a:r>
              <a:rPr lang="cs-CZ" sz="1800" dirty="0"/>
              <a:t>, rozbory, </a:t>
            </a:r>
            <a:r>
              <a:rPr lang="cs-CZ" sz="1800" dirty="0" smtClean="0"/>
              <a:t>statistika</a:t>
            </a:r>
            <a:r>
              <a:rPr lang="cs-CZ" sz="1800" dirty="0"/>
              <a:t>, výsledné </a:t>
            </a:r>
            <a:r>
              <a:rPr lang="cs-CZ" sz="1800" dirty="0" smtClean="0"/>
              <a:t>kalkulace </a:t>
            </a:r>
            <a:r>
              <a:rPr lang="cs-CZ" sz="1800" dirty="0"/>
              <a:t>atd.), do budoucnosti (prognostické, plánované, normativní, </a:t>
            </a:r>
            <a:r>
              <a:rPr lang="cs-CZ" sz="1800" dirty="0" smtClean="0"/>
              <a:t>rozpočetnictví</a:t>
            </a:r>
            <a:r>
              <a:rPr lang="cs-CZ" sz="1800" dirty="0"/>
              <a:t>, kalkulace), </a:t>
            </a:r>
          </a:p>
          <a:p>
            <a:pPr algn="just"/>
            <a:r>
              <a:rPr lang="cs-CZ" sz="1800" dirty="0" smtClean="0"/>
              <a:t>informace přímé </a:t>
            </a:r>
            <a:r>
              <a:rPr lang="cs-CZ" sz="1800" dirty="0"/>
              <a:t>– </a:t>
            </a:r>
            <a:r>
              <a:rPr lang="cs-CZ" sz="1800" dirty="0" smtClean="0"/>
              <a:t>příkazy</a:t>
            </a:r>
            <a:r>
              <a:rPr lang="cs-CZ" sz="1800" dirty="0"/>
              <a:t>, operativní rozhodnutí, </a:t>
            </a:r>
          </a:p>
          <a:p>
            <a:pPr algn="just"/>
            <a:r>
              <a:rPr lang="cs-CZ" sz="1800" dirty="0" smtClean="0"/>
              <a:t>informace zpětné </a:t>
            </a:r>
            <a:r>
              <a:rPr lang="cs-CZ" sz="1800" dirty="0"/>
              <a:t>vazby – kontrolní, </a:t>
            </a:r>
            <a:r>
              <a:rPr lang="cs-CZ" sz="1800" dirty="0" smtClean="0"/>
              <a:t>regulační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264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obsahu: </a:t>
            </a:r>
          </a:p>
          <a:p>
            <a:pPr algn="just"/>
            <a:r>
              <a:rPr lang="cs-CZ" sz="1800" dirty="0" smtClean="0"/>
              <a:t>ekonomické informace – vyjadřují ekonomickou činnost podniků; </a:t>
            </a:r>
            <a:endParaRPr lang="cs-CZ" sz="1800" dirty="0"/>
          </a:p>
          <a:p>
            <a:pPr algn="just"/>
            <a:r>
              <a:rPr lang="cs-CZ" sz="1800" dirty="0" smtClean="0"/>
              <a:t>technické </a:t>
            </a:r>
            <a:r>
              <a:rPr lang="cs-CZ" sz="1800" dirty="0"/>
              <a:t>informace, </a:t>
            </a:r>
          </a:p>
          <a:p>
            <a:pPr algn="just"/>
            <a:r>
              <a:rPr lang="cs-CZ" sz="1800" dirty="0" smtClean="0"/>
              <a:t>právní</a:t>
            </a:r>
            <a:r>
              <a:rPr lang="cs-CZ" sz="1800" dirty="0"/>
              <a:t>, sociální, ekologické, </a:t>
            </a:r>
            <a:r>
              <a:rPr lang="cs-CZ" sz="1800" dirty="0" smtClean="0"/>
              <a:t>inovační</a:t>
            </a:r>
            <a:r>
              <a:rPr lang="cs-CZ" sz="1800" dirty="0"/>
              <a:t>, atd.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dokumentace: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dokumentované – </a:t>
            </a:r>
            <a:r>
              <a:rPr lang="cs-CZ" sz="1800" dirty="0" smtClean="0"/>
              <a:t>např. účetnictví</a:t>
            </a:r>
            <a:r>
              <a:rPr lang="cs-CZ" sz="1800" dirty="0"/>
              <a:t>, statistika, systém </a:t>
            </a:r>
            <a:r>
              <a:rPr lang="cs-CZ" sz="1800" dirty="0" smtClean="0"/>
              <a:t>kvality…</a:t>
            </a:r>
            <a:endParaRPr lang="cs-CZ" sz="1800" dirty="0"/>
          </a:p>
          <a:p>
            <a:pPr algn="just"/>
            <a:r>
              <a:rPr lang="cs-CZ" sz="1800" dirty="0" smtClean="0"/>
              <a:t>nedokumentované</a:t>
            </a:r>
            <a:r>
              <a:rPr lang="cs-CZ" sz="1800" dirty="0"/>
              <a:t>, </a:t>
            </a:r>
          </a:p>
          <a:p>
            <a:pPr marL="0" indent="0" algn="just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hlediska odvození: </a:t>
            </a:r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prvotní – týkají se </a:t>
            </a:r>
            <a:r>
              <a:rPr lang="cs-CZ" sz="1800" dirty="0" smtClean="0"/>
              <a:t>bezprostředně průběhů výkonných procesů; </a:t>
            </a:r>
            <a:r>
              <a:rPr lang="cs-CZ" sz="1800" dirty="0"/>
              <a:t>jsou to </a:t>
            </a:r>
            <a:r>
              <a:rPr lang="cs-CZ" sz="1800" dirty="0" smtClean="0"/>
              <a:t>např. </a:t>
            </a:r>
            <a:r>
              <a:rPr lang="cs-CZ" sz="1800" dirty="0"/>
              <a:t>prvotní doklady o materiálu, </a:t>
            </a:r>
            <a:r>
              <a:rPr lang="cs-CZ" sz="1800" dirty="0" smtClean="0"/>
              <a:t>výrobě atd</a:t>
            </a:r>
            <a:r>
              <a:rPr lang="cs-CZ" sz="1800" dirty="0"/>
              <a:t>., </a:t>
            </a:r>
          </a:p>
          <a:p>
            <a:pPr algn="just"/>
            <a:r>
              <a:rPr lang="cs-CZ" sz="1800" dirty="0" smtClean="0"/>
              <a:t>druhotné </a:t>
            </a:r>
            <a:r>
              <a:rPr lang="cs-CZ" sz="1800" dirty="0"/>
              <a:t>(odvozené) – jsou </a:t>
            </a:r>
            <a:r>
              <a:rPr lang="cs-CZ" sz="1800" dirty="0" smtClean="0"/>
              <a:t>tvořené </a:t>
            </a:r>
            <a:r>
              <a:rPr lang="cs-CZ" sz="1800" dirty="0"/>
              <a:t>selekcí a agregací </a:t>
            </a:r>
            <a:r>
              <a:rPr lang="cs-CZ" sz="1800" dirty="0" smtClean="0"/>
              <a:t>prvotních informací</a:t>
            </a:r>
            <a:r>
              <a:rPr lang="cs-CZ" sz="1800" dirty="0"/>
              <a:t>, jejich redukcí ve smyslu </a:t>
            </a:r>
            <a:r>
              <a:rPr lang="cs-CZ" sz="1800" dirty="0" smtClean="0"/>
              <a:t>potřeb </a:t>
            </a:r>
            <a:r>
              <a:rPr lang="cs-CZ" sz="1800" dirty="0"/>
              <a:t>pro vyšší </a:t>
            </a:r>
            <a:r>
              <a:rPr lang="cs-CZ" sz="1800" dirty="0" smtClean="0"/>
              <a:t>stupně řízení</a:t>
            </a:r>
            <a:r>
              <a:rPr lang="cs-CZ" sz="1800" dirty="0"/>
              <a:t>. </a:t>
            </a:r>
          </a:p>
          <a:p>
            <a:pPr algn="just"/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6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4012</TotalTime>
  <Words>1883</Words>
  <Application>Microsoft Office PowerPoint</Application>
  <PresentationFormat>Předvádění na obrazovce (16:9)</PresentationFormat>
  <Paragraphs>189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Požadavky na informace</vt:lpstr>
      <vt:lpstr>Klasifikace informací I</vt:lpstr>
      <vt:lpstr>Klasifikace informací II</vt:lpstr>
      <vt:lpstr>Klasifikace informací III</vt:lpstr>
      <vt:lpstr>Klasifikace informací IV</vt:lpstr>
      <vt:lpstr>Zdroje dat podle Kozla a kol. (2006)</vt:lpstr>
      <vt:lpstr>Informační systém podniku</vt:lpstr>
      <vt:lpstr>Struktura informačního systému podniku</vt:lpstr>
      <vt:lpstr>Zabezpečení personální</vt:lpstr>
      <vt:lpstr>Úkoly řízení lidských zdrojů</vt:lpstr>
      <vt:lpstr>Plánování lidských zdrojů</vt:lpstr>
      <vt:lpstr>Intuitivní metody plánování lidských zdrojů</vt:lpstr>
      <vt:lpstr>Kvantitativní metody plánování lidských zdrojů</vt:lpstr>
      <vt:lpstr>Proces získávání lidských zdrojů</vt:lpstr>
      <vt:lpstr>Zdroje lidských sil</vt:lpstr>
      <vt:lpstr>Externí zdroje lidských sil</vt:lpstr>
      <vt:lpstr>Přilákání vhodných lidských zdrojů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369</cp:revision>
  <dcterms:created xsi:type="dcterms:W3CDTF">2016-07-06T15:42:34Z</dcterms:created>
  <dcterms:modified xsi:type="dcterms:W3CDTF">2024-04-02T08:39:45Z</dcterms:modified>
</cp:coreProperties>
</file>