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40" r:id="rId2"/>
    <p:sldId id="324" r:id="rId3"/>
    <p:sldId id="299" r:id="rId4"/>
    <p:sldId id="268" r:id="rId5"/>
    <p:sldId id="300" r:id="rId6"/>
    <p:sldId id="301" r:id="rId7"/>
    <p:sldId id="308" r:id="rId8"/>
    <p:sldId id="310" r:id="rId9"/>
    <p:sldId id="302" r:id="rId10"/>
    <p:sldId id="303" r:id="rId11"/>
    <p:sldId id="306" r:id="rId12"/>
    <p:sldId id="307" r:id="rId13"/>
    <p:sldId id="309" r:id="rId14"/>
    <p:sldId id="304" r:id="rId15"/>
    <p:sldId id="305" r:id="rId16"/>
    <p:sldId id="311" r:id="rId17"/>
    <p:sldId id="313" r:id="rId18"/>
    <p:sldId id="314" r:id="rId19"/>
    <p:sldId id="312" r:id="rId20"/>
    <p:sldId id="270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jako vědní disciplína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219822"/>
            <a:ext cx="453650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managementu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275936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Henry Ford je považován za praktického realizátora myšlenek vědeckého managementu. Mezi jeho hlavní přínosy můžeme zařadit tyto :</a:t>
            </a:r>
          </a:p>
          <a:p>
            <a:pPr lvl="1" algn="just"/>
            <a:r>
              <a:rPr lang="cs-CZ" sz="1700" dirty="0"/>
              <a:t>využívání nekvalifikovaných pracovníků, neboť pro vykonávání jednoduchých úkonů stačí zaškolení;</a:t>
            </a:r>
          </a:p>
          <a:p>
            <a:pPr lvl="1" algn="just"/>
            <a:r>
              <a:rPr lang="cs-CZ" sz="1700" dirty="0"/>
              <a:t>zavedení hromadné výroby jednoho výrobku - vyráběl automobil model T (tzv. "Plechová Líza");</a:t>
            </a:r>
          </a:p>
          <a:p>
            <a:pPr lvl="1" algn="just"/>
            <a:r>
              <a:rPr lang="cs-CZ" sz="1700" dirty="0"/>
              <a:t>dělníky stabilizoval přitažlivým výdělkem (minimální denní mzda se zvýšila z 2,5 dolarů na</a:t>
            </a:r>
            <a:r>
              <a:rPr lang="cs-CZ" sz="1700" b="1" dirty="0"/>
              <a:t> </a:t>
            </a:r>
            <a:r>
              <a:rPr lang="cs-CZ" sz="1700" dirty="0"/>
              <a:t>5 dolarů), zaměstnancům byl přiznán prémiový podíl na zisku společnosti a pro rodiny stálých zaměstnanců se zavedl program podnikové lékařské péče, výstavby sportovišť k trávení volného času atd.;</a:t>
            </a:r>
          </a:p>
          <a:p>
            <a:pPr lvl="1" algn="just"/>
            <a:r>
              <a:rPr lang="cs-CZ" sz="1700" dirty="0"/>
              <a:t>zavedení pásové výroby;</a:t>
            </a:r>
          </a:p>
          <a:p>
            <a:pPr lvl="1" algn="just"/>
            <a:r>
              <a:rPr lang="cs-CZ" sz="1700" dirty="0"/>
              <a:t>zavedení osmihodinové pracovní doby.</a:t>
            </a:r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Henry Ford (1863 - 1947)</a:t>
            </a:r>
          </a:p>
        </p:txBody>
      </p:sp>
    </p:spTree>
    <p:extLst>
      <p:ext uri="{BB962C8B-B14F-4D97-AF65-F5344CB8AC3E}">
        <p14:creationId xmlns:p14="http://schemas.microsoft.com/office/powerpoint/2010/main" val="91404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Zavedl mnohé nové myšlenky ve výrobě a prodeji svých výrobků, kterými dokázal ovlivnit množství budoucích ekonomů a manažerů. Jeho postupy a technologie byly na tehdejší podnikání revoluční a jsou stále užívány jako příklady top managementu.</a:t>
            </a:r>
          </a:p>
          <a:p>
            <a:pPr lvl="0" algn="just"/>
            <a:r>
              <a:rPr lang="cs-CZ" sz="1800" dirty="0"/>
              <a:t>Při své práci se často inspiroval myšlenkami amerického proudu klasického managementu (především taylorismem), se kterými se seznámil během své návštěvy v USA a které zavedl ve svých provozech. Baťa zavedl řadu dalších, na tehdejší dobu průkopnických manažerských činů.</a:t>
            </a:r>
          </a:p>
          <a:p>
            <a:pPr marL="0" lvl="0" indent="0" algn="just">
              <a:buNone/>
            </a:pPr>
            <a:r>
              <a:rPr lang="cs-CZ" sz="1800" dirty="0"/>
              <a:t>Pro teorii i praxi managementu jsou cenné poznatky, zkušenosti a přístupy firmy Baťa v následujících oblastech:</a:t>
            </a:r>
          </a:p>
          <a:p>
            <a:pPr lvl="0" algn="just"/>
            <a:r>
              <a:rPr lang="cs-CZ" sz="1800" dirty="0"/>
              <a:t>plánování veškeré činnosti – základním plánovacím obdobím bylo pololetí, pololetní plány se dále rozpracovávaly do konkrétních týdenních plánů výroby;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Tomáš Baťa (1876 – 1932) I </a:t>
            </a:r>
          </a:p>
        </p:txBody>
      </p:sp>
    </p:spTree>
    <p:extLst>
      <p:ext uri="{BB962C8B-B14F-4D97-AF65-F5344CB8AC3E}">
        <p14:creationId xmlns:p14="http://schemas.microsoft.com/office/powerpoint/2010/main" val="261080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vytvoření hospodářských jednotek, které měly vlastní účet zisků a ztrát - tzv. samosprávné dílny, které tvořily základní buňku celého podniku; v čele stál mistr, který za vše nesl zodpovědnost; každé oddělení a každá dílna, v pravém smyslu slova, kupovala ve výrobním procesu od předcházejícího oddělení zboží, které po zpracování zase prodávala následujícímu oddělení;</a:t>
            </a:r>
          </a:p>
          <a:p>
            <a:pPr lvl="0" algn="just"/>
            <a:r>
              <a:rPr lang="pl-PL" sz="1700" dirty="0"/>
              <a:t>dělníci byli zainteresováni na výsledcích práce podíly na zisku;</a:t>
            </a:r>
          </a:p>
          <a:p>
            <a:pPr lvl="0" algn="just"/>
            <a:r>
              <a:rPr lang="cs-CZ" sz="1700" dirty="0"/>
              <a:t>budování zahraničních poboček;</a:t>
            </a:r>
          </a:p>
          <a:p>
            <a:pPr lvl="0" algn="just"/>
            <a:r>
              <a:rPr lang="cs-CZ" sz="1700" dirty="0"/>
              <a:t>vlastní výchova pracovníků - ti nejlepší z celého podniku měli možnost po pracovní době navštěvovat Baťovu školu práce k získání vyšší kvalifikace, vyšší odbornosti, mohli se věnovat výuce cizích jazyků;</a:t>
            </a:r>
          </a:p>
          <a:p>
            <a:pPr lvl="0" algn="just"/>
            <a:r>
              <a:rPr lang="cs-CZ" sz="1700" dirty="0"/>
              <a:t>prodej vlastních výrobků ve vlastních (podnikových) prodejnách;</a:t>
            </a:r>
          </a:p>
          <a:p>
            <a:pPr lvl="0" algn="just"/>
            <a:r>
              <a:rPr lang="cs-CZ" sz="1700" dirty="0"/>
              <a:t>vysoký důraz na zabezpečování a kontrolu kvality výrobků i jednotlivých komponentů;</a:t>
            </a:r>
          </a:p>
          <a:p>
            <a:pPr lvl="0" algn="just"/>
            <a:r>
              <a:rPr lang="cs-CZ" sz="1700" dirty="0"/>
              <a:t>tlak na snižování výrobních nákladů při dodržení požadované kvality.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Tomáš Baťa (1876 – 1932) II </a:t>
            </a:r>
          </a:p>
        </p:txBody>
      </p:sp>
    </p:spTree>
    <p:extLst>
      <p:ext uri="{BB962C8B-B14F-4D97-AF65-F5344CB8AC3E}">
        <p14:creationId xmlns:p14="http://schemas.microsoft.com/office/powerpoint/2010/main" val="211251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Tato škola se oproti předchozím školám, které byly orientovány spíše na práci dělníků (na tzv. bezprostředně výkonné operace), zaměřila na řízení organizace jako celku a na úlohu řídících pracovníků při řízení organizace. </a:t>
            </a:r>
          </a:p>
          <a:p>
            <a:pPr algn="just"/>
            <a:r>
              <a:rPr lang="cs-CZ" sz="1800" dirty="0"/>
              <a:t>Všechny činnosti, které se v organizacích uskutečňují, mohou být rozděleny na: </a:t>
            </a:r>
            <a:r>
              <a:rPr lang="cs-CZ" sz="1800" dirty="0" err="1"/>
              <a:t>technicko-výrobní</a:t>
            </a:r>
            <a:r>
              <a:rPr lang="cs-CZ" sz="1800" dirty="0"/>
              <a:t> (spojené s organizováním a řízením výroby); obchodní (nákup a prodej); finanční; ochranné; řídící.</a:t>
            </a:r>
          </a:p>
          <a:p>
            <a:pPr algn="just"/>
            <a:r>
              <a:rPr lang="cs-CZ" sz="1800" dirty="0"/>
              <a:t>Rozlišuje funkce neboli činnosti organizace (podniku) a funkce řízení.</a:t>
            </a:r>
          </a:p>
          <a:p>
            <a:pPr algn="just"/>
            <a:r>
              <a:rPr lang="cs-CZ" sz="1800" dirty="0"/>
              <a:t>Tvůrcem teorie správního řízení je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. Ten zdůrazňoval velmi důležitou roli řídícího pracovníka ve všech organizacích. </a:t>
            </a:r>
            <a:r>
              <a:rPr lang="cs-CZ" sz="1800" dirty="0" err="1"/>
              <a:t>Fayol</a:t>
            </a:r>
            <a:r>
              <a:rPr lang="cs-CZ" sz="1800" dirty="0"/>
              <a:t> jako první definoval práci řídícího pracovníka (manažera) 20. století. Podle něho řídící pracovník hraje velmi důležitou funkci ve všech organizacích. Uváděl, že „Řídit znamená předvídat, organizovat, přikazovat, koordinovat a kontrolovat“.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správního řízení </a:t>
            </a:r>
          </a:p>
        </p:txBody>
      </p:sp>
    </p:spTree>
    <p:extLst>
      <p:ext uri="{BB962C8B-B14F-4D97-AF65-F5344CB8AC3E}">
        <p14:creationId xmlns:p14="http://schemas.microsoft.com/office/powerpoint/2010/main" val="35058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 byl prvním z představitelů, který se zabýval vlastní činností manažera a kdo rozpoznal</a:t>
            </a:r>
            <a:r>
              <a:rPr lang="cs-CZ" sz="1800" b="1" dirty="0"/>
              <a:t> </a:t>
            </a:r>
            <a:r>
              <a:rPr lang="cs-CZ" sz="1800" dirty="0"/>
              <a:t>4 funkce managementu. Dále vymezil</a:t>
            </a:r>
            <a:r>
              <a:rPr lang="cs-CZ" sz="1800" b="1" dirty="0"/>
              <a:t> </a:t>
            </a:r>
            <a:r>
              <a:rPr lang="cs-CZ" sz="1800" dirty="0"/>
              <a:t>14 principů managementu, z nichž mnohé jsou stále uznávány:</a:t>
            </a:r>
          </a:p>
          <a:p>
            <a:pPr lvl="1" algn="just"/>
            <a:r>
              <a:rPr lang="cs-CZ" sz="1800" dirty="0"/>
              <a:t>specializace pracovníků - specializace povzbuzuje neustálé sebezlepšování schopností a vylepšování metod;</a:t>
            </a:r>
          </a:p>
          <a:p>
            <a:pPr lvl="1" algn="just"/>
            <a:r>
              <a:rPr lang="cs-CZ" sz="1800" dirty="0"/>
              <a:t>autorita - právo dávat příkazy a moc vyžadovat poslušnost;</a:t>
            </a:r>
          </a:p>
          <a:p>
            <a:pPr lvl="1" algn="just"/>
            <a:r>
              <a:rPr lang="cs-CZ" sz="1800" dirty="0"/>
              <a:t>disciplína - žádné uvolňování či změkčování pravidel;</a:t>
            </a:r>
          </a:p>
          <a:p>
            <a:pPr lvl="1" algn="just"/>
            <a:r>
              <a:rPr lang="cs-CZ" sz="1800" dirty="0"/>
              <a:t>jednota přikazování - každý zaměstnanec má pouze a jenom jednoho nadřízeného;</a:t>
            </a:r>
          </a:p>
          <a:p>
            <a:pPr lvl="1" algn="just"/>
            <a:r>
              <a:rPr lang="cs-CZ" sz="1800" dirty="0"/>
              <a:t>jednota vedení - jedna mysl vytvoří jednotný plán, v němž bude každý hrát svou roli;</a:t>
            </a:r>
          </a:p>
          <a:p>
            <a:pPr lvl="1" algn="just"/>
            <a:r>
              <a:rPr lang="cs-CZ" sz="1800" dirty="0"/>
              <a:t>podřízenost osobních zájmů - v práci se mají sledovat pouze pracovní zájmy a myšlenky;</a:t>
            </a:r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Fayol</a:t>
            </a:r>
            <a:r>
              <a:rPr lang="cs-CZ" dirty="0"/>
              <a:t> (1841 - 1925) I</a:t>
            </a:r>
          </a:p>
        </p:txBody>
      </p:sp>
    </p:spTree>
    <p:extLst>
      <p:ext uri="{BB962C8B-B14F-4D97-AF65-F5344CB8AC3E}">
        <p14:creationId xmlns:p14="http://schemas.microsoft.com/office/powerpoint/2010/main" val="125456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66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odměňování - zaměstnanci dostávají odpovídající ohodnocení, ne tolik, kolik může podnik postrádat;</a:t>
            </a:r>
          </a:p>
          <a:p>
            <a:pPr lvl="0" algn="just"/>
            <a:r>
              <a:rPr lang="cs-CZ" sz="1800" dirty="0"/>
              <a:t> centralizace - upevnění manažerských funkcí, rozhodnutí se tvoří shora dolů;</a:t>
            </a:r>
          </a:p>
          <a:p>
            <a:pPr lvl="0" algn="just"/>
            <a:r>
              <a:rPr lang="cs-CZ" sz="1800" dirty="0"/>
              <a:t>skalární řetěz (liniové řízení) - formální řetěz příkazů, běžící odshora dolů, jako v armádě;</a:t>
            </a:r>
          </a:p>
          <a:p>
            <a:pPr lvl="0" algn="just"/>
            <a:r>
              <a:rPr lang="cs-CZ" sz="1800" dirty="0"/>
              <a:t>pořádek - všechen materiál a personál má svoje předepsané místo a musí tam zůstat;</a:t>
            </a:r>
          </a:p>
          <a:p>
            <a:pPr lvl="0" algn="just"/>
            <a:r>
              <a:rPr lang="cs-CZ" sz="1800" dirty="0"/>
              <a:t>rovnost - rovnocenné nakládání (ne však nutně stejné);</a:t>
            </a:r>
          </a:p>
          <a:p>
            <a:pPr lvl="0" algn="just"/>
            <a:r>
              <a:rPr lang="cs-CZ" sz="1800" dirty="0"/>
              <a:t>držení personálu - co nejmenší obměna personálu, doživotní zaměstnání pro výborné zaměstnance;</a:t>
            </a:r>
          </a:p>
          <a:p>
            <a:pPr lvl="0" algn="just"/>
            <a:r>
              <a:rPr lang="cs-CZ" sz="1800" dirty="0"/>
              <a:t>iniciativa - vymyslet plán a udělat vše potřebné k jeho uskutečnění;</a:t>
            </a:r>
          </a:p>
          <a:p>
            <a:pPr lvl="0" algn="just"/>
            <a:r>
              <a:rPr lang="cs-CZ" sz="1800" dirty="0"/>
              <a:t>morálka kolektivu - harmonie a soudržnost mezi personálem.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Fayol</a:t>
            </a:r>
            <a:r>
              <a:rPr lang="cs-CZ" dirty="0"/>
              <a:t> (1841 - 1925) II</a:t>
            </a:r>
          </a:p>
        </p:txBody>
      </p:sp>
    </p:spTree>
    <p:extLst>
      <p:ext uri="{BB962C8B-B14F-4D97-AF65-F5344CB8AC3E}">
        <p14:creationId xmlns:p14="http://schemas.microsoft.com/office/powerpoint/2010/main" val="246957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Škola byrokratického řízení klade důraz na jasně deklarovanou a jednoznačnou hierarchii moci a pořádku. </a:t>
            </a:r>
          </a:p>
          <a:p>
            <a:r>
              <a:rPr lang="cs-CZ" sz="1800" dirty="0"/>
              <a:t>Byrokracii nechápe v pejorativním slova smyslu, nýbrž jako explicitně a pevně vymezené racionální uspořádání organizace. Ačkoli je byrokracie v současné době synonymem pro ztuhlost a nepružnost, nelze popřít, že má vedle slabin i silné stránky</a:t>
            </a:r>
          </a:p>
          <a:p>
            <a:pPr algn="just"/>
            <a:r>
              <a:rPr lang="cs-CZ" sz="1800" dirty="0"/>
              <a:t>Daný myšlenkový směr je ovlivněn pruskou filozofií pořádku a protestantskou etikou.</a:t>
            </a:r>
          </a:p>
          <a:p>
            <a:pPr algn="just"/>
            <a:r>
              <a:rPr lang="cs-CZ" sz="1800" dirty="0"/>
              <a:t>Zakladatelem této školy řízení je Němec Max Weber (1864–1920), který prosazoval názor, že nejúčinnější forma organizace připomíná stroj. </a:t>
            </a:r>
          </a:p>
          <a:p>
            <a:pPr algn="just"/>
            <a:r>
              <a:rPr lang="cs-CZ" sz="1800" dirty="0"/>
              <a:t>Je charakterizovaná přímými pravidly, kontrolou, hierarchií a je poháněna byrokracií. Taková organizace je schopná zajistit nejvyšší efektivnost.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byrokratického řízení I</a:t>
            </a:r>
          </a:p>
        </p:txBody>
      </p:sp>
    </p:spTree>
    <p:extLst>
      <p:ext uri="{BB962C8B-B14F-4D97-AF65-F5344CB8AC3E}">
        <p14:creationId xmlns:p14="http://schemas.microsoft.com/office/powerpoint/2010/main" val="390948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Základními 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byrokratického řízení II</a:t>
            </a:r>
          </a:p>
        </p:txBody>
      </p:sp>
    </p:spTree>
    <p:extLst>
      <p:ext uri="{BB962C8B-B14F-4D97-AF65-F5344CB8AC3E}">
        <p14:creationId xmlns:p14="http://schemas.microsoft.com/office/powerpoint/2010/main" val="428428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Základními 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Max Weber (1864 – 1920) </a:t>
            </a:r>
          </a:p>
        </p:txBody>
      </p:sp>
    </p:spTree>
    <p:extLst>
      <p:ext uri="{BB962C8B-B14F-4D97-AF65-F5344CB8AC3E}">
        <p14:creationId xmlns:p14="http://schemas.microsoft.com/office/powerpoint/2010/main" val="342501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směr managementu zdůrazňuje význam psychických a sociálních faktorů a jejich vliv na výsledky práce lidí. </a:t>
            </a:r>
          </a:p>
          <a:p>
            <a:pPr algn="just"/>
            <a:r>
              <a:rPr lang="cs-CZ" sz="1800" dirty="0"/>
              <a:t>Škola lidských vztahů preferovala člověka jako ústřední prvek organizace a objekt řízení a stala se jedním z prvních východisek pro současný management lidských zdrojů.</a:t>
            </a:r>
          </a:p>
          <a:p>
            <a:pPr algn="just"/>
            <a:r>
              <a:rPr lang="cs-CZ" sz="1800" dirty="0"/>
              <a:t>Velice známý je díky závěrům tzv. </a:t>
            </a:r>
            <a:r>
              <a:rPr lang="cs-CZ" sz="1800" dirty="0" err="1"/>
              <a:t>Hawthornských</a:t>
            </a:r>
            <a:r>
              <a:rPr lang="cs-CZ" sz="1800" dirty="0"/>
              <a:t> studií. V těchto studiích bylo zjištěno, že produktivitu práce ovlivňuje mnohem významněji „lidský prvek“ v pracovním prostředí než technické, respektive fyzikální podmínky práce.</a:t>
            </a:r>
          </a:p>
          <a:p>
            <a:pPr algn="just"/>
            <a:r>
              <a:rPr lang="cs-CZ" sz="1800" dirty="0"/>
              <a:t>Mezi představitele patří H. </a:t>
            </a:r>
            <a:r>
              <a:rPr lang="cs-CZ" sz="1800" dirty="0" err="1"/>
              <a:t>Münsterberg</a:t>
            </a:r>
            <a:r>
              <a:rPr lang="cs-CZ" sz="1800" dirty="0"/>
              <a:t>, E. </a:t>
            </a:r>
            <a:r>
              <a:rPr lang="cs-CZ" sz="1800" dirty="0" err="1"/>
              <a:t>Mayo</a:t>
            </a:r>
            <a:r>
              <a:rPr lang="cs-CZ" sz="1800" dirty="0"/>
              <a:t>, V. </a:t>
            </a:r>
            <a:r>
              <a:rPr lang="cs-CZ" sz="1800" dirty="0" err="1"/>
              <a:t>Pareto</a:t>
            </a:r>
            <a:r>
              <a:rPr lang="cs-CZ" sz="1800" dirty="0"/>
              <a:t>, M. P. </a:t>
            </a:r>
            <a:r>
              <a:rPr lang="cs-CZ" sz="1800" dirty="0" err="1"/>
              <a:t>Follet</a:t>
            </a:r>
            <a:r>
              <a:rPr lang="cs-CZ" sz="1800" dirty="0"/>
              <a:t> </a:t>
            </a:r>
            <a:r>
              <a:rPr lang="cs-CZ" sz="1800" dirty="0" err="1"/>
              <a:t>ová</a:t>
            </a:r>
            <a:r>
              <a:rPr lang="cs-CZ" sz="1800" dirty="0"/>
              <a:t>, Ch. </a:t>
            </a:r>
            <a:r>
              <a:rPr lang="cs-CZ" sz="1800" dirty="0" err="1"/>
              <a:t>Barnard</a:t>
            </a:r>
            <a:r>
              <a:rPr lang="cs-CZ" sz="1800" dirty="0"/>
              <a:t> a další.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lidských vztahů</a:t>
            </a:r>
          </a:p>
        </p:txBody>
      </p:sp>
    </p:spTree>
    <p:extLst>
      <p:ext uri="{BB962C8B-B14F-4D97-AF65-F5344CB8AC3E}">
        <p14:creationId xmlns:p14="http://schemas.microsoft.com/office/powerpoint/2010/main" val="24969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Pojem management pochází z latinského slova „</a:t>
            </a:r>
            <a:r>
              <a:rPr lang="cs-CZ" sz="1800" dirty="0" err="1"/>
              <a:t>manus</a:t>
            </a:r>
            <a:r>
              <a:rPr lang="cs-CZ" sz="1800" dirty="0"/>
              <a:t>“ ruka, přičemž jeho původním významem bylo ruční ovládání koní. V českém odborném prostředí je pojem „management“ chápán jako řízení podniku. Pojem management, vzhledem k obtížnosti přesného a výstižného překladu z původního amerického pojetí (</a:t>
            </a:r>
            <a:r>
              <a:rPr lang="cs-CZ" sz="1800" dirty="0" err="1"/>
              <a:t>manage</a:t>
            </a:r>
            <a:r>
              <a:rPr lang="cs-CZ" sz="1800" dirty="0"/>
              <a:t> – management) do ostatních jazyků, se používá v této cizojazyčné podobě také v české odborné literatuře.</a:t>
            </a:r>
          </a:p>
          <a:p>
            <a:pPr algn="just"/>
            <a:r>
              <a:rPr lang="cs-CZ" sz="1800" dirty="0"/>
              <a:t>Management je komplexní a systematická disciplína, zabývající se poznatky o řízení, rozvíjí již více než sto let. </a:t>
            </a:r>
          </a:p>
          <a:p>
            <a:pPr algn="just"/>
            <a:r>
              <a:rPr lang="cs-CZ" sz="1800" dirty="0"/>
              <a:t>Management jako vědní disciplína je úzce spjata s empirií, praxí. Praxe poskytuje poznatky a management tyto poznatky zobecňuje v podobě obecných principů a metod.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Pojetí managementu jako vědní disciplíny</a:t>
            </a:r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Neoklasická teorie managementu (škola lidských vztahů) se někdy označuje jako druhá vývojová etapa managementu. </a:t>
            </a:r>
          </a:p>
          <a:p>
            <a:pPr algn="just"/>
            <a:r>
              <a:rPr lang="cs-CZ" sz="1800" dirty="0"/>
              <a:t>Představitelé této vývojové etapy se soustředili na zkoumání lidských vztahů, psychologické motivy chování se lidí v pracovním procesu, spolupráci a konflikty, komunikaci, vedení lidí, neformální organizaci. </a:t>
            </a:r>
          </a:p>
          <a:p>
            <a:pPr algn="just"/>
            <a:r>
              <a:rPr lang="cs-CZ" sz="1800" dirty="0"/>
              <a:t>Jednalo se zde o nový kritický přístup k teorii managementu oproti klasickému taylorizmu, který v podstatě chápal člověka jako stroj. </a:t>
            </a:r>
          </a:p>
          <a:p>
            <a:pPr algn="just"/>
            <a:r>
              <a:rPr lang="cs-CZ" sz="1800" dirty="0"/>
              <a:t>K významným představitelům této etapy patří: Mary </a:t>
            </a:r>
            <a:r>
              <a:rPr lang="cs-CZ" sz="1800" dirty="0" err="1"/>
              <a:t>Parker</a:t>
            </a:r>
            <a:r>
              <a:rPr lang="cs-CZ" sz="1800" dirty="0"/>
              <a:t> </a:t>
            </a:r>
            <a:r>
              <a:rPr lang="cs-CZ" sz="1800" dirty="0" err="1"/>
              <a:t>Folletová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Rozvoj teorie mezilidských vztahů byl zaznamenán v dalším období před druhou světovou válkou, představitelem je zejména </a:t>
            </a:r>
            <a:r>
              <a:rPr lang="cs-CZ" sz="1800" dirty="0" err="1"/>
              <a:t>Chester</a:t>
            </a:r>
            <a:r>
              <a:rPr lang="cs-CZ" sz="1800" dirty="0"/>
              <a:t> </a:t>
            </a:r>
            <a:r>
              <a:rPr lang="cs-CZ" sz="1800" dirty="0" err="1"/>
              <a:t>Barnard</a:t>
            </a:r>
            <a:r>
              <a:rPr lang="cs-CZ" sz="1800" dirty="0"/>
              <a:t>. V poválečném období to byli K. </a:t>
            </a:r>
            <a:r>
              <a:rPr lang="cs-CZ" sz="1800" dirty="0" err="1"/>
              <a:t>Lewin</a:t>
            </a:r>
            <a:r>
              <a:rPr lang="cs-CZ" sz="1800" dirty="0"/>
              <a:t>, A. H. </a:t>
            </a:r>
            <a:r>
              <a:rPr lang="cs-CZ" sz="1800" dirty="0" err="1"/>
              <a:t>Maslow</a:t>
            </a:r>
            <a:r>
              <a:rPr lang="cs-CZ" sz="1800" dirty="0"/>
              <a:t>, </a:t>
            </a:r>
            <a:r>
              <a:rPr lang="cs-CZ" sz="1800" dirty="0" err="1"/>
              <a:t>Mc</a:t>
            </a:r>
            <a:r>
              <a:rPr lang="cs-CZ" sz="1800" dirty="0"/>
              <a:t> Gregor a další.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Neoklasická teorie managementu</a:t>
            </a:r>
          </a:p>
        </p:txBody>
      </p:sp>
    </p:spTree>
    <p:extLst>
      <p:ext uri="{BB962C8B-B14F-4D97-AF65-F5344CB8AC3E}">
        <p14:creationId xmlns:p14="http://schemas.microsoft.com/office/powerpoint/2010/main" val="277783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teorie managementu po obsahové stránce není jednoznačně propracovanou teorií, je stále ve stádiu hledání a rozvoje. </a:t>
            </a:r>
          </a:p>
          <a:p>
            <a:pPr algn="just"/>
            <a:r>
              <a:rPr lang="cs-CZ" sz="1800" dirty="0"/>
              <a:t>Z tohoto pohledu i mnozí autoři, začlenění do ní předtím uvedených směrů, zasahují svými pracemi i do této vývojové etapy.</a:t>
            </a:r>
          </a:p>
          <a:p>
            <a:pPr algn="just"/>
            <a:r>
              <a:rPr lang="cs-CZ" sz="1800" dirty="0"/>
              <a:t>Jedná se o směry typické pro druhou polovinu dvacátého století a začátek dvacátého prvního století. </a:t>
            </a:r>
          </a:p>
          <a:p>
            <a:pPr algn="just"/>
            <a:r>
              <a:rPr lang="cs-CZ" sz="1800" dirty="0"/>
              <a:t>Moderní směry managementu patří mezi významné a nosné z hlediska řízení organizací. </a:t>
            </a:r>
          </a:p>
          <a:p>
            <a:pPr algn="just"/>
            <a:r>
              <a:rPr lang="cs-CZ" sz="1800" dirty="0"/>
              <a:t>Tyto moderní formy managementu vznikly v důsledku změn globálního podnikatelského prostředí a reflektují tyto změny v řízení organizacích.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Moderní směry vývoje managementu</a:t>
            </a:r>
          </a:p>
        </p:txBody>
      </p:sp>
    </p:spTree>
    <p:extLst>
      <p:ext uri="{BB962C8B-B14F-4D97-AF65-F5344CB8AC3E}">
        <p14:creationId xmlns:p14="http://schemas.microsoft.com/office/powerpoint/2010/main" val="31979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7173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období poloviny dvacátého století jsou rozvíjeny různé národové proudy, jejichž základy spadají do období klasického managementu.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Jedná se o: </a:t>
            </a:r>
          </a:p>
          <a:p>
            <a:pPr algn="just"/>
            <a:r>
              <a:rPr lang="cs-CZ" sz="1800" dirty="0"/>
              <a:t>sociální přístup, </a:t>
            </a:r>
          </a:p>
          <a:p>
            <a:pPr algn="just"/>
            <a:r>
              <a:rPr lang="cs-CZ" sz="1800" dirty="0"/>
              <a:t>procesní přístup, </a:t>
            </a:r>
          </a:p>
          <a:p>
            <a:pPr algn="just"/>
            <a:r>
              <a:rPr lang="cs-CZ" sz="1800" dirty="0"/>
              <a:t>systémové přístupy, </a:t>
            </a:r>
          </a:p>
          <a:p>
            <a:pPr algn="just"/>
            <a:r>
              <a:rPr lang="cs-CZ" sz="1800" dirty="0"/>
              <a:t>kvantitativní přístupy, </a:t>
            </a:r>
          </a:p>
          <a:p>
            <a:pPr algn="just"/>
            <a:r>
              <a:rPr lang="cs-CZ" sz="1800" dirty="0"/>
              <a:t>empirické (pragmatické) přístupy.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Management 40. – 70. let 20. století</a:t>
            </a:r>
          </a:p>
        </p:txBody>
      </p:sp>
    </p:spTree>
    <p:extLst>
      <p:ext uri="{BB962C8B-B14F-4D97-AF65-F5344CB8AC3E}">
        <p14:creationId xmlns:p14="http://schemas.microsoft.com/office/powerpoint/2010/main" val="202510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40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Sociální přístupy, psychologicko-sociální přístupy, jsou zaměřené na hledání postavení a úlohy člověka v podniku. </a:t>
            </a:r>
          </a:p>
          <a:p>
            <a:pPr algn="just"/>
            <a:r>
              <a:rPr lang="cs-CZ" sz="1800" dirty="0"/>
              <a:t>K hlavním závěrům těchto přístupů patří konstatování, že manažeři při řízení operují v sociálních systémech, kde podstatnou úlohu hraje člověk a mezilidské vztahy. </a:t>
            </a:r>
          </a:p>
          <a:p>
            <a:pPr algn="just"/>
            <a:r>
              <a:rPr lang="cs-CZ" sz="1800" dirty="0"/>
              <a:t>Člověk, podle těchto přístupů, má určité pocity, zájmy, názory, předsudky, které ovlivňují jeho chování. </a:t>
            </a:r>
          </a:p>
          <a:p>
            <a:pPr algn="just"/>
            <a:r>
              <a:rPr lang="cs-CZ" sz="1800" dirty="0"/>
              <a:t>Také mezilidské vztahy mají nezanedbatelný vliv na lidské chování a člověk jako takového. </a:t>
            </a:r>
          </a:p>
          <a:p>
            <a:pPr algn="just"/>
            <a:r>
              <a:rPr lang="cs-CZ" sz="1800" dirty="0"/>
              <a:t>K významným představitelům sociálních přístupů patřili </a:t>
            </a:r>
            <a:r>
              <a:rPr lang="cs-CZ" sz="1800" dirty="0" err="1"/>
              <a:t>Vilfredo</a:t>
            </a:r>
            <a:r>
              <a:rPr lang="cs-CZ" sz="1800" dirty="0"/>
              <a:t> </a:t>
            </a:r>
            <a:r>
              <a:rPr lang="cs-CZ" sz="1800" dirty="0" err="1"/>
              <a:t>Pareto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, </a:t>
            </a:r>
            <a:r>
              <a:rPr lang="cs-CZ" sz="1800" dirty="0" err="1"/>
              <a:t>Douglas</a:t>
            </a:r>
            <a:r>
              <a:rPr lang="cs-CZ" sz="1800" dirty="0"/>
              <a:t> </a:t>
            </a:r>
            <a:r>
              <a:rPr lang="cs-CZ" sz="1800" dirty="0" err="1"/>
              <a:t>McGregor</a:t>
            </a:r>
            <a:r>
              <a:rPr lang="cs-CZ" sz="1800" dirty="0"/>
              <a:t>, Abraham </a:t>
            </a:r>
            <a:r>
              <a:rPr lang="cs-CZ" sz="1800" dirty="0" err="1"/>
              <a:t>Maslow</a:t>
            </a:r>
            <a:r>
              <a:rPr lang="cs-CZ" sz="1800" dirty="0"/>
              <a:t>, Frederick </a:t>
            </a:r>
            <a:r>
              <a:rPr lang="cs-CZ" sz="1800" dirty="0" err="1"/>
              <a:t>Herzberg</a:t>
            </a:r>
            <a:r>
              <a:rPr lang="cs-CZ" sz="1800" dirty="0"/>
              <a:t>, </a:t>
            </a:r>
            <a:r>
              <a:rPr lang="cs-CZ" sz="1800" dirty="0" err="1"/>
              <a:t>Dale</a:t>
            </a:r>
            <a:r>
              <a:rPr lang="cs-CZ" sz="1800" dirty="0"/>
              <a:t> Carnegie.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Sociální přístupy</a:t>
            </a:r>
          </a:p>
        </p:txBody>
      </p:sp>
    </p:spTree>
    <p:extLst>
      <p:ext uri="{BB962C8B-B14F-4D97-AF65-F5344CB8AC3E}">
        <p14:creationId xmlns:p14="http://schemas.microsoft.com/office/powerpoint/2010/main" val="239526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211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Procesní přístupy vycházejí z prací a myšlenek H. </a:t>
            </a:r>
            <a:r>
              <a:rPr lang="cs-CZ" sz="1800" dirty="0" err="1"/>
              <a:t>Fayola</a:t>
            </a:r>
            <a:r>
              <a:rPr lang="cs-CZ" sz="1800" dirty="0"/>
              <a:t> a rozvíjejí teorii vnitřní struktury procesů řízení a systematicky se zabývají jednotlivými procesy, které manažeři při řízení vykonávají. </a:t>
            </a:r>
          </a:p>
          <a:p>
            <a:pPr algn="just"/>
            <a:r>
              <a:rPr lang="cs-CZ" sz="1800" dirty="0"/>
              <a:t>Společným rysem těchto přístupů je závěr, že vlastní aktivity manažerů lze rozdělit do řady dílčích funkcí, manažerských funkcí. </a:t>
            </a:r>
          </a:p>
          <a:p>
            <a:pPr algn="just"/>
            <a:r>
              <a:rPr lang="cs-CZ" sz="1800" dirty="0"/>
              <a:t>Významnými představiteli těchto přístupů byli </a:t>
            </a:r>
            <a:r>
              <a:rPr lang="cs-CZ" sz="1800" dirty="0" err="1"/>
              <a:t>Lyndall</a:t>
            </a:r>
            <a:r>
              <a:rPr lang="cs-CZ" sz="1800" dirty="0"/>
              <a:t> F. </a:t>
            </a:r>
            <a:r>
              <a:rPr lang="cs-CZ" sz="1800" dirty="0" err="1"/>
              <a:t>Urwick</a:t>
            </a:r>
            <a:r>
              <a:rPr lang="cs-CZ" sz="1800" dirty="0"/>
              <a:t>, Luther </a:t>
            </a:r>
            <a:r>
              <a:rPr lang="cs-CZ" sz="1800" dirty="0" err="1"/>
              <a:t>Gulick</a:t>
            </a:r>
            <a:r>
              <a:rPr lang="cs-CZ" sz="1800" dirty="0"/>
              <a:t> a další.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Procesní přístupy</a:t>
            </a:r>
          </a:p>
        </p:txBody>
      </p:sp>
    </p:spTree>
    <p:extLst>
      <p:ext uri="{BB962C8B-B14F-4D97-AF65-F5344CB8AC3E}">
        <p14:creationId xmlns:p14="http://schemas.microsoft.com/office/powerpoint/2010/main" val="146739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Systémové přístupy usilují o aplikaci koncepce funkční analýzy a obecné teorie systémů do řízení. Pro tento přístup je charakteristický komplexní pohled na objektivní realitu, přičemž tato realita je posuzována jako mnohorozměrný a mnohostupňový uspořádaný celek. </a:t>
            </a:r>
          </a:p>
          <a:p>
            <a:pPr algn="just"/>
            <a:r>
              <a:rPr lang="cs-CZ" sz="1700" dirty="0"/>
              <a:t>K řešení problémů se zavádějí určité zjednodušené modely – systémy, na kterých se řeší složité problémy skutečnosti. Systém je abstraktní myšlenková konstrukce, která se snaží postihnout reálný objekt z určitého hlediska. Jedná se o účelově vytvořený a uspořádaný celek, který lze charakterizovat strukturou (prvky a vazby mezi nimi) a chováním (reakce na různé podněty). Funkce systému je chování přisuzované systému a je determinována jednak nadřazeným systémem, jednak vlastním systémem, přičemž na systém působí i okolí. </a:t>
            </a:r>
          </a:p>
          <a:p>
            <a:pPr algn="just"/>
            <a:r>
              <a:rPr lang="cs-CZ" sz="1700" dirty="0"/>
              <a:t>Systémové přístupy se tak zaměřují na analýzu vnitřních vztahů systému řízení, interakci různých vnitřních činitelů, a interakci systému s jeho okolím. </a:t>
            </a:r>
          </a:p>
          <a:p>
            <a:pPr algn="just"/>
            <a:r>
              <a:rPr lang="cs-CZ" sz="1700" dirty="0"/>
              <a:t>Hlavním představitelem systémového přístupu je třeba </a:t>
            </a:r>
            <a:r>
              <a:rPr lang="cs-CZ" sz="1700" dirty="0" err="1"/>
              <a:t>Chester</a:t>
            </a:r>
            <a:r>
              <a:rPr lang="cs-CZ" sz="1700" dirty="0"/>
              <a:t> I. </a:t>
            </a:r>
            <a:r>
              <a:rPr lang="cs-CZ" sz="1700" dirty="0" err="1"/>
              <a:t>Barnard</a:t>
            </a:r>
            <a:r>
              <a:rPr lang="cs-CZ" sz="17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Systémové přístupy</a:t>
            </a:r>
          </a:p>
        </p:txBody>
      </p:sp>
    </p:spTree>
    <p:extLst>
      <p:ext uri="{BB962C8B-B14F-4D97-AF65-F5344CB8AC3E}">
        <p14:creationId xmlns:p14="http://schemas.microsoft.com/office/powerpoint/2010/main" val="50518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Kvantitativní přístupy, nebo také matematické přístupy, chápou management jako čistě logické procesy, které lze transformovat do matematických modelů. Potom jsou prostřednictvím matematických modelů exaktně určeny výsledky zkoumaných problémů a na jejich základě jsou realizovány příslušné řídící akty. </a:t>
            </a:r>
          </a:p>
          <a:p>
            <a:pPr algn="just"/>
            <a:r>
              <a:rPr lang="cs-CZ" sz="1600" dirty="0"/>
              <a:t>Tyto přístupy jsou využívány ve složitých rozhodovacích situacích s velkým nebo dokonce nekonečným počtem variant. </a:t>
            </a:r>
          </a:p>
          <a:p>
            <a:pPr algn="just"/>
            <a:r>
              <a:rPr lang="cs-CZ" sz="1600" dirty="0"/>
              <a:t>Klíčovým problémem těchto přístupů je ten, že při formování matematického modelu nelze obsáhnout všechny aspekty zkoumané reality a následné přesné propočty nemohou tudíž poskytnout výsledky umožňující okamžitou realizaci příslušných opatření. Kvantitativní metody využívají matematické programování, strukturní analýzu, teorii her, analýzu projektů, teorii hromadné obsluhy, teorii zásob, teorii obnovy a další matematické metody. </a:t>
            </a:r>
          </a:p>
          <a:p>
            <a:pPr algn="just"/>
            <a:r>
              <a:rPr lang="cs-CZ" sz="1600" dirty="0"/>
              <a:t>K významným představitelům těchto přístupů patří Kenneth J. </a:t>
            </a:r>
            <a:r>
              <a:rPr lang="cs-CZ" sz="1600" dirty="0" err="1"/>
              <a:t>Arrow</a:t>
            </a:r>
            <a:r>
              <a:rPr lang="cs-CZ" sz="1600" dirty="0"/>
              <a:t>, Ragnar </a:t>
            </a:r>
            <a:r>
              <a:rPr lang="cs-CZ" sz="1600" dirty="0" err="1"/>
              <a:t>Frisch</a:t>
            </a:r>
            <a:r>
              <a:rPr lang="cs-CZ" sz="1600" dirty="0"/>
              <a:t>, Leonid </a:t>
            </a:r>
            <a:r>
              <a:rPr lang="cs-CZ" sz="1600" dirty="0" err="1"/>
              <a:t>Vitaljevič</a:t>
            </a:r>
            <a:r>
              <a:rPr lang="cs-CZ" sz="1600" dirty="0"/>
              <a:t> </a:t>
            </a:r>
            <a:r>
              <a:rPr lang="cs-CZ" sz="1600" dirty="0" err="1"/>
              <a:t>Kantorovič</a:t>
            </a:r>
            <a:r>
              <a:rPr lang="cs-CZ" sz="1600" dirty="0"/>
              <a:t>, </a:t>
            </a:r>
            <a:r>
              <a:rPr lang="cs-CZ" sz="1600" dirty="0" err="1"/>
              <a:t>Wassily</a:t>
            </a:r>
            <a:r>
              <a:rPr lang="cs-CZ" sz="1600" dirty="0"/>
              <a:t> </a:t>
            </a:r>
            <a:r>
              <a:rPr lang="cs-CZ" sz="1600" dirty="0" err="1"/>
              <a:t>Leontieff</a:t>
            </a:r>
            <a:r>
              <a:rPr lang="cs-CZ" sz="1600" dirty="0"/>
              <a:t>, John von Neumann, Paul A. </a:t>
            </a:r>
            <a:r>
              <a:rPr lang="cs-CZ" sz="1600" dirty="0" err="1"/>
              <a:t>Samuelson</a:t>
            </a:r>
            <a:r>
              <a:rPr lang="cs-CZ" sz="1600" dirty="0"/>
              <a:t>, Herbert A. Simon a </a:t>
            </a:r>
            <a:r>
              <a:rPr lang="cs-CZ" sz="1600" dirty="0" err="1"/>
              <a:t>Harry</a:t>
            </a:r>
            <a:r>
              <a:rPr lang="cs-CZ" sz="1600" dirty="0"/>
              <a:t> M. </a:t>
            </a:r>
            <a:r>
              <a:rPr lang="cs-CZ" sz="1600" dirty="0" err="1"/>
              <a:t>Markowit</a:t>
            </a:r>
            <a:r>
              <a:rPr lang="cs-CZ" sz="16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Kvantitativní přístupy</a:t>
            </a:r>
          </a:p>
        </p:txBody>
      </p:sp>
    </p:spTree>
    <p:extLst>
      <p:ext uri="{BB962C8B-B14F-4D97-AF65-F5344CB8AC3E}">
        <p14:creationId xmlns:p14="http://schemas.microsoft.com/office/powerpoint/2010/main" val="261847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Empirické (pragmatické) přístupy jsou postaveny na zkušenostech, empirii, a praktických poznatcích, které vycházejí z praxí prověřených pravd. </a:t>
            </a:r>
          </a:p>
          <a:p>
            <a:pPr algn="just"/>
            <a:r>
              <a:rPr lang="cs-CZ" sz="1800" dirty="0"/>
              <a:t>Tyto poznatky jsou zobecňovány a poté předkládány manažerům ve formě užitečných doporučení pro zlepšení jejich řídících činností. </a:t>
            </a:r>
          </a:p>
          <a:p>
            <a:pPr algn="just"/>
            <a:r>
              <a:rPr lang="cs-CZ" sz="1800" dirty="0"/>
              <a:t>Doporučení jsou obvykle provázena příklady z praxe, případovými studiemi, a také nejlepší příklady, tzv. </a:t>
            </a:r>
            <a:r>
              <a:rPr lang="cs-CZ" sz="1800" dirty="0" err="1"/>
              <a:t>best</a:t>
            </a:r>
            <a:r>
              <a:rPr lang="cs-CZ" sz="1800" dirty="0"/>
              <a:t> </a:t>
            </a:r>
            <a:r>
              <a:rPr lang="cs-CZ" sz="1800" dirty="0" err="1"/>
              <a:t>practices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Empirické přístupy jsou nejčastěji využívány poradenskými společnostmi. </a:t>
            </a:r>
          </a:p>
          <a:p>
            <a:pPr algn="just"/>
            <a:r>
              <a:rPr lang="cs-CZ" sz="1800" dirty="0"/>
              <a:t>Mezi hlavní představitele empirických přístupů patří třeba Alfred P. </a:t>
            </a:r>
            <a:r>
              <a:rPr lang="cs-CZ" sz="1800" dirty="0" err="1"/>
              <a:t>Sloan</a:t>
            </a:r>
            <a:r>
              <a:rPr lang="cs-CZ" sz="1800" dirty="0"/>
              <a:t> a Peter F. </a:t>
            </a:r>
            <a:r>
              <a:rPr lang="cs-CZ" sz="1800" dirty="0" err="1"/>
              <a:t>Drucker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Empirické přístupy</a:t>
            </a:r>
          </a:p>
        </p:txBody>
      </p:sp>
    </p:spTree>
    <p:extLst>
      <p:ext uri="{BB962C8B-B14F-4D97-AF65-F5344CB8AC3E}">
        <p14:creationId xmlns:p14="http://schemas.microsoft.com/office/powerpoint/2010/main" val="148119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v reakci na vývoj a charakteristiky tohoto období, hledá nové manažerské přístupy, které umožní podnikům pružně a efektivně reagovat na tyto změny. Management se začíná zaměřovat na studium podnikatelského prostředí a změn v něm. V reakci na nasycení řady trhů vzniká nová manažerská koncepce, a to koncepce marketingová. Končí éra výrobce a začíná éra zákazníka. Tato skutečnost má dalekosáhlé důsledky pro systém řízení podniku. Začínají se zavádět první systémy péče o zákazníka. Roste význam znalostí, a to nejen zákazníků, ale i trhů. Znalosti se stávají významným zdrojem a konkurenční výhodou podniků.</a:t>
            </a:r>
          </a:p>
          <a:p>
            <a:pPr algn="just"/>
            <a:r>
              <a:rPr lang="cs-CZ" sz="1800" dirty="0"/>
              <a:t>K významným představitelům tohoto období vývoje managementu patří Philip </a:t>
            </a:r>
            <a:r>
              <a:rPr lang="cs-CZ" sz="1800" dirty="0" err="1"/>
              <a:t>Kotler</a:t>
            </a:r>
            <a:r>
              <a:rPr lang="cs-CZ" sz="1800" dirty="0"/>
              <a:t>, Michael E. Porter, Tom </a:t>
            </a:r>
            <a:r>
              <a:rPr lang="cs-CZ" sz="1800" dirty="0" err="1"/>
              <a:t>Peters</a:t>
            </a:r>
            <a:r>
              <a:rPr lang="cs-CZ" sz="1800" dirty="0"/>
              <a:t>, Robert </a:t>
            </a:r>
            <a:r>
              <a:rPr lang="cs-CZ" sz="1800" dirty="0" err="1"/>
              <a:t>Watermann</a:t>
            </a:r>
            <a:r>
              <a:rPr lang="cs-CZ" sz="1800" dirty="0"/>
              <a:t>, James </a:t>
            </a:r>
            <a:r>
              <a:rPr lang="cs-CZ" sz="1800" dirty="0" err="1"/>
              <a:t>Champy</a:t>
            </a:r>
            <a:r>
              <a:rPr lang="cs-CZ" sz="1800" dirty="0"/>
              <a:t>, Michael Hammer a Peter </a:t>
            </a:r>
            <a:r>
              <a:rPr lang="cs-CZ" sz="1800" dirty="0" err="1"/>
              <a:t>Senge</a:t>
            </a:r>
            <a:r>
              <a:rPr lang="cs-CZ" sz="1800" dirty="0"/>
              <a:t> (Veber a kol.,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Management konce dvacátého století</a:t>
            </a:r>
          </a:p>
        </p:txBody>
      </p:sp>
    </p:spTree>
    <p:extLst>
      <p:ext uri="{BB962C8B-B14F-4D97-AF65-F5344CB8AC3E}">
        <p14:creationId xmlns:p14="http://schemas.microsoft.com/office/powerpoint/2010/main" val="279725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Změny v podnikatelském prostředí se výrazným způsobem zrychlují. Rychlost těchto změn je taková, že není možné často ani určit a zaznamenat všechny nové trendy. </a:t>
            </a:r>
          </a:p>
          <a:p>
            <a:pPr algn="just"/>
            <a:r>
              <a:rPr lang="cs-CZ" sz="1800" dirty="0"/>
              <a:t>Tato doba je typická rostoucím vlivem informacích, komunikačních a moderních dopravních systémů, které vedou ke zkracování vzdáleností a času. </a:t>
            </a:r>
          </a:p>
          <a:p>
            <a:pPr algn="just"/>
            <a:r>
              <a:rPr lang="cs-CZ" sz="1800" dirty="0"/>
              <a:t>Vlivem těchto změn dochází k významnému prohlubování globalizace světového hospodářství. Důsledkem je vznik </a:t>
            </a:r>
            <a:r>
              <a:rPr lang="cs-CZ" sz="1800" dirty="0" err="1"/>
              <a:t>megatrhů</a:t>
            </a:r>
            <a:r>
              <a:rPr lang="cs-CZ" sz="1800" dirty="0"/>
              <a:t> a celosvětové konkurence, tzv. </a:t>
            </a:r>
            <a:r>
              <a:rPr lang="cs-CZ" sz="1800" dirty="0" err="1"/>
              <a:t>hyperkonkurence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Začíná se prosazovat řízení podnikatelských aktivit v rámci celého světa (mezinárodní management). </a:t>
            </a:r>
          </a:p>
          <a:p>
            <a:pPr algn="just"/>
            <a:r>
              <a:rPr lang="cs-CZ" sz="1800" dirty="0"/>
              <a:t>Významnou oblast v rámci současných vývojových tendencí představují tzv. participační systémy.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počátku dvacátého prvního století</a:t>
            </a:r>
          </a:p>
        </p:txBody>
      </p:sp>
    </p:spTree>
    <p:extLst>
      <p:ext uri="{BB962C8B-B14F-4D97-AF65-F5344CB8AC3E}">
        <p14:creationId xmlns:p14="http://schemas.microsoft.com/office/powerpoint/2010/main" val="348548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Období přelomu devatenáctého a dvacátého století, před skutečným nástupem intenzivního bádání v oblasti managementu, se nazývá někdy jako tzv. </a:t>
            </a:r>
            <a:r>
              <a:rPr lang="cs-CZ" sz="1800" dirty="0" err="1"/>
              <a:t>předvývojová</a:t>
            </a:r>
            <a:r>
              <a:rPr lang="cs-CZ" sz="1800" dirty="0"/>
              <a:t> etapa řízení. Historie novodobého managementu je datována do období počátku 20. století. Je to dáno tím, že toto období je charakteristické úsilím o zvyšování produktivity práce v rozvíjejících se průmyslových podnicích. </a:t>
            </a:r>
          </a:p>
          <a:p>
            <a:pPr algn="just"/>
            <a:r>
              <a:rPr lang="cs-CZ" sz="1800" dirty="0"/>
              <a:t>Vývoj novodobého managementu můžeme rozčlenit do následujících etap (Veber a kol., 2009):</a:t>
            </a:r>
          </a:p>
          <a:p>
            <a:pPr lvl="1" algn="just"/>
            <a:r>
              <a:rPr lang="cs-CZ" sz="1800" dirty="0"/>
              <a:t>období klasického managementu – konec 19. století a třicátá léta 20. století;</a:t>
            </a:r>
          </a:p>
          <a:p>
            <a:pPr lvl="1" algn="just"/>
            <a:r>
              <a:rPr lang="cs-CZ" sz="1800" dirty="0"/>
              <a:t>management čtyřicátých až sedmdesátých let 20. století;</a:t>
            </a:r>
          </a:p>
          <a:p>
            <a:pPr lvl="1" algn="just"/>
            <a:r>
              <a:rPr lang="cs-CZ" sz="1800" dirty="0"/>
              <a:t>management konce 20. století;</a:t>
            </a:r>
          </a:p>
          <a:p>
            <a:pPr lvl="1" algn="just"/>
            <a:r>
              <a:rPr lang="cs-CZ" sz="1800" dirty="0"/>
              <a:t>management počátku 21. století.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Etapy vývoje novodobého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 období klasického období rozlišujeme dvě centra rozvoje managementu, kde se management vyvíjel rozdílným způsobem, a to Evropu a USA. Rozdílný vývoj managementu je dán rozdílným rozvojem průmyslové výroby v těchto dvou lokalitách.</a:t>
            </a:r>
          </a:p>
          <a:p>
            <a:pPr marL="0" indent="0" algn="just">
              <a:buNone/>
            </a:pPr>
            <a:r>
              <a:rPr lang="cs-CZ" sz="1700" b="1" dirty="0"/>
              <a:t>Americký proud managementu </a:t>
            </a:r>
            <a:r>
              <a:rPr lang="cs-CZ" sz="1700" dirty="0"/>
              <a:t>byl charakteristický těmito znaky (Veber a kol., 2009):</a:t>
            </a:r>
          </a:p>
          <a:p>
            <a:pPr lvl="0" algn="just"/>
            <a:r>
              <a:rPr lang="cs-CZ" sz="1700" dirty="0"/>
              <a:t>zaměření na zvyšování výkonnosti výrobních jednotek s důrazem na bezprostřední řízení výroby;</a:t>
            </a:r>
          </a:p>
          <a:p>
            <a:pPr lvl="0" algn="just"/>
            <a:r>
              <a:rPr lang="cs-CZ" sz="1700" dirty="0"/>
              <a:t>zvyšování pracovní disciplíny dělníků pomocí vytvořením technických a pracovních norem, důsledné plnění příkazů a dodržování stanovených pracovních a technologických postupů, bezpodmínečné dodržování kázně bez minimálních osobních iniciativ zaměstnanců;</a:t>
            </a:r>
          </a:p>
          <a:p>
            <a:pPr lvl="0" algn="just"/>
            <a:r>
              <a:rPr lang="cs-CZ" sz="1700" dirty="0"/>
              <a:t>zavedení metod plánování výroby, pracovní a výrobní dokumentace, evidence nákladů a výsledků práce, přístupy směřující k odstraňování ztrát při výrobě a další postupy;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Klasické období managementu I</a:t>
            </a:r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základem motivace pracovníků bylo stanovení tvrdých výkonových norem na základě zmapování spotřeby práce, stanovení úkolové mzdy, stanovení požadavků na pracovní místa, plnění stanovených postupů a příslušné výkonové normy;</a:t>
            </a:r>
          </a:p>
          <a:p>
            <a:pPr lvl="0" algn="just"/>
            <a:r>
              <a:rPr lang="cs-CZ" sz="1700" dirty="0"/>
              <a:t>minimální zájem o manažerskou práci nebo zdokonalování řídících praktik samotných manažerů. </a:t>
            </a:r>
          </a:p>
          <a:p>
            <a:pPr algn="just"/>
            <a:r>
              <a:rPr lang="cs-CZ" sz="1700" dirty="0"/>
              <a:t>Mezi hlavní představitele amerického proudu klasického managementu patřili: Frederick </a:t>
            </a:r>
            <a:r>
              <a:rPr lang="cs-CZ" sz="1700" dirty="0" err="1"/>
              <a:t>Winslow</a:t>
            </a:r>
            <a:r>
              <a:rPr lang="cs-CZ" sz="1700" dirty="0"/>
              <a:t> </a:t>
            </a:r>
            <a:r>
              <a:rPr lang="cs-CZ" sz="1700" dirty="0" err="1"/>
              <a:t>Taylor</a:t>
            </a:r>
            <a:r>
              <a:rPr lang="cs-CZ" sz="1700" dirty="0"/>
              <a:t>, Henry Ford, Henry L. </a:t>
            </a:r>
            <a:r>
              <a:rPr lang="cs-CZ" sz="1700" dirty="0" err="1"/>
              <a:t>Gantt</a:t>
            </a:r>
            <a:r>
              <a:rPr lang="cs-CZ" sz="1700" dirty="0"/>
              <a:t>, Frank B. </a:t>
            </a:r>
            <a:r>
              <a:rPr lang="cs-CZ" sz="1700" dirty="0" err="1"/>
              <a:t>Gilberth</a:t>
            </a:r>
            <a:r>
              <a:rPr lang="cs-CZ" sz="1700" dirty="0"/>
              <a:t> a Lilian M. </a:t>
            </a:r>
            <a:r>
              <a:rPr lang="cs-CZ" sz="1700" dirty="0" err="1"/>
              <a:t>Gilberthová</a:t>
            </a:r>
            <a:r>
              <a:rPr lang="cs-CZ" sz="1700" dirty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Evropský proud managementu </a:t>
            </a:r>
            <a:r>
              <a:rPr lang="cs-CZ" sz="1700" dirty="0"/>
              <a:t>se, oproti americkému proudu managementu, zabýval úlohou manažerů v podniku, určení funkční náplně aktivit obecného řízení, stanovení formálních pravidel řízení apod. </a:t>
            </a:r>
          </a:p>
          <a:p>
            <a:pPr algn="just"/>
            <a:r>
              <a:rPr lang="cs-CZ" sz="1700" dirty="0"/>
              <a:t>K hlavním představitelům evropského proudu klasického managementu patřili </a:t>
            </a:r>
            <a:r>
              <a:rPr lang="cs-CZ" sz="1700" dirty="0" err="1"/>
              <a:t>Henri</a:t>
            </a:r>
            <a:r>
              <a:rPr lang="cs-CZ" sz="1700" dirty="0"/>
              <a:t> </a:t>
            </a:r>
            <a:r>
              <a:rPr lang="cs-CZ" sz="1700" dirty="0" err="1"/>
              <a:t>Fayol</a:t>
            </a:r>
            <a:r>
              <a:rPr lang="cs-CZ" sz="1700" dirty="0"/>
              <a:t>, Max Weber, </a:t>
            </a:r>
            <a:r>
              <a:rPr lang="cs-CZ" sz="1700" dirty="0" err="1"/>
              <a:t>Vilfredo</a:t>
            </a:r>
            <a:r>
              <a:rPr lang="cs-CZ" sz="1700" dirty="0"/>
              <a:t> </a:t>
            </a:r>
            <a:r>
              <a:rPr lang="cs-CZ" sz="1700" dirty="0" err="1"/>
              <a:t>Pareto</a:t>
            </a:r>
            <a:r>
              <a:rPr lang="cs-CZ" sz="1700" dirty="0"/>
              <a:t>, M. </a:t>
            </a:r>
            <a:r>
              <a:rPr lang="cs-CZ" sz="1700" dirty="0" err="1"/>
              <a:t>Parker</a:t>
            </a:r>
            <a:r>
              <a:rPr lang="cs-CZ" sz="1700" dirty="0"/>
              <a:t> </a:t>
            </a:r>
            <a:r>
              <a:rPr lang="cs-CZ" sz="1700" dirty="0" err="1"/>
              <a:t>Follettová</a:t>
            </a:r>
            <a:r>
              <a:rPr lang="cs-CZ" sz="1700" dirty="0"/>
              <a:t>, Tomáš Baťa.</a:t>
            </a:r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Klasické období managementu II</a:t>
            </a:r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období klasického managementu rozeznáváme čtyři školy managementu, jejichž vliv se projevuje i v dalším období rozvoje managementu (Veber a kol., 2009):</a:t>
            </a:r>
          </a:p>
          <a:p>
            <a:pPr lvl="0" algn="just"/>
            <a:r>
              <a:rPr lang="cs-CZ" sz="1800" b="1" dirty="0"/>
              <a:t>škola vědeckého řízení</a:t>
            </a:r>
            <a:r>
              <a:rPr lang="cs-CZ" sz="1800" dirty="0"/>
              <a:t> – aplikuje vědecké metody do řízení výroby, zkoumá činnost dělníka a výrobně-technické kapacity dílny, cílem bylo zvýšit produktivitu práce a výkonnost podniku; představitelé F. W. </a:t>
            </a:r>
            <a:r>
              <a:rPr lang="cs-CZ" sz="1800" dirty="0" err="1"/>
              <a:t>Taylor</a:t>
            </a:r>
            <a:r>
              <a:rPr lang="cs-CZ" sz="1800" dirty="0"/>
              <a:t>, H. Ford, T. Baťa;</a:t>
            </a:r>
          </a:p>
          <a:p>
            <a:pPr lvl="0" algn="just"/>
            <a:r>
              <a:rPr lang="cs-CZ" sz="1800" b="1" dirty="0"/>
              <a:t>škola správního řízení</a:t>
            </a:r>
            <a:r>
              <a:rPr lang="cs-CZ" sz="1800" dirty="0"/>
              <a:t> – vnímá podnik jako jeden celek se sladěnými aktivitami, orientuje se na řízení podniku jako celku a řídící činnosti vyčleňuje jako samostatný předmět zkoumání; představitelé H. </a:t>
            </a:r>
            <a:r>
              <a:rPr lang="cs-CZ" sz="1800" dirty="0" err="1"/>
              <a:t>Fayol</a:t>
            </a:r>
            <a:r>
              <a:rPr lang="cs-CZ" sz="1800" dirty="0"/>
              <a:t>;</a:t>
            </a:r>
          </a:p>
          <a:p>
            <a:pPr lvl="0" algn="just"/>
            <a:r>
              <a:rPr lang="cs-CZ" sz="1800" b="1" dirty="0"/>
              <a:t>škola byrokratického řízení</a:t>
            </a:r>
            <a:r>
              <a:rPr lang="cs-CZ" sz="1800" dirty="0"/>
              <a:t> – vymezuje hierarchii moci a pořádek v podniku; představitelé M. Weber.</a:t>
            </a:r>
          </a:p>
          <a:p>
            <a:pPr lvl="0" algn="just"/>
            <a:r>
              <a:rPr lang="cs-CZ" sz="1800" b="1" dirty="0"/>
              <a:t>škola lidských vztahů</a:t>
            </a:r>
            <a:r>
              <a:rPr lang="cs-CZ" sz="1800" dirty="0"/>
              <a:t> – zabývá se rolí lidských vztahů v organizaci a často se nazývá jako tzv. neoklasická teorie managementu.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Školy klasického období managementu</a:t>
            </a:r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Škola vědeckého řízení přenáší vědecké přístupy do řízení výroby.</a:t>
            </a:r>
          </a:p>
          <a:p>
            <a:pPr algn="just"/>
            <a:r>
              <a:rPr lang="cs-CZ" sz="1800" dirty="0"/>
              <a:t>Vědeckost a exaktní metody spočívaly v měření času spotřebovaného při práci a v analýze a měření pracovních pohybů. Preferovaly uspořádání a standardní vybavení pracoviště jako výchozího faktoru pro požadovaný výkon, jemuž se pracovník musí přizpůsobit. Pozornost je věnována výkonu práce na pracovištích, řízení na úrovni dílen a provozů.</a:t>
            </a:r>
          </a:p>
          <a:p>
            <a:pPr algn="just"/>
            <a:r>
              <a:rPr lang="cs-CZ" sz="1800" dirty="0"/>
              <a:t>Škola vědeckého řízení preferovala zvyšování výkonnosti pracovníků na základě využívání tvrdých výkonových norem a pracovní disciplíny.</a:t>
            </a:r>
          </a:p>
          <a:p>
            <a:pPr algn="just"/>
            <a:r>
              <a:rPr lang="cs-CZ" sz="1800" dirty="0"/>
              <a:t>Nejvýznamnější představitelé této školy byli F. W. </a:t>
            </a:r>
            <a:r>
              <a:rPr lang="cs-CZ" sz="1800" dirty="0" err="1"/>
              <a:t>Taylor</a:t>
            </a:r>
            <a:r>
              <a:rPr lang="cs-CZ" sz="1800" dirty="0"/>
              <a:t>, H. L. </a:t>
            </a:r>
            <a:r>
              <a:rPr lang="cs-CZ" sz="1800" dirty="0" err="1"/>
              <a:t>Gantt</a:t>
            </a:r>
            <a:r>
              <a:rPr lang="cs-CZ" sz="1800" dirty="0"/>
              <a:t>, H. </a:t>
            </a:r>
            <a:r>
              <a:rPr lang="cs-CZ" sz="1800" dirty="0" err="1"/>
              <a:t>Emerson</a:t>
            </a:r>
            <a:r>
              <a:rPr lang="cs-CZ" sz="1800" dirty="0"/>
              <a:t>, F. B. </a:t>
            </a:r>
            <a:r>
              <a:rPr lang="cs-CZ" sz="1800" dirty="0" err="1"/>
              <a:t>Gilbreth</a:t>
            </a:r>
            <a:r>
              <a:rPr lang="cs-CZ" sz="1800" dirty="0"/>
              <a:t>, L. </a:t>
            </a:r>
            <a:r>
              <a:rPr lang="cs-CZ" sz="1800" dirty="0" err="1"/>
              <a:t>Gilbrethová</a:t>
            </a:r>
            <a:r>
              <a:rPr lang="cs-CZ" sz="1800" dirty="0"/>
              <a:t>, H. Ford a T. Baťa. </a:t>
            </a:r>
          </a:p>
          <a:p>
            <a:pPr algn="just"/>
            <a:r>
              <a:rPr lang="cs-CZ" sz="1800" dirty="0"/>
              <a:t>Za zakladatele této školy je považován F. W. </a:t>
            </a:r>
            <a:r>
              <a:rPr lang="cs-CZ" sz="1800" dirty="0" err="1"/>
              <a:t>Taylor</a:t>
            </a:r>
            <a:r>
              <a:rPr lang="cs-CZ" sz="1800" dirty="0"/>
              <a:t> (1856–1917). Jedním z nejvýznamnějších a dosud zejména u nás nedoceněným spolutvůrcem školy vědeckého řízení, byl Tomáš Baťa.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vědeckého řízení I</a:t>
            </a:r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F. W. </a:t>
            </a:r>
            <a:r>
              <a:rPr lang="cs-CZ" sz="1800" dirty="0" err="1"/>
              <a:t>Taylor</a:t>
            </a:r>
            <a:r>
              <a:rPr lang="cs-CZ" sz="1800" dirty="0"/>
              <a:t> vypracoval základní principy normování práce, založeného na časových studiích. </a:t>
            </a:r>
          </a:p>
          <a:p>
            <a:pPr algn="just"/>
            <a:r>
              <a:rPr lang="cs-CZ" sz="1800" dirty="0"/>
              <a:t>Časové studie však jako nevhodné pro stanovení pracovního úkolu, zdlouhavé a nepřesné, kritizoval F. B. </a:t>
            </a:r>
            <a:r>
              <a:rPr lang="cs-CZ" sz="1800" dirty="0" err="1"/>
              <a:t>Gilbreth</a:t>
            </a:r>
            <a:r>
              <a:rPr lang="cs-CZ" sz="1800" dirty="0"/>
              <a:t> (1868–1924) a navrhl používat pro stanovení norem metodu založenou na studiu a měření pohybů pracovníka při práci. </a:t>
            </a:r>
          </a:p>
          <a:p>
            <a:pPr algn="just"/>
            <a:r>
              <a:rPr lang="cs-CZ" sz="1800" dirty="0"/>
              <a:t>Stal se tak zakladatelem pohybových studií. Veškeré pohyby, které člověk při práci vykonává, rozdělil na nutné a zbytečné a vypracoval metody, jak má pracovník splnit úkol s nejmenším počtem nutných pohybů.</a:t>
            </a:r>
          </a:p>
          <a:p>
            <a:pPr algn="just"/>
            <a:r>
              <a:rPr lang="cs-CZ" sz="1800" dirty="0"/>
              <a:t>Principy F. W. </a:t>
            </a:r>
            <a:r>
              <a:rPr lang="cs-CZ" sz="1800" dirty="0" err="1"/>
              <a:t>Taylora</a:t>
            </a:r>
            <a:r>
              <a:rPr lang="cs-CZ" sz="1800" dirty="0"/>
              <a:t> a F. B. </a:t>
            </a:r>
            <a:r>
              <a:rPr lang="cs-CZ" sz="1800" dirty="0" err="1"/>
              <a:t>Gilbretha</a:t>
            </a:r>
            <a:r>
              <a:rPr lang="cs-CZ" sz="1800" dirty="0"/>
              <a:t> využil H. Ford (1863–1924), který seřadil stroje a dělníky podle operací v pořadí v jakém byly vykonávány a zavedl pásovou výrobu.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vědeckého řízení II</a:t>
            </a:r>
          </a:p>
        </p:txBody>
      </p:sp>
    </p:spTree>
    <p:extLst>
      <p:ext uri="{BB962C8B-B14F-4D97-AF65-F5344CB8AC3E}">
        <p14:creationId xmlns:p14="http://schemas.microsoft.com/office/powerpoint/2010/main" val="132977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/>
              <a:t>Taylor</a:t>
            </a:r>
            <a:r>
              <a:rPr lang="cs-CZ" sz="1800" dirty="0"/>
              <a:t> je považován za zakladatele tzv. vědeckého managementu, zaměřil se na zefektivnění činnosti výrobních dělníků a zvyšování produktivity. Jeho systém řízení zahrnoval tyto hlavní principy:</a:t>
            </a:r>
          </a:p>
          <a:p>
            <a:pPr lvl="1" algn="just"/>
            <a:r>
              <a:rPr lang="cs-CZ" sz="1800" dirty="0"/>
              <a:t>dělníkům se přidělují úkoly v podobě denních výkonových norem;</a:t>
            </a:r>
          </a:p>
          <a:p>
            <a:pPr lvl="1" algn="just"/>
            <a:r>
              <a:rPr lang="cs-CZ" sz="1800" dirty="0"/>
              <a:t>k motivování pracovníků využívá úkolovou mzdu (v té době byla obvyklá jen hodinová mzda);</a:t>
            </a:r>
          </a:p>
          <a:p>
            <a:pPr lvl="1" algn="just"/>
            <a:r>
              <a:rPr lang="cs-CZ" sz="1800" dirty="0"/>
              <a:t>uplatňuje vědecký výběr pracovníků podle jejich schopností, síly, odolnosti vůči únavě;</a:t>
            </a:r>
          </a:p>
          <a:p>
            <a:pPr lvl="1" algn="just"/>
            <a:r>
              <a:rPr lang="cs-CZ" sz="1800" dirty="0"/>
              <a:t>kladl důraz na kázeň v tom smyslu, že řídící pracovníci mají mít odbornou kvalifikaci k řízení dělníků a ti mají disciplinovaně plnit jejich pokyny;</a:t>
            </a:r>
          </a:p>
          <a:p>
            <a:pPr lvl="1" algn="just"/>
            <a:r>
              <a:rPr lang="cs-CZ" sz="1800" dirty="0"/>
              <a:t>veškerou odpovědnost za práci dělníků přesouvá na manažery.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Frederick </a:t>
            </a:r>
            <a:r>
              <a:rPr lang="cs-CZ" dirty="0" err="1"/>
              <a:t>Winslow</a:t>
            </a:r>
            <a:r>
              <a:rPr lang="cs-CZ" dirty="0"/>
              <a:t> </a:t>
            </a:r>
            <a:r>
              <a:rPr lang="cs-CZ" dirty="0" err="1"/>
              <a:t>Taylor</a:t>
            </a:r>
            <a:r>
              <a:rPr lang="cs-CZ" dirty="0"/>
              <a:t> (1856 – 1915)</a:t>
            </a:r>
          </a:p>
        </p:txBody>
      </p:sp>
    </p:spTree>
    <p:extLst>
      <p:ext uri="{BB962C8B-B14F-4D97-AF65-F5344CB8AC3E}">
        <p14:creationId xmlns:p14="http://schemas.microsoft.com/office/powerpoint/2010/main" val="40952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3656</Words>
  <Application>Microsoft Office PowerPoint</Application>
  <PresentationFormat>Předvádění na obrazovce (16:9)</PresentationFormat>
  <Paragraphs>228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Management jako vědní disciplína   </vt:lpstr>
      <vt:lpstr>Pojetí managementu jako vědní disciplíny</vt:lpstr>
      <vt:lpstr>Etapy vývoje novodobého managementu</vt:lpstr>
      <vt:lpstr>Klasické období managementu I</vt:lpstr>
      <vt:lpstr>Klasické období managementu II</vt:lpstr>
      <vt:lpstr>Školy klasického období managementu</vt:lpstr>
      <vt:lpstr>Škola vědeckého řízení I</vt:lpstr>
      <vt:lpstr>Škola vědeckého řízení II</vt:lpstr>
      <vt:lpstr>Frederick Winslow Taylor (1856 – 1915)</vt:lpstr>
      <vt:lpstr>Henry Ford (1863 - 1947)</vt:lpstr>
      <vt:lpstr>Tomáš Baťa (1876 – 1932) I </vt:lpstr>
      <vt:lpstr>Tomáš Baťa (1876 – 1932) II </vt:lpstr>
      <vt:lpstr>Škola správního řízení </vt:lpstr>
      <vt:lpstr>Henri Fayol (1841 - 1925) I</vt:lpstr>
      <vt:lpstr>Henri Fayol (1841 - 1925) II</vt:lpstr>
      <vt:lpstr>Škola byrokratického řízení I</vt:lpstr>
      <vt:lpstr>Škola byrokratického řízení II</vt:lpstr>
      <vt:lpstr>Max Weber (1864 – 1920) </vt:lpstr>
      <vt:lpstr>Škola lidských vztahů</vt:lpstr>
      <vt:lpstr>Neoklasická teorie managementu</vt:lpstr>
      <vt:lpstr>Moderní směry vývoje managementu</vt:lpstr>
      <vt:lpstr>Management 40. – 70. let 20. století</vt:lpstr>
      <vt:lpstr>Sociální přístupy</vt:lpstr>
      <vt:lpstr>Procesní přístupy</vt:lpstr>
      <vt:lpstr>Systémové přístupy</vt:lpstr>
      <vt:lpstr>Kvantitativní přístupy</vt:lpstr>
      <vt:lpstr>Empirické přístupy</vt:lpstr>
      <vt:lpstr>Management konce dvacátého století</vt:lpstr>
      <vt:lpstr>Management počátku dvacátého prvního století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179</cp:revision>
  <dcterms:created xsi:type="dcterms:W3CDTF">2016-07-06T15:42:34Z</dcterms:created>
  <dcterms:modified xsi:type="dcterms:W3CDTF">2024-04-08T18:55:47Z</dcterms:modified>
</cp:coreProperties>
</file>