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6" r:id="rId3"/>
    <p:sldId id="324" r:id="rId4"/>
    <p:sldId id="333" r:id="rId5"/>
    <p:sldId id="362" r:id="rId6"/>
    <p:sldId id="334" r:id="rId7"/>
    <p:sldId id="339" r:id="rId8"/>
    <p:sldId id="341" r:id="rId9"/>
    <p:sldId id="351" r:id="rId10"/>
    <p:sldId id="359" r:id="rId11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A3A3A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 autoAdjust="0"/>
    <p:restoredTop sz="94660"/>
  </p:normalViewPr>
  <p:slideViewPr>
    <p:cSldViewPr>
      <p:cViewPr varScale="1">
        <p:scale>
          <a:sx n="151" d="100"/>
          <a:sy n="151" d="100"/>
        </p:scale>
        <p:origin x="48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4F75-53B8-494E-9CAC-FA5464EAA3D2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ABF00-4210-4AC7-93DD-E53A328AF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4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15.02.2024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s.slu.cz/auth/el/opf/leto2024/PEMBPMNM/um/zadani_seminarni_prace_PS_Management_202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5516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2067694"/>
            <a:ext cx="5112568" cy="8640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6372200" y="4371950"/>
            <a:ext cx="255628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Dominik Salat</a:t>
            </a:r>
            <a:b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altLang="cs-CZ" sz="1050" dirty="0">
                <a:solidFill>
                  <a:srgbClr val="307871"/>
                </a:solidFill>
                <a:cs typeface="Times New Roman" panose="02020603050405020304" pitchFamily="18" charset="0"/>
              </a:rPr>
              <a:t>salat</a:t>
            </a:r>
            <a:r>
              <a:rPr lang="cs-CZ" sz="1050" dirty="0">
                <a:solidFill>
                  <a:srgbClr val="307871"/>
                </a:solidFill>
              </a:rPr>
              <a:t>@opf.slu.cz</a:t>
            </a:r>
            <a:endParaRPr lang="cs-CZ" altLang="cs-CZ" sz="16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9" y="555694"/>
            <a:ext cx="193846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43558"/>
            <a:ext cx="6552728" cy="648072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000000"/>
                </a:solidFill>
              </a:rPr>
              <a:t>Děkuji za pozornost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Rýchlokurz chudnutia - Redakčný blog | ePhoto.sk - foto, fotografie,  fotoaparáty">
            <a:extLst>
              <a:ext uri="{FF2B5EF4-FFF2-40B4-BE49-F238E27FC236}">
                <a16:creationId xmlns:a16="http://schemas.microsoft.com/office/drawing/2014/main" id="{6220A78D-48D4-4D25-841B-356C99D6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91630"/>
            <a:ext cx="3793604" cy="30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5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122413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Kontakt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0E54DA-D3F2-4B98-8C9D-B138EE93709A}"/>
              </a:ext>
            </a:extLst>
          </p:cNvPr>
          <p:cNvSpPr txBox="1"/>
          <p:nvPr/>
        </p:nvSpPr>
        <p:spPr>
          <a:xfrm>
            <a:off x="611560" y="1059582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Kancelář B201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Konzultační hodiny: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Středa: 9:00 – 10:30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14:00 – 15:00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Dle e-mailové domluvy (možnost konzultace také prostřednictvím online formy)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(ve zkouškovém období konzultační hodiny neplatí)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Podmínky pro </a:t>
            </a:r>
            <a:r>
              <a:rPr lang="cs-CZ" dirty="0">
                <a:solidFill>
                  <a:srgbClr val="000000"/>
                </a:solidFill>
              </a:rPr>
              <a:t>absolvování</a:t>
            </a:r>
            <a:r>
              <a:rPr lang="en-GB" dirty="0">
                <a:solidFill>
                  <a:srgbClr val="000000"/>
                </a:solidFill>
              </a:rPr>
              <a:t> 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313824"/>
            <a:ext cx="7920880" cy="26836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lvl="0" indent="-228600">
              <a:buFontTx/>
              <a:buAutoNum type="arabicPeriod"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Docházka na semináře a plnění úkolů: maximálně 5 bodů (5% hodnocení)</a:t>
            </a:r>
            <a:r>
              <a:rPr lang="sk-SK" sz="1400" b="1" dirty="0">
                <a:solidFill>
                  <a:srgbClr val="000000"/>
                </a:solidFill>
                <a:latin typeface="+mn-lt"/>
              </a:rPr>
              <a:t>: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+mn-lt"/>
              </a:rPr>
              <a:t> </a:t>
            </a:r>
            <a:endParaRPr kumimoji="0" lang="cs-CZ" altLang="en-US" sz="1400" b="1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studenti jsou povinni účastnit se seminářů, a to minimálně 60% seminářů</a:t>
            </a:r>
          </a:p>
          <a:p>
            <a:pPr lvl="0">
              <a:lnSpc>
                <a:spcPct val="150000"/>
              </a:lnSpc>
            </a:pPr>
            <a:endParaRPr lang="cs-CZ" sz="1400" dirty="0">
              <a:solidFill>
                <a:srgbClr val="3A3A3A"/>
              </a:solidFill>
              <a:latin typeface="+mn-lt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studenti jsou povinni být na seminářích aktivní, jejich aktivita může být bodována (rozhodnutí o bodování úkolů je plně v kompetenci příslušného cvičícího)</a:t>
            </a:r>
          </a:p>
          <a:p>
            <a:pPr lvl="0">
              <a:lnSpc>
                <a:spcPct val="150000"/>
              </a:lnSpc>
            </a:pPr>
            <a:endParaRPr lang="cs-CZ" sz="1400" dirty="0">
              <a:solidFill>
                <a:srgbClr val="3A3A3A"/>
              </a:solidFill>
              <a:latin typeface="+mn-lt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body získané za docházku a plnění úkolů se započítávají do celkového hodnocení předmětu</a:t>
            </a:r>
          </a:p>
          <a:p>
            <a:pPr lvl="0">
              <a:lnSpc>
                <a:spcPct val="150000"/>
              </a:lnSpc>
            </a:pPr>
            <a:endParaRPr kumimoji="0" lang="cs-CZ" altLang="en-US" sz="1400" b="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Ope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6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Podmínky pro </a:t>
            </a:r>
            <a:r>
              <a:rPr lang="cs-CZ" dirty="0">
                <a:solidFill>
                  <a:srgbClr val="000000"/>
                </a:solidFill>
              </a:rPr>
              <a:t>absolvování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424558"/>
            <a:ext cx="7920880" cy="2462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en-US" sz="1400" b="1" dirty="0">
                <a:solidFill>
                  <a:srgbClr val="3A3A3A"/>
                </a:solidFill>
                <a:latin typeface="Open Sans" panose="020B0604020202020204" pitchFamily="34" charset="0"/>
              </a:rPr>
              <a:t>2. </a:t>
            </a:r>
            <a:r>
              <a:rPr lang="cs-CZ" sz="1400" b="1" dirty="0">
                <a:solidFill>
                  <a:srgbClr val="3A3A3A"/>
                </a:solidFill>
                <a:latin typeface="+mn-lt"/>
              </a:rPr>
              <a:t>Průběžný test: maximálně 20 bodů (20% hodnocení):</a:t>
            </a:r>
            <a:endParaRPr kumimoji="0" lang="cs-CZ" altLang="en-US" sz="1400" b="1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en-US" sz="1400" b="1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student je povinen se zúčastnit průběžného testu v řádném termínu na seminářích v týdnu 25. 3. – 31. 3. 2024 (13. týden)</a:t>
            </a:r>
            <a:b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+mn-lt"/>
              </a:rPr>
            </a:b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průběžný test bude probíhat formou online testu na PC v prostorách OPF</a:t>
            </a:r>
          </a:p>
          <a:p>
            <a:pPr lvl="0"/>
            <a:endParaRPr lang="sk-SK" sz="1400" dirty="0">
              <a:solidFill>
                <a:srgbClr val="3A3A3A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v případě neúčasti na průběžném testu v řádném termínu je umožněno studentovi zúčastnit se průběžného testu v náhradním termínu v posledním týdnu v semestru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kumimoji="0" lang="cs-CZ" altLang="en-US" sz="140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body získané v průběžném testu se započítávají do celkového hodnocení předmětu</a:t>
            </a:r>
            <a:endParaRPr kumimoji="0" lang="cs-CZ" altLang="en-US" sz="140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13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0987B-B7B9-4E44-BC30-A5ED6AE6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Podmínky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pro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absolvování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CB7961F-C246-4BA9-952D-090170EF5E91}"/>
              </a:ext>
            </a:extLst>
          </p:cNvPr>
          <p:cNvSpPr txBox="1"/>
          <p:nvPr/>
        </p:nvSpPr>
        <p:spPr>
          <a:xfrm>
            <a:off x="467544" y="987574"/>
            <a:ext cx="80648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en-US" sz="1400" b="1" dirty="0">
                <a:solidFill>
                  <a:srgbClr val="3A3A3A"/>
                </a:solidFill>
                <a:latin typeface="Open Sans" panose="020B0604020202020204" pitchFamily="34" charset="0"/>
              </a:rPr>
              <a:t>4.</a:t>
            </a:r>
            <a:r>
              <a:rPr lang="cs-CZ" altLang="en-US" b="1" dirty="0">
                <a:solidFill>
                  <a:srgbClr val="3A3A3A"/>
                </a:solidFill>
                <a:latin typeface="Open Sans" panose="020B0604020202020204" pitchFamily="34" charset="0"/>
              </a:rPr>
              <a:t> </a:t>
            </a:r>
            <a:r>
              <a:rPr lang="cs-CZ" sz="1400" b="1" dirty="0">
                <a:solidFill>
                  <a:srgbClr val="000000"/>
                </a:solidFill>
              </a:rPr>
              <a:t>Seminární práce: maximálně 15 bodů (15% hodnocení):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</a:rPr>
              <a:t>studentům bude zadáno téma seminární práce v prvním týdnu výuky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solidFill>
                <a:srgbClr val="3A3A3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</a:rPr>
              <a:t>vypracovanou seminární práci budou studenti prezentovat na konci semestru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solidFill>
                <a:srgbClr val="3A3A3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</a:rPr>
              <a:t>studenti budou odevzdávat vypracovanou seminární práci přes Odevzdávárnu IS 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solidFill>
                <a:srgbClr val="3A3A3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</a:rPr>
              <a:t>body získané za odevzdanou (10 bodů) a odprezentovanou (5 bodů) seminární práci se započítávají do celkového hodnocení předmětu</a:t>
            </a:r>
          </a:p>
          <a:p>
            <a:endParaRPr lang="cs-CZ" sz="1400" b="1" dirty="0">
              <a:solidFill>
                <a:srgbClr val="3A3A3A"/>
              </a:solidFill>
            </a:endParaRPr>
          </a:p>
          <a:p>
            <a:r>
              <a:rPr lang="cs-CZ" altLang="en-US" sz="1400" b="1" dirty="0">
                <a:solidFill>
                  <a:srgbClr val="3A3A3A"/>
                </a:solidFill>
                <a:latin typeface="Open Sans" panose="020B0604020202020204" pitchFamily="34" charset="0"/>
              </a:rPr>
              <a:t>Finální znění práce se bude odevzdávat do IS SU/odevzdávárna, nejpozději do 10.05.2024 (prezentace budou probíhat poslední dva týdny výuky).</a:t>
            </a:r>
            <a:endParaRPr lang="cs-CZ" sz="1400" b="1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2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Podmínky pro absolvování 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71529"/>
            <a:ext cx="4608512" cy="1600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400" b="1" dirty="0">
                <a:solidFill>
                  <a:srgbClr val="3A3A3A"/>
                </a:solidFill>
                <a:latin typeface="Open Sans" panose="020B0604020202020204" pitchFamily="34" charset="0"/>
              </a:rPr>
              <a:t>5. Zkouška 0-60 bodů.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400" b="1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en-US" sz="1400" dirty="0">
                <a:solidFill>
                  <a:srgbClr val="3A3A3A"/>
                </a:solidFill>
                <a:latin typeface="+mn-lt"/>
              </a:rPr>
              <a:t>ústní forma otevřených dotazů v celkové sumě ∑ 60 bodů.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400" dirty="0">
              <a:solidFill>
                <a:srgbClr val="3A3A3A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body získané ze zkoušky se započítávají do celkového hodnocení předmětu</a:t>
            </a:r>
            <a:endParaRPr lang="cs-CZ" altLang="en-US" sz="1400" dirty="0">
              <a:solidFill>
                <a:srgbClr val="3A3A3A"/>
              </a:solidFill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9AC214-C962-4D62-95B2-32823353DDE4}"/>
              </a:ext>
            </a:extLst>
          </p:cNvPr>
          <p:cNvSpPr txBox="1"/>
          <p:nvPr/>
        </p:nvSpPr>
        <p:spPr>
          <a:xfrm>
            <a:off x="5759624" y="1203598"/>
            <a:ext cx="33843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  <a:t>Celkové hodnocení: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b="1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Dosažením minimálního </a:t>
            </a:r>
            <a: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  <a:t>limitu 50 bodů</a:t>
            </a: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 ze všech aktivit (hodnocení E).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  <a:t>Hodnotící stupnice:</a:t>
            </a:r>
            <a:b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</a:br>
            <a:endParaRPr lang="cs-CZ" altLang="en-US" sz="1100" b="1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100-90 (A)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89-80 (B)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79-70 (C)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69-60 (D)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59-50 (E)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49-0 (F)</a:t>
            </a:r>
            <a:endParaRPr kumimoji="0" lang="cs-CZ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2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Zadání seminární práce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895821"/>
            <a:ext cx="6120679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(Zadání najdete v is.slu.cz v Učební materiály)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67A2C40-4909-4E5E-99BB-3FA68EF34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659" y="3803084"/>
            <a:ext cx="5904656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cs-CZ" altLang="en-US" sz="1400" b="1" dirty="0">
                <a:solidFill>
                  <a:srgbClr val="000000"/>
                </a:solidFill>
                <a:latin typeface="Open Sans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Zadání seminární práce</a:t>
            </a:r>
            <a:endParaRPr lang="cs-CZ" altLang="en-US" sz="1400" b="1" dirty="0">
              <a:solidFill>
                <a:srgbClr val="000000"/>
              </a:solidFill>
              <a:latin typeface="Open Sans" panose="020B0604020202020204" pitchFamily="34" charset="0"/>
            </a:endParaRPr>
          </a:p>
        </p:txBody>
      </p:sp>
      <p:pic>
        <p:nvPicPr>
          <p:cNvPr id="1028" name="Picture 4" descr="52,762 Frustration cartoon Images, Stock Photos &amp; Vectors | Shutterstock">
            <a:extLst>
              <a:ext uri="{FF2B5EF4-FFF2-40B4-BE49-F238E27FC236}">
                <a16:creationId xmlns:a16="http://schemas.microsoft.com/office/drawing/2014/main" id="{AB03C186-E7D7-4499-9176-D48415E8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6337"/>
          <a:stretch/>
        </p:blipFill>
        <p:spPr bwMode="auto">
          <a:xfrm>
            <a:off x="2771800" y="1396231"/>
            <a:ext cx="3788532" cy="21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2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9502"/>
            <a:ext cx="5184576" cy="288032"/>
          </a:xfrm>
        </p:spPr>
        <p:txBody>
          <a:bodyPr anchor="ctr"/>
          <a:lstStyle/>
          <a:p>
            <a:r>
              <a:rPr lang="cs-CZ" sz="1400" b="1" dirty="0">
                <a:solidFill>
                  <a:srgbClr val="000000"/>
                </a:solidFill>
              </a:rPr>
              <a:t>Témata seminářů Management (PEMBPMNG, PEMBPMNM)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94F4470-A519-4752-9D19-F8ACE05C744A}"/>
              </a:ext>
            </a:extLst>
          </p:cNvPr>
          <p:cNvSpPr txBox="1"/>
          <p:nvPr/>
        </p:nvSpPr>
        <p:spPr>
          <a:xfrm>
            <a:off x="323528" y="843558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Seminář – seznámení posluchačů s povinnostmi a úkoly, role komunikace v managementu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Seminář – </a:t>
            </a:r>
            <a:r>
              <a:rPr lang="cs-CZ" dirty="0" err="1">
                <a:solidFill>
                  <a:srgbClr val="000000"/>
                </a:solidFill>
              </a:rPr>
              <a:t>Time</a:t>
            </a:r>
            <a:r>
              <a:rPr lang="cs-CZ" dirty="0">
                <a:solidFill>
                  <a:srgbClr val="000000"/>
                </a:solidFill>
              </a:rPr>
              <a:t>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Seminář – delegování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Seminář – řešení konfliktů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Seminář – vedení lidí (</a:t>
            </a:r>
            <a:r>
              <a:rPr lang="cs-CZ" dirty="0" err="1">
                <a:solidFill>
                  <a:srgbClr val="000000"/>
                </a:solidFill>
              </a:rPr>
              <a:t>leadership</a:t>
            </a:r>
            <a:r>
              <a:rPr lang="cs-CZ" dirty="0">
                <a:solidFill>
                  <a:srgbClr val="000000"/>
                </a:solidFill>
              </a:rPr>
              <a:t>) a motivace</a:t>
            </a:r>
          </a:p>
          <a:p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b="1" dirty="0">
                <a:solidFill>
                  <a:srgbClr val="000000"/>
                </a:solidFill>
              </a:rPr>
              <a:t>Průběžný test 13. týden (25. 3. – 31. 3. 2024)</a:t>
            </a:r>
          </a:p>
          <a:p>
            <a:r>
              <a:rPr lang="cs-CZ" dirty="0">
                <a:solidFill>
                  <a:srgbClr val="000000"/>
                </a:solidFill>
              </a:rPr>
              <a:t>6.   Seminář – organizování</a:t>
            </a:r>
          </a:p>
          <a:p>
            <a:r>
              <a:rPr lang="cs-CZ" dirty="0">
                <a:solidFill>
                  <a:srgbClr val="000000"/>
                </a:solidFill>
              </a:rPr>
              <a:t>7.   Seminář – plánování</a:t>
            </a:r>
          </a:p>
          <a:p>
            <a:r>
              <a:rPr lang="cs-CZ" dirty="0">
                <a:solidFill>
                  <a:srgbClr val="000000"/>
                </a:solidFill>
              </a:rPr>
              <a:t>8.   Seminář – kontrola</a:t>
            </a:r>
          </a:p>
          <a:p>
            <a:r>
              <a:rPr lang="cs-CZ" dirty="0">
                <a:solidFill>
                  <a:srgbClr val="000000"/>
                </a:solidFill>
              </a:rPr>
              <a:t>9.   Seminář – rozhodování a implementace</a:t>
            </a:r>
          </a:p>
          <a:p>
            <a:r>
              <a:rPr lang="cs-CZ" dirty="0">
                <a:solidFill>
                  <a:srgbClr val="000000"/>
                </a:solidFill>
              </a:rPr>
              <a:t>10. Seminář – výběr pracovníků</a:t>
            </a:r>
          </a:p>
          <a:p>
            <a:r>
              <a:rPr lang="cs-CZ" dirty="0">
                <a:solidFill>
                  <a:srgbClr val="000000"/>
                </a:solidFill>
              </a:rPr>
              <a:t>11. Seminář – manažerské kompetence a kompetenční modely</a:t>
            </a:r>
          </a:p>
        </p:txBody>
      </p:sp>
    </p:spTree>
    <p:extLst>
      <p:ext uri="{BB962C8B-B14F-4D97-AF65-F5344CB8AC3E}">
        <p14:creationId xmlns:p14="http://schemas.microsoft.com/office/powerpoint/2010/main" val="293027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AE51D15-8570-4F39-89A3-8E33AE20D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2631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1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307871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6338</TotalTime>
  <Words>496</Words>
  <Application>Microsoft Office PowerPoint</Application>
  <PresentationFormat>Předvádění na obrazovce (16:9)</PresentationFormat>
  <Paragraphs>81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SLU</vt:lpstr>
      <vt:lpstr>Management</vt:lpstr>
      <vt:lpstr>Kontakt</vt:lpstr>
      <vt:lpstr>Podmínky pro absolvování  </vt:lpstr>
      <vt:lpstr>Podmínky pro absolvování </vt:lpstr>
      <vt:lpstr>Podmínky pro absolvování</vt:lpstr>
      <vt:lpstr>Podmínky pro absolvování  </vt:lpstr>
      <vt:lpstr>Zadání seminární práce</vt:lpstr>
      <vt:lpstr>Témata seminářů Management (PEMBPMNG, PEMBPMNM)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Dominik Salat</cp:lastModifiedBy>
  <cp:revision>150</cp:revision>
  <cp:lastPrinted>2019-03-07T11:05:56Z</cp:lastPrinted>
  <dcterms:created xsi:type="dcterms:W3CDTF">2016-07-06T15:42:34Z</dcterms:created>
  <dcterms:modified xsi:type="dcterms:W3CDTF">2024-02-15T11:05:17Z</dcterms:modified>
</cp:coreProperties>
</file>