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0"/>
  </p:notesMasterIdLst>
  <p:sldIdLst>
    <p:sldId id="256" r:id="rId2"/>
    <p:sldId id="322" r:id="rId3"/>
    <p:sldId id="336" r:id="rId4"/>
    <p:sldId id="338" r:id="rId5"/>
    <p:sldId id="339" r:id="rId6"/>
    <p:sldId id="340" r:id="rId7"/>
    <p:sldId id="342" r:id="rId8"/>
    <p:sldId id="343" r:id="rId9"/>
    <p:sldId id="346" r:id="rId10"/>
    <p:sldId id="347" r:id="rId11"/>
    <p:sldId id="344" r:id="rId12"/>
    <p:sldId id="362" r:id="rId13"/>
    <p:sldId id="363" r:id="rId14"/>
    <p:sldId id="364" r:id="rId15"/>
    <p:sldId id="365" r:id="rId16"/>
    <p:sldId id="366" r:id="rId17"/>
    <p:sldId id="367" r:id="rId18"/>
    <p:sldId id="368" r:id="rId19"/>
    <p:sldId id="369" r:id="rId20"/>
    <p:sldId id="370" r:id="rId21"/>
    <p:sldId id="371" r:id="rId22"/>
    <p:sldId id="372" r:id="rId23"/>
    <p:sldId id="373" r:id="rId24"/>
    <p:sldId id="374" r:id="rId25"/>
    <p:sldId id="375" r:id="rId26"/>
    <p:sldId id="376" r:id="rId27"/>
    <p:sldId id="377" r:id="rId28"/>
    <p:sldId id="378" r:id="rId29"/>
    <p:sldId id="379" r:id="rId30"/>
    <p:sldId id="380" r:id="rId31"/>
    <p:sldId id="381" r:id="rId32"/>
    <p:sldId id="382" r:id="rId33"/>
    <p:sldId id="383" r:id="rId34"/>
    <p:sldId id="384" r:id="rId35"/>
    <p:sldId id="385" r:id="rId36"/>
    <p:sldId id="386" r:id="rId37"/>
    <p:sldId id="387" r:id="rId38"/>
    <p:sldId id="388" r:id="rId39"/>
    <p:sldId id="389" r:id="rId40"/>
    <p:sldId id="390" r:id="rId41"/>
    <p:sldId id="391" r:id="rId42"/>
    <p:sldId id="392" r:id="rId43"/>
    <p:sldId id="393" r:id="rId44"/>
    <p:sldId id="394" r:id="rId45"/>
    <p:sldId id="395" r:id="rId46"/>
    <p:sldId id="396" r:id="rId47"/>
    <p:sldId id="397" r:id="rId48"/>
    <p:sldId id="398" r:id="rId49"/>
    <p:sldId id="399" r:id="rId50"/>
    <p:sldId id="400" r:id="rId51"/>
    <p:sldId id="401" r:id="rId52"/>
    <p:sldId id="402" r:id="rId53"/>
    <p:sldId id="403" r:id="rId54"/>
    <p:sldId id="404" r:id="rId55"/>
    <p:sldId id="405" r:id="rId56"/>
    <p:sldId id="406" r:id="rId57"/>
    <p:sldId id="407" r:id="rId58"/>
    <p:sldId id="408" r:id="rId59"/>
    <p:sldId id="409" r:id="rId60"/>
    <p:sldId id="410" r:id="rId61"/>
    <p:sldId id="411" r:id="rId62"/>
    <p:sldId id="412" r:id="rId63"/>
    <p:sldId id="413" r:id="rId64"/>
    <p:sldId id="420" r:id="rId65"/>
    <p:sldId id="421" r:id="rId66"/>
    <p:sldId id="422" r:id="rId67"/>
    <p:sldId id="423" r:id="rId68"/>
    <p:sldId id="424" r:id="rId69"/>
    <p:sldId id="425" r:id="rId70"/>
    <p:sldId id="426" r:id="rId71"/>
    <p:sldId id="427" r:id="rId72"/>
    <p:sldId id="428" r:id="rId73"/>
    <p:sldId id="429" r:id="rId74"/>
    <p:sldId id="430" r:id="rId75"/>
    <p:sldId id="431" r:id="rId76"/>
    <p:sldId id="432" r:id="rId77"/>
    <p:sldId id="433" r:id="rId78"/>
    <p:sldId id="434" r:id="rId79"/>
    <p:sldId id="435" r:id="rId80"/>
    <p:sldId id="436" r:id="rId81"/>
    <p:sldId id="437" r:id="rId82"/>
    <p:sldId id="438" r:id="rId83"/>
    <p:sldId id="439" r:id="rId84"/>
    <p:sldId id="440" r:id="rId85"/>
    <p:sldId id="441" r:id="rId86"/>
    <p:sldId id="442" r:id="rId87"/>
    <p:sldId id="443" r:id="rId88"/>
    <p:sldId id="444" r:id="rId89"/>
    <p:sldId id="445" r:id="rId90"/>
    <p:sldId id="446" r:id="rId91"/>
    <p:sldId id="447" r:id="rId92"/>
    <p:sldId id="448" r:id="rId93"/>
    <p:sldId id="449" r:id="rId94"/>
    <p:sldId id="450" r:id="rId95"/>
    <p:sldId id="451" r:id="rId96"/>
    <p:sldId id="452" r:id="rId97"/>
    <p:sldId id="453" r:id="rId98"/>
    <p:sldId id="454" r:id="rId99"/>
    <p:sldId id="455" r:id="rId100"/>
    <p:sldId id="456" r:id="rId101"/>
    <p:sldId id="457" r:id="rId102"/>
    <p:sldId id="458" r:id="rId103"/>
    <p:sldId id="459" r:id="rId104"/>
    <p:sldId id="460" r:id="rId105"/>
    <p:sldId id="461" r:id="rId106"/>
    <p:sldId id="462" r:id="rId107"/>
    <p:sldId id="463" r:id="rId108"/>
    <p:sldId id="464" r:id="rId109"/>
    <p:sldId id="465" r:id="rId110"/>
    <p:sldId id="466" r:id="rId111"/>
    <p:sldId id="467" r:id="rId112"/>
    <p:sldId id="468" r:id="rId113"/>
    <p:sldId id="469" r:id="rId114"/>
    <p:sldId id="470" r:id="rId115"/>
    <p:sldId id="471" r:id="rId116"/>
    <p:sldId id="472" r:id="rId117"/>
    <p:sldId id="473" r:id="rId118"/>
    <p:sldId id="474" r:id="rId119"/>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788"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pPr/>
              <a:t>21.03.2024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pPr/>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smtClean="0">
                <a:cs typeface="Times New Roman" panose="02020603050405020304" pitchFamily="18" charset="0"/>
              </a:rPr>
              <a:t>Prostor pro doplňující informace, poznámky</a:t>
            </a:r>
            <a:endParaRPr lang="cs-CZ" altLang="cs-CZ" dirty="0" smtClean="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www.doingbusiness.org/"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www.weforum.org/"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www.imd.org/"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www.eiu.com/"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Interní podnikatelské prostředí</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smtClean="0">
                <a:solidFill>
                  <a:schemeClr val="bg1"/>
                </a:solidFill>
                <a:latin typeface="Times New Roman" panose="02020603050405020304" pitchFamily="18" charset="0"/>
                <a:cs typeface="Times New Roman" panose="02020603050405020304" pitchFamily="18" charset="0"/>
              </a:rPr>
              <a:t>2. tutoriál</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PODNIKATELSKÉ PROSTŘEDÍ</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3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b="1" dirty="0"/>
              <a:t>Hmotné zdroje </a:t>
            </a:r>
            <a:r>
              <a:rPr lang="cs-CZ" sz="1600" dirty="0"/>
              <a:t>(viditelné, fyzické atributy)</a:t>
            </a:r>
          </a:p>
          <a:p>
            <a:pPr lvl="1"/>
            <a:r>
              <a:rPr lang="cs-CZ" sz="1600" dirty="0"/>
              <a:t>Kapitál</a:t>
            </a:r>
          </a:p>
          <a:p>
            <a:pPr lvl="1"/>
            <a:r>
              <a:rPr lang="cs-CZ" sz="1600" dirty="0"/>
              <a:t>Lidé,</a:t>
            </a:r>
          </a:p>
          <a:p>
            <a:pPr lvl="1"/>
            <a:r>
              <a:rPr lang="cs-CZ" sz="1600" dirty="0"/>
              <a:t>Budovy, stroje, zařízení…</a:t>
            </a:r>
          </a:p>
          <a:p>
            <a:pPr lvl="1"/>
            <a:endParaRPr lang="cs-CZ" sz="1600" dirty="0"/>
          </a:p>
          <a:p>
            <a:r>
              <a:rPr lang="cs-CZ" sz="1600" b="1" dirty="0" smtClean="0"/>
              <a:t>Nehmotné </a:t>
            </a:r>
            <a:r>
              <a:rPr lang="cs-CZ" sz="1600" b="1" dirty="0"/>
              <a:t>zdroje </a:t>
            </a:r>
            <a:r>
              <a:rPr lang="cs-CZ" sz="1600" dirty="0"/>
              <a:t>(neviditelné, bez fyzických atributů)</a:t>
            </a:r>
          </a:p>
          <a:p>
            <a:pPr lvl="1"/>
            <a:r>
              <a:rPr lang="cs-CZ" sz="1600" dirty="0"/>
              <a:t>Podniková kultura</a:t>
            </a:r>
          </a:p>
          <a:p>
            <a:pPr lvl="1"/>
            <a:r>
              <a:rPr lang="cs-CZ" sz="1600" dirty="0"/>
              <a:t>Know-how</a:t>
            </a:r>
          </a:p>
          <a:p>
            <a:pPr lvl="1"/>
            <a:r>
              <a:rPr lang="cs-CZ" sz="1600" dirty="0"/>
              <a:t>Znalosti</a:t>
            </a:r>
          </a:p>
          <a:p>
            <a:pPr lvl="1"/>
            <a:r>
              <a:rPr lang="cs-CZ" sz="1600" dirty="0"/>
              <a:t>Reputace</a:t>
            </a:r>
          </a:p>
          <a:p>
            <a:pPr lvl="1"/>
            <a:r>
              <a:rPr lang="cs-CZ" sz="1600" dirty="0"/>
              <a:t>Duševní vlastnictví (patenty, značky, design…)…</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Zdroje podniku</a:t>
            </a:r>
            <a:endParaRPr lang="cs-CZ" dirty="0"/>
          </a:p>
        </p:txBody>
      </p:sp>
    </p:spTree>
    <p:extLst>
      <p:ext uri="{BB962C8B-B14F-4D97-AF65-F5344CB8AC3E}">
        <p14:creationId xmlns:p14="http://schemas.microsoft.com/office/powerpoint/2010/main" val="31981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Významným krokem vlády pak bylo v roce 1991 zahájení procesu tzv. „malé privatizace“. Ta byla zaměřena především na terciární sféru - obchody, restaurace, drobné dílny a ojediněle na menší výrobní podniky. Prováděla se výhradně za peníze metodou veřejné aukce. </a:t>
            </a:r>
          </a:p>
          <a:p>
            <a:pPr algn="just"/>
            <a:r>
              <a:rPr lang="cs-CZ" sz="2000" dirty="0"/>
              <a:t>Současně s malou privatizací byla spuštěna tzv. „privatizace velká“, která měla za úkol privatizovat střední a větší podniky všech odvětví, s výjimkou majetku, který byl z privatizace vyřazen (např. majetek státní správy, přírodní zdroje, vybraná zdravotnická a sociální zařízení, pošta). Metody používané ve velké privatizaci byly: dražba, veřejná soutěž, přímý prodej, bezúplatný převod a kuponová metoda. Velká privatizace probíhala ve 2 privatizačních vlnách a skončila v roce 1994.</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a:t>Vývoj podnikatelského prostředí v České republice po roce 1989</a:t>
            </a:r>
          </a:p>
        </p:txBody>
      </p:sp>
    </p:spTree>
    <p:extLst>
      <p:ext uri="{BB962C8B-B14F-4D97-AF65-F5344CB8AC3E}">
        <p14:creationId xmlns:p14="http://schemas.microsoft.com/office/powerpoint/2010/main" val="135119759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Nová daňová soustava, která vstoupila v platnost v roce 1993, naprosto změnila procesní i hmotné daňové předpisy a byla dalším důležitým krokem ve vývoji podnikatelského prostředí. Zavedla např. pět spotřebních daní (z uhlovodíkových paliv a maziv, z piva, z vína, z lihu a lihovin a z tabáku a tabákových výrobků), daň z příjmů fyzických a právnických osob a daň silniční. </a:t>
            </a:r>
          </a:p>
          <a:p>
            <a:pPr algn="just"/>
            <a:r>
              <a:rPr lang="cs-CZ" sz="2000" dirty="0"/>
              <a:t>Prvním větším zádrhelem byla měnová krize v roce 1997. Ta způsobila, že velká část podnikatelů nedosáhla na úvěry u bank. Toho využili, v horším případě zneužili, zahraniční podnikatelé, kteří se za relativně malé peníze snažili ovládnout dokonce i některá odvětví.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a:t>Vývoj podnikatelského prostředí v České republice po roce 1989</a:t>
            </a:r>
          </a:p>
        </p:txBody>
      </p:sp>
    </p:spTree>
    <p:extLst>
      <p:ext uri="{BB962C8B-B14F-4D97-AF65-F5344CB8AC3E}">
        <p14:creationId xmlns:p14="http://schemas.microsoft.com/office/powerpoint/2010/main" val="17124384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Jako největší překážku rozvoje podnikání v minulých letech však většina odborníků vidí nefunkčnost soudů. Tato skutečnost je ČR v pravidelných hodnotících zprávách vytýkána ze strany EU v podstatě dodnes. </a:t>
            </a:r>
          </a:p>
          <a:p>
            <a:pPr algn="just"/>
            <a:r>
              <a:rPr lang="cs-CZ" sz="2000" dirty="0"/>
              <a:t>Nebylo nahodilé, že celá řada podniků zkrachovala ne kvůli špatnému podnikatelskému záměru, ale proto, že jejich kapitál zamrzl v nevymahatelných pohledávkách způsobených druhotnou platební neschopností. Jde o situaci, kdy dlužník není schopen splatit své dluhy řádně a včas, tzn. že není schopen dostát svým smluveným závazkům z důvodu insolvence svých odběratelů.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a:t>Vývoj podnikatelského prostředí v České republice po roce 1989</a:t>
            </a:r>
          </a:p>
        </p:txBody>
      </p:sp>
    </p:spTree>
    <p:extLst>
      <p:ext uri="{BB962C8B-B14F-4D97-AF65-F5344CB8AC3E}">
        <p14:creationId xmlns:p14="http://schemas.microsoft.com/office/powerpoint/2010/main" val="4536715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a:t>Jedním z neméně důležitých problémů českého podnikatelského prostředí bylo tzv. </a:t>
            </a:r>
            <a:r>
              <a:rPr lang="cs-CZ" sz="2000" dirty="0"/>
              <a:t>„tunelování“. Poprvé byl tento termín pravděpodobně použit v ČR v první polovině 90. let 20. století, odkud se pak rozšířil i mimo české prostředí. Vinou nedostatečně rozvinutého a ustáleného právního prostředí dosáhl tento jev v ČR značných rozměrů. Tunelováním se rozumí rozsáhlý finanční podvod, při kterém vedení z firmy ve velkém, avšak tehdy často i legálním způsobem, odčerpá její finanční prostředky do jiných firem, které jsou zpravidla vlastněny stejným managementem. Prostředky nejsou odčerpávány přímo, ale např. prostřednictvím pro tunelovanou firmu výrazně nevýhodných obchodů. V odborném textu se lze setkat s méně expresivním výrazem „vzdalování aktiv“ (anglicky </a:t>
            </a:r>
            <a:r>
              <a:rPr lang="cs-CZ" sz="2000" i="1" dirty="0" err="1"/>
              <a:t>Asset</a:t>
            </a:r>
            <a:r>
              <a:rPr lang="cs-CZ" sz="2000" i="1" dirty="0"/>
              <a:t> </a:t>
            </a:r>
            <a:r>
              <a:rPr lang="cs-CZ" sz="2000" i="1" dirty="0" err="1"/>
              <a:t>stripping</a:t>
            </a:r>
            <a:r>
              <a:rPr lang="cs-CZ" sz="2000" dirty="0"/>
              <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a:t>Vývoj podnikatelského prostředí v České republice po roce 1989</a:t>
            </a:r>
          </a:p>
        </p:txBody>
      </p:sp>
    </p:spTree>
    <p:extLst>
      <p:ext uri="{BB962C8B-B14F-4D97-AF65-F5344CB8AC3E}">
        <p14:creationId xmlns:p14="http://schemas.microsoft.com/office/powerpoint/2010/main" val="32031529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Druhá polovina 90. let a přelom tisíciletí pak pro ČR znamenala přípravy na vstup do EU. Předstupněm vstupu na jednotný vnitřní trh bylo v roce 1993 podepsání asociační dohody mezi ČR a Evropskými společenstvími. </a:t>
            </a:r>
          </a:p>
          <a:p>
            <a:pPr algn="just"/>
            <a:r>
              <a:rPr lang="cs-CZ" sz="2000" dirty="0"/>
              <a:t>V lednu 1996 ČR podala oficiální přihlášku. To bylo však to „nejjednodušší“. </a:t>
            </a:r>
          </a:p>
          <a:p>
            <a:pPr algn="just"/>
            <a:r>
              <a:rPr lang="cs-CZ" sz="2000" dirty="0"/>
              <a:t>Před samotným přijetím do EU v květnu 2004 musela ČR projít tzv. „přípravným obdobím“. </a:t>
            </a:r>
          </a:p>
          <a:p>
            <a:pPr algn="just"/>
            <a:r>
              <a:rPr lang="cs-CZ" sz="2000" dirty="0"/>
              <a:t>Nejdůležitějším cílem bylo rozsáhlé přizpůsobení českého právního řádu evropskému právu (obnášelo jak úpravy stávajících předpisů, tak zavádění předpisů nových).</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a:t>Vývoj podnikatelského prostředí v České republice po roce 1989</a:t>
            </a:r>
          </a:p>
        </p:txBody>
      </p:sp>
    </p:spTree>
    <p:extLst>
      <p:ext uri="{BB962C8B-B14F-4D97-AF65-F5344CB8AC3E}">
        <p14:creationId xmlns:p14="http://schemas.microsoft.com/office/powerpoint/2010/main" val="120086571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Vstup ČR do EU v květnu 2004 je historickým mezníkem nejen pro další vývoj ČR, ale logicky ovlivnil i další porovnávání českého podnikatelského prostředí, nyní ovšem v kontextu společného trhu. </a:t>
            </a:r>
          </a:p>
          <a:p>
            <a:pPr algn="just"/>
            <a:r>
              <a:rPr lang="cs-CZ" sz="2000" dirty="0"/>
              <a:t>Jak bylo uvedeno výše, již deset let před vstupem platila pro ČR asociační smlouva s EU, která postupně uvolňovala trh a podmínky dovozu a vývozu pro obě strany. Z tohoto pohledu šlo tedy spíše o rozvoj procesu, který byl už nastartován a přinesl s sebou nejednu výhodu.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a:t>Vývoj podnikatelského prostředí v České republice po roce 1989</a:t>
            </a:r>
          </a:p>
        </p:txBody>
      </p:sp>
    </p:spTree>
    <p:extLst>
      <p:ext uri="{BB962C8B-B14F-4D97-AF65-F5344CB8AC3E}">
        <p14:creationId xmlns:p14="http://schemas.microsoft.com/office/powerpoint/2010/main" val="10193863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Největším plusem bylo postupné a úplné otevření trhu EU pro tuzemské firmy. ČR se také stala součástí silného ekonomického celku, který zastupuje zájmy členských zemí jak ve Světové obchodní organizaci (WTO), tak i vůči dalším silným ekonomikám (USA, Čína, Japonsko). </a:t>
            </a:r>
          </a:p>
          <a:p>
            <a:pPr algn="just"/>
            <a:r>
              <a:rPr lang="cs-CZ" sz="2000" dirty="0"/>
              <a:t>Dalším pozitivem tohoto období bylo podstatné snížení daně z příjmu fyzických, ale zejména právnických osob s výhledem dalšího snižování v následujících obdobích. Neustále se také zlepšuje úroveň jednání v obchodním styku z hlediska dodržování úmluv, poctivého a přímého jednání a solidnosti firem. Začala se zlepšovat „kultura“ podnikatelského prostředí, začala se projevovat jeho internacionalizace, začaly se vytvářet kvalitativně vyšší a efektivnější integrační celky.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a:t>Vývoj podnikatelského prostředí v České republice po roce 1989</a:t>
            </a:r>
          </a:p>
        </p:txBody>
      </p:sp>
    </p:spTree>
    <p:extLst>
      <p:ext uri="{BB962C8B-B14F-4D97-AF65-F5344CB8AC3E}">
        <p14:creationId xmlns:p14="http://schemas.microsoft.com/office/powerpoint/2010/main" val="45750247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Součástí každé změny jsou mimo výhod i nevýhody. Ty v tomto období souvisely především s hektickým přijímáním nových zákonů a předpisů (tzv. legislativní smršť) a nejednotným výkladem těchto zákonných norem. </a:t>
            </a:r>
          </a:p>
          <a:p>
            <a:pPr algn="just"/>
            <a:r>
              <a:rPr lang="cs-CZ" sz="2000" dirty="0"/>
              <a:t>Také přizpůsobování (implementace) tuzemské legislativy evropskému právu (tzv. </a:t>
            </a:r>
            <a:r>
              <a:rPr lang="cs-CZ" sz="2000" i="1" dirty="0" err="1"/>
              <a:t>gold</a:t>
            </a:r>
            <a:r>
              <a:rPr lang="cs-CZ" sz="2000" i="1" dirty="0"/>
              <a:t> </a:t>
            </a:r>
            <a:r>
              <a:rPr lang="cs-CZ" sz="2000" i="1" dirty="0" err="1"/>
              <a:t>plated</a:t>
            </a:r>
            <a:r>
              <a:rPr lang="cs-CZ" sz="2000" i="1" dirty="0"/>
              <a:t> </a:t>
            </a:r>
            <a:r>
              <a:rPr lang="cs-CZ" sz="2000" dirty="0"/>
              <a:t>= české zákony a předpisy bývaly totiž mnohdy přísnější než zákony evropské) bylo složité. </a:t>
            </a:r>
          </a:p>
          <a:p>
            <a:pPr algn="just"/>
            <a:r>
              <a:rPr lang="cs-CZ" sz="2000" dirty="0"/>
              <a:t>České podnikatelské subjekty tak byly i jsou často vystavovány nadbytečné až masivní byrokratické zátěži. Nelze než doufat, že až časem dojde k úplnému sladění legislativ, budou tyto transparentnější a srozumitelnější.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a:t>Vývoj podnikatelského prostředí v České republice po roce 1989</a:t>
            </a:r>
          </a:p>
        </p:txBody>
      </p:sp>
    </p:spTree>
    <p:extLst>
      <p:ext uri="{BB962C8B-B14F-4D97-AF65-F5344CB8AC3E}">
        <p14:creationId xmlns:p14="http://schemas.microsoft.com/office/powerpoint/2010/main" val="325281214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Nadbytečná administrativní zátěž a zbytečná regulace se postupně staly vážnou brzdou rozvoje nejen českého, ale i celoevropského podnikání a znamenají pro podnikatele výraznou časovou a zejména finanční zátěž. </a:t>
            </a:r>
          </a:p>
          <a:p>
            <a:pPr algn="just"/>
            <a:r>
              <a:rPr lang="cs-CZ" sz="2000" dirty="0"/>
              <a:t>Proto musela Evropská komise přistoupit k famózním programům jako „</a:t>
            </a:r>
            <a:r>
              <a:rPr lang="cs-CZ" sz="2000" i="1" dirty="0" err="1"/>
              <a:t>Cutting</a:t>
            </a:r>
            <a:r>
              <a:rPr lang="cs-CZ" sz="2000" i="1" dirty="0"/>
              <a:t> </a:t>
            </a:r>
            <a:r>
              <a:rPr lang="cs-CZ" sz="2000" i="1" dirty="0" err="1"/>
              <a:t>Red</a:t>
            </a:r>
            <a:r>
              <a:rPr lang="cs-CZ" sz="2000" i="1" dirty="0"/>
              <a:t> </a:t>
            </a:r>
            <a:r>
              <a:rPr lang="cs-CZ" sz="2000" i="1" dirty="0" err="1"/>
              <a:t>Tape</a:t>
            </a:r>
            <a:r>
              <a:rPr lang="cs-CZ" sz="2000" dirty="0"/>
              <a:t>“ (snižování nadbytečné administrativy) a „</a:t>
            </a:r>
            <a:r>
              <a:rPr lang="cs-CZ" sz="2000" i="1" dirty="0" err="1"/>
              <a:t>Better</a:t>
            </a:r>
            <a:r>
              <a:rPr lang="cs-CZ" sz="2000" i="1" dirty="0"/>
              <a:t> </a:t>
            </a:r>
            <a:r>
              <a:rPr lang="cs-CZ" sz="2000" i="1" dirty="0" err="1"/>
              <a:t>Regulation</a:t>
            </a:r>
            <a:r>
              <a:rPr lang="cs-CZ" sz="2000" dirty="0"/>
              <a:t>“ (snižování, zjednodušování a transparentnost regulace). Jde o velmi náročný, avšak zcela nevyhnutelný proces. Zkoumá se velké množství právních norem vzniklých za dobu existence Evropského společenství. Jako konkrétní případ lze uvést posouzení 8 evropských směrnic týkajících se ochrany spotřebitele s cílem vytvoření jediné normy.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a:t>Vývoj podnikatelského prostředí v České republice po roce 1989</a:t>
            </a:r>
          </a:p>
        </p:txBody>
      </p:sp>
    </p:spTree>
    <p:extLst>
      <p:ext uri="{BB962C8B-B14F-4D97-AF65-F5344CB8AC3E}">
        <p14:creationId xmlns:p14="http://schemas.microsoft.com/office/powerpoint/2010/main" val="111487182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Pokud jde o snižování administrativy, čímž je v českém prostředí pověřeno Ministerstvo průmyslu a obchodu, i zde jde o dlouhodobý proces. </a:t>
            </a:r>
          </a:p>
          <a:p>
            <a:pPr algn="just"/>
            <a:r>
              <a:rPr lang="cs-CZ" sz="2000" dirty="0"/>
              <a:t>Má však už první sympatické výsledky, za které lze např. považovat založení firmy „z jednoho místa“ (v ČR „</a:t>
            </a:r>
            <a:r>
              <a:rPr lang="cs-CZ" sz="2000" dirty="0" err="1"/>
              <a:t>CzechPoint</a:t>
            </a:r>
            <a:r>
              <a:rPr lang="cs-CZ" sz="2000" dirty="0"/>
              <a:t>“) či nový, velmi zjednodušený Živnostenský zákon. Více k těmto změnám je uvedeno v kapitole 2. </a:t>
            </a:r>
          </a:p>
          <a:p>
            <a:pPr algn="just"/>
            <a:r>
              <a:rPr lang="cs-CZ" sz="2000" dirty="0"/>
              <a:t>V evropském kontextu jde příkladně o založení „evropského podniku“, kde jako kapitál postačuje 1 Euro. Přičemž podmínky pro jeho založení a fungování budou ve všech členských zemích stejné a podnikatelsky vstřícné.</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a:t>Vývoj podnikatelského prostředí v České republice po roce 1989</a:t>
            </a:r>
          </a:p>
        </p:txBody>
      </p:sp>
    </p:spTree>
    <p:extLst>
      <p:ext uri="{BB962C8B-B14F-4D97-AF65-F5344CB8AC3E}">
        <p14:creationId xmlns:p14="http://schemas.microsoft.com/office/powerpoint/2010/main" val="3714220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2000" b="1" dirty="0"/>
              <a:t>Podniková kultura</a:t>
            </a:r>
          </a:p>
          <a:p>
            <a:pPr algn="just"/>
            <a:r>
              <a:rPr lang="cs-CZ" sz="2000" dirty="0"/>
              <a:t>Podniková kultura je jedním z významných prvků ovlivňujících celkovou efektivnost podniku. </a:t>
            </a:r>
            <a:endParaRPr lang="cs-CZ" sz="2000" dirty="0" smtClean="0"/>
          </a:p>
          <a:p>
            <a:pPr algn="just"/>
            <a:r>
              <a:rPr lang="cs-CZ" sz="2000" dirty="0" smtClean="0"/>
              <a:t>Podniková </a:t>
            </a:r>
            <a:r>
              <a:rPr lang="cs-CZ" sz="2000" dirty="0"/>
              <a:t>kultura plní v organizaci důležité funkce, čímž současně ovlivňuje chování lidí uvnitř organizace, ale i chování organizace navenek, vůči svému konkurenčnímu prostředí. Podniková kultura nepůsobí izolovaně. </a:t>
            </a:r>
            <a:endParaRPr lang="cs-CZ" sz="2000" dirty="0" smtClean="0"/>
          </a:p>
          <a:p>
            <a:pPr algn="just"/>
            <a:r>
              <a:rPr lang="cs-CZ" sz="2000" dirty="0" smtClean="0"/>
              <a:t>Podle </a:t>
            </a:r>
            <a:r>
              <a:rPr lang="cs-CZ" sz="2000" dirty="0"/>
              <a:t>Lukášové a Nového (</a:t>
            </a:r>
            <a:r>
              <a:rPr lang="cs-CZ" sz="2000" dirty="0" smtClean="0"/>
              <a:t>2004) </a:t>
            </a:r>
            <a:r>
              <a:rPr lang="cs-CZ" sz="2000" dirty="0"/>
              <a:t>působí podniková kultura ve vzájemných vztazích zejména s organizační strategií a organizační strukturou, přičemž právě strategie podniku je považována za faktor rozhodující o úspěchu nebo neúspěchu podnikatelské činnosti.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344816" cy="507703"/>
          </a:xfrm>
        </p:spPr>
        <p:txBody>
          <a:bodyPr/>
          <a:lstStyle/>
          <a:p>
            <a:r>
              <a:rPr lang="cs-CZ" dirty="0" smtClean="0"/>
              <a:t>Organizační faktory interního podnikatelského prostředí</a:t>
            </a:r>
            <a:endParaRPr lang="cs-CZ" dirty="0"/>
          </a:p>
        </p:txBody>
      </p:sp>
    </p:spTree>
    <p:extLst>
      <p:ext uri="{BB962C8B-B14F-4D97-AF65-F5344CB8AC3E}">
        <p14:creationId xmlns:p14="http://schemas.microsoft.com/office/powerpoint/2010/main" val="171415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S financemi souvisí i přístup k tzv. rizikovému kapitálu (</a:t>
            </a:r>
            <a:r>
              <a:rPr lang="cs-CZ" sz="2000" i="1" dirty="0"/>
              <a:t>venture </a:t>
            </a:r>
            <a:r>
              <a:rPr lang="cs-CZ" sz="2000" i="1" dirty="0" err="1"/>
              <a:t>capital</a:t>
            </a:r>
            <a:r>
              <a:rPr lang="cs-CZ" sz="2000" dirty="0"/>
              <a:t>). Jde o financování soukromých podniků formou navýšení jejich základního jmění. Je to partnerství podnikatele a investora, jež je prostředkem pro financování zahájení činnosti společnosti, jejího rozvoje, expanze nebo odkupu. </a:t>
            </a:r>
          </a:p>
          <a:p>
            <a:pPr algn="just"/>
            <a:r>
              <a:rPr lang="cs-CZ" sz="2000" dirty="0"/>
              <a:t>Investor rizikového kapitálu získává dohodnutý podíl základního kapitálu společnosti (akciový kapitál nebo kmenové akcie) na oplátku za poskytnutí potřebného kapitálu. </a:t>
            </a:r>
          </a:p>
          <a:p>
            <a:pPr algn="just"/>
            <a:r>
              <a:rPr lang="cs-CZ" sz="2000" dirty="0"/>
              <a:t>Je vítanou pomocí především pro malé a střední podniky, které mají minimální šanci financovat svůj rozvoj bankovními úvěry.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a:t>Vývoj podnikatelského prostředí v České republice po roce 1989</a:t>
            </a:r>
          </a:p>
        </p:txBody>
      </p:sp>
    </p:spTree>
    <p:extLst>
      <p:ext uri="{BB962C8B-B14F-4D97-AF65-F5344CB8AC3E}">
        <p14:creationId xmlns:p14="http://schemas.microsoft.com/office/powerpoint/2010/main" val="375220455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Další brzdou podnikání je pro české podnikatele zvýhodňování zahraničních firem a investorů na českém trhu (např. formou pobídek, dotací, slev na daních). </a:t>
            </a:r>
          </a:p>
          <a:p>
            <a:pPr algn="just"/>
            <a:r>
              <a:rPr lang="cs-CZ" sz="2000" dirty="0"/>
              <a:t>Největší podpora se navíc ze strany státu dostává velkým a nadnárodním podnikům, které jsou tak lépe schopné vyrovnat se s administrativními nároky, přičemž malé a střední firmy mají situaci velmi komplikovanou. </a:t>
            </a:r>
          </a:p>
          <a:p>
            <a:pPr algn="just"/>
            <a:r>
              <a:rPr lang="cs-CZ" sz="2000" dirty="0"/>
              <a:t>Nemají oporu ve velkém nebo levějším zahraničním kapitálu, administrativní záležitosti řeší menší počet zaměstnanců, a s tím souvisí i méně zkušeností.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a:t>Vývoj podnikatelského prostředí v České republice po roce 1989</a:t>
            </a:r>
          </a:p>
        </p:txBody>
      </p:sp>
    </p:spTree>
    <p:extLst>
      <p:ext uri="{BB962C8B-B14F-4D97-AF65-F5344CB8AC3E}">
        <p14:creationId xmlns:p14="http://schemas.microsoft.com/office/powerpoint/2010/main" val="213012100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V poslední době dochází také k přerozdělování stále větších finančních prostředků prostřednictvím veřejných rozpočtů. </a:t>
            </a:r>
          </a:p>
          <a:p>
            <a:pPr algn="just"/>
            <a:r>
              <a:rPr lang="cs-CZ" sz="2000" dirty="0"/>
              <a:t>Takto nastavený systém však vytváří dostatek příležitostí pro korupční jednání. </a:t>
            </a:r>
          </a:p>
          <a:p>
            <a:pPr algn="just"/>
            <a:r>
              <a:rPr lang="cs-CZ" sz="2000" dirty="0"/>
              <a:t>Dalšími faktory, které podnikatelské prostředí zhoršují, jsou např. zvyšující se minimální mzda, zvýšení základu pro platby zdravotního a sociálního pojištění a celková složitost daňového systému (zejména z pohledu malých a středních podniků) a jeho relativně vysoká administrativní náročnost či nepřiměřený růst cen energií.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a:t>Vývoj podnikatelského prostředí v České republice po roce 1989</a:t>
            </a:r>
          </a:p>
        </p:txBody>
      </p:sp>
    </p:spTree>
    <p:extLst>
      <p:ext uri="{BB962C8B-B14F-4D97-AF65-F5344CB8AC3E}">
        <p14:creationId xmlns:p14="http://schemas.microsoft.com/office/powerpoint/2010/main" val="13786777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Nelze opomenout ani nízkou vymahatelnost práva – především s ohledem na vymáhání nezaplacených pohledávek a relativně štědrý sociální systém s nedostatečným tlakem na část obyvatelstva k zapojení se do pracovního procesu. </a:t>
            </a:r>
          </a:p>
          <a:p>
            <a:pPr algn="just"/>
            <a:r>
              <a:rPr lang="cs-CZ" sz="2000" dirty="0"/>
              <a:t>Další z těžkostí, hlavně poslední doby, je způsob překladu zákonných norem a předpisů do jednotlivých evropských jazyků. Každý jazyk má své danosti, které nelze zcela transformovat do jazyka druhého1. Zvláště pak např. v oblasti medicíny může při špatném překladu dojít k fatálním chybám.</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a:t>Vývoj podnikatelského prostředí v České republice po roce 1989</a:t>
            </a:r>
          </a:p>
        </p:txBody>
      </p:sp>
    </p:spTree>
    <p:extLst>
      <p:ext uri="{BB962C8B-B14F-4D97-AF65-F5344CB8AC3E}">
        <p14:creationId xmlns:p14="http://schemas.microsoft.com/office/powerpoint/2010/main" val="364733508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err="1"/>
              <a:t>Enterprise</a:t>
            </a:r>
            <a:r>
              <a:rPr lang="cs-CZ" sz="1800" b="1" dirty="0"/>
              <a:t> </a:t>
            </a:r>
            <a:r>
              <a:rPr lang="cs-CZ" sz="1800" b="1" dirty="0" err="1"/>
              <a:t>Europe</a:t>
            </a:r>
            <a:r>
              <a:rPr lang="cs-CZ" sz="1800" b="1" dirty="0"/>
              <a:t> Network (síť EEN) </a:t>
            </a:r>
            <a:r>
              <a:rPr lang="cs-CZ" sz="1800" dirty="0"/>
              <a:t>je největší evropská síť pro podporu podnikání a inovací, která MSP poskytuje integrované a vysoce kvalitní služby v podobě informací a obchodní spolupráce. V neposlední řadě zajišťuje i služby pro přenos inovací a technologií na podporu stávajících i nově založených MSP. Posláním sítě EEN je např.:</a:t>
            </a:r>
          </a:p>
          <a:p>
            <a:pPr lvl="0" algn="just"/>
            <a:r>
              <a:rPr lang="cs-CZ" sz="1800" dirty="0"/>
              <a:t>informování podnikatelů o záležitostech týkajících se EU;</a:t>
            </a:r>
          </a:p>
          <a:p>
            <a:pPr lvl="0" algn="just"/>
            <a:r>
              <a:rPr lang="cs-CZ" sz="1800" dirty="0"/>
              <a:t>pomoc podnikům při hledání nových obchodních partnerů (zejména v jiných zemích či regionech než daný podnik působí) včetně sjednávání různých (obchodních) setkání;</a:t>
            </a:r>
          </a:p>
          <a:p>
            <a:pPr lvl="0" algn="just"/>
            <a:r>
              <a:rPr lang="cs-CZ" sz="1800" dirty="0"/>
              <a:t>pomoc MSP při vývoji nových výrobků a vstupu na nové trhy; poradenství v oblasti technických záležitostí (práva k duševnímu vlastnictví, normy a právní předpisy EU), inovací a získávání rizikového kapitálu;</a:t>
            </a:r>
          </a:p>
          <a:p>
            <a:pPr lvl="0" algn="just"/>
            <a:r>
              <a:rPr lang="cs-CZ" sz="1800" dirty="0"/>
              <a:t>objasnění možností financování, které existují v rámci dotačních titulů EU.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a:t>Podnikatelské prostředí v Evropské unii</a:t>
            </a:r>
          </a:p>
        </p:txBody>
      </p:sp>
    </p:spTree>
    <p:extLst>
      <p:ext uri="{BB962C8B-B14F-4D97-AF65-F5344CB8AC3E}">
        <p14:creationId xmlns:p14="http://schemas.microsoft.com/office/powerpoint/2010/main" val="20730033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Síť EEN byla poprvé představena začátkem roku 2008 na konferenci v Bruselu. </a:t>
            </a:r>
          </a:p>
          <a:p>
            <a:pPr algn="just"/>
            <a:r>
              <a:rPr lang="cs-CZ" sz="2000" dirty="0"/>
              <a:t>Kontaktní centra sítě se nacházejí ve 27 zemích EU a dalších evropských (např. Island) i neevropských zemích (např. Arménie, Izrael). V celkovém měřítku disponují více jak 500 kancelářemi. V ČR pak působí 11 kontaktních center (např. Praha, Brno, Ostrava).</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a:t>Podnikatelské prostředí v Evropské unii</a:t>
            </a:r>
          </a:p>
        </p:txBody>
      </p:sp>
    </p:spTree>
    <p:extLst>
      <p:ext uri="{BB962C8B-B14F-4D97-AF65-F5344CB8AC3E}">
        <p14:creationId xmlns:p14="http://schemas.microsoft.com/office/powerpoint/2010/main" val="320528922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50" b="1" dirty="0"/>
              <a:t>Evropský podnikatelský konzultační panel (EBTP – </a:t>
            </a:r>
            <a:r>
              <a:rPr lang="cs-CZ" sz="1750" b="1" dirty="0" err="1"/>
              <a:t>European</a:t>
            </a:r>
            <a:r>
              <a:rPr lang="cs-CZ" sz="1750" b="1" dirty="0"/>
              <a:t> Business Test Panel)</a:t>
            </a:r>
            <a:r>
              <a:rPr lang="cs-CZ" sz="1750" dirty="0"/>
              <a:t> navazuje na pilotní projekt „</a:t>
            </a:r>
            <a:r>
              <a:rPr lang="cs-CZ" sz="1750" i="1" dirty="0"/>
              <a:t>Business Test Panel</a:t>
            </a:r>
            <a:r>
              <a:rPr lang="cs-CZ" sz="1750" dirty="0"/>
              <a:t>“ a jeho snahou je zlepšování a rozvoj konzultačních vazeb s konkrétními podniky. Členství v Panelu je bezplatné, dobrovolné, trvající 3 roky a je iniciativou Evropské komise a členských států EU (národních koordinátorů EBTP). Panel může kontaktovat až 3.000 podniků sídlících na území EU a konzultovat s nimi jejich názory a stanoviska, kdykoli potřebuje posoudit významné legislativní návrhy nebo konkrétní dopady unijních politik na jejich podnikání. Panel EBTP funguje výhradně prostřednictvím internetu. Názory zúčastněných firem jsou tak zjišťovány a zaznamenávány on-line do elektronického dotazníku. Národním koordinátorem pro ČR se stalo MPO. Panel EBTP je součástí plánu EU tzv. „</a:t>
            </a:r>
            <a:r>
              <a:rPr lang="cs-CZ" sz="1750" i="1" dirty="0" err="1"/>
              <a:t>Better</a:t>
            </a:r>
            <a:r>
              <a:rPr lang="cs-CZ" sz="1750" i="1" dirty="0"/>
              <a:t> </a:t>
            </a:r>
            <a:r>
              <a:rPr lang="cs-CZ" sz="1750" i="1" dirty="0" err="1"/>
              <a:t>Regulation</a:t>
            </a:r>
            <a:r>
              <a:rPr lang="cs-CZ" sz="1750" dirty="0"/>
              <a:t>“, který byl zahájen v polovině roku 2002 a který je klíčovou složkou kampaně EU za přeměnu Evropy na nejdynamičtější ekonomiku s nejvyšší konkurenceschopností v celosvětovém měřítku.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a:t>Podnikatelské prostředí v Evropské unii</a:t>
            </a:r>
          </a:p>
        </p:txBody>
      </p:sp>
    </p:spTree>
    <p:extLst>
      <p:ext uri="{BB962C8B-B14F-4D97-AF65-F5344CB8AC3E}">
        <p14:creationId xmlns:p14="http://schemas.microsoft.com/office/powerpoint/2010/main" val="36172445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Evropská investiční banka (EIB - </a:t>
            </a:r>
            <a:r>
              <a:rPr lang="cs-CZ" sz="1800" b="1" dirty="0" err="1"/>
              <a:t>European</a:t>
            </a:r>
            <a:r>
              <a:rPr lang="cs-CZ" sz="1800" b="1" dirty="0"/>
              <a:t> </a:t>
            </a:r>
            <a:r>
              <a:rPr lang="cs-CZ" sz="1800" b="1" dirty="0" err="1"/>
              <a:t>Investment</a:t>
            </a:r>
            <a:r>
              <a:rPr lang="cs-CZ" sz="1800" b="1" dirty="0"/>
              <a:t> Bank)</a:t>
            </a:r>
            <a:r>
              <a:rPr lang="cs-CZ" sz="1800" dirty="0"/>
              <a:t> je autonomní organizací, která poskytuje finanční kapitál k podpoře ekonomické politiky EU. Podporuje zejména projekty soustřeďující se na regionální rozvoj, ochranu životního prostředí nebo racionální využití zdrojů. Jde o neziskovou banku poskytující dlouhodobé úvěry na projekty kapitálových investic (především do dlouhodobých aktiv), avšak neposkytující dotace. Jejím vlastníkem jsou členské státy EU. Státy společně upisují kapitál banky na základě klíče, jenž odráží jejich hospodářský význam v Unii. EIB nevyužívá žádné prostředky z rozpočtu EU, nýbrž se samofinancuje prostřednictvím půjček na finančních trzích. Projekty, do kterých banka investuje, jsou pečlivě vybírány na základě 3 kritérií: musí přispívat k dosahování cílů EU; musí být ekonomicky, finančně a technicky smysluplné a šetrné k životnímu prostředí a měly by přitahovat další zdroje financování.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a:t>Podnikatelské prostředí v Evropské unii</a:t>
            </a:r>
          </a:p>
        </p:txBody>
      </p:sp>
    </p:spTree>
    <p:extLst>
      <p:ext uri="{BB962C8B-B14F-4D97-AF65-F5344CB8AC3E}">
        <p14:creationId xmlns:p14="http://schemas.microsoft.com/office/powerpoint/2010/main" val="117086846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Evropská banka pro obnovu a rozvoj (EBRD - </a:t>
            </a:r>
            <a:r>
              <a:rPr lang="cs-CZ" sz="2000" b="1" dirty="0" err="1"/>
              <a:t>The</a:t>
            </a:r>
            <a:r>
              <a:rPr lang="cs-CZ" sz="2000" b="1" dirty="0"/>
              <a:t> </a:t>
            </a:r>
            <a:r>
              <a:rPr lang="cs-CZ" sz="2000" b="1" dirty="0" err="1"/>
              <a:t>European</a:t>
            </a:r>
            <a:r>
              <a:rPr lang="cs-CZ" sz="2000" b="1" dirty="0"/>
              <a:t> Bank </a:t>
            </a:r>
            <a:r>
              <a:rPr lang="cs-CZ" sz="2000" b="1" dirty="0" err="1"/>
              <a:t>for</a:t>
            </a:r>
            <a:r>
              <a:rPr lang="cs-CZ" sz="2000" b="1" dirty="0"/>
              <a:t> </a:t>
            </a:r>
            <a:r>
              <a:rPr lang="cs-CZ" sz="2000" b="1" dirty="0" err="1"/>
              <a:t>Reconstruction</a:t>
            </a:r>
            <a:r>
              <a:rPr lang="cs-CZ" sz="2000" b="1" dirty="0"/>
              <a:t> and </a:t>
            </a:r>
            <a:r>
              <a:rPr lang="cs-CZ" sz="2000" b="1" dirty="0" err="1"/>
              <a:t>Development</a:t>
            </a:r>
            <a:r>
              <a:rPr lang="cs-CZ" sz="2000" b="1" dirty="0"/>
              <a:t>)</a:t>
            </a:r>
            <a:r>
              <a:rPr lang="cs-CZ" sz="2000" dirty="0"/>
              <a:t> pomáhá zemím střední a východní Evropy a zemím bývalého SSSR při jejich přechodu na tržní ekonomiku. Kromě evropských zemí jsou členy mj. USA, Austrálie, Egypt či Japonsko a z institucí pak Evropská investiční banka. Investice, které banka poskytuje obvykle společně s dalšími soukromými investory, jdou ze zhruba 70 % do soukromého sektoru a 30 % jde do sektoru veřejného (půjčky a investice např. na rozvoj soukromého podnikání, privatizaci či restrukturalizaci státních firem).</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a:t>Podnikatelské prostředí v Evropské unii</a:t>
            </a:r>
          </a:p>
        </p:txBody>
      </p:sp>
    </p:spTree>
    <p:extLst>
      <p:ext uri="{BB962C8B-B14F-4D97-AF65-F5344CB8AC3E}">
        <p14:creationId xmlns:p14="http://schemas.microsoft.com/office/powerpoint/2010/main" val="3348255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Cílem analýz interního podnikatelského prostředí je nalezení silných stránek (výhod) a slabých stránek (nevýhod) podniku</a:t>
            </a:r>
          </a:p>
          <a:p>
            <a:pPr algn="just"/>
            <a:r>
              <a:rPr lang="cs-CZ" sz="1600" dirty="0" smtClean="0"/>
              <a:t>Informačními </a:t>
            </a:r>
            <a:r>
              <a:rPr lang="cs-CZ" sz="1600" dirty="0"/>
              <a:t>zdroji k analýze interního prostředí podniku je především informační systém podniku, rozbory a hodnocení podnikových aktivit, šetření v podniku aj. </a:t>
            </a:r>
            <a:endParaRPr lang="cs-CZ" sz="1600" dirty="0" smtClean="0"/>
          </a:p>
          <a:p>
            <a:pPr algn="just"/>
            <a:endParaRPr lang="cs-CZ" sz="1600" dirty="0" smtClean="0"/>
          </a:p>
          <a:p>
            <a:pPr algn="just"/>
            <a:r>
              <a:rPr lang="cs-CZ" sz="1600" dirty="0" smtClean="0"/>
              <a:t>Analýza </a:t>
            </a:r>
            <a:r>
              <a:rPr lang="cs-CZ" sz="1600" dirty="0"/>
              <a:t>hodnototvorného řetězce</a:t>
            </a:r>
          </a:p>
          <a:p>
            <a:pPr algn="just"/>
            <a:r>
              <a:rPr lang="cs-CZ" sz="1600" dirty="0" smtClean="0"/>
              <a:t>Metoda </a:t>
            </a:r>
            <a:r>
              <a:rPr lang="cs-CZ" sz="1600" dirty="0"/>
              <a:t>7S</a:t>
            </a:r>
          </a:p>
          <a:p>
            <a:pPr algn="just"/>
            <a:r>
              <a:rPr lang="cs-CZ" sz="1600" dirty="0"/>
              <a:t>Metoda </a:t>
            </a:r>
            <a:r>
              <a:rPr lang="cs-CZ" sz="1600" dirty="0" smtClean="0"/>
              <a:t>6M</a:t>
            </a:r>
          </a:p>
          <a:p>
            <a:pPr algn="just"/>
            <a:r>
              <a:rPr lang="cs-CZ" sz="1600" dirty="0" smtClean="0"/>
              <a:t>Metoda </a:t>
            </a:r>
            <a:r>
              <a:rPr lang="cs-CZ" sz="1600" dirty="0"/>
              <a:t>VRIO</a:t>
            </a:r>
          </a:p>
          <a:p>
            <a:pPr algn="just"/>
            <a:r>
              <a:rPr lang="cs-CZ" sz="1600" dirty="0" smtClean="0"/>
              <a:t>Model EFQM a Model CAF</a:t>
            </a:r>
          </a:p>
          <a:p>
            <a:pPr algn="just"/>
            <a:r>
              <a:rPr lang="cs-CZ" sz="1600" dirty="0" smtClean="0"/>
              <a:t>Finanční analýza</a:t>
            </a:r>
          </a:p>
          <a:p>
            <a:pPr algn="just"/>
            <a:r>
              <a:rPr lang="cs-CZ" sz="1600" dirty="0" smtClean="0"/>
              <a:t>SWOT analýza</a:t>
            </a:r>
            <a:endParaRPr lang="cs-CZ" sz="1600" dirty="0"/>
          </a:p>
          <a:p>
            <a:pPr algn="just"/>
            <a:r>
              <a:rPr lang="cs-CZ" sz="1600" dirty="0" smtClean="0"/>
              <a:t>Produktové </a:t>
            </a:r>
            <a:r>
              <a:rPr lang="cs-CZ" sz="1600" dirty="0"/>
              <a:t>analytické metody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Metody analýzy interního prostředí</a:t>
            </a:r>
            <a:endParaRPr lang="cs-CZ" dirty="0"/>
          </a:p>
        </p:txBody>
      </p:sp>
    </p:spTree>
    <p:extLst>
      <p:ext uri="{BB962C8B-B14F-4D97-AF65-F5344CB8AC3E}">
        <p14:creationId xmlns:p14="http://schemas.microsoft.com/office/powerpoint/2010/main" val="388484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Analýza hodnototvorných aktivit podniku</a:t>
            </a:r>
            <a:r>
              <a:rPr lang="cs-CZ" sz="1600" dirty="0"/>
              <a:t> je analýza takových aktivit, které vytvářejí podnikový zisk a mohou se stát specifickou předností </a:t>
            </a:r>
            <a:r>
              <a:rPr lang="cs-CZ" sz="1600" dirty="0" smtClean="0"/>
              <a:t>podniku – hodnototvorné aktivity. </a:t>
            </a:r>
          </a:p>
          <a:p>
            <a:pPr algn="just"/>
            <a:r>
              <a:rPr lang="cs-CZ" sz="1600" dirty="0" smtClean="0"/>
              <a:t>Při </a:t>
            </a:r>
            <a:r>
              <a:rPr lang="cs-CZ" sz="1600" dirty="0"/>
              <a:t>hodnocení těchto aktivit se podnikové aktivity člení </a:t>
            </a:r>
            <a:r>
              <a:rPr lang="cs-CZ" sz="1600" dirty="0" smtClean="0"/>
              <a:t>na:</a:t>
            </a:r>
          </a:p>
          <a:p>
            <a:pPr algn="just"/>
            <a:r>
              <a:rPr lang="cs-CZ" sz="1600" i="1" dirty="0" smtClean="0"/>
              <a:t>hlavní </a:t>
            </a:r>
            <a:r>
              <a:rPr lang="cs-CZ" sz="1600" i="1" dirty="0"/>
              <a:t>podnikové aktivity</a:t>
            </a:r>
            <a:r>
              <a:rPr lang="cs-CZ" sz="1600" dirty="0"/>
              <a:t>, kam patří všechny aktivity podniku, které vytváří fyzickou podobu produktu (výrobku), podílí se na předání zákazníkovi a zajišťují jeho servis. Jedná se o tyto funkce (aktivity): řízení vstupních operací, výroba a provoz, řízení výstupních operací, marketing a odbyt, servisní </a:t>
            </a:r>
            <a:r>
              <a:rPr lang="cs-CZ" sz="1600" dirty="0" smtClean="0"/>
              <a:t>služby</a:t>
            </a:r>
          </a:p>
          <a:p>
            <a:pPr algn="just"/>
            <a:r>
              <a:rPr lang="cs-CZ" sz="1600" i="1" dirty="0" smtClean="0"/>
              <a:t>podpůrné </a:t>
            </a:r>
            <a:r>
              <a:rPr lang="cs-CZ" sz="1600" i="1" dirty="0"/>
              <a:t>podnikové aktivity</a:t>
            </a:r>
            <a:r>
              <a:rPr lang="cs-CZ" sz="1600" dirty="0"/>
              <a:t>, které zajišťují potřebné vstupy. Jmenovitě se jedná o následující podpůrné aktivity: řízení lidských zdrojů, technologický výzkum a vývoj, nákupní činnost, infrastruktura </a:t>
            </a:r>
            <a:r>
              <a:rPr lang="cs-CZ" sz="1600" dirty="0" smtClean="0"/>
              <a:t>podniku. </a:t>
            </a:r>
          </a:p>
          <a:p>
            <a:pPr algn="just"/>
            <a:r>
              <a:rPr lang="cs-CZ" sz="1600" dirty="0" smtClean="0"/>
              <a:t>Při </a:t>
            </a:r>
            <a:r>
              <a:rPr lang="cs-CZ" sz="1600" dirty="0"/>
              <a:t>analýze hodnototvorných aktivit podniku se určuje přínos, přidaná hodnota každé podnikové aktivity konkurenčnímu postavení daného podnikatelského subjektu.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12768" cy="507703"/>
          </a:xfrm>
        </p:spPr>
        <p:txBody>
          <a:bodyPr/>
          <a:lstStyle/>
          <a:p>
            <a:r>
              <a:rPr lang="cs-CZ" dirty="0" smtClean="0"/>
              <a:t>Analýza hodnototvorného řetězce podle M. </a:t>
            </a:r>
            <a:r>
              <a:rPr lang="cs-CZ" dirty="0" err="1" smtClean="0"/>
              <a:t>Portera</a:t>
            </a:r>
            <a:endParaRPr lang="cs-CZ" dirty="0"/>
          </a:p>
        </p:txBody>
      </p:sp>
    </p:spTree>
    <p:extLst>
      <p:ext uri="{BB962C8B-B14F-4D97-AF65-F5344CB8AC3E}">
        <p14:creationId xmlns:p14="http://schemas.microsoft.com/office/powerpoint/2010/main" val="30671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12768" cy="507703"/>
          </a:xfrm>
        </p:spPr>
        <p:txBody>
          <a:bodyPr/>
          <a:lstStyle/>
          <a:p>
            <a:r>
              <a:rPr lang="cs-CZ" dirty="0" smtClean="0"/>
              <a:t>Hodnototvorný řetězec M. </a:t>
            </a:r>
            <a:r>
              <a:rPr lang="cs-CZ" dirty="0" err="1" smtClean="0"/>
              <a:t>Portera</a:t>
            </a:r>
            <a:endParaRPr lang="cs-CZ" dirty="0"/>
          </a:p>
        </p:txBody>
      </p:sp>
      <p:pic>
        <p:nvPicPr>
          <p:cNvPr id="5" name="Picture 2"/>
          <p:cNvPicPr>
            <a:picLocks noChangeAspect="1" noChangeArrowheads="1"/>
          </p:cNvPicPr>
          <p:nvPr/>
        </p:nvPicPr>
        <p:blipFill>
          <a:blip r:embed="rId2" cstate="print"/>
          <a:srcRect/>
          <a:stretch>
            <a:fillRect/>
          </a:stretch>
        </p:blipFill>
        <p:spPr bwMode="auto">
          <a:xfrm>
            <a:off x="971600" y="928909"/>
            <a:ext cx="6912768" cy="3616699"/>
          </a:xfrm>
          <a:prstGeom prst="rect">
            <a:avLst/>
          </a:prstGeom>
          <a:noFill/>
          <a:ln w="9525">
            <a:noFill/>
            <a:miter lim="800000"/>
            <a:headEnd/>
            <a:tailEnd/>
          </a:ln>
        </p:spPr>
      </p:pic>
    </p:spTree>
    <p:extLst>
      <p:ext uri="{BB962C8B-B14F-4D97-AF65-F5344CB8AC3E}">
        <p14:creationId xmlns:p14="http://schemas.microsoft.com/office/powerpoint/2010/main" val="3354518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Metoda 7S </a:t>
            </a:r>
            <a:r>
              <a:rPr lang="cs-CZ" sz="1600" dirty="0"/>
              <a:t>dává jednotlivé faktory </a:t>
            </a:r>
            <a:r>
              <a:rPr lang="cs-CZ" sz="1600" dirty="0" smtClean="0"/>
              <a:t>interního prostředí do souvislostí a jednotlivé </a:t>
            </a:r>
            <a:r>
              <a:rPr lang="cs-CZ" sz="1600" dirty="0"/>
              <a:t>faktory </a:t>
            </a:r>
            <a:r>
              <a:rPr lang="cs-CZ" sz="1600" dirty="0" smtClean="0"/>
              <a:t>spojovat </a:t>
            </a:r>
            <a:r>
              <a:rPr lang="cs-CZ" sz="1600" dirty="0"/>
              <a:t>s ostatními do jednoho celku, kde každý faktor má určitý vliv na některé </a:t>
            </a:r>
            <a:r>
              <a:rPr lang="cs-CZ" sz="1600" dirty="0" smtClean="0"/>
              <a:t>další</a:t>
            </a:r>
            <a:r>
              <a:rPr lang="cs-CZ" sz="1600" dirty="0"/>
              <a:t>:</a:t>
            </a:r>
            <a:endParaRPr lang="cs-CZ" sz="1600" dirty="0" smtClean="0"/>
          </a:p>
          <a:p>
            <a:pPr lvl="1" algn="just"/>
            <a:r>
              <a:rPr lang="cs-CZ" sz="1400" dirty="0" smtClean="0"/>
              <a:t>analýza </a:t>
            </a:r>
            <a:r>
              <a:rPr lang="cs-CZ" sz="1400" dirty="0"/>
              <a:t>dosavadní</a:t>
            </a:r>
            <a:r>
              <a:rPr lang="cs-CZ" sz="1400" b="1" dirty="0"/>
              <a:t> strategie podniku (</a:t>
            </a:r>
            <a:r>
              <a:rPr lang="cs-CZ" sz="1400" dirty="0" err="1"/>
              <a:t>Strategy</a:t>
            </a:r>
            <a:r>
              <a:rPr lang="cs-CZ" sz="1400" dirty="0"/>
              <a:t>);</a:t>
            </a:r>
          </a:p>
          <a:p>
            <a:pPr lvl="1" algn="just"/>
            <a:r>
              <a:rPr lang="cs-CZ" sz="1400" dirty="0" smtClean="0"/>
              <a:t>analýza </a:t>
            </a:r>
            <a:r>
              <a:rPr lang="cs-CZ" sz="1400" b="1" dirty="0"/>
              <a:t>struktury podniku (</a:t>
            </a:r>
            <a:r>
              <a:rPr lang="cs-CZ" sz="1400" dirty="0" err="1"/>
              <a:t>Structure</a:t>
            </a:r>
            <a:r>
              <a:rPr lang="cs-CZ" sz="1400" dirty="0"/>
              <a:t>);</a:t>
            </a:r>
          </a:p>
          <a:p>
            <a:pPr lvl="1" algn="just"/>
            <a:r>
              <a:rPr lang="cs-CZ" sz="1400" dirty="0" smtClean="0"/>
              <a:t>analýza </a:t>
            </a:r>
            <a:r>
              <a:rPr lang="cs-CZ" sz="1400" b="1" dirty="0"/>
              <a:t>systému řízení </a:t>
            </a:r>
            <a:r>
              <a:rPr lang="cs-CZ" sz="1400" dirty="0"/>
              <a:t>(Systems);</a:t>
            </a:r>
          </a:p>
          <a:p>
            <a:pPr lvl="1" algn="just"/>
            <a:r>
              <a:rPr lang="cs-CZ" sz="1400" dirty="0" smtClean="0"/>
              <a:t>analýza </a:t>
            </a:r>
            <a:r>
              <a:rPr lang="cs-CZ" sz="1400" b="1" dirty="0"/>
              <a:t>stylu vedení, styl manažerské práce </a:t>
            </a:r>
            <a:r>
              <a:rPr lang="cs-CZ" sz="1400" dirty="0"/>
              <a:t>(Style);</a:t>
            </a:r>
          </a:p>
          <a:p>
            <a:pPr lvl="1" algn="just"/>
            <a:r>
              <a:rPr lang="cs-CZ" sz="1400" dirty="0" smtClean="0"/>
              <a:t>analýza </a:t>
            </a:r>
            <a:r>
              <a:rPr lang="cs-CZ" sz="1400" b="1" dirty="0"/>
              <a:t>sdílených hodnot (</a:t>
            </a:r>
            <a:r>
              <a:rPr lang="cs-CZ" sz="1400" dirty="0" err="1"/>
              <a:t>Shared</a:t>
            </a:r>
            <a:r>
              <a:rPr lang="cs-CZ" sz="1400" dirty="0"/>
              <a:t> </a:t>
            </a:r>
            <a:r>
              <a:rPr lang="cs-CZ" sz="1400" dirty="0" err="1"/>
              <a:t>Values</a:t>
            </a:r>
            <a:r>
              <a:rPr lang="cs-CZ" sz="1400" dirty="0"/>
              <a:t>);</a:t>
            </a:r>
          </a:p>
          <a:p>
            <a:pPr lvl="1" algn="just"/>
            <a:r>
              <a:rPr lang="cs-CZ" sz="1400" dirty="0" smtClean="0"/>
              <a:t>analýza </a:t>
            </a:r>
            <a:r>
              <a:rPr lang="cs-CZ" sz="1400" b="1" dirty="0"/>
              <a:t>dovedností</a:t>
            </a:r>
            <a:r>
              <a:rPr lang="cs-CZ" sz="1400" dirty="0"/>
              <a:t> (</a:t>
            </a:r>
            <a:r>
              <a:rPr lang="cs-CZ" sz="1400" dirty="0" err="1"/>
              <a:t>Skills</a:t>
            </a:r>
            <a:r>
              <a:rPr lang="cs-CZ" sz="1400" dirty="0"/>
              <a:t>);</a:t>
            </a:r>
          </a:p>
          <a:p>
            <a:pPr lvl="1" algn="just"/>
            <a:r>
              <a:rPr lang="cs-CZ" sz="1400" dirty="0" smtClean="0"/>
              <a:t>analýza </a:t>
            </a:r>
            <a:r>
              <a:rPr lang="cs-CZ" sz="1400" b="1" dirty="0"/>
              <a:t>zaměstnanců</a:t>
            </a:r>
            <a:r>
              <a:rPr lang="cs-CZ" sz="1400" dirty="0"/>
              <a:t> (</a:t>
            </a:r>
            <a:r>
              <a:rPr lang="cs-CZ" sz="1400" dirty="0" err="1"/>
              <a:t>Staff</a:t>
            </a:r>
            <a:r>
              <a:rPr lang="cs-CZ" sz="1400" dirty="0"/>
              <a:t>).</a:t>
            </a:r>
          </a:p>
          <a:p>
            <a:pPr algn="just"/>
            <a:r>
              <a:rPr lang="cs-CZ" sz="1600" dirty="0"/>
              <a:t>Faktory můžeme rozdělit na měkké a tvrdé. Mezi </a:t>
            </a:r>
            <a:r>
              <a:rPr lang="cs-CZ" sz="1600" b="1" dirty="0"/>
              <a:t>tvrdé S faktory </a:t>
            </a:r>
            <a:r>
              <a:rPr lang="cs-CZ" sz="1600" dirty="0"/>
              <a:t>patří struktura, strategie podniku a systémy řízení. Mezi </a:t>
            </a:r>
            <a:r>
              <a:rPr lang="cs-CZ" sz="1600" b="1" dirty="0"/>
              <a:t>měkké S faktory </a:t>
            </a:r>
            <a:r>
              <a:rPr lang="cs-CZ" sz="1600" dirty="0"/>
              <a:t>patří zaměstnanci, styl manažerské práce, schopnosti a sdílené hodnoty.</a:t>
            </a:r>
          </a:p>
          <a:p>
            <a:pPr algn="just"/>
            <a:r>
              <a:rPr lang="cs-CZ" sz="1600" dirty="0" smtClean="0"/>
              <a:t>Je </a:t>
            </a:r>
            <a:r>
              <a:rPr lang="cs-CZ" sz="1600" dirty="0"/>
              <a:t>potřeba najít jednotlivé vazby a určit, o jaké faktory a vlivy se jedná, následně je pak podle potřeby pozměnit. </a:t>
            </a:r>
          </a:p>
          <a:p>
            <a:pPr algn="just"/>
            <a:endParaRPr lang="cs-CZ" sz="16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Metoda 7S</a:t>
            </a:r>
            <a:endParaRPr lang="cs-CZ" dirty="0"/>
          </a:p>
        </p:txBody>
      </p:sp>
    </p:spTree>
    <p:extLst>
      <p:ext uri="{BB962C8B-B14F-4D97-AF65-F5344CB8AC3E}">
        <p14:creationId xmlns:p14="http://schemas.microsoft.com/office/powerpoint/2010/main" val="292023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Metoda 7S</a:t>
            </a:r>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51471"/>
            <a:ext cx="4968552" cy="4608512"/>
          </a:xfrm>
          <a:prstGeom prst="rect">
            <a:avLst/>
          </a:prstGeom>
        </p:spPr>
      </p:pic>
    </p:spTree>
    <p:extLst>
      <p:ext uri="{BB962C8B-B14F-4D97-AF65-F5344CB8AC3E}">
        <p14:creationId xmlns:p14="http://schemas.microsoft.com/office/powerpoint/2010/main" val="1986054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Metoda 7S</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289284"/>
            <a:ext cx="6076950" cy="4562475"/>
          </a:xfrm>
          <a:prstGeom prst="rect">
            <a:avLst/>
          </a:prstGeom>
        </p:spPr>
      </p:pic>
    </p:spTree>
    <p:extLst>
      <p:ext uri="{BB962C8B-B14F-4D97-AF65-F5344CB8AC3E}">
        <p14:creationId xmlns:p14="http://schemas.microsoft.com/office/powerpoint/2010/main" val="842306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Metoda 7S</a:t>
            </a:r>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212858"/>
            <a:ext cx="6076950" cy="4562475"/>
          </a:xfrm>
          <a:prstGeom prst="rect">
            <a:avLst/>
          </a:prstGeom>
        </p:spPr>
      </p:pic>
    </p:spTree>
    <p:extLst>
      <p:ext uri="{BB962C8B-B14F-4D97-AF65-F5344CB8AC3E}">
        <p14:creationId xmlns:p14="http://schemas.microsoft.com/office/powerpoint/2010/main" val="1287149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9753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smtClean="0"/>
              <a:t>Postup:</a:t>
            </a:r>
            <a:endParaRPr lang="en-US" sz="1800" dirty="0"/>
          </a:p>
          <a:p>
            <a:pPr algn="just"/>
            <a:r>
              <a:rPr lang="cs-CZ" sz="1800" dirty="0" smtClean="0"/>
              <a:t>Začíná se hodnocením sdílených hodnot: Jsou konzistentní se strukturou, strategií a systémem? Jestliže ne, tak jaké změny je potřeba provést?</a:t>
            </a:r>
          </a:p>
          <a:p>
            <a:pPr algn="just"/>
            <a:r>
              <a:rPr lang="cs-CZ" sz="1800" dirty="0" smtClean="0"/>
              <a:t>Poté se provádí analýza tvrdých komponentů. Jak dobře podporují ostatní? Jaké změny je vhodné provést?</a:t>
            </a:r>
          </a:p>
          <a:p>
            <a:pPr algn="just"/>
            <a:r>
              <a:rPr lang="cs-CZ" sz="1800" dirty="0" smtClean="0"/>
              <a:t>Dále, hodnotíme měkké komponenty. Podporují požadované tvrdé komponenty? Podporují se navzájem? Jestliže ne, tak jaké změny je potřeba provést?</a:t>
            </a:r>
          </a:p>
          <a:p>
            <a:pPr algn="just"/>
            <a:r>
              <a:rPr lang="cs-CZ" sz="1800" dirty="0" smtClean="0"/>
              <a:t>Při </a:t>
            </a:r>
            <a:r>
              <a:rPr lang="cs-CZ" sz="1800" dirty="0"/>
              <a:t>nastavování a </a:t>
            </a:r>
            <a:r>
              <a:rPr lang="cs-CZ" sz="1800" dirty="0" smtClean="0"/>
              <a:t>slaďování </a:t>
            </a:r>
            <a:r>
              <a:rPr lang="cs-CZ" sz="1800" dirty="0"/>
              <a:t>prvků </a:t>
            </a:r>
            <a:r>
              <a:rPr lang="cs-CZ" sz="1800" dirty="0" smtClean="0"/>
              <a:t>je nutné použít interaktivní </a:t>
            </a:r>
            <a:r>
              <a:rPr lang="cs-CZ" sz="1800" dirty="0"/>
              <a:t>(a často časově náročný) proces provádění úprav a následnou opětovnou analýzu toho, jak to ovlivní ostatní prvky a jejich </a:t>
            </a:r>
            <a:r>
              <a:rPr lang="cs-CZ" sz="1800" dirty="0" smtClean="0"/>
              <a:t>sladění.</a:t>
            </a:r>
            <a:endParaRPr lang="en-US"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Metoda 7S</a:t>
            </a:r>
            <a:endParaRPr lang="cs-CZ" dirty="0"/>
          </a:p>
        </p:txBody>
      </p:sp>
    </p:spTree>
    <p:extLst>
      <p:ext uri="{BB962C8B-B14F-4D97-AF65-F5344CB8AC3E}">
        <p14:creationId xmlns:p14="http://schemas.microsoft.com/office/powerpoint/2010/main" val="120805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Interní prostředí podniku, nazývané často jako mikroprostředí, z pohledu podnikatelského prostředí představují </a:t>
            </a:r>
            <a:r>
              <a:rPr lang="cs-CZ" sz="1800" dirty="0" smtClean="0"/>
              <a:t>schopnosti </a:t>
            </a:r>
            <a:r>
              <a:rPr lang="cs-CZ" sz="1800" dirty="0"/>
              <a:t>podniku, které by měla být zdůrazněny, vyzdviženy</a:t>
            </a:r>
            <a:r>
              <a:rPr lang="cs-CZ" sz="1800" dirty="0" smtClean="0"/>
              <a:t>.</a:t>
            </a:r>
          </a:p>
          <a:p>
            <a:pPr algn="just"/>
            <a:r>
              <a:rPr lang="cs-CZ" sz="1800" dirty="0"/>
              <a:t>Interní prostředí podniku můžeme označit jako organizační úroveň podnikatelského prostředí, jelikož se týká čistě podniku jako </a:t>
            </a:r>
            <a:r>
              <a:rPr lang="cs-CZ" sz="1800" dirty="0" smtClean="0"/>
              <a:t>organizace.</a:t>
            </a:r>
          </a:p>
          <a:p>
            <a:pPr algn="just"/>
            <a:r>
              <a:rPr lang="cs-CZ" sz="1800" dirty="0"/>
              <a:t>Faktory nebo také síly, které ovlivňují realizaci podnikatelských aktivit a směřují do prostředí podniku, můžeme rozdělit do dvou skupin, a to na faktory strategické a faktory organizační. Všechny tyto faktory jsou plně pod kontrolou podniku a zájmových skupin. </a:t>
            </a:r>
          </a:p>
          <a:p>
            <a:pPr algn="just"/>
            <a:r>
              <a:rPr lang="cs-CZ" sz="1800" dirty="0"/>
              <a:t>Samozřejmě, že významným a nepomíjitelný faktorem tohoto prostředí je finanční hospodaření podniku a celková ekonomika podniku. Ale vzhledem k tomu, že těmto stránkám podniku jsou věnovány jiné studijní materiály, které studují tuto problematiku do hloubky, tak se jim v tento studijní text věnuje pouze okrajově.</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Interní podnikatelské prostředí</a:t>
            </a:r>
            <a:endParaRPr lang="cs-CZ" dirty="0"/>
          </a:p>
        </p:txBody>
      </p:sp>
    </p:spTree>
    <p:extLst>
      <p:ext uri="{BB962C8B-B14F-4D97-AF65-F5344CB8AC3E}">
        <p14:creationId xmlns:p14="http://schemas.microsoft.com/office/powerpoint/2010/main" val="397204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Metoda 7S</a:t>
            </a:r>
            <a:endParaRPr lang="cs-CZ" dirty="0"/>
          </a:p>
        </p:txBody>
      </p:sp>
      <p:pic>
        <p:nvPicPr>
          <p:cNvPr id="4" name="Obrázek 3"/>
          <p:cNvPicPr>
            <a:picLocks noChangeAspect="1"/>
          </p:cNvPicPr>
          <p:nvPr/>
        </p:nvPicPr>
        <p:blipFill rotWithShape="1">
          <a:blip r:embed="rId2"/>
          <a:srcRect t="18040" b="3665"/>
          <a:stretch/>
        </p:blipFill>
        <p:spPr>
          <a:xfrm>
            <a:off x="1763689" y="123478"/>
            <a:ext cx="6192688" cy="4552808"/>
          </a:xfrm>
          <a:prstGeom prst="rect">
            <a:avLst/>
          </a:prstGeom>
        </p:spPr>
      </p:pic>
    </p:spTree>
    <p:extLst>
      <p:ext uri="{BB962C8B-B14F-4D97-AF65-F5344CB8AC3E}">
        <p14:creationId xmlns:p14="http://schemas.microsoft.com/office/powerpoint/2010/main" val="18960973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Po jednotlivých oblastech podnikových aktivit analyzuje vnitřní podmínky v podniku </a:t>
            </a:r>
            <a:r>
              <a:rPr lang="cs-CZ" sz="1600" b="1" dirty="0"/>
              <a:t>metoda „6M“, </a:t>
            </a:r>
            <a:r>
              <a:rPr lang="cs-CZ" sz="1600" dirty="0"/>
              <a:t>která má název odvozený od šesti slov začínajících v angličtině na „M“. Jedná se o následující složky </a:t>
            </a:r>
            <a:r>
              <a:rPr lang="cs-CZ" sz="1600" dirty="0" smtClean="0"/>
              <a:t>analýzy:</a:t>
            </a:r>
          </a:p>
          <a:p>
            <a:pPr marL="0" indent="0" algn="just">
              <a:buNone/>
            </a:pPr>
            <a:endParaRPr lang="cs-CZ" sz="1600" dirty="0"/>
          </a:p>
          <a:p>
            <a:pPr lvl="0" algn="just"/>
            <a:r>
              <a:rPr lang="cs-CZ" sz="1600" b="1" dirty="0"/>
              <a:t>Management – </a:t>
            </a:r>
            <a:r>
              <a:rPr lang="cs-CZ" sz="1600" dirty="0"/>
              <a:t>analýza jednotlivých aktivit řízení podniku;</a:t>
            </a:r>
          </a:p>
          <a:p>
            <a:pPr lvl="0" algn="just"/>
            <a:r>
              <a:rPr lang="cs-CZ" sz="1600" b="1" dirty="0" err="1"/>
              <a:t>Machines</a:t>
            </a:r>
            <a:r>
              <a:rPr lang="cs-CZ" sz="1600" b="1" dirty="0"/>
              <a:t> –</a:t>
            </a:r>
            <a:r>
              <a:rPr lang="cs-CZ" sz="1600" dirty="0"/>
              <a:t> analýzy technického vybavení podniku a využívaných technologií;</a:t>
            </a:r>
          </a:p>
          <a:p>
            <a:pPr lvl="0" algn="just"/>
            <a:r>
              <a:rPr lang="cs-CZ" sz="1600" b="1" dirty="0" err="1"/>
              <a:t>Men</a:t>
            </a:r>
            <a:r>
              <a:rPr lang="cs-CZ" sz="1600" b="1" dirty="0"/>
              <a:t> –</a:t>
            </a:r>
            <a:r>
              <a:rPr lang="cs-CZ" sz="1600" dirty="0"/>
              <a:t> rozbor zaměstnaneckého obsazení podniku kvantitativně i kvalitativně;</a:t>
            </a:r>
          </a:p>
          <a:p>
            <a:pPr lvl="0" algn="just"/>
            <a:r>
              <a:rPr lang="cs-CZ" sz="1600" b="1" dirty="0"/>
              <a:t>Market –</a:t>
            </a:r>
            <a:r>
              <a:rPr lang="cs-CZ" sz="1600" dirty="0"/>
              <a:t> analýza uplatnění produktů na trhu a zjištění jejich konkurenceschopnosti;</a:t>
            </a:r>
          </a:p>
          <a:p>
            <a:pPr lvl="0" algn="just"/>
            <a:r>
              <a:rPr lang="cs-CZ" sz="1600" b="1" dirty="0" err="1"/>
              <a:t>Materials</a:t>
            </a:r>
            <a:r>
              <a:rPr lang="cs-CZ" sz="1600" b="1" dirty="0"/>
              <a:t> –</a:t>
            </a:r>
            <a:r>
              <a:rPr lang="cs-CZ" sz="1600" dirty="0"/>
              <a:t> zhodnocení surovinových vstupů, jejich kvality a nahraditelnosti;</a:t>
            </a:r>
          </a:p>
          <a:p>
            <a:pPr algn="just"/>
            <a:r>
              <a:rPr lang="cs-CZ" sz="1600" b="1" dirty="0"/>
              <a:t>Money –</a:t>
            </a:r>
            <a:r>
              <a:rPr lang="cs-CZ" sz="1600" dirty="0"/>
              <a:t> analýza všech oblastí finančního hospodaření včetně návratnosti investic.</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Metoda 6M</a:t>
            </a:r>
            <a:endParaRPr lang="cs-CZ" dirty="0"/>
          </a:p>
        </p:txBody>
      </p:sp>
    </p:spTree>
    <p:extLst>
      <p:ext uri="{BB962C8B-B14F-4D97-AF65-F5344CB8AC3E}">
        <p14:creationId xmlns:p14="http://schemas.microsoft.com/office/powerpoint/2010/main" val="159358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Metoda 6M</a:t>
            </a:r>
            <a:endParaRPr lang="cs-CZ" dirty="0"/>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b="8417"/>
          <a:stretch/>
        </p:blipFill>
        <p:spPr>
          <a:xfrm>
            <a:off x="107504" y="965953"/>
            <a:ext cx="7956376" cy="3764818"/>
          </a:xfrm>
          <a:prstGeom prst="rect">
            <a:avLst/>
          </a:prstGeom>
        </p:spPr>
      </p:pic>
    </p:spTree>
    <p:extLst>
      <p:ext uri="{BB962C8B-B14F-4D97-AF65-F5344CB8AC3E}">
        <p14:creationId xmlns:p14="http://schemas.microsoft.com/office/powerpoint/2010/main" val="21276669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Metoda 6M</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703189"/>
            <a:ext cx="7943850" cy="4316833"/>
          </a:xfrm>
          <a:prstGeom prst="rect">
            <a:avLst/>
          </a:prstGeom>
        </p:spPr>
      </p:pic>
    </p:spTree>
    <p:extLst>
      <p:ext uri="{BB962C8B-B14F-4D97-AF65-F5344CB8AC3E}">
        <p14:creationId xmlns:p14="http://schemas.microsoft.com/office/powerpoint/2010/main" val="3708506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Hodnocení zdrojů se používá pro zhodnocení situace podniku, jejích zdrojů a případného konkurenčního potenciálu nebo potenciálu zlepšení v dané oblasti nebo pro daný zdroj.</a:t>
            </a:r>
          </a:p>
          <a:p>
            <a:pPr algn="just"/>
            <a:r>
              <a:rPr lang="cs-CZ" sz="1600" dirty="0" smtClean="0"/>
              <a:t>Pomocí </a:t>
            </a:r>
            <a:r>
              <a:rPr lang="cs-CZ" sz="1600" dirty="0"/>
              <a:t>metody </a:t>
            </a:r>
            <a:r>
              <a:rPr lang="cs-CZ" sz="1600" dirty="0" smtClean="0"/>
              <a:t>VRIO se posuzují tyto zdroje:</a:t>
            </a:r>
            <a:endParaRPr lang="cs-CZ" sz="1600" dirty="0"/>
          </a:p>
          <a:p>
            <a:pPr lvl="1" algn="just"/>
            <a:r>
              <a:rPr lang="cs-CZ" sz="1400" dirty="0"/>
              <a:t>Lidské zdroje</a:t>
            </a:r>
          </a:p>
          <a:p>
            <a:pPr lvl="1" algn="just"/>
            <a:r>
              <a:rPr lang="cs-CZ" sz="1400" dirty="0"/>
              <a:t>Finanční zdroje</a:t>
            </a:r>
          </a:p>
          <a:p>
            <a:pPr lvl="1" algn="just"/>
            <a:r>
              <a:rPr lang="cs-CZ" sz="1400" dirty="0"/>
              <a:t>Hmotné zdroje</a:t>
            </a:r>
          </a:p>
          <a:p>
            <a:pPr lvl="1" algn="just"/>
            <a:r>
              <a:rPr lang="cs-CZ" sz="1400" dirty="0"/>
              <a:t>Nehmotné zdroje</a:t>
            </a:r>
          </a:p>
          <a:p>
            <a:pPr algn="just"/>
            <a:r>
              <a:rPr lang="cs-CZ" sz="1600" dirty="0" smtClean="0"/>
              <a:t>Jednotlivé </a:t>
            </a:r>
            <a:r>
              <a:rPr lang="cs-CZ" sz="1600" dirty="0"/>
              <a:t>zdroje jsou posuzovány z hlediska: </a:t>
            </a:r>
            <a:endParaRPr lang="cs-CZ" sz="1600" dirty="0" smtClean="0"/>
          </a:p>
          <a:p>
            <a:pPr lvl="1" algn="just"/>
            <a:r>
              <a:rPr lang="cs-CZ" sz="1400" b="1" dirty="0" err="1" smtClean="0"/>
              <a:t>V</a:t>
            </a:r>
            <a:r>
              <a:rPr lang="cs-CZ" sz="1400" dirty="0" err="1" smtClean="0"/>
              <a:t>alues</a:t>
            </a:r>
            <a:r>
              <a:rPr lang="cs-CZ" sz="1400" dirty="0" smtClean="0"/>
              <a:t> – hodnota zdroje</a:t>
            </a:r>
            <a:endParaRPr lang="cs-CZ" sz="1400" dirty="0"/>
          </a:p>
          <a:p>
            <a:pPr lvl="1" algn="just"/>
            <a:r>
              <a:rPr lang="cs-CZ" sz="1400" b="1" dirty="0" err="1" smtClean="0"/>
              <a:t>R</a:t>
            </a:r>
            <a:r>
              <a:rPr lang="cs-CZ" sz="1400" dirty="0" err="1" smtClean="0"/>
              <a:t>areness</a:t>
            </a:r>
            <a:r>
              <a:rPr lang="cs-CZ" sz="1400" dirty="0" smtClean="0"/>
              <a:t> – vzácnost zdroje</a:t>
            </a:r>
            <a:endParaRPr lang="cs-CZ" sz="1400" dirty="0"/>
          </a:p>
          <a:p>
            <a:pPr lvl="1" algn="just"/>
            <a:r>
              <a:rPr lang="cs-CZ" sz="1400" dirty="0" err="1"/>
              <a:t>Costly</a:t>
            </a:r>
            <a:r>
              <a:rPr lang="cs-CZ" sz="1400" dirty="0"/>
              <a:t> to </a:t>
            </a:r>
            <a:r>
              <a:rPr lang="cs-CZ" sz="1400" b="1" dirty="0" err="1" smtClean="0"/>
              <a:t>I</a:t>
            </a:r>
            <a:r>
              <a:rPr lang="cs-CZ" sz="1400" dirty="0" err="1" smtClean="0"/>
              <a:t>mitate</a:t>
            </a:r>
            <a:r>
              <a:rPr lang="cs-CZ" sz="1400" dirty="0" smtClean="0"/>
              <a:t> – </a:t>
            </a:r>
            <a:r>
              <a:rPr lang="cs-CZ" sz="1400" dirty="0" err="1" smtClean="0"/>
              <a:t>napodobitelnost</a:t>
            </a:r>
            <a:r>
              <a:rPr lang="cs-CZ" sz="1400" dirty="0" smtClean="0"/>
              <a:t> zdroje</a:t>
            </a:r>
            <a:endParaRPr lang="cs-CZ" sz="1400" dirty="0"/>
          </a:p>
          <a:p>
            <a:pPr lvl="1" algn="just"/>
            <a:r>
              <a:rPr lang="cs-CZ" sz="1400" b="1" dirty="0" err="1" smtClean="0"/>
              <a:t>O</a:t>
            </a:r>
            <a:r>
              <a:rPr lang="cs-CZ" sz="1400" dirty="0" err="1" smtClean="0"/>
              <a:t>rganization</a:t>
            </a:r>
            <a:r>
              <a:rPr lang="cs-CZ" sz="1400" dirty="0" smtClean="0"/>
              <a:t> – schopnost organizovat zdroj</a:t>
            </a:r>
            <a:endParaRPr lang="cs-CZ" sz="14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Metoda VRIO</a:t>
            </a:r>
            <a:endParaRPr lang="cs-CZ" dirty="0"/>
          </a:p>
        </p:txBody>
      </p:sp>
    </p:spTree>
    <p:extLst>
      <p:ext uri="{BB962C8B-B14F-4D97-AF65-F5344CB8AC3E}">
        <p14:creationId xmlns:p14="http://schemas.microsoft.com/office/powerpoint/2010/main" val="270760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Aplikace metody VRIO</a:t>
            </a:r>
            <a:endParaRPr lang="cs-CZ" dirty="0"/>
          </a:p>
        </p:txBody>
      </p:sp>
      <p:sp>
        <p:nvSpPr>
          <p:cNvPr id="5" name="Kosočtverec 4"/>
          <p:cNvSpPr/>
          <p:nvPr/>
        </p:nvSpPr>
        <p:spPr>
          <a:xfrm>
            <a:off x="1221147" y="1551324"/>
            <a:ext cx="864096" cy="864096"/>
          </a:xfrm>
          <a:prstGeom prst="diamond">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V</a:t>
            </a:r>
          </a:p>
        </p:txBody>
      </p:sp>
      <p:sp>
        <p:nvSpPr>
          <p:cNvPr id="6" name="Kosočtverec 5"/>
          <p:cNvSpPr/>
          <p:nvPr/>
        </p:nvSpPr>
        <p:spPr>
          <a:xfrm>
            <a:off x="2773488" y="1553817"/>
            <a:ext cx="864096" cy="864096"/>
          </a:xfrm>
          <a:prstGeom prst="diamond">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R</a:t>
            </a:r>
          </a:p>
        </p:txBody>
      </p:sp>
      <p:sp>
        <p:nvSpPr>
          <p:cNvPr id="7" name="Kosočtverec 6"/>
          <p:cNvSpPr/>
          <p:nvPr/>
        </p:nvSpPr>
        <p:spPr>
          <a:xfrm>
            <a:off x="4139952" y="1490352"/>
            <a:ext cx="972108" cy="950034"/>
          </a:xfrm>
          <a:prstGeom prst="diamond">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I</a:t>
            </a:r>
          </a:p>
        </p:txBody>
      </p:sp>
      <p:sp>
        <p:nvSpPr>
          <p:cNvPr id="8" name="Kosočtverec 7"/>
          <p:cNvSpPr/>
          <p:nvPr/>
        </p:nvSpPr>
        <p:spPr>
          <a:xfrm>
            <a:off x="5530688" y="1456728"/>
            <a:ext cx="864096" cy="972108"/>
          </a:xfrm>
          <a:prstGeom prst="diamond">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O</a:t>
            </a:r>
          </a:p>
        </p:txBody>
      </p:sp>
      <p:sp>
        <p:nvSpPr>
          <p:cNvPr id="9" name="Obdélník 8"/>
          <p:cNvSpPr/>
          <p:nvPr/>
        </p:nvSpPr>
        <p:spPr>
          <a:xfrm>
            <a:off x="6943310" y="1612774"/>
            <a:ext cx="1593854" cy="784548"/>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Dlouhodobá konkurenční výhoda</a:t>
            </a:r>
          </a:p>
        </p:txBody>
      </p:sp>
      <p:sp>
        <p:nvSpPr>
          <p:cNvPr id="11" name="Obdélník 10"/>
          <p:cNvSpPr/>
          <p:nvPr/>
        </p:nvSpPr>
        <p:spPr>
          <a:xfrm>
            <a:off x="1039687" y="2854481"/>
            <a:ext cx="1342892" cy="486054"/>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Konkurenční nevýhoda</a:t>
            </a:r>
          </a:p>
        </p:txBody>
      </p:sp>
      <p:sp>
        <p:nvSpPr>
          <p:cNvPr id="12" name="Obdélník 11"/>
          <p:cNvSpPr/>
          <p:nvPr/>
        </p:nvSpPr>
        <p:spPr>
          <a:xfrm>
            <a:off x="2562368" y="2880451"/>
            <a:ext cx="1368015" cy="486054"/>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Konkurenční parita</a:t>
            </a:r>
          </a:p>
        </p:txBody>
      </p:sp>
      <p:sp>
        <p:nvSpPr>
          <p:cNvPr id="13" name="Obdélník 12"/>
          <p:cNvSpPr/>
          <p:nvPr/>
        </p:nvSpPr>
        <p:spPr>
          <a:xfrm>
            <a:off x="4027981" y="2880451"/>
            <a:ext cx="1383123" cy="720638"/>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Dočasná konkurenční výhoda</a:t>
            </a:r>
          </a:p>
        </p:txBody>
      </p:sp>
      <p:sp>
        <p:nvSpPr>
          <p:cNvPr id="14" name="Obdélník 13"/>
          <p:cNvSpPr/>
          <p:nvPr/>
        </p:nvSpPr>
        <p:spPr>
          <a:xfrm>
            <a:off x="5508702" y="2866796"/>
            <a:ext cx="1351254" cy="713066"/>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Dočasná konkurenční výhoda</a:t>
            </a:r>
          </a:p>
        </p:txBody>
      </p:sp>
      <p:sp>
        <p:nvSpPr>
          <p:cNvPr id="15" name="Šipka dolů 14"/>
          <p:cNvSpPr/>
          <p:nvPr/>
        </p:nvSpPr>
        <p:spPr>
          <a:xfrm>
            <a:off x="1487594" y="2513390"/>
            <a:ext cx="223539" cy="278738"/>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7" name="Šipka dolů 16"/>
          <p:cNvSpPr/>
          <p:nvPr/>
        </p:nvSpPr>
        <p:spPr>
          <a:xfrm>
            <a:off x="3147807" y="2497881"/>
            <a:ext cx="245064" cy="278738"/>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8" name="Šipka dolů 17"/>
          <p:cNvSpPr/>
          <p:nvPr/>
        </p:nvSpPr>
        <p:spPr>
          <a:xfrm>
            <a:off x="4564718" y="2513390"/>
            <a:ext cx="223305" cy="278738"/>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9" name="Šipka dolů 18"/>
          <p:cNvSpPr/>
          <p:nvPr/>
        </p:nvSpPr>
        <p:spPr>
          <a:xfrm>
            <a:off x="5872403" y="2513390"/>
            <a:ext cx="199681" cy="278738"/>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0" name="Šipka doprava 19"/>
          <p:cNvSpPr/>
          <p:nvPr/>
        </p:nvSpPr>
        <p:spPr>
          <a:xfrm>
            <a:off x="2187130" y="1923679"/>
            <a:ext cx="479610" cy="134156"/>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1" name="Šipka doprava 20"/>
          <p:cNvSpPr/>
          <p:nvPr/>
        </p:nvSpPr>
        <p:spPr>
          <a:xfrm>
            <a:off x="3744333" y="1897532"/>
            <a:ext cx="311880" cy="160303"/>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2" name="Šipka doprava 21"/>
          <p:cNvSpPr/>
          <p:nvPr/>
        </p:nvSpPr>
        <p:spPr>
          <a:xfrm>
            <a:off x="5166066" y="1923679"/>
            <a:ext cx="295992" cy="134156"/>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3" name="Šipka doprava 22"/>
          <p:cNvSpPr/>
          <p:nvPr/>
        </p:nvSpPr>
        <p:spPr>
          <a:xfrm flipV="1">
            <a:off x="6463414" y="1897531"/>
            <a:ext cx="396542" cy="160304"/>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Tree>
    <p:extLst>
      <p:ext uri="{BB962C8B-B14F-4D97-AF65-F5344CB8AC3E}">
        <p14:creationId xmlns:p14="http://schemas.microsoft.com/office/powerpoint/2010/main" val="202730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t>EFQM Model Excelence – sebehodnocení výkonnosti organizace na základě devíti kritérií.</a:t>
            </a:r>
          </a:p>
          <a:p>
            <a:r>
              <a:rPr lang="cs-CZ" sz="1400" dirty="0" smtClean="0"/>
              <a:t>Účel </a:t>
            </a:r>
            <a:r>
              <a:rPr lang="cs-CZ" sz="1400" dirty="0"/>
              <a:t>modelu:</a:t>
            </a:r>
          </a:p>
          <a:p>
            <a:pPr lvl="1"/>
            <a:r>
              <a:rPr lang="cs-CZ" sz="1400" dirty="0"/>
              <a:t>Sebehodnocení – určení silných stránek – zlepšování</a:t>
            </a:r>
          </a:p>
          <a:p>
            <a:pPr lvl="1"/>
            <a:r>
              <a:rPr lang="cs-CZ" sz="1400" dirty="0"/>
              <a:t>Hledání směrů dalšího rozvoje a zdokonalování</a:t>
            </a:r>
          </a:p>
          <a:p>
            <a:pPr lvl="1"/>
            <a:r>
              <a:rPr lang="cs-CZ" sz="1400" dirty="0"/>
              <a:t>Oceňování podniků – Evropská cena za jakost</a:t>
            </a:r>
          </a:p>
          <a:p>
            <a:pPr lvl="1"/>
            <a:r>
              <a:rPr lang="cs-CZ" sz="1400" dirty="0"/>
              <a:t>Posuzování vývoje v čase</a:t>
            </a:r>
          </a:p>
          <a:p>
            <a:r>
              <a:rPr lang="cs-CZ" sz="1400" dirty="0" smtClean="0"/>
              <a:t>Kritéria</a:t>
            </a:r>
            <a:r>
              <a:rPr lang="cs-CZ" sz="1400" dirty="0"/>
              <a:t>:</a:t>
            </a:r>
          </a:p>
          <a:p>
            <a:pPr lvl="1"/>
            <a:r>
              <a:rPr lang="cs-CZ" sz="1400" dirty="0"/>
              <a:t>Vedení</a:t>
            </a:r>
          </a:p>
          <a:p>
            <a:pPr lvl="1"/>
            <a:r>
              <a:rPr lang="cs-CZ" sz="1400" dirty="0"/>
              <a:t>Strategie a plánování</a:t>
            </a:r>
          </a:p>
          <a:p>
            <a:pPr lvl="1"/>
            <a:r>
              <a:rPr lang="cs-CZ" sz="1400" dirty="0"/>
              <a:t>Zaměstnanci</a:t>
            </a:r>
          </a:p>
          <a:p>
            <a:pPr lvl="1"/>
            <a:r>
              <a:rPr lang="cs-CZ" sz="1400" dirty="0"/>
              <a:t>Partnerství a zdroje</a:t>
            </a:r>
          </a:p>
          <a:p>
            <a:pPr lvl="1"/>
            <a:r>
              <a:rPr lang="cs-CZ" sz="1400" dirty="0"/>
              <a:t>Výsledky zákazníci</a:t>
            </a:r>
          </a:p>
          <a:p>
            <a:pPr lvl="1"/>
            <a:r>
              <a:rPr lang="cs-CZ" sz="1400" dirty="0"/>
              <a:t>Výsledky zaměstnanci</a:t>
            </a:r>
          </a:p>
          <a:p>
            <a:pPr lvl="1"/>
            <a:r>
              <a:rPr lang="cs-CZ" sz="1400" dirty="0"/>
              <a:t>Výsledky společnost</a:t>
            </a:r>
          </a:p>
          <a:p>
            <a:pPr lvl="1"/>
            <a:r>
              <a:rPr lang="cs-CZ" sz="1400" dirty="0"/>
              <a:t>Klíčové výsledky výkonnosti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Model EFQM</a:t>
            </a:r>
            <a:endParaRPr lang="cs-CZ" dirty="0"/>
          </a:p>
        </p:txBody>
      </p:sp>
    </p:spTree>
    <p:extLst>
      <p:ext uri="{BB962C8B-B14F-4D97-AF65-F5344CB8AC3E}">
        <p14:creationId xmlns:p14="http://schemas.microsoft.com/office/powerpoint/2010/main" val="251029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Model EFQM</a:t>
            </a:r>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806649"/>
            <a:ext cx="6480720" cy="3781325"/>
          </a:xfrm>
          <a:prstGeom prst="rect">
            <a:avLst/>
          </a:prstGeom>
        </p:spPr>
      </p:pic>
    </p:spTree>
    <p:extLst>
      <p:ext uri="{BB962C8B-B14F-4D97-AF65-F5344CB8AC3E}">
        <p14:creationId xmlns:p14="http://schemas.microsoft.com/office/powerpoint/2010/main" val="31080713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t>CAF společný hodnotící rámec – zjednodušená verze EFQM určená pro organizace veřejného sektoru.</a:t>
            </a:r>
          </a:p>
          <a:p>
            <a:pPr>
              <a:buNone/>
            </a:pPr>
            <a:endParaRPr lang="cs-CZ" sz="1600" dirty="0"/>
          </a:p>
          <a:p>
            <a:r>
              <a:rPr lang="cs-CZ" sz="1600" dirty="0"/>
              <a:t>Cíle modelu:</a:t>
            </a:r>
          </a:p>
          <a:p>
            <a:pPr lvl="1"/>
            <a:r>
              <a:rPr lang="cs-CZ" sz="1600" dirty="0"/>
              <a:t>Seznámit veřejnou správu s principy TQM</a:t>
            </a:r>
          </a:p>
          <a:p>
            <a:pPr lvl="1"/>
            <a:r>
              <a:rPr lang="cs-CZ" sz="1600" dirty="0"/>
              <a:t>Usnadňovat sebehodnocení organizace veřejného sektoru</a:t>
            </a:r>
          </a:p>
          <a:p>
            <a:pPr lvl="1"/>
            <a:r>
              <a:rPr lang="cs-CZ" sz="1600" dirty="0"/>
              <a:t>Působit jako most pro různé modely řízení kvality</a:t>
            </a:r>
          </a:p>
          <a:p>
            <a:pPr lvl="1"/>
            <a:r>
              <a:rPr lang="cs-CZ" sz="1600" dirty="0"/>
              <a:t>Usnadnit </a:t>
            </a:r>
            <a:r>
              <a:rPr lang="cs-CZ" sz="1600" dirty="0" smtClean="0"/>
              <a:t>srovnání</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Model CAF</a:t>
            </a:r>
            <a:endParaRPr lang="cs-CZ" dirty="0"/>
          </a:p>
        </p:txBody>
      </p:sp>
    </p:spTree>
    <p:extLst>
      <p:ext uri="{BB962C8B-B14F-4D97-AF65-F5344CB8AC3E}">
        <p14:creationId xmlns:p14="http://schemas.microsoft.com/office/powerpoint/2010/main" val="90765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Velmi významná </a:t>
            </a:r>
            <a:r>
              <a:rPr lang="cs-CZ" sz="1600" dirty="0" smtClean="0"/>
              <a:t>z pohledu interní analýzy je </a:t>
            </a:r>
            <a:r>
              <a:rPr lang="cs-CZ" sz="1600" b="1" dirty="0"/>
              <a:t>finanční </a:t>
            </a:r>
            <a:r>
              <a:rPr lang="cs-CZ" sz="1600" b="1" dirty="0" smtClean="0"/>
              <a:t>analýza. </a:t>
            </a:r>
            <a:r>
              <a:rPr lang="cs-CZ" sz="1600" dirty="0" smtClean="0"/>
              <a:t>Finanční analýza slouží k:</a:t>
            </a:r>
          </a:p>
          <a:p>
            <a:pPr lvl="1"/>
            <a:r>
              <a:rPr lang="cs-CZ" sz="1400" dirty="0"/>
              <a:t>Rozhodování managementu </a:t>
            </a:r>
          </a:p>
          <a:p>
            <a:pPr lvl="1"/>
            <a:r>
              <a:rPr lang="cs-CZ" sz="1400" dirty="0"/>
              <a:t>Spojení s účetnictvím a finančním řízením podniku</a:t>
            </a:r>
          </a:p>
          <a:p>
            <a:pPr lvl="1"/>
            <a:r>
              <a:rPr lang="cs-CZ" sz="1400" dirty="0"/>
              <a:t>Poznat finanční zdraví podniku</a:t>
            </a:r>
          </a:p>
          <a:p>
            <a:pPr lvl="1"/>
            <a:r>
              <a:rPr lang="cs-CZ" sz="1400" dirty="0"/>
              <a:t>Identifikace slabin vedoucích k možným problémům</a:t>
            </a:r>
          </a:p>
          <a:p>
            <a:pPr lvl="1"/>
            <a:r>
              <a:rPr lang="cs-CZ" sz="1400" dirty="0"/>
              <a:t>Komplexní posouzení majetkové a finanční situace podniku</a:t>
            </a:r>
          </a:p>
          <a:p>
            <a:pPr lvl="1"/>
            <a:r>
              <a:rPr lang="cs-CZ" sz="1400" dirty="0"/>
              <a:t>Zhodnocení finanční situace </a:t>
            </a:r>
            <a:r>
              <a:rPr lang="cs-CZ" sz="1400" dirty="0" smtClean="0"/>
              <a:t>podniku</a:t>
            </a:r>
          </a:p>
          <a:p>
            <a:pPr marL="457200" lvl="1" indent="0">
              <a:buNone/>
            </a:pPr>
            <a:endParaRPr lang="cs-CZ" sz="1400" dirty="0" smtClean="0"/>
          </a:p>
          <a:p>
            <a:pPr algn="just"/>
            <a:r>
              <a:rPr lang="cs-CZ" sz="1600" b="1" dirty="0" smtClean="0"/>
              <a:t>Finanční analýza </a:t>
            </a:r>
            <a:r>
              <a:rPr lang="cs-CZ" sz="1600" dirty="0" smtClean="0"/>
              <a:t>kde </a:t>
            </a:r>
            <a:r>
              <a:rPr lang="cs-CZ" sz="1600" dirty="0"/>
              <a:t>sledujeme především následující základní oblasti:</a:t>
            </a:r>
          </a:p>
          <a:p>
            <a:pPr lvl="1" algn="just"/>
            <a:r>
              <a:rPr lang="cs-CZ" sz="1400" b="1" dirty="0"/>
              <a:t>oblast finanční stability - (</a:t>
            </a:r>
            <a:r>
              <a:rPr lang="cs-CZ" sz="1400" dirty="0"/>
              <a:t>ukazatelé zadluženosti a dluhové schopnosti podniku);</a:t>
            </a:r>
          </a:p>
          <a:p>
            <a:pPr lvl="1" algn="just"/>
            <a:r>
              <a:rPr lang="cs-CZ" sz="1400" b="1" dirty="0"/>
              <a:t>oblast rentability – </a:t>
            </a:r>
            <a:r>
              <a:rPr lang="cs-CZ" sz="1400" dirty="0"/>
              <a:t>získání informovanosti o vývoji ziskovosti podniku;</a:t>
            </a:r>
          </a:p>
          <a:p>
            <a:pPr lvl="1" algn="just"/>
            <a:r>
              <a:rPr lang="cs-CZ" sz="1400" b="1" dirty="0"/>
              <a:t>oblast řízení aktiv – </a:t>
            </a:r>
            <a:r>
              <a:rPr lang="cs-CZ" sz="1400" dirty="0"/>
              <a:t>poskytnutí přehledu o efektivnosti hospodaření podniku se svými aktivy;</a:t>
            </a:r>
          </a:p>
          <a:p>
            <a:pPr lvl="1" algn="just"/>
            <a:r>
              <a:rPr lang="cs-CZ" sz="1400" b="1" dirty="0"/>
              <a:t>oblast tržní hodnoty podniku – </a:t>
            </a:r>
            <a:r>
              <a:rPr lang="cs-CZ" sz="1400" dirty="0"/>
              <a:t>přehled o tržním ocenění podniku a jeho vývoji.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Finanční analýza</a:t>
            </a:r>
            <a:endParaRPr lang="cs-CZ" dirty="0"/>
          </a:p>
        </p:txBody>
      </p:sp>
    </p:spTree>
    <p:extLst>
      <p:ext uri="{BB962C8B-B14F-4D97-AF65-F5344CB8AC3E}">
        <p14:creationId xmlns:p14="http://schemas.microsoft.com/office/powerpoint/2010/main" val="123732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Ke strategickým faktorům patří především strategie podniku, organizační struktura podniku a konkurenceschopnost podniku. </a:t>
            </a:r>
          </a:p>
          <a:p>
            <a:pPr marL="0" indent="0" algn="just">
              <a:buNone/>
            </a:pPr>
            <a:r>
              <a:rPr lang="cs-CZ" sz="1800" b="1" dirty="0"/>
              <a:t>Strategie</a:t>
            </a:r>
          </a:p>
          <a:p>
            <a:pPr algn="just"/>
            <a:r>
              <a:rPr lang="cs-CZ" sz="1800" dirty="0"/>
              <a:t>Strategie podniku představuje způsob naplnění strategických cílů podniku. Strategie předurčuje budoucí činnost podniku, jejíž realizací podnik dojde k naplnění svých cílů. </a:t>
            </a:r>
            <a:endParaRPr lang="cs-CZ" sz="1800" dirty="0" smtClean="0"/>
          </a:p>
          <a:p>
            <a:pPr algn="just"/>
            <a:r>
              <a:rPr lang="cs-CZ" sz="1800" dirty="0" smtClean="0"/>
              <a:t>Strategie </a:t>
            </a:r>
            <a:r>
              <a:rPr lang="cs-CZ" sz="1800" dirty="0"/>
              <a:t>podniku je základním produktem strategického myšlení i rozhodování a stává se hlavním usměrňovatelem všech podnikových aktivit v budoucnu. </a:t>
            </a:r>
            <a:endParaRPr lang="cs-CZ" sz="1800" dirty="0" smtClean="0"/>
          </a:p>
          <a:p>
            <a:pPr algn="just"/>
            <a:r>
              <a:rPr lang="cs-CZ" sz="1800" dirty="0" smtClean="0"/>
              <a:t>Každá </a:t>
            </a:r>
            <a:r>
              <a:rPr lang="cs-CZ" sz="1800" dirty="0"/>
              <a:t>podniková strategie se opírá o tři základní pilíře, které tvoří strategický záměr, analýza podniku i jeho okolí a vlastní implementace (zavedení do reálu) strategie</a:t>
            </a:r>
            <a:r>
              <a:rPr lang="cs-CZ" sz="1800" b="1" dirty="0"/>
              <a:t>. </a:t>
            </a:r>
            <a:r>
              <a:rPr lang="cs-CZ" sz="1800" dirty="0"/>
              <a:t>Jejich spojením pak vzniká jedinečný systém podnikatelského postupu, který je zaměřen do budoucnosti.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344816" cy="507703"/>
          </a:xfrm>
        </p:spPr>
        <p:txBody>
          <a:bodyPr/>
          <a:lstStyle/>
          <a:p>
            <a:r>
              <a:rPr lang="cs-CZ" dirty="0" smtClean="0"/>
              <a:t>Strategické faktory interního podnikatelského prostředí</a:t>
            </a:r>
            <a:endParaRPr lang="cs-CZ" dirty="0"/>
          </a:p>
        </p:txBody>
      </p:sp>
    </p:spTree>
    <p:extLst>
      <p:ext uri="{BB962C8B-B14F-4D97-AF65-F5344CB8AC3E}">
        <p14:creationId xmlns:p14="http://schemas.microsoft.com/office/powerpoint/2010/main" val="123206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b="1" dirty="0"/>
              <a:t>Elementární metody FA</a:t>
            </a:r>
          </a:p>
          <a:p>
            <a:pPr lvl="1"/>
            <a:r>
              <a:rPr lang="cs-CZ" sz="1600" i="1" dirty="0"/>
              <a:t>Analýza absolutních ukazatelů </a:t>
            </a:r>
            <a:r>
              <a:rPr lang="cs-CZ" sz="1600" dirty="0"/>
              <a:t>– horizontální analýza, vertikální analýza</a:t>
            </a:r>
          </a:p>
          <a:p>
            <a:pPr lvl="1"/>
            <a:r>
              <a:rPr lang="cs-CZ" sz="1600" i="1" dirty="0"/>
              <a:t>Analýza poměrových ukazatelů </a:t>
            </a:r>
            <a:r>
              <a:rPr lang="cs-CZ" sz="1600" dirty="0"/>
              <a:t>– rentability, aktivity, zadluženosti, likvidity</a:t>
            </a:r>
          </a:p>
          <a:p>
            <a:pPr lvl="1">
              <a:buNone/>
            </a:pPr>
            <a:endParaRPr lang="cs-CZ" sz="1600" dirty="0"/>
          </a:p>
          <a:p>
            <a:r>
              <a:rPr lang="cs-CZ" sz="1600" b="1" dirty="0"/>
              <a:t>Analýza soustavy ukazatelů</a:t>
            </a:r>
          </a:p>
          <a:p>
            <a:pPr lvl="1"/>
            <a:r>
              <a:rPr lang="cs-CZ" sz="1600" i="1" dirty="0"/>
              <a:t>Soustavy hierarchicky uspořádaných ukazatelů – </a:t>
            </a:r>
            <a:r>
              <a:rPr lang="cs-CZ" sz="1600" dirty="0" err="1"/>
              <a:t>Du</a:t>
            </a:r>
            <a:r>
              <a:rPr lang="cs-CZ" sz="1600" dirty="0"/>
              <a:t> Pont pyramidový  rozklad</a:t>
            </a:r>
          </a:p>
          <a:p>
            <a:pPr lvl="1"/>
            <a:r>
              <a:rPr lang="cs-CZ" sz="1600" i="1" dirty="0"/>
              <a:t>Bankrotní (predikční) modely </a:t>
            </a:r>
            <a:r>
              <a:rPr lang="cs-CZ" sz="1600" dirty="0"/>
              <a:t>– </a:t>
            </a:r>
            <a:r>
              <a:rPr lang="cs-CZ" sz="1600" dirty="0" err="1"/>
              <a:t>Altamonovo</a:t>
            </a:r>
            <a:r>
              <a:rPr lang="cs-CZ" sz="1600" dirty="0"/>
              <a:t> Z-skóre, </a:t>
            </a:r>
            <a:r>
              <a:rPr lang="cs-CZ" sz="1600" dirty="0" err="1"/>
              <a:t>Tafflerův</a:t>
            </a:r>
            <a:r>
              <a:rPr lang="cs-CZ" sz="1600" dirty="0"/>
              <a:t> model, model IN Index důvěryhodnosti, </a:t>
            </a:r>
            <a:r>
              <a:rPr lang="cs-CZ" sz="1600" dirty="0" err="1"/>
              <a:t>Beermanova</a:t>
            </a:r>
            <a:r>
              <a:rPr lang="cs-CZ" sz="1600" dirty="0"/>
              <a:t> diskriminační funkce</a:t>
            </a:r>
          </a:p>
          <a:p>
            <a:pPr lvl="1"/>
            <a:r>
              <a:rPr lang="cs-CZ" sz="1600" i="1" dirty="0"/>
              <a:t>Bonitní (diagnostické) modely </a:t>
            </a:r>
            <a:r>
              <a:rPr lang="cs-CZ" sz="1600" dirty="0"/>
              <a:t>– </a:t>
            </a:r>
            <a:r>
              <a:rPr lang="cs-CZ" sz="1600" dirty="0" err="1"/>
              <a:t>Tamariho</a:t>
            </a:r>
            <a:r>
              <a:rPr lang="cs-CZ" sz="1600" dirty="0"/>
              <a:t> model, </a:t>
            </a:r>
            <a:r>
              <a:rPr lang="cs-CZ" sz="1600" dirty="0" err="1"/>
              <a:t>Kralickův</a:t>
            </a:r>
            <a:r>
              <a:rPr lang="cs-CZ" sz="1600" dirty="0"/>
              <a:t> </a:t>
            </a:r>
            <a:r>
              <a:rPr lang="cs-CZ" sz="1600" dirty="0" err="1"/>
              <a:t>Quicktest</a:t>
            </a:r>
            <a:endParaRPr lang="cs-CZ" sz="1600" dirty="0"/>
          </a:p>
          <a:p>
            <a:pPr marL="0" lv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Metody finanční analýzy</a:t>
            </a:r>
            <a:endParaRPr lang="cs-CZ" dirty="0"/>
          </a:p>
        </p:txBody>
      </p:sp>
    </p:spTree>
    <p:extLst>
      <p:ext uri="{BB962C8B-B14F-4D97-AF65-F5344CB8AC3E}">
        <p14:creationId xmlns:p14="http://schemas.microsoft.com/office/powerpoint/2010/main" val="280379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b="1" dirty="0"/>
              <a:t>SWOT analýza</a:t>
            </a:r>
            <a:r>
              <a:rPr lang="cs-CZ" sz="1600" dirty="0"/>
              <a:t> představuje </a:t>
            </a:r>
            <a:r>
              <a:rPr lang="cs-CZ" sz="1600" dirty="0" smtClean="0"/>
              <a:t>univerzální analytickou metodu, </a:t>
            </a:r>
            <a:r>
              <a:rPr lang="cs-CZ" sz="1600" dirty="0"/>
              <a:t>která </a:t>
            </a:r>
            <a:r>
              <a:rPr lang="cs-CZ" sz="1600" dirty="0" smtClean="0"/>
              <a:t>sleduje:</a:t>
            </a:r>
          </a:p>
          <a:p>
            <a:pPr algn="just"/>
            <a:r>
              <a:rPr lang="cs-CZ" sz="1600" dirty="0" smtClean="0"/>
              <a:t>silné </a:t>
            </a:r>
            <a:r>
              <a:rPr lang="cs-CZ" sz="1600" dirty="0"/>
              <a:t>(</a:t>
            </a:r>
            <a:r>
              <a:rPr lang="cs-CZ" sz="1600" dirty="0" err="1"/>
              <a:t>strengths</a:t>
            </a:r>
            <a:r>
              <a:rPr lang="cs-CZ" sz="1600" dirty="0"/>
              <a:t>) a slabé (</a:t>
            </a:r>
            <a:r>
              <a:rPr lang="cs-CZ" sz="1600" dirty="0" err="1"/>
              <a:t>weaknesses</a:t>
            </a:r>
            <a:r>
              <a:rPr lang="cs-CZ" sz="1600" dirty="0"/>
              <a:t>) stránky podniku jako charakteristiky vnitřních poměrů </a:t>
            </a:r>
          </a:p>
          <a:p>
            <a:pPr algn="just"/>
            <a:r>
              <a:rPr lang="cs-CZ" sz="1600" dirty="0" smtClean="0"/>
              <a:t>charakteristiku </a:t>
            </a:r>
            <a:r>
              <a:rPr lang="cs-CZ" sz="1600" dirty="0"/>
              <a:t>okolí podniku v podobě příležitostí (</a:t>
            </a:r>
            <a:r>
              <a:rPr lang="cs-CZ" sz="1600" dirty="0" err="1"/>
              <a:t>opportunities</a:t>
            </a:r>
            <a:r>
              <a:rPr lang="cs-CZ" sz="1600" dirty="0"/>
              <a:t>) a hrozeb (</a:t>
            </a:r>
            <a:r>
              <a:rPr lang="cs-CZ" sz="1600" dirty="0" err="1"/>
              <a:t>threates</a:t>
            </a:r>
            <a:r>
              <a:rPr lang="cs-CZ" sz="1600" dirty="0" smtClean="0"/>
              <a:t>).</a:t>
            </a:r>
            <a:endParaRPr lang="cs-CZ" sz="1600" dirty="0"/>
          </a:p>
          <a:p>
            <a:pPr marL="0" lvl="0" indent="0" algn="just">
              <a:buNone/>
            </a:pPr>
            <a:endParaRPr lang="cs-CZ" sz="1600" dirty="0" smtClean="0"/>
          </a:p>
          <a:p>
            <a:pPr algn="just"/>
            <a:r>
              <a:rPr lang="cs-CZ" sz="1600" dirty="0" smtClean="0"/>
              <a:t>Základní </a:t>
            </a:r>
            <a:r>
              <a:rPr lang="cs-CZ" sz="1600" dirty="0"/>
              <a:t>filosofická myšlenka této metody je v tom, že všechny jevy a procesy ovlivňující podnik mohou působit jak pozitivně (posun žádoucím směrem) tak negativně (oddálení od směru, kterým lze dosáhnout cíle</a:t>
            </a:r>
            <a:r>
              <a:rPr lang="cs-CZ" sz="1600" dirty="0" smtClean="0"/>
              <a:t>).</a:t>
            </a:r>
          </a:p>
          <a:p>
            <a:pPr algn="just"/>
            <a:r>
              <a:rPr lang="cs-CZ" sz="1600" dirty="0"/>
              <a:t>Její podstatou je identifikovat klíčové silné a slabé stránky </a:t>
            </a:r>
            <a:r>
              <a:rPr lang="cs-CZ" sz="1600" b="1" dirty="0"/>
              <a:t>uvnitř</a:t>
            </a:r>
            <a:r>
              <a:rPr lang="cs-CZ" sz="1600" dirty="0"/>
              <a:t>, tedy v čem je organizace (nebo její část) dobrá a v čem špatná. Stejně tak je důležité znát klíčové příležitosti a hrozby, které se nacházejí </a:t>
            </a:r>
            <a:r>
              <a:rPr lang="cs-CZ" sz="1600" b="1" dirty="0" smtClean="0"/>
              <a:t>vně</a:t>
            </a:r>
            <a:r>
              <a:rPr lang="cs-CZ" sz="1600" dirty="0" smtClean="0"/>
              <a:t>, v okolí podniku.</a:t>
            </a:r>
          </a:p>
          <a:p>
            <a:pPr algn="just"/>
            <a:r>
              <a:rPr lang="cs-CZ" sz="1600" dirty="0"/>
              <a:t>Autorem SWOT analýzy </a:t>
            </a:r>
            <a:r>
              <a:rPr lang="cs-CZ" sz="1600" dirty="0" smtClean="0"/>
              <a:t>je Albert </a:t>
            </a:r>
            <a:r>
              <a:rPr lang="cs-CZ" sz="1600" dirty="0" err="1" smtClean="0"/>
              <a:t>Humphrey</a:t>
            </a:r>
            <a:r>
              <a:rPr lang="cs-CZ" sz="1600" dirty="0" smtClean="0"/>
              <a:t>, </a:t>
            </a:r>
            <a:r>
              <a:rPr lang="cs-CZ" sz="1600" dirty="0"/>
              <a:t>který ji navrhl v šedesátých letech 20. století.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SWOT analýza</a:t>
            </a:r>
            <a:endParaRPr lang="cs-CZ" dirty="0"/>
          </a:p>
        </p:txBody>
      </p:sp>
    </p:spTree>
    <p:extLst>
      <p:ext uri="{BB962C8B-B14F-4D97-AF65-F5344CB8AC3E}">
        <p14:creationId xmlns:p14="http://schemas.microsoft.com/office/powerpoint/2010/main" val="376475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Produktové (portfoliové) metody slouží k hodnocení portfolia nabízených produktů, značek, produktových řad apod. </a:t>
            </a:r>
          </a:p>
          <a:p>
            <a:pPr algn="just"/>
            <a:r>
              <a:rPr lang="cs-CZ" sz="1600" dirty="0" smtClean="0"/>
              <a:t>Cílem těchto metod je zhodnocení jednotlivých produktů z pohledu finančního a investičního a rozhodnutí o budoucích investicích/</a:t>
            </a:r>
            <a:r>
              <a:rPr lang="cs-CZ" sz="1600" dirty="0" err="1" smtClean="0"/>
              <a:t>neinvesticích</a:t>
            </a:r>
            <a:r>
              <a:rPr lang="cs-CZ" sz="1600" dirty="0" smtClean="0"/>
              <a:t> do jednotlivých produktů nebo značek.</a:t>
            </a:r>
          </a:p>
          <a:p>
            <a:pPr algn="just"/>
            <a:endParaRPr lang="cs-CZ" sz="1600" dirty="0" smtClean="0"/>
          </a:p>
          <a:p>
            <a:pPr marL="0" indent="0" algn="just">
              <a:buNone/>
            </a:pPr>
            <a:r>
              <a:rPr lang="cs-CZ" sz="1600" dirty="0" smtClean="0"/>
              <a:t>K produktovým (</a:t>
            </a:r>
            <a:r>
              <a:rPr lang="cs-CZ" sz="1600" dirty="0" err="1" smtClean="0"/>
              <a:t>portofliovým</a:t>
            </a:r>
            <a:r>
              <a:rPr lang="cs-CZ" sz="1600" dirty="0" smtClean="0"/>
              <a:t>) metodám bývají zařazovány nejčastěji tyto metody:</a:t>
            </a:r>
          </a:p>
          <a:p>
            <a:pPr algn="just"/>
            <a:r>
              <a:rPr lang="cs-CZ" sz="1600" dirty="0" err="1" smtClean="0"/>
              <a:t>Druckerova</a:t>
            </a:r>
            <a:r>
              <a:rPr lang="cs-CZ" sz="1600" dirty="0" smtClean="0"/>
              <a:t> </a:t>
            </a:r>
            <a:r>
              <a:rPr lang="cs-CZ" sz="1600" dirty="0"/>
              <a:t>klasifikace produktů</a:t>
            </a:r>
          </a:p>
          <a:p>
            <a:pPr algn="just"/>
            <a:r>
              <a:rPr lang="cs-CZ" sz="1600" dirty="0" smtClean="0"/>
              <a:t>ABC </a:t>
            </a:r>
            <a:r>
              <a:rPr lang="cs-CZ" sz="1600" dirty="0"/>
              <a:t>analýza</a:t>
            </a:r>
          </a:p>
          <a:p>
            <a:pPr algn="just"/>
            <a:r>
              <a:rPr lang="cs-CZ" sz="1600" dirty="0" smtClean="0"/>
              <a:t>BCG </a:t>
            </a:r>
            <a:r>
              <a:rPr lang="cs-CZ" sz="1600" dirty="0"/>
              <a:t>matice</a:t>
            </a:r>
          </a:p>
          <a:p>
            <a:pPr algn="just"/>
            <a:r>
              <a:rPr lang="cs-CZ" sz="1600" dirty="0"/>
              <a:t>GE </a:t>
            </a:r>
            <a:r>
              <a:rPr lang="cs-CZ" sz="1600" dirty="0" smtClean="0"/>
              <a:t>matice</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Produktové (portfoliové) analytické metody</a:t>
            </a:r>
            <a:endParaRPr lang="cs-CZ" dirty="0"/>
          </a:p>
        </p:txBody>
      </p:sp>
    </p:spTree>
    <p:extLst>
      <p:ext uri="{BB962C8B-B14F-4D97-AF65-F5344CB8AC3E}">
        <p14:creationId xmlns:p14="http://schemas.microsoft.com/office/powerpoint/2010/main" val="366931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945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9728" indent="0">
              <a:buNone/>
            </a:pPr>
            <a:r>
              <a:rPr lang="cs-CZ" sz="1400" b="1" dirty="0"/>
              <a:t>Produkty snadno hodnotitelné </a:t>
            </a:r>
            <a:endParaRPr lang="cs-CZ" sz="1400" dirty="0"/>
          </a:p>
          <a:p>
            <a:r>
              <a:rPr lang="cs-CZ" sz="1400" dirty="0"/>
              <a:t>Dnešní živitelé mají nejvýznamnější podíl na produkci a zajišťují většinu podnikového zisku, nacházejí se v etapě zralosti. </a:t>
            </a:r>
          </a:p>
          <a:p>
            <a:r>
              <a:rPr lang="cs-CZ" sz="1400" dirty="0"/>
              <a:t>Zítřejší živitelé jsou už v současné době úspěšné, ale ještě nedosáhli hlavního růstu. </a:t>
            </a:r>
          </a:p>
          <a:p>
            <a:r>
              <a:rPr lang="cs-CZ" sz="1400" dirty="0"/>
              <a:t>Výnosné speciality jsou produkty s úzkým zaměřením přinášejícím vysoký zisk. </a:t>
            </a:r>
          </a:p>
          <a:p>
            <a:r>
              <a:rPr lang="cs-CZ" sz="1400" dirty="0"/>
              <a:t>Vývojové produkty jsou produkty v etapě vývoje nebo zavádění. </a:t>
            </a:r>
          </a:p>
          <a:p>
            <a:r>
              <a:rPr lang="cs-CZ" sz="1400" dirty="0"/>
              <a:t>Nezdary jsou produkty, o které nemá trh zájem. </a:t>
            </a:r>
          </a:p>
          <a:p>
            <a:pPr marL="109728" indent="0">
              <a:buNone/>
            </a:pPr>
            <a:r>
              <a:rPr lang="cs-CZ" sz="1400" b="1" dirty="0" smtClean="0"/>
              <a:t>Problémové </a:t>
            </a:r>
            <a:r>
              <a:rPr lang="cs-CZ" sz="1400" b="1" dirty="0"/>
              <a:t>produkty </a:t>
            </a:r>
            <a:endParaRPr lang="cs-CZ" sz="1400" dirty="0"/>
          </a:p>
          <a:p>
            <a:r>
              <a:rPr lang="cs-CZ" sz="1400" dirty="0"/>
              <a:t>Včerejší živitelé jsou produkty s vysokým podílem na trhu a s malým přínosem zisku, náklady na jejich udržení jsou vysoké. </a:t>
            </a:r>
          </a:p>
          <a:p>
            <a:r>
              <a:rPr lang="cs-CZ" sz="1400" dirty="0"/>
              <a:t>Produkty vyžadující rekonstrukci jsou zajímavé produkty s určitým nedostatkem. </a:t>
            </a:r>
          </a:p>
          <a:p>
            <a:r>
              <a:rPr lang="cs-CZ" sz="1400" dirty="0" err="1"/>
              <a:t>Přespecializovaný</a:t>
            </a:r>
            <a:r>
              <a:rPr lang="cs-CZ" sz="1400" dirty="0"/>
              <a:t> produkt je produkt uspokojující speciální potřeby zvláštních zákazníků. </a:t>
            </a:r>
          </a:p>
          <a:p>
            <a:r>
              <a:rPr lang="cs-CZ" sz="1400" dirty="0"/>
              <a:t>Neoprávněná specialita je specialita, o kterou nikdo nemá zájem a zákazník nechce za ni platit. </a:t>
            </a:r>
          </a:p>
          <a:p>
            <a:r>
              <a:rPr lang="cs-CZ" sz="1400" dirty="0"/>
              <a:t>Ego – investice jsou vedením prosazené produkty, které nebyly úspěšné. </a:t>
            </a:r>
          </a:p>
          <a:p>
            <a:r>
              <a:rPr lang="cs-CZ" sz="1400" dirty="0"/>
              <a:t>Popelky jsou produkty, které mohou na trhu uspět, ale nedostaly příležitost se uplatnit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err="1" smtClean="0"/>
              <a:t>Druckerova</a:t>
            </a:r>
            <a:r>
              <a:rPr lang="cs-CZ" dirty="0" smtClean="0"/>
              <a:t> klasifikace produktů</a:t>
            </a:r>
            <a:endParaRPr lang="cs-CZ" dirty="0"/>
          </a:p>
        </p:txBody>
      </p:sp>
    </p:spTree>
    <p:extLst>
      <p:ext uri="{BB962C8B-B14F-4D97-AF65-F5344CB8AC3E}">
        <p14:creationId xmlns:p14="http://schemas.microsoft.com/office/powerpoint/2010/main" val="44683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b="1" dirty="0" smtClean="0"/>
              <a:t>ABC analýza </a:t>
            </a:r>
            <a:r>
              <a:rPr lang="cs-CZ" sz="1600" dirty="0" smtClean="0"/>
              <a:t>(nebo také P </a:t>
            </a:r>
            <a:r>
              <a:rPr lang="cs-CZ" sz="1600" dirty="0"/>
              <a:t>– Q analýza, </a:t>
            </a:r>
            <a:r>
              <a:rPr lang="cs-CZ" sz="1600" dirty="0" err="1"/>
              <a:t>Paretto</a:t>
            </a:r>
            <a:r>
              <a:rPr lang="cs-CZ" sz="1600" dirty="0"/>
              <a:t> analýza) klasifikuje produkty podle míry jejich příspěvku na celkovém zisku. Tato metoda vychází z </a:t>
            </a:r>
            <a:r>
              <a:rPr lang="cs-CZ" sz="1600" dirty="0" err="1"/>
              <a:t>Parettova</a:t>
            </a:r>
            <a:r>
              <a:rPr lang="cs-CZ" sz="1600" dirty="0"/>
              <a:t> principu 80/20. Jednotlivé produkty dělí do tří </a:t>
            </a:r>
            <a:r>
              <a:rPr lang="cs-CZ" sz="1600" dirty="0" smtClean="0"/>
              <a:t>skupin:</a:t>
            </a:r>
          </a:p>
          <a:p>
            <a:pPr algn="just"/>
            <a:endParaRPr lang="cs-CZ" sz="1600" dirty="0" smtClean="0"/>
          </a:p>
          <a:p>
            <a:pPr algn="just"/>
            <a:r>
              <a:rPr lang="cs-CZ" sz="1600" dirty="0" smtClean="0"/>
              <a:t>Produkty </a:t>
            </a:r>
            <a:r>
              <a:rPr lang="cs-CZ" sz="1600" dirty="0"/>
              <a:t>typu A – produkty velmi důležité, tvoří asi 15% sortimentu a podílejí se na zisku až 80% </a:t>
            </a:r>
          </a:p>
          <a:p>
            <a:pPr algn="just"/>
            <a:endParaRPr lang="cs-CZ" sz="1600" dirty="0"/>
          </a:p>
          <a:p>
            <a:pPr algn="just"/>
            <a:r>
              <a:rPr lang="cs-CZ" sz="1600" dirty="0"/>
              <a:t>Produkty typu B – produkty důležité, tvoří asi 20% sortimentu a podílejí se na zisku 20%</a:t>
            </a:r>
          </a:p>
          <a:p>
            <a:pPr algn="just"/>
            <a:endParaRPr lang="cs-CZ" sz="1600" dirty="0"/>
          </a:p>
          <a:p>
            <a:pPr algn="just"/>
            <a:r>
              <a:rPr lang="cs-CZ" sz="1600" dirty="0"/>
              <a:t>Produkty typu C – produkt méně důležité, tvoří asi 70% sortimentu a podílejí se na zisku asi 15 %.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ABC analýza</a:t>
            </a:r>
            <a:endParaRPr lang="cs-CZ" dirty="0"/>
          </a:p>
        </p:txBody>
      </p:sp>
    </p:spTree>
    <p:extLst>
      <p:ext uri="{BB962C8B-B14F-4D97-AF65-F5344CB8AC3E}">
        <p14:creationId xmlns:p14="http://schemas.microsoft.com/office/powerpoint/2010/main" val="323825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ABC analýza</a:t>
            </a:r>
            <a:endParaRPr lang="cs-CZ" dirty="0"/>
          </a:p>
        </p:txBody>
      </p:sp>
      <p:pic>
        <p:nvPicPr>
          <p:cNvPr id="4" name="Obrázek 3"/>
          <p:cNvPicPr>
            <a:picLocks noChangeAspect="1"/>
          </p:cNvPicPr>
          <p:nvPr/>
        </p:nvPicPr>
        <p:blipFill>
          <a:blip r:embed="rId2"/>
          <a:stretch>
            <a:fillRect/>
          </a:stretch>
        </p:blipFill>
        <p:spPr>
          <a:xfrm>
            <a:off x="683569" y="843558"/>
            <a:ext cx="6864994" cy="3888432"/>
          </a:xfrm>
          <a:prstGeom prst="rect">
            <a:avLst/>
          </a:prstGeom>
        </p:spPr>
      </p:pic>
    </p:spTree>
    <p:extLst>
      <p:ext uri="{BB962C8B-B14F-4D97-AF65-F5344CB8AC3E}">
        <p14:creationId xmlns:p14="http://schemas.microsoft.com/office/powerpoint/2010/main" val="10343898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smtClean="0"/>
              <a:t>BCG matice </a:t>
            </a:r>
            <a:r>
              <a:rPr lang="cs-CZ" sz="1600" dirty="0" smtClean="0"/>
              <a:t>(matice společnosti Boston </a:t>
            </a:r>
            <a:r>
              <a:rPr lang="cs-CZ" sz="1600" dirty="0" err="1"/>
              <a:t>Consulting</a:t>
            </a:r>
            <a:r>
              <a:rPr lang="cs-CZ" sz="1600" dirty="0"/>
              <a:t> Group) rozděluje produkty do čtyř základních </a:t>
            </a:r>
            <a:r>
              <a:rPr lang="cs-CZ" sz="1600" dirty="0" smtClean="0"/>
              <a:t>kategorií na základě:</a:t>
            </a:r>
          </a:p>
          <a:p>
            <a:pPr lvl="1" algn="just"/>
            <a:r>
              <a:rPr lang="cs-CZ" sz="1600" i="1" dirty="0" smtClean="0"/>
              <a:t>relativního </a:t>
            </a:r>
            <a:r>
              <a:rPr lang="cs-CZ" sz="1600" i="1" dirty="0"/>
              <a:t>podílu na trhu </a:t>
            </a:r>
            <a:r>
              <a:rPr lang="cs-CZ" sz="1600" dirty="0"/>
              <a:t>(udává poměr tržeb podniku k tržbám nejvýznamnějšího konkurenta v odvětví, hranice mezi nízkým a vysokým podílem je </a:t>
            </a:r>
            <a:r>
              <a:rPr lang="cs-CZ" sz="1600" dirty="0" smtClean="0"/>
              <a:t>1)</a:t>
            </a:r>
            <a:endParaRPr lang="cs-CZ" sz="1600" i="1" dirty="0"/>
          </a:p>
          <a:p>
            <a:pPr lvl="1" algn="just"/>
            <a:r>
              <a:rPr lang="cs-CZ" sz="1600" i="1" dirty="0" smtClean="0"/>
              <a:t>tempa </a:t>
            </a:r>
            <a:r>
              <a:rPr lang="cs-CZ" sz="1600" i="1" dirty="0"/>
              <a:t>růstu trhu </a:t>
            </a:r>
            <a:r>
              <a:rPr lang="cs-CZ" sz="1600" dirty="0"/>
              <a:t>(měří v ročních přírůstcích tržby z prodeje daného produktu, hranice mezi nízkým a vysokým tempem je 10</a:t>
            </a:r>
            <a:r>
              <a:rPr lang="cs-CZ" sz="1600" dirty="0" smtClean="0"/>
              <a:t>%)</a:t>
            </a:r>
          </a:p>
          <a:p>
            <a:pPr algn="just"/>
            <a:r>
              <a:rPr lang="cs-CZ" sz="1600" dirty="0" smtClean="0"/>
              <a:t>Matice podává </a:t>
            </a:r>
            <a:r>
              <a:rPr lang="cs-CZ" sz="1600" dirty="0"/>
              <a:t>přehled o prodejnosti </a:t>
            </a:r>
            <a:r>
              <a:rPr lang="cs-CZ" sz="1600" dirty="0" smtClean="0"/>
              <a:t>produktů</a:t>
            </a:r>
            <a:r>
              <a:rPr lang="cs-CZ" sz="1600" dirty="0"/>
              <a:t>, úspěšnosti jednotlivých závodů – divizí nebo o podnikatelské vhodnosti jednotlivých územních celků (regionů, </a:t>
            </a:r>
            <a:r>
              <a:rPr lang="cs-CZ" sz="1600" dirty="0" smtClean="0"/>
              <a:t>států). Lze </a:t>
            </a:r>
            <a:r>
              <a:rPr lang="cs-CZ" sz="1600" dirty="0"/>
              <a:t>rozhodnout o jejich osudu, neboť z jejich postavení (názvu) je zřejmé, které </a:t>
            </a:r>
            <a:r>
              <a:rPr lang="cs-CZ" sz="1600" dirty="0" smtClean="0"/>
              <a:t>lze vyřadit </a:t>
            </a:r>
            <a:r>
              <a:rPr lang="cs-CZ" sz="1600" dirty="0"/>
              <a:t>a které produkty, závody, územní celky </a:t>
            </a:r>
            <a:r>
              <a:rPr lang="cs-CZ" sz="1600" dirty="0" smtClean="0"/>
              <a:t>je možné podržet v</a:t>
            </a:r>
            <a:r>
              <a:rPr lang="cs-CZ" sz="1600" dirty="0"/>
              <a:t> portfoliu, případně </a:t>
            </a:r>
            <a:r>
              <a:rPr lang="cs-CZ" sz="1600" dirty="0" smtClean="0"/>
              <a:t>je </a:t>
            </a:r>
            <a:r>
              <a:rPr lang="cs-CZ" sz="1600" dirty="0"/>
              <a:t>rozvíjet.</a:t>
            </a:r>
            <a:endParaRPr lang="cs-CZ" sz="1600" dirty="0" smtClean="0"/>
          </a:p>
          <a:p>
            <a:pPr algn="just"/>
            <a:r>
              <a:rPr lang="cs-CZ" sz="1600" dirty="0" smtClean="0"/>
              <a:t>Tento </a:t>
            </a:r>
            <a:r>
              <a:rPr lang="cs-CZ" sz="1600" dirty="0"/>
              <a:t>model se používá pro dlouhodobé plánování investiční činnosti na 5 a více let s cílem optimalizace tvorby zisku ze sortimentu jako celku</a:t>
            </a:r>
            <a:endParaRPr lang="cs-CZ" sz="1600" dirty="0" smtClean="0"/>
          </a:p>
          <a:p>
            <a:pPr algn="just"/>
            <a:endParaRPr lang="cs-CZ" sz="16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BCG matice</a:t>
            </a:r>
            <a:endParaRPr lang="cs-CZ" dirty="0"/>
          </a:p>
        </p:txBody>
      </p:sp>
    </p:spTree>
    <p:extLst>
      <p:ext uri="{BB962C8B-B14F-4D97-AF65-F5344CB8AC3E}">
        <p14:creationId xmlns:p14="http://schemas.microsoft.com/office/powerpoint/2010/main" val="311728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BCG matice</a:t>
            </a:r>
            <a:endParaRPr lang="cs-CZ" dirty="0"/>
          </a:p>
        </p:txBody>
      </p:sp>
      <p:pic>
        <p:nvPicPr>
          <p:cNvPr id="8" name="Obrázek 7"/>
          <p:cNvPicPr>
            <a:picLocks noChangeAspect="1"/>
          </p:cNvPicPr>
          <p:nvPr/>
        </p:nvPicPr>
        <p:blipFill>
          <a:blip r:embed="rId2"/>
          <a:stretch>
            <a:fillRect/>
          </a:stretch>
        </p:blipFill>
        <p:spPr>
          <a:xfrm>
            <a:off x="611560" y="1131590"/>
            <a:ext cx="7056784" cy="3312368"/>
          </a:xfrm>
          <a:prstGeom prst="rect">
            <a:avLst/>
          </a:prstGeom>
        </p:spPr>
      </p:pic>
    </p:spTree>
    <p:extLst>
      <p:ext uri="{BB962C8B-B14F-4D97-AF65-F5344CB8AC3E}">
        <p14:creationId xmlns:p14="http://schemas.microsoft.com/office/powerpoint/2010/main" val="29474257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Dojné krávy</a:t>
            </a:r>
            <a:r>
              <a:rPr lang="cs-CZ" sz="1600" dirty="0"/>
              <a:t> jsou takové produkty, podnikové divize nebo územní celky, které mají vysoký podíl na pomalu rostoucích trzích a produkují stálý hotovostní tok.</a:t>
            </a:r>
          </a:p>
          <a:p>
            <a:pPr lvl="0" algn="just"/>
            <a:r>
              <a:rPr lang="cs-CZ" sz="1600" b="1" dirty="0"/>
              <a:t>Hvězdy - </a:t>
            </a:r>
            <a:r>
              <a:rPr lang="cs-CZ" sz="1600" dirty="0"/>
              <a:t>mají vysoký relativní podíl na rychle rostoucích trzích, ale vyžadují stálou finanční dotaci, aby získaly silnou pozici na trhu. Tím by bylo dosaženo možnosti v budoucnu mít vysoké zisky.</a:t>
            </a:r>
          </a:p>
          <a:p>
            <a:pPr lvl="0" algn="just"/>
            <a:r>
              <a:rPr lang="cs-CZ" sz="1600" b="1" dirty="0"/>
              <a:t>Otazníky (</a:t>
            </a:r>
            <a:r>
              <a:rPr lang="cs-CZ" sz="1600" dirty="0"/>
              <a:t>někdy označované jako </a:t>
            </a:r>
            <a:r>
              <a:rPr lang="cs-CZ" sz="1600" b="1" dirty="0"/>
              <a:t>divoké kočky</a:t>
            </a:r>
            <a:r>
              <a:rPr lang="cs-CZ" sz="1600" dirty="0"/>
              <a:t>) jsou charakteristické nízkým relativním uplatněním na rychle rostoucím trhu (nebo v rámci zisku podniku) a vyžadují pro svůj růst stálou finanční dotaci. Přitom není přesně jasno, zda budou, či nebudou přínosem.</a:t>
            </a:r>
          </a:p>
          <a:p>
            <a:pPr algn="just"/>
            <a:r>
              <a:rPr lang="cs-CZ" sz="1600" b="1" dirty="0"/>
              <a:t>Psi (</a:t>
            </a:r>
            <a:r>
              <a:rPr lang="cs-CZ" sz="1600" dirty="0"/>
              <a:t>někdy označovaní jako </a:t>
            </a:r>
            <a:r>
              <a:rPr lang="cs-CZ" sz="1600" b="1" dirty="0"/>
              <a:t>bídní psi</a:t>
            </a:r>
            <a:r>
              <a:rPr lang="cs-CZ" sz="1600" dirty="0"/>
              <a:t>) jsou charakterizováni slabou soutěžní pozici, ztrátou případně nízce rostoucími přínosy, bez perspektivy. Při jejích ponechání v rámci podnikových aktivit se mohou stát finanční pastí kvůli své slabosti.</a:t>
            </a:r>
            <a:endParaRPr lang="cs-CZ" sz="16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BCG matice – typy produktů</a:t>
            </a:r>
            <a:endParaRPr lang="cs-CZ" dirty="0"/>
          </a:p>
        </p:txBody>
      </p:sp>
    </p:spTree>
    <p:extLst>
      <p:ext uri="{BB962C8B-B14F-4D97-AF65-F5344CB8AC3E}">
        <p14:creationId xmlns:p14="http://schemas.microsoft.com/office/powerpoint/2010/main" val="49316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smtClean="0"/>
              <a:t>GE matice je matice multikriteriálního charakteru.</a:t>
            </a:r>
          </a:p>
          <a:p>
            <a:pPr lvl="0" algn="just"/>
            <a:r>
              <a:rPr lang="cs-CZ" sz="1600" dirty="0" smtClean="0"/>
              <a:t>GE matice zhodnocuje </a:t>
            </a:r>
            <a:r>
              <a:rPr lang="cs-CZ" sz="1600" dirty="0"/>
              <a:t>produkty na základě souhrnných faktorů atraktivnosti trhu a konkurenční pozice. </a:t>
            </a:r>
            <a:r>
              <a:rPr lang="cs-CZ" sz="1600" i="1" dirty="0"/>
              <a:t>Faktor atraktivnosti trhu </a:t>
            </a:r>
            <a:r>
              <a:rPr lang="cs-CZ" sz="1600" dirty="0"/>
              <a:t>je vyjádřen dílčími faktory jako jsou tržní růst, velikost trhu, kvalita trhu, náročnost a dostupnost trhů, situace v okolí firmy a další. </a:t>
            </a:r>
            <a:r>
              <a:rPr lang="cs-CZ" sz="1600" i="1" dirty="0" smtClean="0"/>
              <a:t>Faktor </a:t>
            </a:r>
            <a:r>
              <a:rPr lang="cs-CZ" sz="1600" i="1" dirty="0"/>
              <a:t>konkurenční pozice </a:t>
            </a:r>
            <a:r>
              <a:rPr lang="cs-CZ" sz="1600" dirty="0"/>
              <a:t>je vyjádřen faktory relativní tržní podíl, relativní výrobní kapacita, relativní schopnost managementu, relativní vývojový potenciál a další.</a:t>
            </a:r>
          </a:p>
          <a:p>
            <a:pPr lvl="0" algn="just"/>
            <a:r>
              <a:rPr lang="cs-CZ" sz="1600" dirty="0" smtClean="0"/>
              <a:t>Určitou </a:t>
            </a:r>
            <a:r>
              <a:rPr lang="cs-CZ" sz="1600" dirty="0"/>
              <a:t>modifikací matice GE je </a:t>
            </a:r>
            <a:r>
              <a:rPr lang="cs-CZ" sz="1600" dirty="0" err="1"/>
              <a:t>Hofferova</a:t>
            </a:r>
            <a:r>
              <a:rPr lang="cs-CZ" sz="1600" dirty="0"/>
              <a:t> matice, která srovnává pozici podniku na trhu s vývojovým stádiem produktu této firmy. </a:t>
            </a:r>
            <a:endParaRPr lang="cs-CZ" sz="1600" dirty="0" smtClean="0"/>
          </a:p>
          <a:p>
            <a:pPr lvl="0" algn="just"/>
            <a:r>
              <a:rPr lang="cs-CZ" sz="1600" dirty="0" smtClean="0"/>
              <a:t>Naopak </a:t>
            </a:r>
            <a:r>
              <a:rPr lang="cs-CZ" sz="1600" dirty="0"/>
              <a:t>Patel – Youngová matice využívá srovnání mezi konkurenční pozicí podniku a vývojovým stadiem oboru (zralosti oboru). Tato matice nám snadno umožňuje stanovit strategii podniku a tak usměrnit podnikovou aktivitu v daném oboru potřebným směrem</a:t>
            </a:r>
            <a:r>
              <a:rPr lang="cs-CZ" sz="1600" dirty="0" smtClean="0"/>
              <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GE matice (Matice General Electric)</a:t>
            </a:r>
            <a:endParaRPr lang="cs-CZ" dirty="0"/>
          </a:p>
        </p:txBody>
      </p:sp>
    </p:spTree>
    <p:extLst>
      <p:ext uri="{BB962C8B-B14F-4D97-AF65-F5344CB8AC3E}">
        <p14:creationId xmlns:p14="http://schemas.microsoft.com/office/powerpoint/2010/main" val="173530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2000" b="1" dirty="0"/>
              <a:t>Organizační struktura podniku</a:t>
            </a:r>
          </a:p>
          <a:p>
            <a:pPr algn="just"/>
            <a:r>
              <a:rPr lang="cs-CZ" sz="2000" dirty="0"/>
              <a:t>Pro úspěšnou implementaci zvolené strategie podniku je potřeba vytvořit odpovídající organizační strukturu a systém řízení. </a:t>
            </a:r>
            <a:endParaRPr lang="cs-CZ" sz="2000" dirty="0" smtClean="0"/>
          </a:p>
          <a:p>
            <a:pPr algn="just"/>
            <a:r>
              <a:rPr lang="cs-CZ" sz="2000" dirty="0" smtClean="0"/>
              <a:t>Volba </a:t>
            </a:r>
            <a:r>
              <a:rPr lang="cs-CZ" sz="2000" dirty="0"/>
              <a:t>adekvátní organizační struktury z velké míry závisí na manažerském stylu práce manažerů, konkrétní situaci v podniku a životním cyklem podnikatelského prostředí podniku a na současném stupni poznání v oblasti řízení podniku. </a:t>
            </a:r>
            <a:endParaRPr lang="cs-CZ" sz="2000" dirty="0" smtClean="0"/>
          </a:p>
          <a:p>
            <a:pPr algn="just"/>
            <a:r>
              <a:rPr lang="cs-CZ" sz="2000" dirty="0" smtClean="0"/>
              <a:t>Podle </a:t>
            </a:r>
            <a:r>
              <a:rPr lang="cs-CZ" sz="2000" dirty="0" err="1"/>
              <a:t>Dedouchové</a:t>
            </a:r>
            <a:r>
              <a:rPr lang="cs-CZ" sz="2000" dirty="0"/>
              <a:t> (</a:t>
            </a:r>
            <a:r>
              <a:rPr lang="cs-CZ" sz="2000" dirty="0" smtClean="0"/>
              <a:t>2001) </a:t>
            </a:r>
            <a:r>
              <a:rPr lang="cs-CZ" sz="2000" dirty="0"/>
              <a:t>organizační uspořádání musí být navrženo tak, aby činnosti na jednotlivých funkčních úrovních byly řízeny společně a mohlo tak být dosaženo stanovených strategických cílů.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344816" cy="507703"/>
          </a:xfrm>
        </p:spPr>
        <p:txBody>
          <a:bodyPr/>
          <a:lstStyle/>
          <a:p>
            <a:r>
              <a:rPr lang="cs-CZ" dirty="0" smtClean="0"/>
              <a:t>Strategické faktory interního podnikatelského prostředí</a:t>
            </a:r>
            <a:endParaRPr lang="cs-CZ" dirty="0"/>
          </a:p>
        </p:txBody>
      </p:sp>
    </p:spTree>
    <p:extLst>
      <p:ext uri="{BB962C8B-B14F-4D97-AF65-F5344CB8AC3E}">
        <p14:creationId xmlns:p14="http://schemas.microsoft.com/office/powerpoint/2010/main" val="375197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GE matice (Matice General </a:t>
            </a:r>
            <a:r>
              <a:rPr lang="cs-CZ" dirty="0" err="1" smtClean="0"/>
              <a:t>Electrics</a:t>
            </a:r>
            <a:r>
              <a:rPr lang="cs-CZ" dirty="0" smtClean="0"/>
              <a:t>)</a:t>
            </a:r>
            <a:endParaRPr lang="cs-CZ" dirty="0"/>
          </a:p>
        </p:txBody>
      </p:sp>
      <p:pic>
        <p:nvPicPr>
          <p:cNvPr id="14" name="Obrázek 13"/>
          <p:cNvPicPr>
            <a:picLocks noChangeAspect="1"/>
          </p:cNvPicPr>
          <p:nvPr/>
        </p:nvPicPr>
        <p:blipFill>
          <a:blip r:embed="rId2"/>
          <a:stretch>
            <a:fillRect/>
          </a:stretch>
        </p:blipFill>
        <p:spPr>
          <a:xfrm>
            <a:off x="1187624" y="816387"/>
            <a:ext cx="5616624" cy="3826545"/>
          </a:xfrm>
          <a:prstGeom prst="rect">
            <a:avLst/>
          </a:prstGeom>
        </p:spPr>
      </p:pic>
    </p:spTree>
    <p:extLst>
      <p:ext uri="{BB962C8B-B14F-4D97-AF65-F5344CB8AC3E}">
        <p14:creationId xmlns:p14="http://schemas.microsoft.com/office/powerpoint/2010/main" val="5227308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dirty="0" smtClean="0"/>
              <a:t>Dimenzi atraktivita </a:t>
            </a:r>
            <a:r>
              <a:rPr lang="cs-CZ" sz="1600" b="1" dirty="0"/>
              <a:t>trhu</a:t>
            </a:r>
            <a:r>
              <a:rPr lang="cs-CZ" sz="1600" dirty="0"/>
              <a:t> </a:t>
            </a:r>
            <a:r>
              <a:rPr lang="cs-CZ" sz="1600" dirty="0" smtClean="0"/>
              <a:t>tvoří tyto faktory:</a:t>
            </a:r>
            <a:endParaRPr lang="cs-CZ" sz="1600" dirty="0"/>
          </a:p>
          <a:p>
            <a:pPr lvl="0"/>
            <a:r>
              <a:rPr lang="cs-CZ" sz="1600" dirty="0"/>
              <a:t>velikost trhu a míra jeho růstu;</a:t>
            </a:r>
          </a:p>
          <a:p>
            <a:pPr lvl="0"/>
            <a:r>
              <a:rPr lang="cs-CZ" sz="1600" dirty="0"/>
              <a:t>očekávané a historické ziskové marže dosahované ve sledovaném odvětví;</a:t>
            </a:r>
          </a:p>
          <a:p>
            <a:pPr lvl="0"/>
            <a:r>
              <a:rPr lang="cs-CZ" sz="1600" dirty="0"/>
              <a:t>intenzita konkurence a charakter odběratelů (možnost vzniku úspor z rozsahu);</a:t>
            </a:r>
          </a:p>
          <a:p>
            <a:pPr lvl="0"/>
            <a:r>
              <a:rPr lang="cs-CZ" sz="1600" dirty="0"/>
              <a:t>bariéry vstupu do odvětví a výstupu z něj;</a:t>
            </a:r>
          </a:p>
          <a:p>
            <a:pPr lvl="0"/>
            <a:r>
              <a:rPr lang="cs-CZ" sz="1600" dirty="0"/>
              <a:t>požadavky na technologii a s ní spojený potřebný kapitál;</a:t>
            </a:r>
          </a:p>
          <a:p>
            <a:pPr lvl="0"/>
            <a:r>
              <a:rPr lang="cs-CZ" sz="1600" dirty="0"/>
              <a:t>příležitosti a ohrožení, která jsou spojena s daným odvětvím.</a:t>
            </a:r>
          </a:p>
          <a:p>
            <a:pPr marL="0" indent="0">
              <a:buNone/>
            </a:pPr>
            <a:r>
              <a:rPr lang="cs-CZ" sz="1600" b="1" dirty="0" smtClean="0"/>
              <a:t>Dimenzi konkurenční </a:t>
            </a:r>
            <a:r>
              <a:rPr lang="cs-CZ" sz="1600" b="1" dirty="0"/>
              <a:t>pozice podniku (síla podniku) </a:t>
            </a:r>
            <a:r>
              <a:rPr lang="cs-CZ" sz="1600" dirty="0"/>
              <a:t>tvoří následující faktory:</a:t>
            </a:r>
          </a:p>
          <a:p>
            <a:pPr lvl="0"/>
            <a:r>
              <a:rPr lang="cs-CZ" sz="1600" dirty="0"/>
              <a:t>relativní podíl podniku na trhu;</a:t>
            </a:r>
          </a:p>
          <a:p>
            <a:pPr lvl="0"/>
            <a:r>
              <a:rPr lang="cs-CZ" sz="1600" dirty="0"/>
              <a:t>zisková marže podniku ve srovnání s konkurenty;</a:t>
            </a:r>
          </a:p>
          <a:p>
            <a:pPr lvl="0"/>
            <a:r>
              <a:rPr lang="cs-CZ" sz="1600" dirty="0"/>
              <a:t>schopnost podniku konkurovat v ceně a kvalitě;</a:t>
            </a:r>
          </a:p>
          <a:p>
            <a:pPr lvl="0"/>
            <a:r>
              <a:rPr lang="cs-CZ" sz="1600" dirty="0"/>
              <a:t>znalost trhu, zákazníků a technologické možnosti reagovat na jejich požadavky;</a:t>
            </a:r>
          </a:p>
          <a:p>
            <a:pPr lvl="0"/>
            <a:r>
              <a:rPr lang="cs-CZ" sz="1600" dirty="0"/>
              <a:t>kvalita podnikového managementu.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GE matice - dimenze</a:t>
            </a:r>
            <a:endParaRPr lang="cs-CZ" dirty="0"/>
          </a:p>
        </p:txBody>
      </p:sp>
    </p:spTree>
    <p:extLst>
      <p:ext uri="{BB962C8B-B14F-4D97-AF65-F5344CB8AC3E}">
        <p14:creationId xmlns:p14="http://schemas.microsoft.com/office/powerpoint/2010/main" val="279951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16167"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smtClean="0"/>
              <a:t>1 – chráněné postavení, chránit a udržovat pozice</a:t>
            </a:r>
          </a:p>
          <a:p>
            <a:pPr lvl="0" algn="just"/>
            <a:r>
              <a:rPr lang="cs-CZ" sz="1600" dirty="0" smtClean="0"/>
              <a:t>2 – investovat a budovat, investovat výběrově do rozvoje</a:t>
            </a:r>
          </a:p>
          <a:p>
            <a:pPr lvl="0" algn="just"/>
            <a:r>
              <a:rPr lang="cs-CZ" sz="1600" dirty="0" smtClean="0"/>
              <a:t>3 – budovat selektivně, investovat uváženě</a:t>
            </a:r>
          </a:p>
          <a:p>
            <a:pPr lvl="0" algn="just"/>
            <a:r>
              <a:rPr lang="cs-CZ" sz="1600" dirty="0" smtClean="0"/>
              <a:t>4 – budovat selektivně, investovat selektivně</a:t>
            </a:r>
          </a:p>
          <a:p>
            <a:pPr lvl="0" algn="just"/>
            <a:r>
              <a:rPr lang="cs-CZ" sz="1600" dirty="0" smtClean="0"/>
              <a:t>5 – výběrovost/aktivity směřovat k výnosům, výběrově investovat</a:t>
            </a:r>
          </a:p>
          <a:p>
            <a:pPr lvl="0" algn="just"/>
            <a:r>
              <a:rPr lang="cs-CZ" sz="1600" dirty="0" smtClean="0"/>
              <a:t>6 – omezeně expandovat nebo sklízet, omezit rozvoj</a:t>
            </a:r>
          </a:p>
          <a:p>
            <a:pPr lvl="0" algn="just"/>
            <a:r>
              <a:rPr lang="cs-CZ" sz="1600" dirty="0" smtClean="0"/>
              <a:t>7 – chránit a znovu se soustředit, chránit a přehodnocovat</a:t>
            </a:r>
          </a:p>
          <a:p>
            <a:pPr lvl="0" algn="just"/>
            <a:r>
              <a:rPr lang="cs-CZ" sz="1600" dirty="0" smtClean="0"/>
              <a:t>8 – směřovat k výnosům, omezit rozvoj</a:t>
            </a:r>
          </a:p>
          <a:p>
            <a:pPr lvl="0" algn="just"/>
            <a:r>
              <a:rPr lang="cs-CZ" sz="1600" dirty="0" smtClean="0"/>
              <a:t>9 – zbavovat se, sklízet</a:t>
            </a:r>
          </a:p>
          <a:p>
            <a:pPr marL="0" indent="0" algn="just">
              <a:buNone/>
            </a:pPr>
            <a:r>
              <a:rPr lang="cs-CZ" sz="1600" dirty="0"/>
              <a:t>Model vymezuje tři </a:t>
            </a:r>
            <a:r>
              <a:rPr lang="cs-CZ" sz="1600" b="1" i="1" dirty="0"/>
              <a:t>základní oblasti z pohledu výhodnosti investování</a:t>
            </a:r>
            <a:r>
              <a:rPr lang="cs-CZ" sz="1600" dirty="0"/>
              <a:t>:</a:t>
            </a:r>
          </a:p>
          <a:p>
            <a:pPr lvl="0" algn="just"/>
            <a:r>
              <a:rPr lang="cs-CZ" sz="1600" dirty="0"/>
              <a:t>Pole </a:t>
            </a:r>
            <a:r>
              <a:rPr lang="cs-CZ" sz="1600" dirty="0" smtClean="0"/>
              <a:t>1, </a:t>
            </a:r>
            <a:r>
              <a:rPr lang="cs-CZ" sz="1600" dirty="0"/>
              <a:t>2</a:t>
            </a:r>
            <a:r>
              <a:rPr lang="cs-CZ" sz="1600" dirty="0" smtClean="0"/>
              <a:t>, 4 </a:t>
            </a:r>
            <a:r>
              <a:rPr lang="cs-CZ" sz="1600" dirty="0"/>
              <a:t>jsou z pohledu dalších </a:t>
            </a:r>
            <a:r>
              <a:rPr lang="cs-CZ" sz="1600" i="1" dirty="0"/>
              <a:t>investic výhodné a mají zelenou</a:t>
            </a:r>
            <a:r>
              <a:rPr lang="cs-CZ" sz="1600" dirty="0"/>
              <a:t>. Trh je atraktivní a </a:t>
            </a:r>
            <a:r>
              <a:rPr lang="cs-CZ" sz="1600" dirty="0" smtClean="0"/>
              <a:t>podnik </a:t>
            </a:r>
            <a:r>
              <a:rPr lang="cs-CZ" sz="1600" dirty="0"/>
              <a:t>má dostatek zdrojů pro získání výhodné postavení.</a:t>
            </a:r>
          </a:p>
          <a:p>
            <a:pPr lvl="0" algn="just"/>
            <a:r>
              <a:rPr lang="cs-CZ" sz="1600" dirty="0"/>
              <a:t>Pole 6</a:t>
            </a:r>
            <a:r>
              <a:rPr lang="cs-CZ" sz="1600" dirty="0" smtClean="0"/>
              <a:t>, 8, 9 </a:t>
            </a:r>
            <a:r>
              <a:rPr lang="cs-CZ" sz="1600" dirty="0"/>
              <a:t>jsou z pohledu </a:t>
            </a:r>
            <a:r>
              <a:rPr lang="cs-CZ" sz="1600" i="1" dirty="0"/>
              <a:t>investic nevýhodné a spíše investice omezit</a:t>
            </a:r>
            <a:r>
              <a:rPr lang="cs-CZ" sz="1600" dirty="0"/>
              <a:t>.</a:t>
            </a:r>
          </a:p>
          <a:p>
            <a:pPr lvl="0" algn="just"/>
            <a:r>
              <a:rPr lang="cs-CZ" sz="1600" dirty="0"/>
              <a:t>Pole 3</a:t>
            </a:r>
            <a:r>
              <a:rPr lang="cs-CZ" sz="1600" dirty="0" smtClean="0"/>
              <a:t>, 5, 7 </a:t>
            </a:r>
            <a:r>
              <a:rPr lang="cs-CZ" sz="1600" dirty="0"/>
              <a:t>tvoří produkty, u kterých se musí </a:t>
            </a:r>
            <a:r>
              <a:rPr lang="cs-CZ" sz="1600" i="1" dirty="0"/>
              <a:t>pečlivě zvážit míra investic</a:t>
            </a:r>
            <a:r>
              <a:rPr lang="cs-CZ" sz="1600" dirty="0"/>
              <a:t>.</a:t>
            </a:r>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GE matice – jednotlivá pole</a:t>
            </a:r>
            <a:endParaRPr lang="cs-CZ" dirty="0"/>
          </a:p>
        </p:txBody>
      </p:sp>
    </p:spTree>
    <p:extLst>
      <p:ext uri="{BB962C8B-B14F-4D97-AF65-F5344CB8AC3E}">
        <p14:creationId xmlns:p14="http://schemas.microsoft.com/office/powerpoint/2010/main" val="423362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Strategická analýza </a:t>
            </a:r>
            <a:r>
              <a:rPr lang="cs-CZ" sz="4000" b="1" smtClean="0">
                <a:solidFill>
                  <a:schemeClr val="bg1"/>
                </a:solidFill>
                <a:latin typeface="Times New Roman" panose="02020603050405020304" pitchFamily="18" charset="0"/>
                <a:cs typeface="Times New Roman" panose="02020603050405020304" pitchFamily="18" charset="0"/>
              </a:rPr>
              <a:t>syntetického charakteru</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529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t>Syntetické metody propojují vliv faktorů externího prostředí a vliv faktorů interní prostředí podniku. Cílem těchto metod je nalézt optimální směr činnosti podniku tak, aby podnik respektoval prostředí, ve kterém působí, a zároveň zdroje, které má k dispozici</a:t>
            </a:r>
            <a:r>
              <a:rPr lang="cs-CZ" sz="1600" dirty="0" smtClean="0"/>
              <a:t>.</a:t>
            </a:r>
          </a:p>
          <a:p>
            <a:endParaRPr lang="cs-CZ" sz="1600" dirty="0" smtClean="0"/>
          </a:p>
          <a:p>
            <a:r>
              <a:rPr lang="cs-CZ" sz="1600" dirty="0" smtClean="0"/>
              <a:t>Konfrontační </a:t>
            </a:r>
            <a:r>
              <a:rPr lang="cs-CZ" sz="1600" dirty="0"/>
              <a:t>SWOT analýza</a:t>
            </a:r>
          </a:p>
          <a:p>
            <a:r>
              <a:rPr lang="cs-CZ" sz="1600" dirty="0"/>
              <a:t>Matice IFE, EFE, IE</a:t>
            </a:r>
          </a:p>
          <a:p>
            <a:r>
              <a:rPr lang="cs-CZ" sz="1600" dirty="0"/>
              <a:t>Matice QSPM</a:t>
            </a:r>
          </a:p>
          <a:p>
            <a:r>
              <a:rPr lang="cs-CZ" sz="1600" dirty="0"/>
              <a:t>SPACE analýza</a:t>
            </a:r>
          </a:p>
          <a:p>
            <a:r>
              <a:rPr lang="cs-CZ" sz="1600" dirty="0"/>
              <a:t>Dynamická strategická rozvaha</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Metody syntetického charakteru</a:t>
            </a:r>
            <a:endParaRPr lang="cs-CZ" dirty="0"/>
          </a:p>
        </p:txBody>
      </p:sp>
    </p:spTree>
    <p:extLst>
      <p:ext uri="{BB962C8B-B14F-4D97-AF65-F5344CB8AC3E}">
        <p14:creationId xmlns:p14="http://schemas.microsoft.com/office/powerpoint/2010/main" val="226905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SWOT analýza</a:t>
            </a:r>
            <a:r>
              <a:rPr lang="cs-CZ" sz="1600" dirty="0"/>
              <a:t> představuje analýzu, která sleduje silné (</a:t>
            </a:r>
            <a:r>
              <a:rPr lang="cs-CZ" sz="1600" dirty="0" err="1"/>
              <a:t>strengths</a:t>
            </a:r>
            <a:r>
              <a:rPr lang="cs-CZ" sz="1600" dirty="0"/>
              <a:t>) a slabé (</a:t>
            </a:r>
            <a:r>
              <a:rPr lang="cs-CZ" sz="1600" dirty="0" err="1"/>
              <a:t>weaknesses</a:t>
            </a:r>
            <a:r>
              <a:rPr lang="cs-CZ" sz="1600" dirty="0"/>
              <a:t>) stránky podniku jako charakteristiky vnitřních poměrů a charakteristiku okolí podniku v podobě příležitostí (</a:t>
            </a:r>
            <a:r>
              <a:rPr lang="cs-CZ" sz="1600" dirty="0" err="1"/>
              <a:t>opportunities</a:t>
            </a:r>
            <a:r>
              <a:rPr lang="cs-CZ" sz="1600" dirty="0"/>
              <a:t>) a hrozeb (</a:t>
            </a:r>
            <a:r>
              <a:rPr lang="cs-CZ" sz="1600" dirty="0" err="1"/>
              <a:t>threates</a:t>
            </a:r>
            <a:r>
              <a:rPr lang="cs-CZ" sz="1600" dirty="0"/>
              <a:t>). </a:t>
            </a:r>
            <a:endParaRPr lang="cs-CZ" sz="1600" dirty="0" smtClean="0"/>
          </a:p>
          <a:p>
            <a:pPr algn="just"/>
            <a:r>
              <a:rPr lang="cs-CZ" sz="1600" dirty="0" smtClean="0"/>
              <a:t>Konfrontací a kombinací </a:t>
            </a:r>
            <a:r>
              <a:rPr lang="cs-CZ" sz="1600" dirty="0"/>
              <a:t>těchto čtyř hodnocených faktorů je možno </a:t>
            </a:r>
            <a:r>
              <a:rPr lang="cs-CZ" sz="1600" dirty="0" smtClean="0"/>
              <a:t>zobrazit čtyři základní strategické směry, které se stávají základem zvolené podnikové strategie. </a:t>
            </a:r>
            <a:endParaRPr lang="cs-CZ" sz="1600" dirty="0"/>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sz="2200" dirty="0" smtClean="0"/>
              <a:t>Konfrontační SWOT </a:t>
            </a:r>
            <a:r>
              <a:rPr lang="cs-CZ" sz="2200" dirty="0"/>
              <a:t>analýza (TOWS, WOTS matice) </a:t>
            </a:r>
          </a:p>
        </p:txBody>
      </p:sp>
      <p:pic>
        <p:nvPicPr>
          <p:cNvPr id="5" name="Obrázek 4" descr="SWOT.jpg"/>
          <p:cNvPicPr/>
          <p:nvPr/>
        </p:nvPicPr>
        <p:blipFill>
          <a:blip r:embed="rId2" cstate="print"/>
          <a:stretch>
            <a:fillRect/>
          </a:stretch>
        </p:blipFill>
        <p:spPr>
          <a:xfrm>
            <a:off x="1187624" y="2571750"/>
            <a:ext cx="6048672" cy="2016224"/>
          </a:xfrm>
          <a:prstGeom prst="rect">
            <a:avLst/>
          </a:prstGeom>
        </p:spPr>
      </p:pic>
    </p:spTree>
    <p:extLst>
      <p:ext uri="{BB962C8B-B14F-4D97-AF65-F5344CB8AC3E}">
        <p14:creationId xmlns:p14="http://schemas.microsoft.com/office/powerpoint/2010/main" val="62726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Strategie WO – „hledání“, </a:t>
            </a:r>
            <a:r>
              <a:rPr lang="cs-CZ" sz="1600" dirty="0"/>
              <a:t>která sleduje překonání slabých stránek prostřednictvím maximálního využití příležitostí. Tato strategie přitom představuje výrazné změny v chování podniku</a:t>
            </a:r>
            <a:r>
              <a:rPr lang="cs-CZ" sz="1600" dirty="0" smtClean="0"/>
              <a:t>.</a:t>
            </a:r>
          </a:p>
          <a:p>
            <a:pPr lvl="0" algn="just"/>
            <a:endParaRPr lang="cs-CZ" sz="1600" dirty="0"/>
          </a:p>
          <a:p>
            <a:pPr lvl="0" algn="just"/>
            <a:r>
              <a:rPr lang="cs-CZ" sz="1600" b="1" dirty="0"/>
              <a:t>Strategie SO – „využití“ </a:t>
            </a:r>
            <a:r>
              <a:rPr lang="cs-CZ" sz="1600" dirty="0"/>
              <a:t>je ofenzivní strategie, agresivně růstově orientovaná která představuje postup z pozice síly, neboť podnik je dostatečně silný k využití příležitostí</a:t>
            </a:r>
            <a:r>
              <a:rPr lang="cs-CZ" sz="1600" dirty="0" smtClean="0"/>
              <a:t>.</a:t>
            </a:r>
          </a:p>
          <a:p>
            <a:pPr lvl="0" algn="just"/>
            <a:endParaRPr lang="cs-CZ" sz="1600" dirty="0"/>
          </a:p>
          <a:p>
            <a:pPr lvl="0" algn="just"/>
            <a:r>
              <a:rPr lang="cs-CZ" sz="1600" b="1" dirty="0"/>
              <a:t>Strategie ST – „konfrontace“ </a:t>
            </a:r>
            <a:r>
              <a:rPr lang="cs-CZ" sz="1600" dirty="0"/>
              <a:t>představuje </a:t>
            </a:r>
            <a:r>
              <a:rPr lang="cs-CZ" sz="1600" dirty="0" smtClean="0"/>
              <a:t>potřebu </a:t>
            </a:r>
            <a:r>
              <a:rPr lang="cs-CZ" sz="1600" dirty="0"/>
              <a:t>včas určit hrozby a přeměnit je využitím silných stránek v příležitosti nebo jejich vliv na podnik zmírnit</a:t>
            </a:r>
            <a:r>
              <a:rPr lang="cs-CZ" sz="1600" dirty="0" smtClean="0"/>
              <a:t>.</a:t>
            </a:r>
          </a:p>
          <a:p>
            <a:pPr lvl="0" algn="just"/>
            <a:endParaRPr lang="cs-CZ" sz="1600" dirty="0"/>
          </a:p>
          <a:p>
            <a:pPr lvl="0" algn="just"/>
            <a:r>
              <a:rPr lang="cs-CZ" sz="1600" b="1" dirty="0"/>
              <a:t>Strategie WT – „vyhýbání“ – </a:t>
            </a:r>
            <a:r>
              <a:rPr lang="cs-CZ" sz="1600" dirty="0"/>
              <a:t>má vždy charakter defenzivní, vycházející z realizace kompromisů a opuštění určitých pozic.</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sz="2200" dirty="0" smtClean="0"/>
              <a:t>Strategické přístupy konfrontační SWOT analýzy</a:t>
            </a:r>
            <a:endParaRPr lang="cs-CZ" sz="2200" dirty="0"/>
          </a:p>
        </p:txBody>
      </p:sp>
    </p:spTree>
    <p:extLst>
      <p:ext uri="{BB962C8B-B14F-4D97-AF65-F5344CB8AC3E}">
        <p14:creationId xmlns:p14="http://schemas.microsoft.com/office/powerpoint/2010/main" val="142377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Může být silně </a:t>
            </a:r>
            <a:r>
              <a:rPr lang="cs-CZ" sz="1600" b="1" dirty="0"/>
              <a:t>subjektivní</a:t>
            </a:r>
            <a:r>
              <a:rPr lang="cs-CZ" sz="1600" dirty="0"/>
              <a:t> ovlivněna svým tvůrcem. Proto je vhodné využít při její tvorbě kolektivní přístup. </a:t>
            </a:r>
          </a:p>
          <a:p>
            <a:pPr lvl="0" algn="just"/>
            <a:r>
              <a:rPr lang="cs-CZ" sz="1600" dirty="0"/>
              <a:t>Plně </a:t>
            </a:r>
            <a:r>
              <a:rPr lang="cs-CZ" sz="1600" b="1" dirty="0"/>
              <a:t>nerespektuje proměnlivost</a:t>
            </a:r>
            <a:r>
              <a:rPr lang="cs-CZ" sz="1600" dirty="0"/>
              <a:t> současného světa. V tomto případě je nutno chápat rozdělení na kladné a záporné vlivy jako záležitost proměnlivou a proto rozdělení na „dobré, příznivé vlivy“ a „zlé, méně příznivé vlivy“ může být přechodné. </a:t>
            </a:r>
          </a:p>
          <a:p>
            <a:pPr lvl="0" algn="just"/>
            <a:r>
              <a:rPr lang="cs-CZ" sz="1600" dirty="0"/>
              <a:t>Je </a:t>
            </a:r>
            <a:r>
              <a:rPr lang="cs-CZ" sz="1600" b="1" dirty="0"/>
              <a:t>statická</a:t>
            </a:r>
            <a:r>
              <a:rPr lang="cs-CZ" sz="1600" dirty="0"/>
              <a:t> neboť podává informace na klady a zápory dneška, případně, které přicházejí ze včerejška. Při tvorbě strategie je však nutno uvažovat o budoucnosti a v tomto směru není progresivní.</a:t>
            </a:r>
          </a:p>
          <a:p>
            <a:pPr lvl="0" algn="just"/>
            <a:r>
              <a:rPr lang="cs-CZ" sz="1600" dirty="0"/>
              <a:t>Je ji možno považovat za </a:t>
            </a:r>
            <a:r>
              <a:rPr lang="cs-CZ" sz="1600" b="1" dirty="0"/>
              <a:t>konservativní </a:t>
            </a:r>
            <a:r>
              <a:rPr lang="cs-CZ" sz="1600" dirty="0"/>
              <a:t>(málo dynamickou), neboť vychází z toho, co v přítomnosti existuje a to se snaží zlepšit, zdokonalit, případně využít nebo odstranit. Primárně však nehledá nová řešení nebo hlubší inovaci řešitelských přístupů.</a:t>
            </a:r>
          </a:p>
          <a:p>
            <a:pPr marL="0" lvl="0" indent="0" algn="just">
              <a:buNone/>
            </a:pP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sz="2200" dirty="0" smtClean="0"/>
              <a:t>Problémy spojené s využitím SWOT analýzy</a:t>
            </a:r>
            <a:endParaRPr lang="cs-CZ" sz="2200" dirty="0"/>
          </a:p>
        </p:txBody>
      </p:sp>
    </p:spTree>
    <p:extLst>
      <p:ext uri="{BB962C8B-B14F-4D97-AF65-F5344CB8AC3E}">
        <p14:creationId xmlns:p14="http://schemas.microsoft.com/office/powerpoint/2010/main" val="267448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Matice IFE </a:t>
            </a:r>
            <a:r>
              <a:rPr lang="cs-CZ" sz="1600" dirty="0"/>
              <a:t>se zaměřuje na hodnocení faktorů interního prostředí společnosti. </a:t>
            </a:r>
            <a:endParaRPr lang="cs-CZ" sz="1600" dirty="0" smtClean="0"/>
          </a:p>
          <a:p>
            <a:pPr algn="just"/>
            <a:r>
              <a:rPr lang="cs-CZ" sz="1600" dirty="0" smtClean="0"/>
              <a:t>Při sestavování Matice IFE můžeme pracovat se stejnými faktory jako v případě SWOT analýzy.</a:t>
            </a:r>
          </a:p>
          <a:p>
            <a:pPr algn="just"/>
            <a:r>
              <a:rPr lang="cs-CZ" sz="1600" dirty="0" smtClean="0"/>
              <a:t>K</a:t>
            </a:r>
            <a:r>
              <a:rPr lang="cs-CZ" sz="1600" dirty="0"/>
              <a:t> sestavení matice IFE je potřeba nejdříve přiřadit jednotlivým faktorům váhu (odpovídající významu daného faktoru) v rozsahu 0,0 – 1,0. Čím faktor získá vyšší váhu, tím je jeho význam vyšší. </a:t>
            </a:r>
            <a:endParaRPr lang="cs-CZ" sz="1600" dirty="0" smtClean="0"/>
          </a:p>
          <a:p>
            <a:pPr algn="just"/>
            <a:r>
              <a:rPr lang="cs-CZ" sz="1600" dirty="0" smtClean="0"/>
              <a:t>Poté </a:t>
            </a:r>
            <a:r>
              <a:rPr lang="cs-CZ" sz="1600" dirty="0"/>
              <a:t>je potřeba jednotlivé faktory ohodnotit pomocí čtyř stupňů: 4 (významná silná stránka), 3 (méně důležitá silná stránka), 2 (méně důležitá slabá stránka), 1 (významná slabá stránka). </a:t>
            </a:r>
            <a:endParaRPr lang="cs-CZ" sz="1600" dirty="0" smtClean="0"/>
          </a:p>
          <a:p>
            <a:pPr algn="just"/>
            <a:r>
              <a:rPr lang="cs-CZ" sz="1600" dirty="0" smtClean="0"/>
              <a:t>Konečné </a:t>
            </a:r>
            <a:r>
              <a:rPr lang="cs-CZ" sz="1600" dirty="0"/>
              <a:t>hodnocení je realizováno na základě součinu váhy a vlivu, čímž vzniká celkové vážené hodnocení interních faktorů</a:t>
            </a:r>
            <a:r>
              <a:rPr lang="cs-CZ" sz="1600" dirty="0" smtClean="0"/>
              <a:t>.</a:t>
            </a:r>
            <a:endParaRPr lang="cs-CZ" sz="1600" b="1"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256584" cy="507703"/>
          </a:xfrm>
        </p:spPr>
        <p:txBody>
          <a:bodyPr/>
          <a:lstStyle/>
          <a:p>
            <a:r>
              <a:rPr lang="cs-CZ" dirty="0" smtClean="0"/>
              <a:t>Matice IFE (</a:t>
            </a:r>
            <a:r>
              <a:rPr lang="cs-CZ" dirty="0" err="1" smtClean="0"/>
              <a:t>Internal</a:t>
            </a:r>
            <a:r>
              <a:rPr lang="cs-CZ" dirty="0" smtClean="0"/>
              <a:t> </a:t>
            </a:r>
            <a:r>
              <a:rPr lang="cs-CZ" dirty="0" err="1" smtClean="0"/>
              <a:t>Forces</a:t>
            </a:r>
            <a:r>
              <a:rPr lang="cs-CZ" dirty="0" smtClean="0"/>
              <a:t> </a:t>
            </a:r>
            <a:r>
              <a:rPr lang="cs-CZ" dirty="0" err="1" smtClean="0"/>
              <a:t>Evaluation</a:t>
            </a:r>
            <a:r>
              <a:rPr lang="cs-CZ" dirty="0" smtClean="0"/>
              <a:t>)</a:t>
            </a:r>
            <a:endParaRPr lang="cs-CZ" dirty="0"/>
          </a:p>
        </p:txBody>
      </p:sp>
    </p:spTree>
    <p:extLst>
      <p:ext uri="{BB962C8B-B14F-4D97-AF65-F5344CB8AC3E}">
        <p14:creationId xmlns:p14="http://schemas.microsoft.com/office/powerpoint/2010/main" val="18446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Příklad matice IFE</a:t>
            </a:r>
            <a:endParaRPr lang="cs-CZ" dirty="0"/>
          </a:p>
        </p:txBody>
      </p:sp>
      <p:graphicFrame>
        <p:nvGraphicFramePr>
          <p:cNvPr id="2" name="Tabulka 1"/>
          <p:cNvGraphicFramePr>
            <a:graphicFrameLocks noGrp="1"/>
          </p:cNvGraphicFramePr>
          <p:nvPr>
            <p:extLst/>
          </p:nvPr>
        </p:nvGraphicFramePr>
        <p:xfrm>
          <a:off x="467544" y="806421"/>
          <a:ext cx="7059430" cy="3974066"/>
        </p:xfrm>
        <a:graphic>
          <a:graphicData uri="http://schemas.openxmlformats.org/drawingml/2006/table">
            <a:tbl>
              <a:tblPr firstRow="1" firstCol="1" bandRow="1">
                <a:tableStyleId>{5C22544A-7EE6-4342-B048-85BDC9FD1C3A}</a:tableStyleId>
              </a:tblPr>
              <a:tblGrid>
                <a:gridCol w="648072">
                  <a:extLst>
                    <a:ext uri="{9D8B030D-6E8A-4147-A177-3AD203B41FA5}">
                      <a16:colId xmlns:a16="http://schemas.microsoft.com/office/drawing/2014/main" val="3098144064"/>
                    </a:ext>
                  </a:extLst>
                </a:gridCol>
                <a:gridCol w="2736304">
                  <a:extLst>
                    <a:ext uri="{9D8B030D-6E8A-4147-A177-3AD203B41FA5}">
                      <a16:colId xmlns:a16="http://schemas.microsoft.com/office/drawing/2014/main" val="2014639790"/>
                    </a:ext>
                  </a:extLst>
                </a:gridCol>
                <a:gridCol w="648072">
                  <a:extLst>
                    <a:ext uri="{9D8B030D-6E8A-4147-A177-3AD203B41FA5}">
                      <a16:colId xmlns:a16="http://schemas.microsoft.com/office/drawing/2014/main" val="3782781230"/>
                    </a:ext>
                  </a:extLst>
                </a:gridCol>
                <a:gridCol w="504056">
                  <a:extLst>
                    <a:ext uri="{9D8B030D-6E8A-4147-A177-3AD203B41FA5}">
                      <a16:colId xmlns:a16="http://schemas.microsoft.com/office/drawing/2014/main" val="1842474383"/>
                    </a:ext>
                  </a:extLst>
                </a:gridCol>
                <a:gridCol w="2522926">
                  <a:extLst>
                    <a:ext uri="{9D8B030D-6E8A-4147-A177-3AD203B41FA5}">
                      <a16:colId xmlns:a16="http://schemas.microsoft.com/office/drawing/2014/main" val="2621898215"/>
                    </a:ext>
                  </a:extLst>
                </a:gridCol>
              </a:tblGrid>
              <a:tr h="300789">
                <a:tc>
                  <a:txBody>
                    <a:bodyPr/>
                    <a:lstStyle/>
                    <a:p>
                      <a:pPr algn="just">
                        <a:lnSpc>
                          <a:spcPct val="150000"/>
                        </a:lnSpc>
                        <a:spcAft>
                          <a:spcPts val="0"/>
                        </a:spcAft>
                      </a:pPr>
                      <a:r>
                        <a:rPr lang="cs-CZ" sz="1400" dirty="0">
                          <a:solidFill>
                            <a:srgbClr val="000000"/>
                          </a:solidFill>
                          <a:effectLst/>
                        </a:rPr>
                        <a:t> </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 </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váha</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vliv</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výsledné hodnocení</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400550885"/>
                  </a:ext>
                </a:extLst>
              </a:tr>
              <a:tr h="300789">
                <a:tc rowSpan="4">
                  <a:txBody>
                    <a:bodyPr/>
                    <a:lstStyle/>
                    <a:p>
                      <a:pPr marL="71755" marR="71755" algn="ctr">
                        <a:lnSpc>
                          <a:spcPct val="150000"/>
                        </a:lnSpc>
                        <a:spcAft>
                          <a:spcPts val="0"/>
                        </a:spcAft>
                      </a:pPr>
                      <a:r>
                        <a:rPr lang="cs-CZ" sz="1400">
                          <a:solidFill>
                            <a:srgbClr val="000000"/>
                          </a:solidFill>
                          <a:effectLst/>
                        </a:rPr>
                        <a:t>Silné stránky</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Moderní prostředí</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0,05</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4</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390541125"/>
                  </a:ext>
                </a:extLst>
              </a:tr>
              <a:tr h="300789">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Výše školného</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0,2</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4</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0,8</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4244748763"/>
                  </a:ext>
                </a:extLst>
              </a:tr>
              <a:tr h="300789">
                <a:tc vMerge="1">
                  <a:txBody>
                    <a:bodyPr/>
                    <a:lstStyle/>
                    <a:p>
                      <a:endParaRPr lang="cs-CZ"/>
                    </a:p>
                  </a:txBody>
                  <a:tcPr/>
                </a:tc>
                <a:tc>
                  <a:txBody>
                    <a:bodyPr/>
                    <a:lstStyle/>
                    <a:p>
                      <a:pPr algn="just">
                        <a:lnSpc>
                          <a:spcPct val="150000"/>
                        </a:lnSpc>
                        <a:spcAft>
                          <a:spcPts val="0"/>
                        </a:spcAft>
                      </a:pPr>
                      <a:r>
                        <a:rPr lang="cs-CZ" sz="1400" dirty="0">
                          <a:solidFill>
                            <a:srgbClr val="000000"/>
                          </a:solidFill>
                          <a:effectLst/>
                        </a:rPr>
                        <a:t>Marketing školy</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4</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0,4</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620694184"/>
                  </a:ext>
                </a:extLst>
              </a:tr>
              <a:tr h="300789">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Spolupráce se školami</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0,05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3</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0,15</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938188011"/>
                  </a:ext>
                </a:extLst>
              </a:tr>
              <a:tr h="300789">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Celkem silné stránky</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0,4</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 </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1,55</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095980806"/>
                  </a:ext>
                </a:extLst>
              </a:tr>
              <a:tr h="300789">
                <a:tc rowSpan="4">
                  <a:txBody>
                    <a:bodyPr/>
                    <a:lstStyle/>
                    <a:p>
                      <a:pPr marL="71755" marR="71755" algn="ctr">
                        <a:lnSpc>
                          <a:spcPct val="150000"/>
                        </a:lnSpc>
                        <a:spcAft>
                          <a:spcPts val="0"/>
                        </a:spcAft>
                      </a:pPr>
                      <a:r>
                        <a:rPr lang="cs-CZ" sz="1400">
                          <a:solidFill>
                            <a:srgbClr val="000000"/>
                          </a:solidFill>
                          <a:effectLst/>
                        </a:rPr>
                        <a:t>Slabé stránky</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Fluktuace zaměstnanců</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0,2</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853517244"/>
                  </a:ext>
                </a:extLst>
              </a:tr>
              <a:tr h="300789">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Jméno školy</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0,25</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4392686"/>
                  </a:ext>
                </a:extLst>
              </a:tr>
              <a:tr h="335655">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Neexistence magisterského studia</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0,2</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993008322"/>
                  </a:ext>
                </a:extLst>
              </a:tr>
              <a:tr h="300789">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Všeobecná profilace</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0,05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0,1</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85263128"/>
                  </a:ext>
                </a:extLst>
              </a:tr>
              <a:tr h="306749">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Celkem slabé stránky</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0,6</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 </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0,75</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42245022"/>
                  </a:ext>
                </a:extLst>
              </a:tr>
              <a:tr h="438011">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Celkové váženého hodnocení</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1,0</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 </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2,3</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210821910"/>
                  </a:ext>
                </a:extLst>
              </a:tr>
            </a:tbl>
          </a:graphicData>
        </a:graphic>
      </p:graphicFrame>
    </p:spTree>
    <p:extLst>
      <p:ext uri="{BB962C8B-B14F-4D97-AF65-F5344CB8AC3E}">
        <p14:creationId xmlns:p14="http://schemas.microsoft.com/office/powerpoint/2010/main" val="2947784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2000" b="1" dirty="0"/>
              <a:t>Konkurenceschopnost podniku</a:t>
            </a:r>
          </a:p>
          <a:p>
            <a:pPr algn="just"/>
            <a:r>
              <a:rPr lang="cs-CZ" sz="2000" dirty="0"/>
              <a:t>Konkurenceschopnost podniku můžeme definovat jako schopnost podniku alespoň si udržet, případně zvyšovat svůj poddíl na </a:t>
            </a:r>
            <a:r>
              <a:rPr lang="cs-CZ" sz="2000" dirty="0" smtClean="0"/>
              <a:t>trhu. </a:t>
            </a:r>
          </a:p>
          <a:p>
            <a:pPr algn="just"/>
            <a:r>
              <a:rPr lang="cs-CZ" sz="2000" dirty="0" smtClean="0"/>
              <a:t>Se </a:t>
            </a:r>
            <a:r>
              <a:rPr lang="cs-CZ" sz="2000" dirty="0"/>
              <a:t>zvýšením konkurenceschopností podniku jsou velmi úzce specifické kompetence, které představují schopnosti podniku nasadit zdroje a vytvářet hodnotu. </a:t>
            </a:r>
            <a:endParaRPr lang="cs-CZ" sz="2000" dirty="0" smtClean="0"/>
          </a:p>
          <a:p>
            <a:pPr algn="just"/>
            <a:r>
              <a:rPr lang="cs-CZ" sz="2000" dirty="0" smtClean="0"/>
              <a:t>Jde </a:t>
            </a:r>
            <a:r>
              <a:rPr lang="cs-CZ" sz="2000" dirty="0"/>
              <a:t>tedy o využití takových dovedností a schopností podniku, které umožňují vytvářet minimálně srovnatelnou ne-li lepší produkci, která bude převyšovat produkci ostatních účastníků na trhu.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344816" cy="507703"/>
          </a:xfrm>
        </p:spPr>
        <p:txBody>
          <a:bodyPr/>
          <a:lstStyle/>
          <a:p>
            <a:r>
              <a:rPr lang="cs-CZ" dirty="0" smtClean="0"/>
              <a:t>Strategické faktory interního podnikatelského prostředí</a:t>
            </a:r>
            <a:endParaRPr lang="cs-CZ" dirty="0"/>
          </a:p>
        </p:txBody>
      </p:sp>
    </p:spTree>
    <p:extLst>
      <p:ext uri="{BB962C8B-B14F-4D97-AF65-F5344CB8AC3E}">
        <p14:creationId xmlns:p14="http://schemas.microsoft.com/office/powerpoint/2010/main" val="171311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Zjištěné celkové vážené ohodnocení hodnotí </a:t>
            </a:r>
            <a:r>
              <a:rPr lang="cs-CZ" sz="1600" dirty="0" smtClean="0"/>
              <a:t>interní </a:t>
            </a:r>
            <a:r>
              <a:rPr lang="cs-CZ" sz="1600" dirty="0"/>
              <a:t>pozici </a:t>
            </a:r>
            <a:r>
              <a:rPr lang="cs-CZ" sz="1600" dirty="0" smtClean="0"/>
              <a:t>podniku vůči strategickému záměru</a:t>
            </a:r>
            <a:r>
              <a:rPr lang="cs-CZ" sz="1600" dirty="0"/>
              <a:t>. </a:t>
            </a:r>
          </a:p>
          <a:p>
            <a:pPr algn="just"/>
            <a:r>
              <a:rPr lang="cs-CZ" sz="1600" dirty="0"/>
              <a:t>Silné interní pozici </a:t>
            </a:r>
            <a:r>
              <a:rPr lang="cs-CZ" sz="1600" dirty="0" smtClean="0"/>
              <a:t>s vysokou </a:t>
            </a:r>
            <a:r>
              <a:rPr lang="cs-CZ" sz="1600" dirty="0"/>
              <a:t>nadějností splnění strategického záměru </a:t>
            </a:r>
            <a:r>
              <a:rPr lang="cs-CZ" sz="1600" dirty="0" smtClean="0"/>
              <a:t>odpovídá ohodnocení </a:t>
            </a:r>
            <a:r>
              <a:rPr lang="cs-CZ" sz="1600" dirty="0"/>
              <a:t>4. </a:t>
            </a:r>
          </a:p>
          <a:p>
            <a:pPr algn="just"/>
            <a:r>
              <a:rPr lang="cs-CZ" sz="1600" dirty="0"/>
              <a:t>Slabou interní pozici </a:t>
            </a:r>
            <a:r>
              <a:rPr lang="cs-CZ" sz="1600" dirty="0" smtClean="0"/>
              <a:t>vůči </a:t>
            </a:r>
            <a:r>
              <a:rPr lang="cs-CZ" sz="1600" dirty="0"/>
              <a:t>ambicím strategického záměru charakterizuje </a:t>
            </a:r>
            <a:r>
              <a:rPr lang="cs-CZ" sz="1600" dirty="0" smtClean="0"/>
              <a:t>ohodnocení 1 a průměrné </a:t>
            </a:r>
            <a:r>
              <a:rPr lang="cs-CZ" sz="1600" dirty="0"/>
              <a:t>interní síle </a:t>
            </a:r>
            <a:r>
              <a:rPr lang="cs-CZ" sz="1600" dirty="0" smtClean="0"/>
              <a:t>podniku </a:t>
            </a:r>
            <a:r>
              <a:rPr lang="cs-CZ" sz="1600" dirty="0"/>
              <a:t>odpovídá </a:t>
            </a:r>
            <a:r>
              <a:rPr lang="cs-CZ" sz="1600" dirty="0" smtClean="0"/>
              <a:t>ohodnocení 2,5</a:t>
            </a:r>
            <a:r>
              <a:rPr lang="cs-CZ" sz="1600" dirty="0"/>
              <a:t>.</a:t>
            </a:r>
          </a:p>
          <a:p>
            <a:pPr algn="just"/>
            <a:r>
              <a:rPr lang="cs-CZ" sz="1600" dirty="0"/>
              <a:t>Silná pozice </a:t>
            </a:r>
            <a:r>
              <a:rPr lang="cs-CZ" sz="1600" dirty="0" smtClean="0"/>
              <a:t>znamená, že </a:t>
            </a:r>
            <a:r>
              <a:rPr lang="cs-CZ" sz="1600" dirty="0"/>
              <a:t>strategický záměr se může opřít o velmi silné interní prostředí, </a:t>
            </a:r>
            <a:r>
              <a:rPr lang="cs-CZ" sz="1600" dirty="0" smtClean="0"/>
              <a:t>slabá </a:t>
            </a:r>
            <a:r>
              <a:rPr lang="cs-CZ" sz="1600" dirty="0"/>
              <a:t>interní </a:t>
            </a:r>
            <a:r>
              <a:rPr lang="cs-CZ" sz="1600" dirty="0" smtClean="0"/>
              <a:t>pozice naopak </a:t>
            </a:r>
            <a:r>
              <a:rPr lang="cs-CZ" sz="1600" dirty="0"/>
              <a:t>znamená, že firma není připravena strategický záměr </a:t>
            </a:r>
            <a:r>
              <a:rPr lang="cs-CZ" sz="1600" dirty="0" smtClean="0"/>
              <a:t>v celé </a:t>
            </a:r>
            <a:r>
              <a:rPr lang="cs-CZ" sz="1600" dirty="0"/>
              <a:t>šíři realizovat, </a:t>
            </a:r>
            <a:r>
              <a:rPr lang="cs-CZ" sz="1600" dirty="0" smtClean="0"/>
              <a:t>resp</a:t>
            </a:r>
            <a:r>
              <a:rPr lang="cs-CZ" sz="1600" dirty="0"/>
              <a:t>. vzhledem </a:t>
            </a:r>
            <a:r>
              <a:rPr lang="cs-CZ" sz="1600" dirty="0" smtClean="0"/>
              <a:t>k podstupovanému </a:t>
            </a:r>
            <a:r>
              <a:rPr lang="cs-CZ" sz="1600" dirty="0"/>
              <a:t>riziku je výhodnější zaměřit strategii primárně </a:t>
            </a:r>
            <a:r>
              <a:rPr lang="cs-CZ" sz="1600" dirty="0" smtClean="0"/>
              <a:t>na posílení </a:t>
            </a:r>
            <a:r>
              <a:rPr lang="cs-CZ" sz="1600" dirty="0"/>
              <a:t>interního prostředí.</a:t>
            </a:r>
          </a:p>
          <a:p>
            <a:pPr marL="0" indent="0" algn="just">
              <a:buNone/>
            </a:pPr>
            <a:endParaRPr lang="cs-CZ" sz="1600" b="1"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256584" cy="507703"/>
          </a:xfrm>
        </p:spPr>
        <p:txBody>
          <a:bodyPr/>
          <a:lstStyle/>
          <a:p>
            <a:r>
              <a:rPr lang="cs-CZ" dirty="0" smtClean="0"/>
              <a:t>Matice IFE (</a:t>
            </a:r>
            <a:r>
              <a:rPr lang="cs-CZ" dirty="0" err="1" smtClean="0"/>
              <a:t>Internal</a:t>
            </a:r>
            <a:r>
              <a:rPr lang="cs-CZ" dirty="0" smtClean="0"/>
              <a:t> </a:t>
            </a:r>
            <a:r>
              <a:rPr lang="cs-CZ" dirty="0" err="1" smtClean="0"/>
              <a:t>Forces</a:t>
            </a:r>
            <a:r>
              <a:rPr lang="cs-CZ" dirty="0" smtClean="0"/>
              <a:t> </a:t>
            </a:r>
            <a:r>
              <a:rPr lang="cs-CZ" dirty="0" err="1" smtClean="0"/>
              <a:t>Evaluation</a:t>
            </a:r>
            <a:r>
              <a:rPr lang="cs-CZ" dirty="0" smtClean="0"/>
              <a:t>)</a:t>
            </a:r>
            <a:endParaRPr lang="cs-CZ" dirty="0"/>
          </a:p>
        </p:txBody>
      </p:sp>
    </p:spTree>
    <p:extLst>
      <p:ext uri="{BB962C8B-B14F-4D97-AF65-F5344CB8AC3E}">
        <p14:creationId xmlns:p14="http://schemas.microsoft.com/office/powerpoint/2010/main" val="46533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Matice EFE </a:t>
            </a:r>
            <a:r>
              <a:rPr lang="cs-CZ" sz="1600" dirty="0"/>
              <a:t>se zabývá hodnocením externího prostředí podniku, tzn. hodnocením vlivu makroprostředí a tržního prostředí. </a:t>
            </a:r>
            <a:endParaRPr lang="cs-CZ" sz="1600" dirty="0" smtClean="0"/>
          </a:p>
          <a:p>
            <a:pPr algn="just"/>
            <a:r>
              <a:rPr lang="cs-CZ" sz="1600" dirty="0"/>
              <a:t>Při sestavování Matice </a:t>
            </a:r>
            <a:r>
              <a:rPr lang="cs-CZ" sz="1600" dirty="0" smtClean="0"/>
              <a:t>EFE, stejně jako u Matice IFE, </a:t>
            </a:r>
            <a:r>
              <a:rPr lang="cs-CZ" sz="1600" dirty="0"/>
              <a:t>můžeme pracovat se stejnými faktory jako v případě SWOT analýzy.</a:t>
            </a:r>
          </a:p>
          <a:p>
            <a:pPr algn="just"/>
            <a:r>
              <a:rPr lang="cs-CZ" sz="1600" dirty="0" smtClean="0"/>
              <a:t>Při </a:t>
            </a:r>
            <a:r>
              <a:rPr lang="cs-CZ" sz="1600" dirty="0"/>
              <a:t>sestavování matice EFE se postupuje obdobně jako u matice IFE s tím rozdílem, že stupně vlivu jsou následující: 4 (nejvyšší), 3 (nadprůměrný), 2 (střední), 1 (nízký). </a:t>
            </a:r>
            <a:endParaRPr lang="cs-CZ" sz="1600" dirty="0" smtClean="0"/>
          </a:p>
          <a:p>
            <a:pPr algn="just"/>
            <a:r>
              <a:rPr lang="cs-CZ" sz="1600" dirty="0"/>
              <a:t>K sestavení matice </a:t>
            </a:r>
            <a:r>
              <a:rPr lang="cs-CZ" sz="1600" dirty="0" smtClean="0"/>
              <a:t>EFE </a:t>
            </a:r>
            <a:r>
              <a:rPr lang="cs-CZ" sz="1600" dirty="0"/>
              <a:t>je potřeba nejdříve přiřadit jednotlivým faktorům váhu (odpovídající významu daného faktoru) v rozsahu 0,0 – 1,0. Čím faktor získá vyšší váhu, tím je jeho význam vyšší. </a:t>
            </a:r>
            <a:endParaRPr lang="cs-CZ" sz="1600" dirty="0" smtClean="0"/>
          </a:p>
          <a:p>
            <a:pPr algn="just"/>
            <a:r>
              <a:rPr lang="cs-CZ" sz="1600" dirty="0"/>
              <a:t>Konečné hodnocení je realizováno na základě součinu váhy a vlivu, čímž vzniká celkové vážené hodnocení interních faktorů</a:t>
            </a:r>
            <a:r>
              <a:rPr lang="cs-CZ" sz="1600" dirty="0" smtClean="0"/>
              <a:t>.</a:t>
            </a:r>
            <a:endParaRPr lang="cs-CZ" sz="1600" b="1"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544616" cy="507703"/>
          </a:xfrm>
        </p:spPr>
        <p:txBody>
          <a:bodyPr/>
          <a:lstStyle/>
          <a:p>
            <a:r>
              <a:rPr lang="cs-CZ" dirty="0" smtClean="0"/>
              <a:t>Matice EFE (</a:t>
            </a:r>
            <a:r>
              <a:rPr lang="cs-CZ" dirty="0" err="1" smtClean="0"/>
              <a:t>External</a:t>
            </a:r>
            <a:r>
              <a:rPr lang="cs-CZ" dirty="0" smtClean="0"/>
              <a:t> </a:t>
            </a:r>
            <a:r>
              <a:rPr lang="cs-CZ" dirty="0" err="1" smtClean="0"/>
              <a:t>Forces</a:t>
            </a:r>
            <a:r>
              <a:rPr lang="cs-CZ" dirty="0" smtClean="0"/>
              <a:t> </a:t>
            </a:r>
            <a:r>
              <a:rPr lang="cs-CZ" dirty="0" err="1" smtClean="0"/>
              <a:t>Evaluation</a:t>
            </a:r>
            <a:r>
              <a:rPr lang="cs-CZ" dirty="0" smtClean="0"/>
              <a:t>)</a:t>
            </a:r>
            <a:endParaRPr lang="cs-CZ" dirty="0"/>
          </a:p>
        </p:txBody>
      </p:sp>
    </p:spTree>
    <p:extLst>
      <p:ext uri="{BB962C8B-B14F-4D97-AF65-F5344CB8AC3E}">
        <p14:creationId xmlns:p14="http://schemas.microsoft.com/office/powerpoint/2010/main" val="414688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Příklad matice EFE</a:t>
            </a:r>
            <a:endParaRPr lang="cs-CZ" dirty="0"/>
          </a:p>
        </p:txBody>
      </p:sp>
      <p:graphicFrame>
        <p:nvGraphicFramePr>
          <p:cNvPr id="2" name="Tabulka 1"/>
          <p:cNvGraphicFramePr>
            <a:graphicFrameLocks noGrp="1"/>
          </p:cNvGraphicFramePr>
          <p:nvPr>
            <p:extLst/>
          </p:nvPr>
        </p:nvGraphicFramePr>
        <p:xfrm>
          <a:off x="323528" y="729859"/>
          <a:ext cx="7272808" cy="3887405"/>
        </p:xfrm>
        <a:graphic>
          <a:graphicData uri="http://schemas.openxmlformats.org/drawingml/2006/table">
            <a:tbl>
              <a:tblPr firstRow="1" firstCol="1" bandRow="1">
                <a:tableStyleId>{5C22544A-7EE6-4342-B048-85BDC9FD1C3A}</a:tableStyleId>
              </a:tblPr>
              <a:tblGrid>
                <a:gridCol w="467061">
                  <a:extLst>
                    <a:ext uri="{9D8B030D-6E8A-4147-A177-3AD203B41FA5}">
                      <a16:colId xmlns:a16="http://schemas.microsoft.com/office/drawing/2014/main" val="2899910249"/>
                    </a:ext>
                  </a:extLst>
                </a:gridCol>
                <a:gridCol w="3383249">
                  <a:extLst>
                    <a:ext uri="{9D8B030D-6E8A-4147-A177-3AD203B41FA5}">
                      <a16:colId xmlns:a16="http://schemas.microsoft.com/office/drawing/2014/main" val="1054888841"/>
                    </a:ext>
                  </a:extLst>
                </a:gridCol>
                <a:gridCol w="641719">
                  <a:extLst>
                    <a:ext uri="{9D8B030D-6E8A-4147-A177-3AD203B41FA5}">
                      <a16:colId xmlns:a16="http://schemas.microsoft.com/office/drawing/2014/main" val="975214974"/>
                    </a:ext>
                  </a:extLst>
                </a:gridCol>
                <a:gridCol w="427812">
                  <a:extLst>
                    <a:ext uri="{9D8B030D-6E8A-4147-A177-3AD203B41FA5}">
                      <a16:colId xmlns:a16="http://schemas.microsoft.com/office/drawing/2014/main" val="1568946811"/>
                    </a:ext>
                  </a:extLst>
                </a:gridCol>
                <a:gridCol w="2352967">
                  <a:extLst>
                    <a:ext uri="{9D8B030D-6E8A-4147-A177-3AD203B41FA5}">
                      <a16:colId xmlns:a16="http://schemas.microsoft.com/office/drawing/2014/main" val="2436808786"/>
                    </a:ext>
                  </a:extLst>
                </a:gridCol>
              </a:tblGrid>
              <a:tr h="305415">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váha</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vliv</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výsledné hodnocení</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119567780"/>
                  </a:ext>
                </a:extLst>
              </a:tr>
              <a:tr h="305415">
                <a:tc rowSpan="4">
                  <a:txBody>
                    <a:bodyPr/>
                    <a:lstStyle/>
                    <a:p>
                      <a:pPr marL="71755" marR="71755" algn="ctr">
                        <a:lnSpc>
                          <a:spcPct val="150000"/>
                        </a:lnSpc>
                        <a:spcAft>
                          <a:spcPts val="0"/>
                        </a:spcAft>
                      </a:pPr>
                      <a:r>
                        <a:rPr lang="cs-CZ" sz="1400" dirty="0">
                          <a:solidFill>
                            <a:srgbClr val="000000"/>
                          </a:solidFill>
                          <a:effectLst/>
                        </a:rPr>
                        <a:t>Příležitosti </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Pozice školy v regionu</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0,15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0,3</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511130453"/>
                  </a:ext>
                </a:extLst>
              </a:tr>
              <a:tr h="366965">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Poptávka po vysokoškolském vzdělání</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0,05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4</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504233389"/>
                  </a:ext>
                </a:extLst>
              </a:tr>
              <a:tr h="288032">
                <a:tc vMerge="1">
                  <a:txBody>
                    <a:bodyPr/>
                    <a:lstStyle/>
                    <a:p>
                      <a:endParaRPr lang="cs-CZ"/>
                    </a:p>
                  </a:txBody>
                  <a:tcPr/>
                </a:tc>
                <a:tc>
                  <a:txBody>
                    <a:bodyPr/>
                    <a:lstStyle/>
                    <a:p>
                      <a:pPr algn="just">
                        <a:lnSpc>
                          <a:spcPct val="150000"/>
                        </a:lnSpc>
                        <a:spcAft>
                          <a:spcPts val="0"/>
                        </a:spcAft>
                      </a:pPr>
                      <a:r>
                        <a:rPr lang="cs-CZ" sz="1400" dirty="0">
                          <a:solidFill>
                            <a:srgbClr val="000000"/>
                          </a:solidFill>
                          <a:effectLst/>
                        </a:rPr>
                        <a:t>Zlepšení ekonomické situace obyvatelstva</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877625072"/>
                  </a:ext>
                </a:extLst>
              </a:tr>
              <a:tr h="305415">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Možnost zapojení do projektů a grantů</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0,05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0,05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540852875"/>
                  </a:ext>
                </a:extLst>
              </a:tr>
              <a:tr h="305415">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Celkem příležitosti</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0,35</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 </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0,75</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980024177"/>
                  </a:ext>
                </a:extLst>
              </a:tr>
              <a:tr h="305415">
                <a:tc rowSpan="4">
                  <a:txBody>
                    <a:bodyPr/>
                    <a:lstStyle/>
                    <a:p>
                      <a:pPr marL="71755" marR="71755" algn="ctr">
                        <a:lnSpc>
                          <a:spcPct val="150000"/>
                        </a:lnSpc>
                        <a:spcAft>
                          <a:spcPts val="0"/>
                        </a:spcAft>
                      </a:pPr>
                      <a:r>
                        <a:rPr lang="cs-CZ" sz="1400">
                          <a:solidFill>
                            <a:srgbClr val="000000"/>
                          </a:solidFill>
                          <a:effectLst/>
                        </a:rPr>
                        <a:t>Hrozby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Nezájem o vysokoškolské vzdělání</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0,05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4</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13244459"/>
                  </a:ext>
                </a:extLst>
              </a:tr>
              <a:tr h="305415">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Zesílení konkurenčního tlaku</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4</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0,8</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4035502919"/>
                  </a:ext>
                </a:extLst>
              </a:tr>
              <a:tr h="290508">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Zhoršení ekonomické situace obyvatelstva</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916816132"/>
                  </a:ext>
                </a:extLst>
              </a:tr>
              <a:tr h="305415">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Zpřísnění legislativy</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0,3</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4</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1,2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760190879"/>
                  </a:ext>
                </a:extLst>
              </a:tr>
              <a:tr h="305415">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Celkem hrozby</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0,65</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 </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2,4</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063382556"/>
                  </a:ext>
                </a:extLst>
              </a:tr>
              <a:tr h="305415">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Celkové váženého hodnocení</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a:solidFill>
                            <a:srgbClr val="000000"/>
                          </a:solidFill>
                          <a:effectLst/>
                        </a:rPr>
                        <a:t>1,0</a:t>
                      </a:r>
                      <a:endParaRPr lang="cs-CZ"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a:solidFill>
                            <a:srgbClr val="000000"/>
                          </a:solidFill>
                          <a:effectLst/>
                        </a:rPr>
                        <a:t> </a:t>
                      </a:r>
                      <a:endParaRPr lang="cs-CZ"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3,15</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345797859"/>
                  </a:ext>
                </a:extLst>
              </a:tr>
            </a:tbl>
          </a:graphicData>
        </a:graphic>
      </p:graphicFrame>
    </p:spTree>
    <p:extLst>
      <p:ext uri="{BB962C8B-B14F-4D97-AF65-F5344CB8AC3E}">
        <p14:creationId xmlns:p14="http://schemas.microsoft.com/office/powerpoint/2010/main" val="395508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Smyslem </a:t>
            </a:r>
            <a:r>
              <a:rPr lang="cs-CZ" sz="1600" dirty="0" smtClean="0"/>
              <a:t>matice hodnocení </a:t>
            </a:r>
            <a:r>
              <a:rPr lang="cs-CZ" sz="1600" dirty="0"/>
              <a:t>faktorů externí analýzy </a:t>
            </a:r>
            <a:r>
              <a:rPr lang="cs-CZ" sz="1600" dirty="0" smtClean="0"/>
              <a:t>- EFE je </a:t>
            </a:r>
            <a:r>
              <a:rPr lang="cs-CZ" sz="1600" dirty="0"/>
              <a:t>dle Fotra a kolektivu </a:t>
            </a:r>
          </a:p>
          <a:p>
            <a:pPr algn="just"/>
            <a:r>
              <a:rPr lang="cs-CZ" sz="1600" dirty="0" smtClean="0"/>
              <a:t>(2012, </a:t>
            </a:r>
            <a:r>
              <a:rPr lang="cs-CZ" sz="1600" dirty="0"/>
              <a:t>s. 41) </a:t>
            </a:r>
            <a:r>
              <a:rPr lang="cs-CZ" sz="1600" dirty="0" smtClean="0"/>
              <a:t>vybrat z poznaných </a:t>
            </a:r>
            <a:r>
              <a:rPr lang="cs-CZ" sz="1600" dirty="0"/>
              <a:t>příležitostí a hrozeb takové </a:t>
            </a:r>
            <a:r>
              <a:rPr lang="cs-CZ" sz="1600" dirty="0" smtClean="0"/>
              <a:t>faktory </a:t>
            </a:r>
            <a:r>
              <a:rPr lang="cs-CZ" sz="1600" dirty="0"/>
              <a:t>externího prostředí, </a:t>
            </a:r>
            <a:r>
              <a:rPr lang="cs-CZ" sz="1600" dirty="0" smtClean="0"/>
              <a:t>které </a:t>
            </a:r>
            <a:r>
              <a:rPr lang="cs-CZ" sz="1600" dirty="0"/>
              <a:t>mají zásadní vliv na strategický záměr daného podniku a jejichž působení je shodné </a:t>
            </a:r>
            <a:r>
              <a:rPr lang="cs-CZ" sz="1600" dirty="0" smtClean="0"/>
              <a:t>s časovým </a:t>
            </a:r>
            <a:r>
              <a:rPr lang="cs-CZ" sz="1600" dirty="0"/>
              <a:t>horizontem strategického plánu. Většinou jsou identifikované faktory </a:t>
            </a:r>
            <a:r>
              <a:rPr lang="cs-CZ" sz="1600" dirty="0" smtClean="0"/>
              <a:t>považovány </a:t>
            </a:r>
            <a:r>
              <a:rPr lang="cs-CZ" sz="1600" dirty="0"/>
              <a:t>za rizikové faktory, a to buď </a:t>
            </a:r>
            <a:r>
              <a:rPr lang="cs-CZ" sz="1600" dirty="0" smtClean="0"/>
              <a:t>s kladným</a:t>
            </a:r>
            <a:r>
              <a:rPr lang="cs-CZ" sz="1600" dirty="0"/>
              <a:t>, nebo </a:t>
            </a:r>
            <a:r>
              <a:rPr lang="cs-CZ" sz="1600" dirty="0" smtClean="0"/>
              <a:t>záporným </a:t>
            </a:r>
            <a:r>
              <a:rPr lang="cs-CZ" sz="1600" dirty="0"/>
              <a:t>vlivem na strategický záměr. </a:t>
            </a:r>
          </a:p>
          <a:p>
            <a:pPr algn="just"/>
            <a:r>
              <a:rPr lang="cs-CZ" sz="1600" dirty="0"/>
              <a:t>Celkové vážené ohodnocení ukazuje celkovou citlivost strategického záměru firmy </a:t>
            </a:r>
            <a:r>
              <a:rPr lang="cs-CZ" sz="1600" dirty="0" smtClean="0"/>
              <a:t>na </a:t>
            </a:r>
            <a:r>
              <a:rPr lang="cs-CZ" sz="1600" dirty="0"/>
              <a:t>externí prostředí. Největší citlivost indikuje ohodnocení </a:t>
            </a:r>
            <a:r>
              <a:rPr lang="cs-CZ" sz="1600" dirty="0" smtClean="0"/>
              <a:t>4</a:t>
            </a:r>
            <a:r>
              <a:rPr lang="cs-CZ" sz="1600" dirty="0"/>
              <a:t>, </a:t>
            </a:r>
            <a:r>
              <a:rPr lang="cs-CZ" sz="1600" dirty="0" smtClean="0"/>
              <a:t>nízkou </a:t>
            </a:r>
            <a:r>
              <a:rPr lang="cs-CZ" sz="1600" dirty="0"/>
              <a:t>citlivost představuje </a:t>
            </a:r>
            <a:r>
              <a:rPr lang="cs-CZ" sz="1600" dirty="0" smtClean="0"/>
              <a:t>1</a:t>
            </a:r>
            <a:r>
              <a:rPr lang="cs-CZ" sz="1600" dirty="0"/>
              <a:t>, </a:t>
            </a:r>
            <a:r>
              <a:rPr lang="cs-CZ" sz="1600" dirty="0" smtClean="0"/>
              <a:t>střední </a:t>
            </a:r>
            <a:r>
              <a:rPr lang="cs-CZ" sz="1600" dirty="0"/>
              <a:t>citlivost pak ohodnocení </a:t>
            </a:r>
            <a:r>
              <a:rPr lang="cs-CZ" sz="1600" dirty="0" smtClean="0"/>
              <a:t>2,5</a:t>
            </a:r>
            <a:r>
              <a:rPr lang="cs-CZ" sz="1600" dirty="0"/>
              <a:t>. </a:t>
            </a:r>
          </a:p>
          <a:p>
            <a:pPr algn="just"/>
            <a:r>
              <a:rPr lang="cs-CZ" sz="1600" dirty="0"/>
              <a:t>Dosažené </a:t>
            </a:r>
            <a:r>
              <a:rPr lang="cs-CZ" sz="1600" dirty="0" smtClean="0"/>
              <a:t>ohodnocení informuje </a:t>
            </a:r>
            <a:r>
              <a:rPr lang="cs-CZ" sz="1600" dirty="0"/>
              <a:t>firmu, zda </a:t>
            </a:r>
            <a:r>
              <a:rPr lang="cs-CZ" sz="1600" dirty="0" smtClean="0"/>
              <a:t>je </a:t>
            </a:r>
            <a:r>
              <a:rPr lang="cs-CZ" sz="1600" dirty="0"/>
              <a:t>vhodné věnovat úsilí práci se </a:t>
            </a:r>
          </a:p>
          <a:p>
            <a:pPr algn="just"/>
            <a:r>
              <a:rPr lang="cs-CZ" sz="1600" dirty="0"/>
              <a:t>scénáři </a:t>
            </a:r>
            <a:r>
              <a:rPr lang="cs-CZ" sz="1600" dirty="0" smtClean="0"/>
              <a:t>(</a:t>
            </a:r>
            <a:r>
              <a:rPr lang="cs-CZ" sz="1600" dirty="0"/>
              <a:t>při vysoké citlivosti) nebo se spoléhat více </a:t>
            </a:r>
            <a:r>
              <a:rPr lang="cs-CZ" sz="1600" dirty="0" smtClean="0"/>
              <a:t>na trendy ověřené v minulém </a:t>
            </a:r>
            <a:r>
              <a:rPr lang="cs-CZ" sz="1600" dirty="0"/>
              <a:t>období </a:t>
            </a:r>
            <a:r>
              <a:rPr lang="cs-CZ" sz="1600" dirty="0" smtClean="0"/>
              <a:t>podnikatelské aktivity </a:t>
            </a:r>
            <a:r>
              <a:rPr lang="cs-CZ" sz="1600" dirty="0"/>
              <a:t>firmy bez významných </a:t>
            </a:r>
            <a:r>
              <a:rPr lang="cs-CZ" sz="1600" dirty="0" smtClean="0"/>
              <a:t>odchylek </a:t>
            </a:r>
            <a:r>
              <a:rPr lang="cs-CZ" sz="1600" dirty="0"/>
              <a:t>od jeho základní verze (při nízké citlivosti</a:t>
            </a:r>
            <a:r>
              <a:rPr lang="cs-CZ" sz="1600" dirty="0" smtClean="0"/>
              <a:t>).</a:t>
            </a:r>
            <a:endParaRPr lang="cs-CZ" sz="1600" dirty="0"/>
          </a:p>
          <a:p>
            <a:pPr marL="0" indent="0" algn="just">
              <a:buNone/>
            </a:pPr>
            <a:endParaRPr lang="cs-CZ" sz="1600" b="1"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544616" cy="507703"/>
          </a:xfrm>
        </p:spPr>
        <p:txBody>
          <a:bodyPr/>
          <a:lstStyle/>
          <a:p>
            <a:r>
              <a:rPr lang="cs-CZ" dirty="0" smtClean="0"/>
              <a:t>Matice EFE (</a:t>
            </a:r>
            <a:r>
              <a:rPr lang="cs-CZ" dirty="0" err="1" smtClean="0"/>
              <a:t>External</a:t>
            </a:r>
            <a:r>
              <a:rPr lang="cs-CZ" dirty="0" smtClean="0"/>
              <a:t> </a:t>
            </a:r>
            <a:r>
              <a:rPr lang="cs-CZ" dirty="0" err="1" smtClean="0"/>
              <a:t>Forces</a:t>
            </a:r>
            <a:r>
              <a:rPr lang="cs-CZ" dirty="0" smtClean="0"/>
              <a:t> </a:t>
            </a:r>
            <a:r>
              <a:rPr lang="cs-CZ" dirty="0" err="1" smtClean="0"/>
              <a:t>Evaluation</a:t>
            </a:r>
            <a:r>
              <a:rPr lang="cs-CZ" dirty="0" smtClean="0"/>
              <a:t>)</a:t>
            </a:r>
            <a:endParaRPr lang="cs-CZ" dirty="0"/>
          </a:p>
        </p:txBody>
      </p:sp>
    </p:spTree>
    <p:extLst>
      <p:ext uri="{BB962C8B-B14F-4D97-AF65-F5344CB8AC3E}">
        <p14:creationId xmlns:p14="http://schemas.microsoft.com/office/powerpoint/2010/main" val="424581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Matice </a:t>
            </a:r>
            <a:r>
              <a:rPr lang="cs-CZ" sz="1600" dirty="0"/>
              <a:t>IE = matice hodnocení interních a externích faktorů </a:t>
            </a:r>
            <a:r>
              <a:rPr lang="cs-CZ" sz="1600" dirty="0" smtClean="0"/>
              <a:t>slouží k tomu</a:t>
            </a:r>
            <a:r>
              <a:rPr lang="cs-CZ" sz="1600" dirty="0"/>
              <a:t>, aby pomocí </a:t>
            </a:r>
            <a:r>
              <a:rPr lang="cs-CZ" sz="1600" dirty="0" smtClean="0"/>
              <a:t>ní </a:t>
            </a:r>
            <a:r>
              <a:rPr lang="cs-CZ" sz="1600" dirty="0"/>
              <a:t>byla zvolena správná strategie, </a:t>
            </a:r>
            <a:r>
              <a:rPr lang="cs-CZ" sz="1600" dirty="0" smtClean="0"/>
              <a:t>které </a:t>
            </a:r>
            <a:r>
              <a:rPr lang="cs-CZ" sz="1600" dirty="0"/>
              <a:t>bude vycházet a </a:t>
            </a:r>
            <a:r>
              <a:rPr lang="cs-CZ" sz="1600" dirty="0" smtClean="0"/>
              <a:t>respektovat faktory zjištěné během analýzy </a:t>
            </a:r>
            <a:r>
              <a:rPr lang="cs-CZ" sz="1600" dirty="0"/>
              <a:t>prostředí</a:t>
            </a:r>
            <a:r>
              <a:rPr lang="cs-CZ" sz="1600" dirty="0" smtClean="0"/>
              <a:t>.</a:t>
            </a:r>
          </a:p>
          <a:p>
            <a:pPr algn="just"/>
            <a:endParaRPr lang="cs-CZ" sz="1600" dirty="0"/>
          </a:p>
          <a:p>
            <a:pPr algn="just"/>
            <a:r>
              <a:rPr lang="cs-CZ" sz="1600" dirty="0"/>
              <a:t>Po zanesení hodnot z matic IFE a EFE můžeme vidět výslednou pozici konkrétního podniku v Matici IE</a:t>
            </a:r>
            <a:r>
              <a:rPr lang="cs-CZ" sz="1600" b="1" dirty="0"/>
              <a:t>. </a:t>
            </a:r>
            <a:endParaRPr lang="cs-CZ" sz="1600" b="1" dirty="0" smtClean="0"/>
          </a:p>
          <a:p>
            <a:pPr algn="just"/>
            <a:endParaRPr lang="cs-CZ" sz="1600" b="1" dirty="0"/>
          </a:p>
          <a:p>
            <a:pPr algn="just"/>
            <a:r>
              <a:rPr lang="cs-CZ" sz="1600" dirty="0" smtClean="0"/>
              <a:t>Graf </a:t>
            </a:r>
            <a:r>
              <a:rPr lang="cs-CZ" sz="1600" dirty="0"/>
              <a:t>matice je sestaven </a:t>
            </a:r>
            <a:r>
              <a:rPr lang="cs-CZ" sz="1600" dirty="0" smtClean="0"/>
              <a:t>z devíti </a:t>
            </a:r>
            <a:r>
              <a:rPr lang="cs-CZ" sz="1600" dirty="0"/>
              <a:t>dílčích polí, ze kterých vychází </a:t>
            </a:r>
            <a:r>
              <a:rPr lang="cs-CZ" sz="1600" dirty="0" smtClean="0"/>
              <a:t>rozdělení </a:t>
            </a:r>
            <a:r>
              <a:rPr lang="cs-CZ" sz="1600" dirty="0"/>
              <a:t>strategií do 3 </a:t>
            </a:r>
            <a:r>
              <a:rPr lang="cs-CZ" sz="1600" dirty="0" smtClean="0"/>
              <a:t>skupin:</a:t>
            </a:r>
          </a:p>
          <a:p>
            <a:pPr lvl="1" algn="just"/>
            <a:r>
              <a:rPr lang="cs-CZ" sz="1600" dirty="0" smtClean="0"/>
              <a:t>Oblasti </a:t>
            </a:r>
            <a:r>
              <a:rPr lang="cs-CZ" sz="1600" dirty="0"/>
              <a:t>I, II, IV </a:t>
            </a:r>
            <a:r>
              <a:rPr lang="cs-CZ" sz="1600" dirty="0" smtClean="0"/>
              <a:t>- „</a:t>
            </a:r>
            <a:r>
              <a:rPr lang="cs-CZ" sz="1600" dirty="0"/>
              <a:t>Stavěj a zajišťuj růst</a:t>
            </a:r>
            <a:r>
              <a:rPr lang="cs-CZ" sz="1600" dirty="0" smtClean="0"/>
              <a:t>“</a:t>
            </a:r>
          </a:p>
          <a:p>
            <a:pPr lvl="1" algn="just"/>
            <a:r>
              <a:rPr lang="cs-CZ" sz="1600" dirty="0"/>
              <a:t>Oblasti III, V, VII </a:t>
            </a:r>
            <a:r>
              <a:rPr lang="cs-CZ" sz="1600" dirty="0" smtClean="0"/>
              <a:t>- </a:t>
            </a:r>
            <a:r>
              <a:rPr lang="cs-CZ" sz="1600" dirty="0"/>
              <a:t>„</a:t>
            </a:r>
            <a:r>
              <a:rPr lang="cs-CZ" sz="1600" dirty="0" smtClean="0"/>
              <a:t>Udržuj </a:t>
            </a:r>
            <a:r>
              <a:rPr lang="cs-CZ" sz="1600" dirty="0"/>
              <a:t>a potvrzuj</a:t>
            </a:r>
            <a:r>
              <a:rPr lang="cs-CZ" sz="1600" dirty="0" smtClean="0"/>
              <a:t>“</a:t>
            </a:r>
          </a:p>
          <a:p>
            <a:pPr lvl="1" algn="just"/>
            <a:r>
              <a:rPr lang="cs-CZ" sz="1600" dirty="0"/>
              <a:t>Oblasti VI, VIII, IX </a:t>
            </a:r>
            <a:r>
              <a:rPr lang="cs-CZ" sz="1600" dirty="0" smtClean="0"/>
              <a:t>- </a:t>
            </a:r>
            <a:r>
              <a:rPr lang="cs-CZ" sz="1600" dirty="0"/>
              <a:t>„Sklízej a zbavuj se“.</a:t>
            </a:r>
          </a:p>
          <a:p>
            <a:pPr lvl="1" algn="just"/>
            <a:endParaRPr lang="cs-CZ" sz="1600" dirty="0"/>
          </a:p>
          <a:p>
            <a:pPr lvl="1" algn="just"/>
            <a:endParaRPr lang="cs-CZ" sz="1600" dirty="0"/>
          </a:p>
          <a:p>
            <a:pPr marL="0" indent="0" algn="just">
              <a:buNone/>
            </a:pPr>
            <a:endParaRPr lang="cs-CZ" sz="1600" b="1"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544616" cy="507703"/>
          </a:xfrm>
        </p:spPr>
        <p:txBody>
          <a:bodyPr/>
          <a:lstStyle/>
          <a:p>
            <a:r>
              <a:rPr lang="cs-CZ" dirty="0" smtClean="0"/>
              <a:t>Matice IE</a:t>
            </a:r>
            <a:endParaRPr lang="cs-CZ" dirty="0"/>
          </a:p>
        </p:txBody>
      </p:sp>
    </p:spTree>
    <p:extLst>
      <p:ext uri="{BB962C8B-B14F-4D97-AF65-F5344CB8AC3E}">
        <p14:creationId xmlns:p14="http://schemas.microsoft.com/office/powerpoint/2010/main" val="399343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Příklad matice IE</a:t>
            </a:r>
            <a:endParaRPr lang="cs-CZ" dirty="0"/>
          </a:p>
        </p:txBody>
      </p:sp>
      <p:graphicFrame>
        <p:nvGraphicFramePr>
          <p:cNvPr id="2" name="Tabulka 1"/>
          <p:cNvGraphicFramePr>
            <a:graphicFrameLocks noGrp="1"/>
          </p:cNvGraphicFramePr>
          <p:nvPr>
            <p:extLst/>
          </p:nvPr>
        </p:nvGraphicFramePr>
        <p:xfrm>
          <a:off x="1331640" y="1074390"/>
          <a:ext cx="5238007" cy="3657600"/>
        </p:xfrm>
        <a:graphic>
          <a:graphicData uri="http://schemas.openxmlformats.org/drawingml/2006/table">
            <a:tbl>
              <a:tblPr firstRow="1" firstCol="1" bandRow="1">
                <a:tableStyleId>{5C22544A-7EE6-4342-B048-85BDC9FD1C3A}</a:tableStyleId>
              </a:tblPr>
              <a:tblGrid>
                <a:gridCol w="512573">
                  <a:extLst>
                    <a:ext uri="{9D8B030D-6E8A-4147-A177-3AD203B41FA5}">
                      <a16:colId xmlns:a16="http://schemas.microsoft.com/office/drawing/2014/main" val="218726871"/>
                    </a:ext>
                  </a:extLst>
                </a:gridCol>
                <a:gridCol w="855580">
                  <a:extLst>
                    <a:ext uri="{9D8B030D-6E8A-4147-A177-3AD203B41FA5}">
                      <a16:colId xmlns:a16="http://schemas.microsoft.com/office/drawing/2014/main" val="2602515409"/>
                    </a:ext>
                  </a:extLst>
                </a:gridCol>
                <a:gridCol w="483822">
                  <a:extLst>
                    <a:ext uri="{9D8B030D-6E8A-4147-A177-3AD203B41FA5}">
                      <a16:colId xmlns:a16="http://schemas.microsoft.com/office/drawing/2014/main" val="2373902903"/>
                    </a:ext>
                  </a:extLst>
                </a:gridCol>
                <a:gridCol w="888459">
                  <a:extLst>
                    <a:ext uri="{9D8B030D-6E8A-4147-A177-3AD203B41FA5}">
                      <a16:colId xmlns:a16="http://schemas.microsoft.com/office/drawing/2014/main" val="1585402834"/>
                    </a:ext>
                  </a:extLst>
                </a:gridCol>
                <a:gridCol w="888459">
                  <a:extLst>
                    <a:ext uri="{9D8B030D-6E8A-4147-A177-3AD203B41FA5}">
                      <a16:colId xmlns:a16="http://schemas.microsoft.com/office/drawing/2014/main" val="79627727"/>
                    </a:ext>
                  </a:extLst>
                </a:gridCol>
                <a:gridCol w="831711">
                  <a:extLst>
                    <a:ext uri="{9D8B030D-6E8A-4147-A177-3AD203B41FA5}">
                      <a16:colId xmlns:a16="http://schemas.microsoft.com/office/drawing/2014/main" val="2180186061"/>
                    </a:ext>
                  </a:extLst>
                </a:gridCol>
                <a:gridCol w="777403">
                  <a:extLst>
                    <a:ext uri="{9D8B030D-6E8A-4147-A177-3AD203B41FA5}">
                      <a16:colId xmlns:a16="http://schemas.microsoft.com/office/drawing/2014/main" val="2922485545"/>
                    </a:ext>
                  </a:extLst>
                </a:gridCol>
              </a:tblGrid>
              <a:tr h="0">
                <a:tc rowSpan="7">
                  <a:txBody>
                    <a:bodyPr/>
                    <a:lstStyle/>
                    <a:p>
                      <a:pPr marL="329565" marR="71755" algn="ctr">
                        <a:lnSpc>
                          <a:spcPct val="150000"/>
                        </a:lnSpc>
                        <a:spcAft>
                          <a:spcPts val="0"/>
                        </a:spcAft>
                      </a:pPr>
                      <a:r>
                        <a:rPr lang="cs-CZ" sz="1600">
                          <a:solidFill>
                            <a:srgbClr val="000000"/>
                          </a:solidFill>
                          <a:effectLst/>
                        </a:rPr>
                        <a:t>Externí hodnocení (EFE)</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r">
                        <a:lnSpc>
                          <a:spcPct val="150000"/>
                        </a:lnSpc>
                        <a:spcAft>
                          <a:spcPts val="0"/>
                        </a:spcAft>
                      </a:pPr>
                      <a:r>
                        <a:rPr lang="cs-CZ" sz="1600" b="0" dirty="0">
                          <a:solidFill>
                            <a:srgbClr val="000000"/>
                          </a:solidFill>
                          <a:effectLst/>
                        </a:rPr>
                        <a:t>4</a:t>
                      </a:r>
                      <a:endParaRPr lang="cs-CZ"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939624043"/>
                  </a:ext>
                </a:extLst>
              </a:tr>
              <a:tr h="0">
                <a:tc vMerge="1">
                  <a:txBody>
                    <a:bodyPr/>
                    <a:lstStyle/>
                    <a:p>
                      <a:endParaRPr lang="cs-CZ"/>
                    </a:p>
                  </a:txBody>
                  <a:tcPr/>
                </a:tc>
                <a:tc>
                  <a:txBody>
                    <a:bodyPr/>
                    <a:lstStyle/>
                    <a:p>
                      <a:pPr algn="r">
                        <a:lnSpc>
                          <a:spcPct val="150000"/>
                        </a:lnSpc>
                        <a:spcAft>
                          <a:spcPts val="0"/>
                        </a:spcAft>
                      </a:pPr>
                      <a:r>
                        <a:rPr lang="cs-CZ" sz="1600" dirty="0">
                          <a:solidFill>
                            <a:srgbClr val="000000"/>
                          </a:solidFill>
                          <a:effectLst/>
                        </a:rPr>
                        <a:t>vysoké</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r">
                        <a:lnSpc>
                          <a:spcPct val="150000"/>
                        </a:lnSpc>
                        <a:spcAft>
                          <a:spcPts val="0"/>
                        </a:spcAft>
                      </a:pPr>
                      <a:r>
                        <a:rPr lang="cs-CZ" sz="1600" dirty="0">
                          <a:solidFill>
                            <a:srgbClr val="000000"/>
                          </a:solidFill>
                          <a:effectLst/>
                        </a:rPr>
                        <a:t> </a:t>
                      </a:r>
                    </a:p>
                    <a:p>
                      <a:pPr algn="r">
                        <a:lnSpc>
                          <a:spcPct val="150000"/>
                        </a:lnSpc>
                        <a:spcAft>
                          <a:spcPts val="0"/>
                        </a:spcAft>
                      </a:pPr>
                      <a:r>
                        <a:rPr lang="cs-CZ" sz="1600" dirty="0">
                          <a:solidFill>
                            <a:srgbClr val="000000"/>
                          </a:solidFill>
                          <a:effectLst/>
                        </a:rPr>
                        <a:t>3</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dirty="0">
                          <a:solidFill>
                            <a:srgbClr val="000000"/>
                          </a:solidFill>
                          <a:effectLst/>
                        </a:rPr>
                        <a:t>I</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dirty="0">
                          <a:solidFill>
                            <a:srgbClr val="000000"/>
                          </a:solidFill>
                          <a:effectLst/>
                        </a:rPr>
                        <a:t>II</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a:solidFill>
                            <a:srgbClr val="000000"/>
                          </a:solidFill>
                          <a:effectLst/>
                        </a:rPr>
                        <a:t>III</a:t>
                      </a:r>
                    </a:p>
                    <a:p>
                      <a:pPr algn="ctr">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404912699"/>
                  </a:ext>
                </a:extLst>
              </a:tr>
              <a:tr h="0">
                <a:tc vMerge="1">
                  <a:txBody>
                    <a:bodyPr/>
                    <a:lstStyle/>
                    <a:p>
                      <a:endParaRPr lang="cs-CZ"/>
                    </a:p>
                  </a:txBody>
                  <a:tcPr/>
                </a:tc>
                <a:tc>
                  <a:txBody>
                    <a:bodyPr/>
                    <a:lstStyle/>
                    <a:p>
                      <a:pPr algn="r">
                        <a:lnSpc>
                          <a:spcPct val="150000"/>
                        </a:lnSpc>
                        <a:spcAft>
                          <a:spcPts val="0"/>
                        </a:spcAft>
                      </a:pPr>
                      <a:r>
                        <a:rPr lang="cs-CZ" sz="1600">
                          <a:solidFill>
                            <a:srgbClr val="000000"/>
                          </a:solidFill>
                          <a:effectLst/>
                        </a:rPr>
                        <a:t>střední</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r">
                        <a:lnSpc>
                          <a:spcPct val="150000"/>
                        </a:lnSpc>
                        <a:spcAft>
                          <a:spcPts val="0"/>
                        </a:spcAft>
                      </a:pPr>
                      <a:r>
                        <a:rPr lang="cs-CZ" sz="1600">
                          <a:solidFill>
                            <a:srgbClr val="000000"/>
                          </a:solidFill>
                          <a:effectLst/>
                        </a:rPr>
                        <a:t>2</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a:solidFill>
                            <a:srgbClr val="000000"/>
                          </a:solidFill>
                          <a:effectLst/>
                        </a:rPr>
                        <a:t>IV</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dirty="0">
                          <a:solidFill>
                            <a:srgbClr val="000000"/>
                          </a:solidFill>
                          <a:effectLst/>
                        </a:rPr>
                        <a:t>V</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dirty="0">
                          <a:solidFill>
                            <a:srgbClr val="000000"/>
                          </a:solidFill>
                          <a:effectLst/>
                        </a:rPr>
                        <a:t>VI</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p>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391354288"/>
                  </a:ext>
                </a:extLst>
              </a:tr>
              <a:tr h="0">
                <a:tc vMerge="1">
                  <a:txBody>
                    <a:bodyPr/>
                    <a:lstStyle/>
                    <a:p>
                      <a:endParaRPr lang="cs-CZ"/>
                    </a:p>
                  </a:txBody>
                  <a:tcPr/>
                </a:tc>
                <a:tc>
                  <a:txBody>
                    <a:bodyPr/>
                    <a:lstStyle/>
                    <a:p>
                      <a:pPr algn="r">
                        <a:lnSpc>
                          <a:spcPct val="150000"/>
                        </a:lnSpc>
                        <a:spcAft>
                          <a:spcPts val="0"/>
                        </a:spcAft>
                      </a:pPr>
                      <a:r>
                        <a:rPr lang="cs-CZ" sz="1600">
                          <a:solidFill>
                            <a:srgbClr val="000000"/>
                          </a:solidFill>
                          <a:effectLst/>
                        </a:rPr>
                        <a:t>nízké</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r">
                        <a:lnSpc>
                          <a:spcPct val="150000"/>
                        </a:lnSpc>
                        <a:spcAft>
                          <a:spcPts val="0"/>
                        </a:spcAft>
                      </a:pPr>
                      <a:r>
                        <a:rPr lang="cs-CZ" sz="1600" dirty="0">
                          <a:solidFill>
                            <a:srgbClr val="000000"/>
                          </a:solidFill>
                          <a:effectLst/>
                        </a:rPr>
                        <a:t>1</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dirty="0">
                          <a:solidFill>
                            <a:srgbClr val="000000"/>
                          </a:solidFill>
                          <a:effectLst/>
                        </a:rPr>
                        <a:t>VII</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a:solidFill>
                            <a:srgbClr val="000000"/>
                          </a:solidFill>
                          <a:effectLst/>
                        </a:rPr>
                        <a:t>VIII</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dirty="0">
                          <a:solidFill>
                            <a:srgbClr val="000000"/>
                          </a:solidFill>
                          <a:effectLst/>
                        </a:rPr>
                        <a:t>IX</a:t>
                      </a:r>
                    </a:p>
                    <a:p>
                      <a:pPr algn="ctr">
                        <a:lnSpc>
                          <a:spcPct val="150000"/>
                        </a:lnSpc>
                        <a:spcAft>
                          <a:spcPts val="0"/>
                        </a:spcAft>
                      </a:pPr>
                      <a:r>
                        <a:rPr lang="cs-CZ" sz="1600" dirty="0">
                          <a:solidFill>
                            <a:srgbClr val="000000"/>
                          </a:solidFill>
                          <a:effectLst/>
                        </a:rPr>
                        <a:t> </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450279825"/>
                  </a:ext>
                </a:extLst>
              </a:tr>
              <a:tr h="0">
                <a:tc vMerge="1">
                  <a:txBody>
                    <a:bodyPr/>
                    <a:lstStyle/>
                    <a:p>
                      <a:endParaRPr lang="cs-CZ"/>
                    </a:p>
                  </a:txBody>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4</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3</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2</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1</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637506500"/>
                  </a:ext>
                </a:extLst>
              </a:tr>
              <a:tr h="0">
                <a:tc vMerge="1">
                  <a:txBody>
                    <a:bodyPr/>
                    <a:lstStyle/>
                    <a:p>
                      <a:endParaRPr lang="cs-CZ"/>
                    </a:p>
                  </a:txBody>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a:solidFill>
                            <a:srgbClr val="000000"/>
                          </a:solidFill>
                          <a:effectLst/>
                        </a:rPr>
                        <a:t>silné</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a:solidFill>
                            <a:srgbClr val="000000"/>
                          </a:solidFill>
                          <a:effectLst/>
                        </a:rPr>
                        <a:t>střední</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a:solidFill>
                            <a:srgbClr val="000000"/>
                          </a:solidFill>
                          <a:effectLst/>
                        </a:rPr>
                        <a:t>slabé</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490760053"/>
                  </a:ext>
                </a:extLst>
              </a:tr>
              <a:tr h="0">
                <a:tc vMerge="1">
                  <a:txBody>
                    <a:bodyPr/>
                    <a:lstStyle/>
                    <a:p>
                      <a:endParaRPr lang="cs-CZ"/>
                    </a:p>
                  </a:txBody>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gridSpan="4">
                  <a:txBody>
                    <a:bodyPr/>
                    <a:lstStyle/>
                    <a:p>
                      <a:pPr algn="ctr">
                        <a:lnSpc>
                          <a:spcPct val="150000"/>
                        </a:lnSpc>
                        <a:spcAft>
                          <a:spcPts val="0"/>
                        </a:spcAft>
                      </a:pPr>
                      <a:r>
                        <a:rPr lang="cs-CZ" sz="1600" b="1" dirty="0">
                          <a:solidFill>
                            <a:srgbClr val="000000"/>
                          </a:solidFill>
                          <a:effectLst/>
                        </a:rPr>
                        <a:t>Interní hodnocení (IFE)</a:t>
                      </a:r>
                      <a:endParaRPr lang="cs-CZ"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29695654"/>
                  </a:ext>
                </a:extLst>
              </a:tr>
            </a:tbl>
          </a:graphicData>
        </a:graphic>
      </p:graphicFrame>
      <p:cxnSp>
        <p:nvCxnSpPr>
          <p:cNvPr id="6" name="AutoShape 2"/>
          <p:cNvCxnSpPr>
            <a:cxnSpLocks noChangeShapeType="1"/>
          </p:cNvCxnSpPr>
          <p:nvPr/>
        </p:nvCxnSpPr>
        <p:spPr bwMode="auto">
          <a:xfrm flipV="1">
            <a:off x="4781743" y="2147070"/>
            <a:ext cx="5576" cy="1432792"/>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7" name="AutoShape 4"/>
          <p:cNvCxnSpPr>
            <a:cxnSpLocks noChangeShapeType="1"/>
          </p:cNvCxnSpPr>
          <p:nvPr/>
        </p:nvCxnSpPr>
        <p:spPr bwMode="auto">
          <a:xfrm>
            <a:off x="3182293" y="2067694"/>
            <a:ext cx="1536700"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8" name="AutoShape 5"/>
          <p:cNvSpPr>
            <a:spLocks noChangeArrowheads="1"/>
          </p:cNvSpPr>
          <p:nvPr/>
        </p:nvSpPr>
        <p:spPr bwMode="auto">
          <a:xfrm>
            <a:off x="4707131" y="1988319"/>
            <a:ext cx="149225" cy="158750"/>
          </a:xfrm>
          <a:prstGeom prst="star5">
            <a:avLst/>
          </a:prstGeom>
          <a:solidFill>
            <a:schemeClr val="tx1">
              <a:lumMod val="60000"/>
              <a:lumOff val="40000"/>
            </a:schemeClr>
          </a:solidFill>
          <a:ln w="9525">
            <a:solidFill>
              <a:srgbClr val="000000"/>
            </a:solidFill>
            <a:miter lim="800000"/>
            <a:headEnd/>
            <a:tailEnd/>
          </a:ln>
        </p:spPr>
        <p:txBody>
          <a:bodyPr rot="0" vert="horz" wrap="square" lIns="91440" tIns="45720" rIns="91440" bIns="45720" anchor="t" anchorCtr="0" upright="1">
            <a:noAutofit/>
          </a:bodyPr>
          <a:lstStyle/>
          <a:p>
            <a:endParaRPr lang="cs-CZ" sz="1600">
              <a:solidFill>
                <a:srgbClr val="000000"/>
              </a:solidFill>
            </a:endParaRPr>
          </a:p>
        </p:txBody>
      </p:sp>
    </p:spTree>
    <p:extLst>
      <p:ext uri="{BB962C8B-B14F-4D97-AF65-F5344CB8AC3E}">
        <p14:creationId xmlns:p14="http://schemas.microsoft.com/office/powerpoint/2010/main" val="42175356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K vymezení vhodné strategické pozice pro podnik a jeho činnosti je využívána </a:t>
            </a:r>
            <a:r>
              <a:rPr lang="cs-CZ" sz="1600" b="1" dirty="0"/>
              <a:t>metoda SPACE analýzy (</a:t>
            </a:r>
            <a:r>
              <a:rPr lang="cs-CZ" sz="1600" dirty="0" err="1"/>
              <a:t>Strategic</a:t>
            </a:r>
            <a:r>
              <a:rPr lang="cs-CZ" sz="1600" dirty="0"/>
              <a:t> </a:t>
            </a:r>
            <a:r>
              <a:rPr lang="cs-CZ" sz="1600" dirty="0" err="1"/>
              <a:t>Position</a:t>
            </a:r>
            <a:r>
              <a:rPr lang="cs-CZ" sz="1600" dirty="0"/>
              <a:t> and </a:t>
            </a:r>
            <a:r>
              <a:rPr lang="cs-CZ" sz="1600" dirty="0" err="1"/>
              <a:t>Action</a:t>
            </a:r>
            <a:r>
              <a:rPr lang="cs-CZ" sz="1600" dirty="0"/>
              <a:t> </a:t>
            </a:r>
            <a:r>
              <a:rPr lang="cs-CZ" sz="1600" dirty="0" err="1"/>
              <a:t>Evaluation</a:t>
            </a:r>
            <a:r>
              <a:rPr lang="cs-CZ" sz="1600" dirty="0"/>
              <a:t>). </a:t>
            </a:r>
            <a:endParaRPr lang="cs-CZ" sz="1600" dirty="0" smtClean="0"/>
          </a:p>
          <a:p>
            <a:pPr algn="just"/>
            <a:endParaRPr lang="cs-CZ" sz="1600" dirty="0" smtClean="0"/>
          </a:p>
          <a:p>
            <a:pPr marL="0" indent="0" algn="just">
              <a:buNone/>
            </a:pPr>
            <a:r>
              <a:rPr lang="cs-CZ" sz="1600" dirty="0" smtClean="0"/>
              <a:t>Srovnává </a:t>
            </a:r>
            <a:r>
              <a:rPr lang="cs-CZ" sz="1600" dirty="0"/>
              <a:t>dvě základní oblasti, jimiž </a:t>
            </a:r>
            <a:r>
              <a:rPr lang="cs-CZ" sz="1600" dirty="0" smtClean="0"/>
              <a:t>jsou:</a:t>
            </a:r>
          </a:p>
          <a:p>
            <a:pPr algn="just"/>
            <a:r>
              <a:rPr lang="cs-CZ" sz="1600" b="1" dirty="0" smtClean="0"/>
              <a:t>oblasti </a:t>
            </a:r>
            <a:r>
              <a:rPr lang="cs-CZ" sz="1600" b="1" dirty="0"/>
              <a:t>vnitřních sil podniku (</a:t>
            </a:r>
            <a:r>
              <a:rPr lang="cs-CZ" sz="1600" dirty="0"/>
              <a:t>ukazatelé „finanční síla podniku“, „konkurenční výhody podniku“) </a:t>
            </a:r>
            <a:endParaRPr lang="cs-CZ" sz="1600" dirty="0" smtClean="0"/>
          </a:p>
          <a:p>
            <a:pPr algn="just"/>
            <a:r>
              <a:rPr lang="cs-CZ" sz="1600" b="1" dirty="0" smtClean="0"/>
              <a:t>oblasti </a:t>
            </a:r>
            <a:r>
              <a:rPr lang="cs-CZ" sz="1600" b="1" dirty="0"/>
              <a:t>vnějšího prostředí podniku </a:t>
            </a:r>
            <a:r>
              <a:rPr lang="cs-CZ" sz="1600" dirty="0"/>
              <a:t>kam patří ukazatelé „síla odvětví“ a „stabilita prostředí“. </a:t>
            </a:r>
            <a:endParaRPr lang="cs-CZ" sz="1600" dirty="0" smtClean="0"/>
          </a:p>
          <a:p>
            <a:pPr algn="just"/>
            <a:endParaRPr lang="cs-CZ" sz="1600" dirty="0" smtClean="0"/>
          </a:p>
          <a:p>
            <a:pPr algn="just"/>
            <a:r>
              <a:rPr lang="cs-CZ" sz="1600" dirty="0" smtClean="0"/>
              <a:t>V</a:t>
            </a:r>
            <a:r>
              <a:rPr lang="cs-CZ" sz="1600" dirty="0"/>
              <a:t> rámci SPACE analýzy jsou zjištěné hodnoty jednotlivých ukazatelů zhodnoceny body a zobrazeny v grafu, který má rozmezí hodnot od +6 do -6 na obou osách </a:t>
            </a:r>
            <a:r>
              <a:rPr lang="cs-CZ" sz="1600" b="1" dirty="0" smtClean="0"/>
              <a:t>.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SPACE analýza</a:t>
            </a:r>
            <a:endParaRPr lang="cs-CZ" dirty="0"/>
          </a:p>
        </p:txBody>
      </p:sp>
    </p:spTree>
    <p:extLst>
      <p:ext uri="{BB962C8B-B14F-4D97-AF65-F5344CB8AC3E}">
        <p14:creationId xmlns:p14="http://schemas.microsoft.com/office/powerpoint/2010/main" val="388383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Význam </a:t>
            </a:r>
            <a:r>
              <a:rPr lang="cs-CZ" sz="1600" b="1" dirty="0"/>
              <a:t>stability prostředí</a:t>
            </a:r>
            <a:r>
              <a:rPr lang="cs-CZ" sz="1600" b="1" i="1" dirty="0"/>
              <a:t> </a:t>
            </a:r>
            <a:r>
              <a:rPr lang="cs-CZ" sz="1600" dirty="0"/>
              <a:t>je nutno spojovat s </a:t>
            </a:r>
            <a:r>
              <a:rPr lang="cs-CZ" sz="1600" b="1" dirty="0"/>
              <a:t>flexibilitou podniku</a:t>
            </a:r>
            <a:r>
              <a:rPr lang="cs-CZ" sz="1600" dirty="0"/>
              <a:t>, kde v době vysoké turbulence podnikatelského prostředí musí podnik reagovat pružně a rychle na rozhodující změny. </a:t>
            </a:r>
            <a:endParaRPr lang="cs-CZ" sz="1600" dirty="0" smtClean="0"/>
          </a:p>
          <a:p>
            <a:pPr algn="just"/>
            <a:endParaRPr lang="cs-CZ" sz="1600" dirty="0" smtClean="0"/>
          </a:p>
          <a:p>
            <a:pPr algn="just"/>
            <a:r>
              <a:rPr lang="cs-CZ" sz="1600" dirty="0" smtClean="0"/>
              <a:t>Naopak </a:t>
            </a:r>
            <a:r>
              <a:rPr lang="cs-CZ" sz="1600" b="1" dirty="0"/>
              <a:t>síla odvětví</a:t>
            </a:r>
            <a:r>
              <a:rPr lang="cs-CZ" sz="1600" dirty="0"/>
              <a:t> signalizuje nejen významnost této oblasti, ale i optimální využití zdrojů, růst a tím i přitažlivost pro investování. </a:t>
            </a:r>
            <a:endParaRPr lang="cs-CZ" sz="1600" dirty="0" smtClean="0"/>
          </a:p>
          <a:p>
            <a:pPr algn="just"/>
            <a:endParaRPr lang="cs-CZ" sz="1600" dirty="0" smtClean="0"/>
          </a:p>
          <a:p>
            <a:pPr algn="just"/>
            <a:r>
              <a:rPr lang="cs-CZ" sz="1600" dirty="0" smtClean="0"/>
              <a:t>Současně </a:t>
            </a:r>
            <a:r>
              <a:rPr lang="cs-CZ" sz="1600" dirty="0"/>
              <a:t>finanční</a:t>
            </a:r>
            <a:r>
              <a:rPr lang="cs-CZ" sz="1600" b="1" dirty="0"/>
              <a:t> síla podniku</a:t>
            </a:r>
            <a:r>
              <a:rPr lang="cs-CZ" sz="1600" dirty="0"/>
              <a:t> představuje faktor důležitý za nestabilních situací, kdy potřebná finanční síla může umožnit podniku přejít do jiného odvětví nebo finančně agresivní akcí </a:t>
            </a:r>
            <a:r>
              <a:rPr lang="cs-CZ" sz="1600" dirty="0" smtClean="0"/>
              <a:t>oslabit </a:t>
            </a:r>
            <a:r>
              <a:rPr lang="cs-CZ" sz="1600" dirty="0"/>
              <a:t>konkurenty ve vlastním odvětví. </a:t>
            </a:r>
            <a:endParaRPr lang="cs-CZ" sz="1600" dirty="0" smtClean="0"/>
          </a:p>
          <a:p>
            <a:pPr algn="just"/>
            <a:endParaRPr lang="cs-CZ" sz="1600" dirty="0" smtClean="0"/>
          </a:p>
          <a:p>
            <a:pPr algn="just"/>
            <a:r>
              <a:rPr lang="cs-CZ" sz="1600" dirty="0" smtClean="0"/>
              <a:t>Ukazatel </a:t>
            </a:r>
            <a:r>
              <a:rPr lang="cs-CZ" sz="1600" b="1" dirty="0"/>
              <a:t>konkurenční výhoda </a:t>
            </a:r>
            <a:r>
              <a:rPr lang="cs-CZ" sz="1600" dirty="0"/>
              <a:t>slouží k zdůraznění síly podniku v boji o zákazníka a vytváří jedinečnou příležitost pro uplatnění svých </a:t>
            </a:r>
            <a:r>
              <a:rPr lang="cs-CZ" sz="1600" dirty="0" smtClean="0"/>
              <a:t>produktů</a:t>
            </a:r>
            <a:r>
              <a:rPr lang="cs-CZ" sz="1600" b="1" dirty="0" smtClean="0"/>
              <a:t>.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Ukazatelé SPACE analýzy</a:t>
            </a:r>
            <a:endParaRPr lang="cs-CZ" dirty="0"/>
          </a:p>
        </p:txBody>
      </p:sp>
    </p:spTree>
    <p:extLst>
      <p:ext uri="{BB962C8B-B14F-4D97-AF65-F5344CB8AC3E}">
        <p14:creationId xmlns:p14="http://schemas.microsoft.com/office/powerpoint/2010/main" val="424724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88103"/>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Agresivní strategie – </a:t>
            </a:r>
            <a:r>
              <a:rPr lang="cs-CZ" sz="1600" dirty="0"/>
              <a:t>typická pro atraktivní a relativně stabilní odvětví, ve kterém má podnik konkurenční výhodu, které je schopen využít. Tato strategie umožňuje podniku posílit vlastní postavení na trhu, soustředit zdroje na produkty, které mají vysokou konkurenceschopnost.</a:t>
            </a:r>
          </a:p>
          <a:p>
            <a:pPr algn="just"/>
            <a:r>
              <a:rPr lang="cs-CZ" sz="1600" b="1" dirty="0"/>
              <a:t>Konkurenční strategie, </a:t>
            </a:r>
            <a:r>
              <a:rPr lang="cs-CZ" sz="1600" dirty="0"/>
              <a:t>která</a:t>
            </a:r>
            <a:r>
              <a:rPr lang="cs-CZ" sz="1600" b="1" dirty="0"/>
              <a:t> </a:t>
            </a:r>
            <a:r>
              <a:rPr lang="cs-CZ" sz="1600" dirty="0"/>
              <a:t>je využitelná pro atraktivní, ale nestabilní prostředí, kdy kritickým faktorem je finanční síla podniku. Podnik by měl hledat možnosti, jak upevnit a posílit svou finanční pozici, vylepšovat své produkty, zavádět inovace, snižovat náklady.</a:t>
            </a:r>
          </a:p>
          <a:p>
            <a:pPr algn="just"/>
            <a:r>
              <a:rPr lang="cs-CZ" sz="1600" b="1" dirty="0"/>
              <a:t>Konservativní strategie – </a:t>
            </a:r>
            <a:r>
              <a:rPr lang="cs-CZ" sz="1600" dirty="0"/>
              <a:t>typická pro stabilní odvětví s nízkou mírou růstu při potřebné finanční stabilitě podniku. Kritickým faktorem této strategie je konkurenceschopnost výrobků</a:t>
            </a:r>
            <a:r>
              <a:rPr lang="cs-CZ" sz="1600" dirty="0" smtClean="0"/>
              <a:t>..</a:t>
            </a:r>
            <a:endParaRPr lang="cs-CZ" sz="1600" dirty="0"/>
          </a:p>
          <a:p>
            <a:pPr algn="just"/>
            <a:r>
              <a:rPr lang="cs-CZ" sz="1600" b="1" dirty="0"/>
              <a:t>Defenzivní pozice</a:t>
            </a:r>
            <a:r>
              <a:rPr lang="cs-CZ" sz="1600" dirty="0"/>
              <a:t> má převážně záchranný charakter a je typická pro neatraktivní odvětví, ve kterých se podnik nemá vhodné výrobky odolné vůči konkurenci ani potřebnou finanční sílu. Podnik by se měl proto připravovat na odchod z daného odvětví, snížit výrobní kapacity a orientovat se na jiné aktivity, které mu kvalifikace pracovníků a zdroje dovolují.</a:t>
            </a:r>
            <a:r>
              <a:rPr lang="cs-CZ" sz="1600" b="1" dirty="0" smtClean="0"/>
              <a:t>.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Strategické směry SPACE analýzy</a:t>
            </a:r>
            <a:endParaRPr lang="cs-CZ" dirty="0"/>
          </a:p>
        </p:txBody>
      </p:sp>
    </p:spTree>
    <p:extLst>
      <p:ext uri="{BB962C8B-B14F-4D97-AF65-F5344CB8AC3E}">
        <p14:creationId xmlns:p14="http://schemas.microsoft.com/office/powerpoint/2010/main" val="252502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Zobrazení SPACE analýzy</a:t>
            </a:r>
            <a:endParaRPr lang="cs-CZ" dirty="0"/>
          </a:p>
        </p:txBody>
      </p:sp>
      <p:pic>
        <p:nvPicPr>
          <p:cNvPr id="5" name="Obrázek 4" descr="space.png"/>
          <p:cNvPicPr/>
          <p:nvPr/>
        </p:nvPicPr>
        <p:blipFill>
          <a:blip r:embed="rId2" cstate="print"/>
          <a:stretch>
            <a:fillRect/>
          </a:stretch>
        </p:blipFill>
        <p:spPr>
          <a:xfrm>
            <a:off x="1403648" y="828674"/>
            <a:ext cx="5233372" cy="3759299"/>
          </a:xfrm>
          <a:prstGeom prst="rect">
            <a:avLst/>
          </a:prstGeom>
        </p:spPr>
      </p:pic>
    </p:spTree>
    <p:extLst>
      <p:ext uri="{BB962C8B-B14F-4D97-AF65-F5344CB8AC3E}">
        <p14:creationId xmlns:p14="http://schemas.microsoft.com/office/powerpoint/2010/main" val="2873767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Organizační faktory jsou úzce spojeny se specifickým charakterem každého podniku. K organizačním faktorům můžeme přiradit tyto faktory: charakteristika manažerského týmu, zdroje podniku a podniková kultura.</a:t>
            </a:r>
          </a:p>
          <a:p>
            <a:pPr marL="0" indent="0" algn="just">
              <a:buNone/>
            </a:pPr>
            <a:r>
              <a:rPr lang="cs-CZ" sz="1800" b="1" dirty="0"/>
              <a:t>Charakteristika manažerského týmu</a:t>
            </a:r>
          </a:p>
          <a:p>
            <a:pPr algn="just"/>
            <a:r>
              <a:rPr lang="cs-CZ" sz="1800" dirty="0"/>
              <a:t> Při realizaci podnikatelských aktivit hrají znalosti manažerů a podnikatelů významnou roli. </a:t>
            </a:r>
            <a:endParaRPr lang="cs-CZ" sz="1800" dirty="0" smtClean="0"/>
          </a:p>
          <a:p>
            <a:pPr algn="just"/>
            <a:r>
              <a:rPr lang="cs-CZ" sz="1800" dirty="0" smtClean="0"/>
              <a:t>Obtížnost </a:t>
            </a:r>
            <a:r>
              <a:rPr lang="cs-CZ" sz="1800" dirty="0"/>
              <a:t>profese manažera vyplývá z mimořádné odpovědnosti a nezbytnosti soustředit veškerou energii do relativně krátkého okamžiku, v němž se projeví profesionalita, kvalita a intenzita přípravy, a to nejen u samotného obchodníka, ale i u všech odborníků, kteří tvoří jeho </a:t>
            </a:r>
            <a:r>
              <a:rPr lang="cs-CZ" sz="1800" dirty="0" smtClean="0"/>
              <a:t>tým. </a:t>
            </a:r>
          </a:p>
          <a:p>
            <a:pPr algn="just"/>
            <a:r>
              <a:rPr lang="cs-CZ" sz="1800" dirty="0" smtClean="0"/>
              <a:t>Náročnost </a:t>
            </a:r>
            <a:r>
              <a:rPr lang="cs-CZ" sz="1800" dirty="0"/>
              <a:t>profese se projevuje v oblasti nároků kladených na kvalifikaci manažerů, ale také na jejich osobnost.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344816" cy="507703"/>
          </a:xfrm>
        </p:spPr>
        <p:txBody>
          <a:bodyPr/>
          <a:lstStyle/>
          <a:p>
            <a:r>
              <a:rPr lang="cs-CZ" dirty="0" smtClean="0"/>
              <a:t>Organizační faktory interního podnikatelského prostředí</a:t>
            </a:r>
            <a:endParaRPr lang="cs-CZ" dirty="0"/>
          </a:p>
        </p:txBody>
      </p:sp>
    </p:spTree>
    <p:extLst>
      <p:ext uri="{BB962C8B-B14F-4D97-AF65-F5344CB8AC3E}">
        <p14:creationId xmlns:p14="http://schemas.microsoft.com/office/powerpoint/2010/main" val="158732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Tato </a:t>
            </a:r>
            <a:r>
              <a:rPr lang="cs-CZ" sz="1600" dirty="0"/>
              <a:t>matice slouží </a:t>
            </a:r>
            <a:r>
              <a:rPr lang="cs-CZ" sz="1600" dirty="0" smtClean="0"/>
              <a:t>k vyhodnocení </a:t>
            </a:r>
            <a:r>
              <a:rPr lang="cs-CZ" sz="1600" dirty="0"/>
              <a:t>jednotlivých strategií, tedy možných </a:t>
            </a:r>
            <a:r>
              <a:rPr lang="cs-CZ" sz="1600" dirty="0" smtClean="0"/>
              <a:t>variant spadajících do daných strategií.</a:t>
            </a:r>
          </a:p>
          <a:p>
            <a:pPr algn="just"/>
            <a:r>
              <a:rPr lang="cs-CZ" sz="1600" dirty="0"/>
              <a:t>Matice QSPM je </a:t>
            </a:r>
            <a:r>
              <a:rPr lang="cs-CZ" sz="1600" dirty="0" smtClean="0"/>
              <a:t>založena </a:t>
            </a:r>
            <a:r>
              <a:rPr lang="cs-CZ" sz="1600" dirty="0"/>
              <a:t>na informacích získaných z analýzy prostředí, konkrétně navazuje na výstupy analýzy prostředí tedy na analýzy EFE a </a:t>
            </a:r>
            <a:r>
              <a:rPr lang="cs-CZ" sz="1600" dirty="0" smtClean="0"/>
              <a:t>IFE. </a:t>
            </a:r>
          </a:p>
          <a:p>
            <a:pPr algn="just"/>
            <a:r>
              <a:rPr lang="cs-CZ" sz="1600" dirty="0" smtClean="0"/>
              <a:t>V rámci matice QSPM se stanovuje vliv/atraktivnost každého faktoru</a:t>
            </a:r>
          </a:p>
          <a:p>
            <a:pPr algn="just"/>
            <a:r>
              <a:rPr lang="cs-CZ" sz="1600" dirty="0"/>
              <a:t>Vliv se označuje AS (</a:t>
            </a:r>
            <a:r>
              <a:rPr lang="cs-CZ" sz="1600" dirty="0" err="1"/>
              <a:t>Attractiveness</a:t>
            </a:r>
            <a:r>
              <a:rPr lang="cs-CZ" sz="1600" dirty="0"/>
              <a:t> </a:t>
            </a:r>
            <a:r>
              <a:rPr lang="cs-CZ" sz="1600" dirty="0" err="1"/>
              <a:t>Scores</a:t>
            </a:r>
            <a:r>
              <a:rPr lang="cs-CZ" sz="1600" dirty="0"/>
              <a:t>) a je hodnocen následovně: </a:t>
            </a:r>
            <a:r>
              <a:rPr lang="cs-CZ" sz="1600" dirty="0" smtClean="0"/>
              <a:t>1 </a:t>
            </a:r>
            <a:r>
              <a:rPr lang="cs-CZ" sz="1600" dirty="0"/>
              <a:t>– málo </a:t>
            </a:r>
            <a:r>
              <a:rPr lang="cs-CZ" sz="1600" dirty="0" smtClean="0"/>
              <a:t>atraktivní, 2 </a:t>
            </a:r>
            <a:r>
              <a:rPr lang="cs-CZ" sz="1600" dirty="0"/>
              <a:t>– více </a:t>
            </a:r>
            <a:r>
              <a:rPr lang="cs-CZ" sz="1600" dirty="0" smtClean="0"/>
              <a:t>atraktivní, 3 </a:t>
            </a:r>
            <a:r>
              <a:rPr lang="cs-CZ" sz="1600" dirty="0"/>
              <a:t>– průměrně </a:t>
            </a:r>
            <a:r>
              <a:rPr lang="cs-CZ" sz="1600" dirty="0" smtClean="0"/>
              <a:t>atraktivní, 4 </a:t>
            </a:r>
            <a:r>
              <a:rPr lang="cs-CZ" sz="1600" dirty="0"/>
              <a:t>– velice </a:t>
            </a:r>
            <a:r>
              <a:rPr lang="cs-CZ" sz="1600" dirty="0" smtClean="0"/>
              <a:t>atraktivní.</a:t>
            </a:r>
          </a:p>
          <a:p>
            <a:pPr algn="just"/>
            <a:r>
              <a:rPr lang="cs-CZ" sz="1600" dirty="0"/>
              <a:t>Dále je vypočítán celkový koeficient vlivu TAS (</a:t>
            </a:r>
            <a:r>
              <a:rPr lang="cs-CZ" sz="1600" dirty="0" err="1"/>
              <a:t>Total</a:t>
            </a:r>
            <a:r>
              <a:rPr lang="cs-CZ" sz="1600" dirty="0"/>
              <a:t> </a:t>
            </a:r>
            <a:r>
              <a:rPr lang="cs-CZ" sz="1600" dirty="0" err="1"/>
              <a:t>Attractiveness</a:t>
            </a:r>
            <a:r>
              <a:rPr lang="cs-CZ" sz="1600" dirty="0"/>
              <a:t> </a:t>
            </a:r>
            <a:r>
              <a:rPr lang="cs-CZ" sz="1600" dirty="0" err="1"/>
              <a:t>Scores</a:t>
            </a:r>
            <a:r>
              <a:rPr lang="cs-CZ" sz="1600" dirty="0"/>
              <a:t>), který je součinem váhy a atraktivnosti daného faktoru na zvolenou strategii. Na konec je sestavena suma TAS pro jednotlivé varianty strategií a jako doporučená se zvolí ta s největší hodnotou </a:t>
            </a:r>
            <a:r>
              <a:rPr lang="cs-CZ" sz="1600" dirty="0" smtClean="0"/>
              <a:t> </a:t>
            </a:r>
            <a:endParaRPr lang="cs-CZ" sz="1600" dirty="0"/>
          </a:p>
          <a:p>
            <a:pPr algn="just"/>
            <a:endParaRPr lang="cs-CZ" sz="1600" dirty="0" smtClean="0"/>
          </a:p>
          <a:p>
            <a:pPr algn="just"/>
            <a:endParaRPr lang="cs-CZ" sz="1600" dirty="0"/>
          </a:p>
          <a:p>
            <a:pPr marL="678942" lvl="1" algn="just">
              <a:buFont typeface="Arial" panose="020B0604020202020204" pitchFamily="34" charset="0"/>
              <a:buChar char="•"/>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smtClean="0"/>
              <a:t>Matice QSPM (</a:t>
            </a:r>
            <a:r>
              <a:rPr lang="cs-CZ" dirty="0" err="1" smtClean="0"/>
              <a:t>Quantitative</a:t>
            </a:r>
            <a:r>
              <a:rPr lang="cs-CZ" dirty="0" smtClean="0"/>
              <a:t> </a:t>
            </a:r>
            <a:r>
              <a:rPr lang="cs-CZ" dirty="0" err="1" smtClean="0"/>
              <a:t>Strategic</a:t>
            </a:r>
            <a:r>
              <a:rPr lang="cs-CZ" dirty="0" smtClean="0"/>
              <a:t> </a:t>
            </a:r>
            <a:r>
              <a:rPr lang="cs-CZ" dirty="0" err="1" smtClean="0"/>
              <a:t>Plannning</a:t>
            </a:r>
            <a:r>
              <a:rPr lang="cs-CZ" dirty="0" smtClean="0"/>
              <a:t> Matrix </a:t>
            </a:r>
            <a:endParaRPr lang="cs-CZ" dirty="0"/>
          </a:p>
        </p:txBody>
      </p:sp>
    </p:spTree>
    <p:extLst>
      <p:ext uri="{BB962C8B-B14F-4D97-AF65-F5344CB8AC3E}">
        <p14:creationId xmlns:p14="http://schemas.microsoft.com/office/powerpoint/2010/main" val="364159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7188" indent="-357188" algn="just">
              <a:buNone/>
            </a:pPr>
            <a:r>
              <a:rPr lang="cs-CZ" sz="1600" dirty="0" smtClean="0"/>
              <a:t>1. 	Výčet </a:t>
            </a:r>
            <a:r>
              <a:rPr lang="cs-CZ" sz="1600" dirty="0"/>
              <a:t>všech </a:t>
            </a:r>
            <a:r>
              <a:rPr lang="cs-CZ" sz="1600" dirty="0" smtClean="0"/>
              <a:t>faktorů zvolených do </a:t>
            </a:r>
            <a:r>
              <a:rPr lang="cs-CZ" sz="1600" dirty="0"/>
              <a:t>analýzy vnitřního a vnějšího prostředí.</a:t>
            </a:r>
          </a:p>
          <a:p>
            <a:pPr marL="357188" indent="-357188" algn="just">
              <a:buNone/>
            </a:pPr>
            <a:r>
              <a:rPr lang="cs-CZ" sz="1600" dirty="0" smtClean="0"/>
              <a:t>2.	Přiřazení </a:t>
            </a:r>
            <a:r>
              <a:rPr lang="cs-CZ" sz="1600" dirty="0"/>
              <a:t>vah, které </a:t>
            </a:r>
            <a:r>
              <a:rPr lang="cs-CZ" sz="1600" dirty="0" smtClean="0"/>
              <a:t>byly stanoveny </a:t>
            </a:r>
            <a:r>
              <a:rPr lang="cs-CZ" sz="1600" dirty="0"/>
              <a:t>při sestavování IFE a EFE analýz.</a:t>
            </a:r>
          </a:p>
          <a:p>
            <a:pPr marL="357188" indent="-357188" algn="just">
              <a:buNone/>
            </a:pPr>
            <a:r>
              <a:rPr lang="cs-CZ" sz="1600" dirty="0"/>
              <a:t>3</a:t>
            </a:r>
            <a:r>
              <a:rPr lang="cs-CZ" sz="1600" dirty="0" smtClean="0"/>
              <a:t>. 	Stanovení </a:t>
            </a:r>
            <a:r>
              <a:rPr lang="cs-CZ" sz="1600" dirty="0"/>
              <a:t>jednotlivých </a:t>
            </a:r>
            <a:r>
              <a:rPr lang="cs-CZ" sz="1600" dirty="0" smtClean="0"/>
              <a:t>strategických variant.</a:t>
            </a:r>
            <a:endParaRPr lang="cs-CZ" sz="1600" dirty="0"/>
          </a:p>
          <a:p>
            <a:pPr marL="357188" indent="-357188" algn="just">
              <a:buNone/>
            </a:pPr>
            <a:r>
              <a:rPr lang="cs-CZ" sz="1600" dirty="0"/>
              <a:t>4</a:t>
            </a:r>
            <a:r>
              <a:rPr lang="cs-CZ" sz="1600" dirty="0" smtClean="0"/>
              <a:t>. 	Stanovení koeficientu důležitosti (atraktivity) </a:t>
            </a:r>
            <a:r>
              <a:rPr lang="cs-CZ" sz="1600" dirty="0"/>
              <a:t>zvlášť pro každý faktor </a:t>
            </a:r>
            <a:r>
              <a:rPr lang="cs-CZ" sz="1600" dirty="0" smtClean="0"/>
              <a:t>s návazností </a:t>
            </a:r>
            <a:r>
              <a:rPr lang="cs-CZ" sz="1600" dirty="0"/>
              <a:t>na dané </a:t>
            </a:r>
            <a:r>
              <a:rPr lang="cs-CZ" sz="1600" dirty="0" smtClean="0"/>
              <a:t>strategické varianty</a:t>
            </a:r>
            <a:endParaRPr lang="cs-CZ" sz="1600" dirty="0"/>
          </a:p>
          <a:p>
            <a:pPr marL="357188" indent="-357188" algn="just">
              <a:buNone/>
            </a:pPr>
            <a:r>
              <a:rPr lang="cs-CZ" sz="1600" dirty="0" smtClean="0"/>
              <a:t>5. 	Stanovení </a:t>
            </a:r>
            <a:r>
              <a:rPr lang="cs-CZ" sz="1600" dirty="0"/>
              <a:t>celkové důležitosti faktorů, vynásobením váhy a </a:t>
            </a:r>
            <a:r>
              <a:rPr lang="cs-CZ" sz="1600" dirty="0" smtClean="0"/>
              <a:t>koeficientem důležitosti</a:t>
            </a:r>
            <a:r>
              <a:rPr lang="cs-CZ" sz="1600" dirty="0"/>
              <a:t>.</a:t>
            </a:r>
          </a:p>
          <a:p>
            <a:pPr marL="357188" indent="-357188" algn="just">
              <a:buAutoNum type="arabicPeriod" startAt="6"/>
            </a:pPr>
            <a:r>
              <a:rPr lang="cs-CZ" sz="1600" dirty="0" smtClean="0"/>
              <a:t>Vyhodnocení každé </a:t>
            </a:r>
            <a:r>
              <a:rPr lang="cs-CZ" sz="1600" dirty="0"/>
              <a:t>varianty strategie, jako sumy celkových důležitostí faktorů</a:t>
            </a:r>
            <a:r>
              <a:rPr lang="cs-CZ" sz="1600" dirty="0" smtClean="0"/>
              <a:t>.</a:t>
            </a:r>
          </a:p>
          <a:p>
            <a:pPr marL="357188" indent="-357188" algn="just">
              <a:buAutoNum type="arabicPeriod" startAt="6"/>
            </a:pPr>
            <a:endParaRPr lang="cs-CZ" sz="1600" dirty="0"/>
          </a:p>
          <a:p>
            <a:pPr algn="just"/>
            <a:r>
              <a:rPr lang="cs-CZ" sz="1600" dirty="0"/>
              <a:t>Varianta </a:t>
            </a:r>
            <a:r>
              <a:rPr lang="cs-CZ" sz="1600" dirty="0" smtClean="0"/>
              <a:t>s nejvyšší </a:t>
            </a:r>
            <a:r>
              <a:rPr lang="cs-CZ" sz="1600" dirty="0"/>
              <a:t>celkovým hodnocením bude mít nejlepší uplatnění pro vnější i vnitřní </a:t>
            </a:r>
            <a:r>
              <a:rPr lang="cs-CZ" sz="1600" dirty="0" smtClean="0"/>
              <a:t>prostředí </a:t>
            </a:r>
            <a:r>
              <a:rPr lang="cs-CZ" sz="1600" dirty="0"/>
              <a:t>podniku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Matice QSPM - postup</a:t>
            </a:r>
            <a:endParaRPr lang="cs-CZ" dirty="0"/>
          </a:p>
        </p:txBody>
      </p:sp>
    </p:spTree>
    <p:extLst>
      <p:ext uri="{BB962C8B-B14F-4D97-AF65-F5344CB8AC3E}">
        <p14:creationId xmlns:p14="http://schemas.microsoft.com/office/powerpoint/2010/main" val="411194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Příklad matice QSPM</a:t>
            </a:r>
            <a:endParaRPr lang="cs-CZ" dirty="0"/>
          </a:p>
        </p:txBody>
      </p:sp>
      <p:graphicFrame>
        <p:nvGraphicFramePr>
          <p:cNvPr id="2" name="Tabulka 1"/>
          <p:cNvGraphicFramePr>
            <a:graphicFrameLocks noGrp="1"/>
          </p:cNvGraphicFramePr>
          <p:nvPr>
            <p:extLst/>
          </p:nvPr>
        </p:nvGraphicFramePr>
        <p:xfrm>
          <a:off x="107504" y="696976"/>
          <a:ext cx="7776864" cy="4241934"/>
        </p:xfrm>
        <a:graphic>
          <a:graphicData uri="http://schemas.openxmlformats.org/drawingml/2006/table">
            <a:tbl>
              <a:tblPr firstRow="1" firstCol="1" bandRow="1">
                <a:tableStyleId>{5C22544A-7EE6-4342-B048-85BDC9FD1C3A}</a:tableStyleId>
              </a:tblPr>
              <a:tblGrid>
                <a:gridCol w="686193">
                  <a:extLst>
                    <a:ext uri="{9D8B030D-6E8A-4147-A177-3AD203B41FA5}">
                      <a16:colId xmlns:a16="http://schemas.microsoft.com/office/drawing/2014/main" val="2185009743"/>
                    </a:ext>
                  </a:extLst>
                </a:gridCol>
                <a:gridCol w="3049752">
                  <a:extLst>
                    <a:ext uri="{9D8B030D-6E8A-4147-A177-3AD203B41FA5}">
                      <a16:colId xmlns:a16="http://schemas.microsoft.com/office/drawing/2014/main" val="987183047"/>
                    </a:ext>
                  </a:extLst>
                </a:gridCol>
                <a:gridCol w="609950">
                  <a:extLst>
                    <a:ext uri="{9D8B030D-6E8A-4147-A177-3AD203B41FA5}">
                      <a16:colId xmlns:a16="http://schemas.microsoft.com/office/drawing/2014/main" val="547096423"/>
                    </a:ext>
                  </a:extLst>
                </a:gridCol>
                <a:gridCol w="381219">
                  <a:extLst>
                    <a:ext uri="{9D8B030D-6E8A-4147-A177-3AD203B41FA5}">
                      <a16:colId xmlns:a16="http://schemas.microsoft.com/office/drawing/2014/main" val="172611114"/>
                    </a:ext>
                  </a:extLst>
                </a:gridCol>
                <a:gridCol w="673486">
                  <a:extLst>
                    <a:ext uri="{9D8B030D-6E8A-4147-A177-3AD203B41FA5}">
                      <a16:colId xmlns:a16="http://schemas.microsoft.com/office/drawing/2014/main" val="1303985582"/>
                    </a:ext>
                  </a:extLst>
                </a:gridCol>
                <a:gridCol w="504056">
                  <a:extLst>
                    <a:ext uri="{9D8B030D-6E8A-4147-A177-3AD203B41FA5}">
                      <a16:colId xmlns:a16="http://schemas.microsoft.com/office/drawing/2014/main" val="2050304764"/>
                    </a:ext>
                  </a:extLst>
                </a:gridCol>
                <a:gridCol w="576064">
                  <a:extLst>
                    <a:ext uri="{9D8B030D-6E8A-4147-A177-3AD203B41FA5}">
                      <a16:colId xmlns:a16="http://schemas.microsoft.com/office/drawing/2014/main" val="3809847338"/>
                    </a:ext>
                  </a:extLst>
                </a:gridCol>
                <a:gridCol w="504056">
                  <a:extLst>
                    <a:ext uri="{9D8B030D-6E8A-4147-A177-3AD203B41FA5}">
                      <a16:colId xmlns:a16="http://schemas.microsoft.com/office/drawing/2014/main" val="1618101812"/>
                    </a:ext>
                  </a:extLst>
                </a:gridCol>
                <a:gridCol w="792088">
                  <a:extLst>
                    <a:ext uri="{9D8B030D-6E8A-4147-A177-3AD203B41FA5}">
                      <a16:colId xmlns:a16="http://schemas.microsoft.com/office/drawing/2014/main" val="443038248"/>
                    </a:ext>
                  </a:extLst>
                </a:gridCol>
              </a:tblGrid>
              <a:tr h="337887">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a:effectLst/>
                        </a:rPr>
                        <a:t> </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gridSpan="2">
                  <a:txBody>
                    <a:bodyPr/>
                    <a:lstStyle/>
                    <a:p>
                      <a:pPr algn="ctr">
                        <a:lnSpc>
                          <a:spcPct val="100000"/>
                        </a:lnSpc>
                        <a:spcAft>
                          <a:spcPts val="0"/>
                        </a:spcAft>
                      </a:pPr>
                      <a:r>
                        <a:rPr lang="cs-CZ" sz="1300">
                          <a:effectLst/>
                        </a:rPr>
                        <a:t>Penetrace trhu</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hMerge="1">
                  <a:txBody>
                    <a:bodyPr/>
                    <a:lstStyle/>
                    <a:p>
                      <a:endParaRPr lang="cs-CZ"/>
                    </a:p>
                  </a:txBody>
                  <a:tcPr/>
                </a:tc>
                <a:tc gridSpan="2">
                  <a:txBody>
                    <a:bodyPr/>
                    <a:lstStyle/>
                    <a:p>
                      <a:pPr algn="ctr">
                        <a:lnSpc>
                          <a:spcPct val="100000"/>
                        </a:lnSpc>
                        <a:spcAft>
                          <a:spcPts val="0"/>
                        </a:spcAft>
                      </a:pPr>
                      <a:r>
                        <a:rPr lang="cs-CZ" sz="1300">
                          <a:effectLst/>
                        </a:rPr>
                        <a:t>Rozvoj trhu</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hMerge="1">
                  <a:txBody>
                    <a:bodyPr/>
                    <a:lstStyle/>
                    <a:p>
                      <a:endParaRPr lang="cs-CZ"/>
                    </a:p>
                  </a:txBody>
                  <a:tcPr/>
                </a:tc>
                <a:tc gridSpan="2">
                  <a:txBody>
                    <a:bodyPr/>
                    <a:lstStyle/>
                    <a:p>
                      <a:pPr algn="ctr">
                        <a:lnSpc>
                          <a:spcPct val="100000"/>
                        </a:lnSpc>
                        <a:spcAft>
                          <a:spcPts val="0"/>
                        </a:spcAft>
                      </a:pPr>
                      <a:r>
                        <a:rPr lang="cs-CZ" sz="1300">
                          <a:effectLst/>
                        </a:rPr>
                        <a:t>Rozvoj produktu</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hMerge="1">
                  <a:txBody>
                    <a:bodyPr/>
                    <a:lstStyle/>
                    <a:p>
                      <a:endParaRPr lang="cs-CZ"/>
                    </a:p>
                  </a:txBody>
                  <a:tcPr/>
                </a:tc>
                <a:extLst>
                  <a:ext uri="{0D108BD9-81ED-4DB2-BD59-A6C34878D82A}">
                    <a16:rowId xmlns:a16="http://schemas.microsoft.com/office/drawing/2014/main" val="694333471"/>
                  </a:ext>
                </a:extLst>
              </a:tr>
              <a:tr h="168944">
                <a:tc>
                  <a:txBody>
                    <a:bodyPr/>
                    <a:lstStyle/>
                    <a:p>
                      <a:pPr algn="just">
                        <a:lnSpc>
                          <a:spcPct val="100000"/>
                        </a:lnSpc>
                        <a:spcAft>
                          <a:spcPts val="0"/>
                        </a:spcAft>
                      </a:pPr>
                      <a:r>
                        <a:rPr lang="cs-CZ" sz="1300" dirty="0">
                          <a:effectLst/>
                        </a:rPr>
                        <a:t> </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váha</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smtClean="0">
                          <a:effectLst/>
                          <a:latin typeface="+mn-lt"/>
                          <a:ea typeface="+mn-ea"/>
                          <a:cs typeface="+mn-cs"/>
                        </a:rPr>
                        <a:t>AS</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smtClean="0">
                          <a:effectLst/>
                          <a:latin typeface="Times New Roman" panose="02020603050405020304" pitchFamily="18" charset="0"/>
                          <a:ea typeface="Times New Roman" panose="02020603050405020304" pitchFamily="18" charset="0"/>
                          <a:cs typeface="Times New Roman" panose="02020603050405020304" pitchFamily="18" charset="0"/>
                        </a:rPr>
                        <a:t>TAS</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smtClean="0">
                          <a:effectLst/>
                          <a:latin typeface="Times New Roman" panose="02020603050405020304" pitchFamily="18" charset="0"/>
                          <a:ea typeface="Times New Roman" panose="02020603050405020304" pitchFamily="18" charset="0"/>
                          <a:cs typeface="Times New Roman" panose="02020603050405020304" pitchFamily="18" charset="0"/>
                        </a:rPr>
                        <a:t>AS</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smtClean="0">
                          <a:effectLst/>
                          <a:latin typeface="Times New Roman" panose="02020603050405020304" pitchFamily="18" charset="0"/>
                          <a:ea typeface="Times New Roman" panose="02020603050405020304" pitchFamily="18" charset="0"/>
                          <a:cs typeface="Times New Roman" panose="02020603050405020304" pitchFamily="18" charset="0"/>
                        </a:rPr>
                        <a:t>TAS</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smtClean="0">
                          <a:effectLst/>
                          <a:latin typeface="Times New Roman" panose="02020603050405020304" pitchFamily="18" charset="0"/>
                          <a:ea typeface="Times New Roman" panose="02020603050405020304" pitchFamily="18" charset="0"/>
                          <a:cs typeface="Times New Roman" panose="02020603050405020304" pitchFamily="18" charset="0"/>
                        </a:rPr>
                        <a:t>AS</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smtClean="0">
                          <a:effectLst/>
                          <a:latin typeface="Times New Roman" panose="02020603050405020304" pitchFamily="18" charset="0"/>
                          <a:ea typeface="Times New Roman" panose="02020603050405020304" pitchFamily="18" charset="0"/>
                          <a:cs typeface="Times New Roman" panose="02020603050405020304" pitchFamily="18" charset="0"/>
                        </a:rPr>
                        <a:t>TAS</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3936976116"/>
                  </a:ext>
                </a:extLst>
              </a:tr>
              <a:tr h="168944">
                <a:tc rowSpan="4">
                  <a:txBody>
                    <a:bodyPr/>
                    <a:lstStyle/>
                    <a:p>
                      <a:pPr marL="71755" marR="71755" algn="ctr">
                        <a:lnSpc>
                          <a:spcPct val="100000"/>
                        </a:lnSpc>
                        <a:spcAft>
                          <a:spcPts val="0"/>
                        </a:spcAft>
                      </a:pPr>
                      <a:r>
                        <a:rPr lang="cs-CZ" sz="1300">
                          <a:effectLst/>
                        </a:rPr>
                        <a:t>Silné stránky</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vert="vert270"/>
                </a:tc>
                <a:tc>
                  <a:txBody>
                    <a:bodyPr/>
                    <a:lstStyle/>
                    <a:p>
                      <a:pPr algn="l">
                        <a:lnSpc>
                          <a:spcPct val="100000"/>
                        </a:lnSpc>
                        <a:spcAft>
                          <a:spcPts val="0"/>
                        </a:spcAft>
                      </a:pPr>
                      <a:r>
                        <a:rPr lang="cs-CZ" sz="1300">
                          <a:effectLst/>
                        </a:rPr>
                        <a:t>Moderní prostředí</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32349157"/>
                  </a:ext>
                </a:extLst>
              </a:tr>
              <a:tr h="168944">
                <a:tc vMerge="1">
                  <a:txBody>
                    <a:bodyPr/>
                    <a:lstStyle/>
                    <a:p>
                      <a:endParaRPr lang="cs-CZ"/>
                    </a:p>
                  </a:txBody>
                  <a:tcPr/>
                </a:tc>
                <a:tc>
                  <a:txBody>
                    <a:bodyPr/>
                    <a:lstStyle/>
                    <a:p>
                      <a:pPr algn="l">
                        <a:lnSpc>
                          <a:spcPct val="100000"/>
                        </a:lnSpc>
                        <a:spcAft>
                          <a:spcPts val="0"/>
                        </a:spcAft>
                      </a:pPr>
                      <a:r>
                        <a:rPr lang="cs-CZ" sz="1300">
                          <a:effectLst/>
                        </a:rPr>
                        <a:t>Výše školného</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4205100476"/>
                  </a:ext>
                </a:extLst>
              </a:tr>
              <a:tr h="168944">
                <a:tc vMerge="1">
                  <a:txBody>
                    <a:bodyPr/>
                    <a:lstStyle/>
                    <a:p>
                      <a:endParaRPr lang="cs-CZ"/>
                    </a:p>
                  </a:txBody>
                  <a:tcPr/>
                </a:tc>
                <a:tc>
                  <a:txBody>
                    <a:bodyPr/>
                    <a:lstStyle/>
                    <a:p>
                      <a:pPr algn="l">
                        <a:lnSpc>
                          <a:spcPct val="100000"/>
                        </a:lnSpc>
                        <a:spcAft>
                          <a:spcPts val="0"/>
                        </a:spcAft>
                      </a:pPr>
                      <a:r>
                        <a:rPr lang="cs-CZ" sz="1300">
                          <a:effectLst/>
                        </a:rPr>
                        <a:t>Marketing školy</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3600204655"/>
                  </a:ext>
                </a:extLst>
              </a:tr>
              <a:tr h="168944">
                <a:tc vMerge="1">
                  <a:txBody>
                    <a:bodyPr/>
                    <a:lstStyle/>
                    <a:p>
                      <a:endParaRPr lang="cs-CZ"/>
                    </a:p>
                  </a:txBody>
                  <a:tcPr/>
                </a:tc>
                <a:tc>
                  <a:txBody>
                    <a:bodyPr/>
                    <a:lstStyle/>
                    <a:p>
                      <a:pPr algn="l">
                        <a:lnSpc>
                          <a:spcPct val="100000"/>
                        </a:lnSpc>
                        <a:spcAft>
                          <a:spcPts val="0"/>
                        </a:spcAft>
                      </a:pPr>
                      <a:r>
                        <a:rPr lang="cs-CZ" sz="1300">
                          <a:effectLst/>
                        </a:rPr>
                        <a:t>Spolupráce se školami</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2543774116"/>
                  </a:ext>
                </a:extLst>
              </a:tr>
              <a:tr h="168944">
                <a:tc rowSpan="4">
                  <a:txBody>
                    <a:bodyPr/>
                    <a:lstStyle/>
                    <a:p>
                      <a:pPr marL="71755" marR="71755" algn="ctr">
                        <a:lnSpc>
                          <a:spcPct val="100000"/>
                        </a:lnSpc>
                        <a:spcAft>
                          <a:spcPts val="0"/>
                        </a:spcAft>
                      </a:pPr>
                      <a:r>
                        <a:rPr lang="cs-CZ" sz="1300">
                          <a:effectLst/>
                        </a:rPr>
                        <a:t>Slabé stránky</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vert="vert270"/>
                </a:tc>
                <a:tc>
                  <a:txBody>
                    <a:bodyPr/>
                    <a:lstStyle/>
                    <a:p>
                      <a:pPr algn="l">
                        <a:lnSpc>
                          <a:spcPct val="100000"/>
                        </a:lnSpc>
                        <a:spcAft>
                          <a:spcPts val="0"/>
                        </a:spcAft>
                      </a:pPr>
                      <a:r>
                        <a:rPr lang="cs-CZ" sz="1300">
                          <a:effectLst/>
                        </a:rPr>
                        <a:t>Fluktuace zaměstnanců</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860115085"/>
                  </a:ext>
                </a:extLst>
              </a:tr>
              <a:tr h="168944">
                <a:tc vMerge="1">
                  <a:txBody>
                    <a:bodyPr/>
                    <a:lstStyle/>
                    <a:p>
                      <a:endParaRPr lang="cs-CZ"/>
                    </a:p>
                  </a:txBody>
                  <a:tcPr/>
                </a:tc>
                <a:tc>
                  <a:txBody>
                    <a:bodyPr/>
                    <a:lstStyle/>
                    <a:p>
                      <a:pPr algn="l">
                        <a:lnSpc>
                          <a:spcPct val="100000"/>
                        </a:lnSpc>
                        <a:spcAft>
                          <a:spcPts val="0"/>
                        </a:spcAft>
                      </a:pPr>
                      <a:r>
                        <a:rPr lang="cs-CZ" sz="1300">
                          <a:effectLst/>
                        </a:rPr>
                        <a:t>Jméno školy</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0,75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547666254"/>
                  </a:ext>
                </a:extLst>
              </a:tr>
              <a:tr h="168944">
                <a:tc vMerge="1">
                  <a:txBody>
                    <a:bodyPr/>
                    <a:lstStyle/>
                    <a:p>
                      <a:endParaRPr lang="cs-CZ"/>
                    </a:p>
                  </a:txBody>
                  <a:tcPr/>
                </a:tc>
                <a:tc>
                  <a:txBody>
                    <a:bodyPr/>
                    <a:lstStyle/>
                    <a:p>
                      <a:pPr algn="l">
                        <a:lnSpc>
                          <a:spcPct val="100000"/>
                        </a:lnSpc>
                        <a:spcAft>
                          <a:spcPts val="0"/>
                        </a:spcAft>
                      </a:pPr>
                      <a:r>
                        <a:rPr lang="cs-CZ" sz="1300">
                          <a:effectLst/>
                        </a:rPr>
                        <a:t>Neexistence magisterského studia</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a:effectLst/>
                        </a:rPr>
                        <a:t>0,8</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207229806"/>
                  </a:ext>
                </a:extLst>
              </a:tr>
              <a:tr h="168944">
                <a:tc vMerge="1">
                  <a:txBody>
                    <a:bodyPr/>
                    <a:lstStyle/>
                    <a:p>
                      <a:endParaRPr lang="cs-CZ"/>
                    </a:p>
                  </a:txBody>
                  <a:tcPr/>
                </a:tc>
                <a:tc>
                  <a:txBody>
                    <a:bodyPr/>
                    <a:lstStyle/>
                    <a:p>
                      <a:pPr algn="l">
                        <a:lnSpc>
                          <a:spcPct val="100000"/>
                        </a:lnSpc>
                        <a:spcAft>
                          <a:spcPts val="0"/>
                        </a:spcAft>
                      </a:pPr>
                      <a:r>
                        <a:rPr lang="cs-CZ" sz="1300">
                          <a:effectLst/>
                        </a:rPr>
                        <a:t>Všeobecná profilace</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682394092"/>
                  </a:ext>
                </a:extLst>
              </a:tr>
              <a:tr h="168944">
                <a:tc rowSpan="4">
                  <a:txBody>
                    <a:bodyPr/>
                    <a:lstStyle/>
                    <a:p>
                      <a:pPr marL="71755" marR="71755" algn="ctr">
                        <a:lnSpc>
                          <a:spcPct val="100000"/>
                        </a:lnSpc>
                        <a:spcAft>
                          <a:spcPts val="0"/>
                        </a:spcAft>
                      </a:pPr>
                      <a:r>
                        <a:rPr lang="cs-CZ" sz="1300" dirty="0">
                          <a:effectLst/>
                        </a:rPr>
                        <a:t>Příležitosti</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vert="vert270"/>
                </a:tc>
                <a:tc>
                  <a:txBody>
                    <a:bodyPr/>
                    <a:lstStyle/>
                    <a:p>
                      <a:pPr algn="l">
                        <a:lnSpc>
                          <a:spcPct val="100000"/>
                        </a:lnSpc>
                        <a:spcAft>
                          <a:spcPts val="0"/>
                        </a:spcAft>
                      </a:pPr>
                      <a:r>
                        <a:rPr lang="cs-CZ" sz="1300">
                          <a:effectLst/>
                        </a:rPr>
                        <a:t>Pozice školy v regionu</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0,6</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0,6</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0,6</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3793552632"/>
                  </a:ext>
                </a:extLst>
              </a:tr>
              <a:tr h="168944">
                <a:tc vMerge="1">
                  <a:txBody>
                    <a:bodyPr/>
                    <a:lstStyle/>
                    <a:p>
                      <a:endParaRPr lang="cs-CZ"/>
                    </a:p>
                  </a:txBody>
                  <a:tcPr/>
                </a:tc>
                <a:tc>
                  <a:txBody>
                    <a:bodyPr/>
                    <a:lstStyle/>
                    <a:p>
                      <a:pPr algn="l">
                        <a:lnSpc>
                          <a:spcPct val="100000"/>
                        </a:lnSpc>
                        <a:spcAft>
                          <a:spcPts val="0"/>
                        </a:spcAft>
                      </a:pPr>
                      <a:r>
                        <a:rPr lang="cs-CZ" sz="1300">
                          <a:effectLst/>
                        </a:rPr>
                        <a:t>Poptávka po vysokoškolském vzdělání</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35305056"/>
                  </a:ext>
                </a:extLst>
              </a:tr>
              <a:tr h="337887">
                <a:tc vMerge="1">
                  <a:txBody>
                    <a:bodyPr/>
                    <a:lstStyle/>
                    <a:p>
                      <a:endParaRPr lang="cs-CZ"/>
                    </a:p>
                  </a:txBody>
                  <a:tcPr/>
                </a:tc>
                <a:tc>
                  <a:txBody>
                    <a:bodyPr/>
                    <a:lstStyle/>
                    <a:p>
                      <a:pPr algn="l">
                        <a:lnSpc>
                          <a:spcPct val="100000"/>
                        </a:lnSpc>
                        <a:spcAft>
                          <a:spcPts val="0"/>
                        </a:spcAft>
                      </a:pPr>
                      <a:r>
                        <a:rPr lang="cs-CZ" sz="1300">
                          <a:effectLst/>
                        </a:rPr>
                        <a:t>Zlepšení ekonomické situace obyvatelstva</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095648076"/>
                  </a:ext>
                </a:extLst>
              </a:tr>
              <a:tr h="168944">
                <a:tc vMerge="1">
                  <a:txBody>
                    <a:bodyPr/>
                    <a:lstStyle/>
                    <a:p>
                      <a:endParaRPr lang="cs-CZ"/>
                    </a:p>
                  </a:txBody>
                  <a:tcPr/>
                </a:tc>
                <a:tc>
                  <a:txBody>
                    <a:bodyPr/>
                    <a:lstStyle/>
                    <a:p>
                      <a:pPr algn="l">
                        <a:lnSpc>
                          <a:spcPct val="100000"/>
                        </a:lnSpc>
                        <a:spcAft>
                          <a:spcPts val="0"/>
                        </a:spcAft>
                      </a:pPr>
                      <a:r>
                        <a:rPr lang="cs-CZ" sz="1300">
                          <a:effectLst/>
                        </a:rPr>
                        <a:t>Možnost zapojení do projektů a grantů</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376539407"/>
                  </a:ext>
                </a:extLst>
              </a:tr>
              <a:tr h="168944">
                <a:tc rowSpan="4">
                  <a:txBody>
                    <a:bodyPr/>
                    <a:lstStyle/>
                    <a:p>
                      <a:pPr marL="71755" marR="71755" algn="ctr">
                        <a:lnSpc>
                          <a:spcPct val="100000"/>
                        </a:lnSpc>
                        <a:spcAft>
                          <a:spcPts val="0"/>
                        </a:spcAft>
                      </a:pPr>
                      <a:r>
                        <a:rPr lang="cs-CZ" sz="1300">
                          <a:effectLst/>
                        </a:rPr>
                        <a:t>Hrozby</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vert="vert270"/>
                </a:tc>
                <a:tc>
                  <a:txBody>
                    <a:bodyPr/>
                    <a:lstStyle/>
                    <a:p>
                      <a:pPr algn="l">
                        <a:lnSpc>
                          <a:spcPct val="100000"/>
                        </a:lnSpc>
                        <a:spcAft>
                          <a:spcPts val="0"/>
                        </a:spcAft>
                      </a:pPr>
                      <a:r>
                        <a:rPr lang="cs-CZ" sz="1300">
                          <a:effectLst/>
                        </a:rPr>
                        <a:t>Nezájem o vysokoškolské vzdělání</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427919678"/>
                  </a:ext>
                </a:extLst>
              </a:tr>
              <a:tr h="168944">
                <a:tc vMerge="1">
                  <a:txBody>
                    <a:bodyPr/>
                    <a:lstStyle/>
                    <a:p>
                      <a:endParaRPr lang="cs-CZ"/>
                    </a:p>
                  </a:txBody>
                  <a:tcPr/>
                </a:tc>
                <a:tc>
                  <a:txBody>
                    <a:bodyPr/>
                    <a:lstStyle/>
                    <a:p>
                      <a:pPr algn="l">
                        <a:lnSpc>
                          <a:spcPct val="100000"/>
                        </a:lnSpc>
                        <a:spcAft>
                          <a:spcPts val="0"/>
                        </a:spcAft>
                      </a:pPr>
                      <a:r>
                        <a:rPr lang="cs-CZ" sz="1300">
                          <a:effectLst/>
                        </a:rPr>
                        <a:t>Zesílení konkurenčního tlaku</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404476917"/>
                  </a:ext>
                </a:extLst>
              </a:tr>
              <a:tr h="337887">
                <a:tc vMerge="1">
                  <a:txBody>
                    <a:bodyPr/>
                    <a:lstStyle/>
                    <a:p>
                      <a:endParaRPr lang="cs-CZ"/>
                    </a:p>
                  </a:txBody>
                  <a:tcPr/>
                </a:tc>
                <a:tc>
                  <a:txBody>
                    <a:bodyPr/>
                    <a:lstStyle/>
                    <a:p>
                      <a:pPr algn="l">
                        <a:lnSpc>
                          <a:spcPct val="100000"/>
                        </a:lnSpc>
                        <a:spcAft>
                          <a:spcPts val="0"/>
                        </a:spcAft>
                      </a:pPr>
                      <a:r>
                        <a:rPr lang="cs-CZ" sz="1300">
                          <a:effectLst/>
                        </a:rPr>
                        <a:t>Zhoršení ekonomické situace obyvatelstva</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2133476860"/>
                  </a:ext>
                </a:extLst>
              </a:tr>
              <a:tr h="168944">
                <a:tc vMerge="1">
                  <a:txBody>
                    <a:bodyPr/>
                    <a:lstStyle/>
                    <a:p>
                      <a:endParaRPr lang="cs-CZ"/>
                    </a:p>
                  </a:txBody>
                  <a:tcPr/>
                </a:tc>
                <a:tc>
                  <a:txBody>
                    <a:bodyPr/>
                    <a:lstStyle/>
                    <a:p>
                      <a:pPr algn="l">
                        <a:lnSpc>
                          <a:spcPct val="100000"/>
                        </a:lnSpc>
                        <a:spcAft>
                          <a:spcPts val="0"/>
                        </a:spcAft>
                      </a:pPr>
                      <a:r>
                        <a:rPr lang="cs-CZ" sz="1300">
                          <a:effectLst/>
                        </a:rPr>
                        <a:t>Zpřísnění legislativy</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0,6</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0,9</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1,2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217390598"/>
                  </a:ext>
                </a:extLst>
              </a:tr>
              <a:tr h="168944">
                <a:tc gridSpan="2">
                  <a:txBody>
                    <a:bodyPr/>
                    <a:lstStyle/>
                    <a:p>
                      <a:pPr algn="ctr">
                        <a:lnSpc>
                          <a:spcPct val="100000"/>
                        </a:lnSpc>
                        <a:spcAft>
                          <a:spcPts val="0"/>
                        </a:spcAft>
                      </a:pPr>
                      <a:r>
                        <a:rPr lang="cs-CZ" sz="1300">
                          <a:effectLst/>
                        </a:rPr>
                        <a:t>celkem</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hMerge="1">
                  <a:txBody>
                    <a:bodyPr/>
                    <a:lstStyle/>
                    <a:p>
                      <a:endParaRPr lang="cs-CZ"/>
                    </a:p>
                  </a:txBody>
                  <a:tcPr/>
                </a:tc>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6,95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7,2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b="1" dirty="0">
                          <a:effectLst/>
                        </a:rPr>
                        <a:t>7,3</a:t>
                      </a:r>
                      <a:endParaRPr lang="cs-CZ" sz="13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768463334"/>
                  </a:ext>
                </a:extLst>
              </a:tr>
            </a:tbl>
          </a:graphicData>
        </a:graphic>
      </p:graphicFrame>
    </p:spTree>
    <p:extLst>
      <p:ext uri="{BB962C8B-B14F-4D97-AF65-F5344CB8AC3E}">
        <p14:creationId xmlns:p14="http://schemas.microsoft.com/office/powerpoint/2010/main" val="28873788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Metoda vychází z poznání, že budoucnost nelze mechanicky vykalkulovat, ale je nezbytné ji odhalovat i za obtížně redukovatelnosti nejistoty a neurčitosti. </a:t>
            </a:r>
            <a:endParaRPr lang="cs-CZ" sz="1600" dirty="0" smtClean="0"/>
          </a:p>
          <a:p>
            <a:pPr algn="just"/>
            <a:r>
              <a:rPr lang="cs-CZ" sz="1600" dirty="0" smtClean="0"/>
              <a:t>Základem </a:t>
            </a:r>
            <a:r>
              <a:rPr lang="cs-CZ" sz="1600" dirty="0"/>
              <a:t>této metody se proto stávají jednotlivé, </a:t>
            </a:r>
            <a:r>
              <a:rPr lang="cs-CZ" sz="1600" b="1" dirty="0"/>
              <a:t>dílčí scénáře vývoje podstatných faktorů</a:t>
            </a:r>
            <a:r>
              <a:rPr lang="cs-CZ" sz="1600" dirty="0"/>
              <a:t> budoucího vývoje oboru </a:t>
            </a:r>
            <a:r>
              <a:rPr lang="cs-CZ" sz="1600" dirty="0" smtClean="0"/>
              <a:t>podnikání.</a:t>
            </a:r>
          </a:p>
          <a:p>
            <a:pPr algn="just"/>
            <a:r>
              <a:rPr lang="cs-CZ" sz="1600" dirty="0"/>
              <a:t>Základním kamenem Dynamické strategické rozvahy je tvorba scénářů, přitom tento pojem převzalo řízení z divadelního a filmového prostředí. Přitom </a:t>
            </a:r>
            <a:r>
              <a:rPr lang="cs-CZ" sz="1600" b="1" dirty="0"/>
              <a:t>scénář</a:t>
            </a:r>
            <a:r>
              <a:rPr lang="cs-CZ" sz="1600" dirty="0"/>
              <a:t> využitelný při tvorbě strategie podniku představuje hodnocení a vývoj v určité situace během budoucnosti podle našich představ</a:t>
            </a:r>
            <a:r>
              <a:rPr lang="cs-CZ" sz="1600" dirty="0" smtClean="0"/>
              <a:t>.</a:t>
            </a:r>
          </a:p>
          <a:p>
            <a:pPr algn="just"/>
            <a:r>
              <a:rPr lang="cs-CZ" sz="1600" dirty="0"/>
              <a:t>Tato metoda analýzy vychází z možného vývojového principu, kdy lze konstatovat, že podnik v omezené míře může ovlivnit svoje okolí (vnější prostředí) a naopak velmi aktivně musí se zaměřit na odstranění svých slabých stránek a posílení naopak svých předností, které mu pomohou využít všech příležitostí, které mu nabízí jeho vnější prostředí.</a:t>
            </a:r>
          </a:p>
          <a:p>
            <a:pPr marL="109728"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Dynamická strategická rozvaha</a:t>
            </a:r>
            <a:endParaRPr lang="cs-CZ" dirty="0"/>
          </a:p>
        </p:txBody>
      </p:sp>
    </p:spTree>
    <p:extLst>
      <p:ext uri="{BB962C8B-B14F-4D97-AF65-F5344CB8AC3E}">
        <p14:creationId xmlns:p14="http://schemas.microsoft.com/office/powerpoint/2010/main" val="327217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71550"/>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V rámci analýzy podmínek, ve kterých působí strategie, jak se strategie vyvíjí a jaké rozhodující příčiny ovlivňují strategické chování i aktivity podniku, lze využívat řadu dalších </a:t>
            </a:r>
            <a:r>
              <a:rPr lang="cs-CZ" sz="1600" dirty="0" smtClean="0"/>
              <a:t>metod, jako je třeba </a:t>
            </a:r>
            <a:r>
              <a:rPr lang="cs-CZ" sz="1600" dirty="0" err="1" smtClean="0"/>
              <a:t>benchmarking</a:t>
            </a:r>
            <a:r>
              <a:rPr lang="cs-CZ" sz="1600" dirty="0" smtClean="0"/>
              <a:t>.</a:t>
            </a:r>
          </a:p>
          <a:p>
            <a:pPr algn="just"/>
            <a:r>
              <a:rPr lang="cs-CZ" sz="1600" dirty="0" smtClean="0"/>
              <a:t>Jedná </a:t>
            </a:r>
            <a:r>
              <a:rPr lang="cs-CZ" sz="1600" dirty="0"/>
              <a:t>o tvůrčí napodobování a využívání poznatků nejlepších podniků, které získáme jejich systematickým pozorováním a srovnáváním s našimi </a:t>
            </a:r>
            <a:r>
              <a:rPr lang="cs-CZ" sz="1600" dirty="0" smtClean="0"/>
              <a:t>postupy. </a:t>
            </a:r>
          </a:p>
          <a:p>
            <a:pPr algn="just"/>
            <a:r>
              <a:rPr lang="cs-CZ" sz="1600" dirty="0"/>
              <a:t>Výhodou a velkou předností metody je její jednoduchost, široce uplatnitelné používání a obvykle nízká </a:t>
            </a:r>
            <a:r>
              <a:rPr lang="cs-CZ" sz="1600" dirty="0" smtClean="0"/>
              <a:t>nákladnost.</a:t>
            </a:r>
          </a:p>
          <a:p>
            <a:pPr algn="just"/>
            <a:r>
              <a:rPr lang="cs-CZ" sz="1600" dirty="0" err="1" smtClean="0"/>
              <a:t>Benchmarking</a:t>
            </a:r>
            <a:r>
              <a:rPr lang="cs-CZ" sz="1600" dirty="0" smtClean="0"/>
              <a:t> </a:t>
            </a:r>
            <a:r>
              <a:rPr lang="cs-CZ" sz="1600" dirty="0"/>
              <a:t>lze rozdělit do následujících základních typů:</a:t>
            </a:r>
          </a:p>
          <a:p>
            <a:pPr lvl="1" algn="just"/>
            <a:r>
              <a:rPr lang="cs-CZ" sz="1600" b="1" dirty="0"/>
              <a:t>Vnitřní </a:t>
            </a:r>
            <a:r>
              <a:rPr lang="cs-CZ" sz="1600" b="1" dirty="0" err="1"/>
              <a:t>benchmarking</a:t>
            </a:r>
            <a:r>
              <a:rPr lang="cs-CZ" sz="1600" b="1" dirty="0"/>
              <a:t> – </a:t>
            </a:r>
            <a:r>
              <a:rPr lang="cs-CZ" sz="1600" dirty="0"/>
              <a:t>týká se srovnávání různých částí a jejich vlastností (výkonnost, personál, přínos) v rámci jednoho podniku.</a:t>
            </a:r>
          </a:p>
          <a:p>
            <a:pPr lvl="1" algn="just"/>
            <a:r>
              <a:rPr lang="cs-CZ" sz="1600" b="1" dirty="0"/>
              <a:t>Vnější </a:t>
            </a:r>
            <a:r>
              <a:rPr lang="cs-CZ" sz="1600" b="1" dirty="0" err="1"/>
              <a:t>benchmarking</a:t>
            </a:r>
            <a:r>
              <a:rPr lang="cs-CZ" sz="1600" b="1" dirty="0"/>
              <a:t> –</a:t>
            </a:r>
            <a:r>
              <a:rPr lang="cs-CZ" sz="1600" dirty="0"/>
              <a:t> porovnání obdobné činnosti mezi vlastním podnikem a srovnávaným nejlepším podnikem v daném oboru (s konkurentem).</a:t>
            </a:r>
          </a:p>
          <a:p>
            <a:pPr lvl="1" algn="just"/>
            <a:r>
              <a:rPr lang="cs-CZ" sz="1600" b="1" dirty="0"/>
              <a:t>Funkční </a:t>
            </a:r>
            <a:r>
              <a:rPr lang="cs-CZ" sz="1600" b="1" dirty="0" err="1"/>
              <a:t>benchmarking</a:t>
            </a:r>
            <a:r>
              <a:rPr lang="cs-CZ" sz="1600" b="1" dirty="0"/>
              <a:t> –</a:t>
            </a:r>
            <a:r>
              <a:rPr lang="cs-CZ" sz="1600" dirty="0"/>
              <a:t> představuje srovnání stejné činnosti a přístupů mezi vlastním podnikem a cizím podnikem, který působí mimo náš obor.</a:t>
            </a:r>
          </a:p>
          <a:p>
            <a:pPr lvl="0" algn="just"/>
            <a:endParaRPr lang="cs-CZ" sz="1600" dirty="0" smtClean="0"/>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err="1" smtClean="0"/>
              <a:t>Benchmarking</a:t>
            </a:r>
            <a:endParaRPr lang="cs-CZ" dirty="0"/>
          </a:p>
        </p:txBody>
      </p:sp>
    </p:spTree>
    <p:extLst>
      <p:ext uri="{BB962C8B-B14F-4D97-AF65-F5344CB8AC3E}">
        <p14:creationId xmlns:p14="http://schemas.microsoft.com/office/powerpoint/2010/main" val="205868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23518"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Identifikuje a stanovuje rozdíl ve výkonnosti našeho podniku a možné nejlepší konkurence.</a:t>
            </a:r>
          </a:p>
          <a:p>
            <a:pPr lvl="0" algn="just"/>
            <a:r>
              <a:rPr lang="cs-CZ" sz="1600" dirty="0"/>
              <a:t>Pomáhá stanovit strategii nebo její inovaci.</a:t>
            </a:r>
          </a:p>
          <a:p>
            <a:pPr lvl="0" algn="just"/>
            <a:r>
              <a:rPr lang="cs-CZ" sz="1600" dirty="0"/>
              <a:t>Udržuje stimulaci podnikového vedení pro neustálé zlepšování.</a:t>
            </a:r>
          </a:p>
          <a:p>
            <a:pPr lvl="0" algn="just"/>
            <a:r>
              <a:rPr lang="cs-CZ" sz="1600" dirty="0"/>
              <a:t>Ověřuje úspěšnost prováděných strategických opatření.</a:t>
            </a:r>
          </a:p>
          <a:p>
            <a:pPr lvl="0" algn="just"/>
            <a:r>
              <a:rPr lang="cs-CZ" sz="1600" dirty="0"/>
              <a:t>Představuje panoramatický pohled na konkurenční počínání se srovnávaným podnikem, který nám poskytuje možnost revolučně pozměnit vlastní aktivity vhodně volenými a potřebnými inovacemi.</a:t>
            </a:r>
          </a:p>
          <a:p>
            <a:pPr lvl="0" algn="just"/>
            <a:r>
              <a:rPr lang="cs-CZ" sz="1600" dirty="0"/>
              <a:t>Je efektivním způsobem jak zaměstnance přimět k hledání nových myšlenek a k nalézání skrytých možností vedoucích k zlepšení výkonnosti.</a:t>
            </a:r>
          </a:p>
          <a:p>
            <a:pPr algn="just"/>
            <a:r>
              <a:rPr lang="cs-CZ" sz="1600" dirty="0"/>
              <a:t>Odhaluje klíčové kompetence, které tvoří vynikající výkonnost podniku jako jeho základní předpoklad úspěch na trhu</a:t>
            </a:r>
            <a:r>
              <a:rPr lang="cs-CZ" sz="1600" dirty="0" smtClean="0"/>
              <a:t>.</a:t>
            </a:r>
            <a:endParaRPr lang="cs-CZ" sz="1600" dirty="0"/>
          </a:p>
          <a:p>
            <a:pPr lvl="0" algn="just"/>
            <a:endParaRPr lang="cs-CZ" sz="1600" dirty="0" smtClean="0"/>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err="1" smtClean="0"/>
              <a:t>Benchmarking</a:t>
            </a:r>
            <a:r>
              <a:rPr lang="cs-CZ" dirty="0" smtClean="0"/>
              <a:t> - výhody</a:t>
            </a:r>
            <a:endParaRPr lang="cs-CZ" dirty="0"/>
          </a:p>
        </p:txBody>
      </p:sp>
    </p:spTree>
    <p:extLst>
      <p:ext uri="{BB962C8B-B14F-4D97-AF65-F5344CB8AC3E}">
        <p14:creationId xmlns:p14="http://schemas.microsoft.com/office/powerpoint/2010/main" val="268628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Hodnocení kvality podnikatelského prostředí</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PODNIKATELSKÉ PROSTŘEDÍ</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67442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Konkurenceschopnost </a:t>
            </a:r>
            <a:r>
              <a:rPr lang="cs-CZ" sz="2000" b="1" dirty="0" smtClean="0"/>
              <a:t>země </a:t>
            </a:r>
            <a:r>
              <a:rPr lang="cs-CZ" sz="2000" dirty="0" smtClean="0"/>
              <a:t>je </a:t>
            </a:r>
            <a:r>
              <a:rPr lang="cs-CZ" sz="2000" dirty="0"/>
              <a:t>dnes chápána systémově v intencích tzv. participativního modelu, ve kterém jsou konkurenční výhody dané země nebo regionu chápány jako výsledek multidimenzionálního spolupůsobení tržních a politických sil. </a:t>
            </a:r>
            <a:endParaRPr lang="cs-CZ" sz="2000" dirty="0" smtClean="0"/>
          </a:p>
          <a:p>
            <a:pPr algn="just"/>
            <a:r>
              <a:rPr lang="cs-CZ" sz="2000" dirty="0" smtClean="0"/>
              <a:t>V </a:t>
            </a:r>
            <a:r>
              <a:rPr lang="cs-CZ" sz="2000" dirty="0"/>
              <a:t>jeho rámci jsou procesy a faktory ovlivňující konkurenceschopnost posuzovány na čtyřech systémových úrovních: úrovně meta (rozvojová orientace společnosti), makro (stabilní rámec ekonomického rozvoje), </a:t>
            </a:r>
            <a:r>
              <a:rPr lang="cs-CZ" sz="2000" dirty="0" err="1"/>
              <a:t>mezo</a:t>
            </a:r>
            <a:r>
              <a:rPr lang="cs-CZ" sz="2000" dirty="0"/>
              <a:t> (politiky a podpůrné instituce orientované na posilování konkurenceschopnosti) a mikro (podniky a jejich seskupení).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Konkurenceschopnost</a:t>
            </a:r>
            <a:endParaRPr lang="cs-CZ" dirty="0"/>
          </a:p>
        </p:txBody>
      </p:sp>
    </p:spTree>
    <p:extLst>
      <p:ext uri="{BB962C8B-B14F-4D97-AF65-F5344CB8AC3E}">
        <p14:creationId xmlns:p14="http://schemas.microsoft.com/office/powerpoint/2010/main" val="2354355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V duchu tohoto systémového přístupu je pak regionální konkurenceschopnost chápána jako výsledek společného úsilí o co nejproduktivnější využívání vnitřních zdrojů v interakci s efektivním zapojováním vnějších zdrojů, cílené na trvale udržitelné zvyšování produkčního potenciálu regionů (stimulující tvorbu pozitivních a redukující tvorbu negativních externalit). </a:t>
            </a:r>
            <a:endParaRPr lang="cs-CZ" sz="2000" dirty="0" smtClean="0"/>
          </a:p>
          <a:p>
            <a:pPr algn="just"/>
            <a:r>
              <a:rPr lang="cs-CZ" sz="2000" dirty="0" smtClean="0"/>
              <a:t>Z </a:t>
            </a:r>
            <a:r>
              <a:rPr lang="cs-CZ" sz="2000" dirty="0"/>
              <a:t>věcného pohledu pak současné pojetí konkurenceschopnosti zdůrazňuje zejména význam vzdělanosti, inovací a informační a komunikační infrastruktury generujících dlouhodobé konkurenční výhody.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Konkurenceschopnost</a:t>
            </a:r>
            <a:endParaRPr lang="cs-CZ" dirty="0"/>
          </a:p>
        </p:txBody>
      </p:sp>
    </p:spTree>
    <p:extLst>
      <p:ext uri="{BB962C8B-B14F-4D97-AF65-F5344CB8AC3E}">
        <p14:creationId xmlns:p14="http://schemas.microsoft.com/office/powerpoint/2010/main" val="10344799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Obecně je konkurenceschopnost chápána jako schopnost dané země nebo regionu generovat vysokou úroveň příjmů a zaměstnanost v daných podmínkách národní a mezinárodní konkurence v dlouhém období</a:t>
            </a:r>
            <a:r>
              <a:rPr lang="cs-CZ" sz="2000" dirty="0" smtClean="0"/>
              <a:t>.</a:t>
            </a:r>
          </a:p>
          <a:p>
            <a:pPr algn="just"/>
            <a:r>
              <a:rPr lang="cs-CZ" sz="2000" dirty="0"/>
              <a:t>Konkurenceschopnost daného </a:t>
            </a:r>
            <a:r>
              <a:rPr lang="cs-CZ" sz="2000" dirty="0" smtClean="0"/>
              <a:t>regionu je </a:t>
            </a:r>
            <a:r>
              <a:rPr lang="cs-CZ" sz="2000" dirty="0"/>
              <a:t>založena na výkonnosti a kvalitě podniků a kvalitě podnikatelského prostředí v interakci s makroekonomickým, politickým, právním a sociálním vývojem rámcem ekonomického rozvoje. </a:t>
            </a:r>
          </a:p>
          <a:p>
            <a:pPr algn="just"/>
            <a:r>
              <a:rPr lang="cs-CZ" sz="2000" dirty="0"/>
              <a:t>Atraktivita země/regionu je multidimenzionální pojem, což znamená, že výsledné hodnocení je dáno hodnocením široké škály faktorů, které se vztahují tržnímu potenciálu, velikosti trhu, investičním možnostem apod.</a:t>
            </a:r>
          </a:p>
          <a:p>
            <a:pPr algn="just"/>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Konkurenceschopnost</a:t>
            </a:r>
            <a:endParaRPr lang="cs-CZ" dirty="0"/>
          </a:p>
        </p:txBody>
      </p:sp>
    </p:spTree>
    <p:extLst>
      <p:ext uri="{BB962C8B-B14F-4D97-AF65-F5344CB8AC3E}">
        <p14:creationId xmlns:p14="http://schemas.microsoft.com/office/powerpoint/2010/main" val="1261659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Zdroje podniku </a:t>
            </a:r>
          </a:p>
          <a:p>
            <a:pPr algn="just"/>
            <a:r>
              <a:rPr lang="cs-CZ" sz="1800" dirty="0"/>
              <a:t>Zdroje podniku zahrnují jak hmotné tak nehmotná aktiva, která podnik využívá k nalezení příležitostí a implementuje je do své strategie na trhu. </a:t>
            </a:r>
            <a:endParaRPr lang="cs-CZ" sz="1800" dirty="0" smtClean="0"/>
          </a:p>
          <a:p>
            <a:pPr algn="just"/>
            <a:r>
              <a:rPr lang="cs-CZ" sz="1800" dirty="0" smtClean="0"/>
              <a:t>Hmotné </a:t>
            </a:r>
            <a:r>
              <a:rPr lang="cs-CZ" sz="1800" dirty="0"/>
              <a:t>zdroje a kapacita podniku jsou více pozorovatelné a mohou být kvantifikovatelné. </a:t>
            </a:r>
            <a:endParaRPr lang="cs-CZ" sz="1800" dirty="0" smtClean="0"/>
          </a:p>
          <a:p>
            <a:pPr algn="just"/>
            <a:r>
              <a:rPr lang="cs-CZ" sz="1800" dirty="0" smtClean="0"/>
              <a:t>Hmotné </a:t>
            </a:r>
            <a:r>
              <a:rPr lang="cs-CZ" sz="1800" dirty="0"/>
              <a:t>zdroje podniku jsou tvořeny běžnými aktivy a unikátními aktivy. Především unikátní aktiva jsou významná svou schopností vytvářet a podporovat inovativní činnost podniku. </a:t>
            </a:r>
            <a:endParaRPr lang="cs-CZ" sz="1800" dirty="0" smtClean="0"/>
          </a:p>
          <a:p>
            <a:pPr algn="just"/>
            <a:r>
              <a:rPr lang="cs-CZ" sz="1800" dirty="0" smtClean="0"/>
              <a:t>K</a:t>
            </a:r>
            <a:r>
              <a:rPr lang="cs-CZ" sz="1800" dirty="0"/>
              <a:t> hmotným zdrojům a schopnostem patří finanční schopnost podniku (interní zdroje, cizí zdroje pro strategie podniku), fyzická schopnost (stroje a zařízení závody pro operativní aktivity), technologická schopnost (dovednosti, odbornost, patenty, značky, autorská práva k vytváření unikátních produktů a služeb) a organizační schopnost (lidé, struktura, formální kontrolní mechanismy).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344816" cy="507703"/>
          </a:xfrm>
        </p:spPr>
        <p:txBody>
          <a:bodyPr/>
          <a:lstStyle/>
          <a:p>
            <a:r>
              <a:rPr lang="cs-CZ" dirty="0" smtClean="0"/>
              <a:t>Organizační faktory interního podnikatelského prostředí</a:t>
            </a:r>
            <a:endParaRPr lang="cs-CZ" dirty="0"/>
          </a:p>
        </p:txBody>
      </p:sp>
    </p:spTree>
    <p:extLst>
      <p:ext uri="{BB962C8B-B14F-4D97-AF65-F5344CB8AC3E}">
        <p14:creationId xmlns:p14="http://schemas.microsoft.com/office/powerpoint/2010/main" val="288880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632848" cy="507703"/>
          </a:xfrm>
        </p:spPr>
        <p:txBody>
          <a:bodyPr/>
          <a:lstStyle/>
          <a:p>
            <a:r>
              <a:rPr lang="cs-CZ" sz="2200" dirty="0" smtClean="0"/>
              <a:t>Konkurenceschopnost České republiky</a:t>
            </a:r>
            <a:endParaRPr lang="cs-CZ" sz="22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656" y="820788"/>
            <a:ext cx="4631552" cy="3908672"/>
          </a:xfrm>
          <a:prstGeom prst="rect">
            <a:avLst/>
          </a:prstGeom>
        </p:spPr>
      </p:pic>
    </p:spTree>
    <p:extLst>
      <p:ext uri="{BB962C8B-B14F-4D97-AF65-F5344CB8AC3E}">
        <p14:creationId xmlns:p14="http://schemas.microsoft.com/office/powerpoint/2010/main" val="389018284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Konkurenceschopnost regionů</a:t>
            </a:r>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750601"/>
            <a:ext cx="5112568" cy="3837373"/>
          </a:xfrm>
          <a:prstGeom prst="rect">
            <a:avLst/>
          </a:prstGeom>
        </p:spPr>
      </p:pic>
    </p:spTree>
    <p:extLst>
      <p:ext uri="{BB962C8B-B14F-4D97-AF65-F5344CB8AC3E}">
        <p14:creationId xmlns:p14="http://schemas.microsoft.com/office/powerpoint/2010/main" val="31196411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Hodnocení kvality podnikatelského prostředí úzce souvisí s konkurenceschopností a atraktivitou země nebo regionu. </a:t>
            </a:r>
            <a:endParaRPr lang="cs-CZ" sz="2000" dirty="0" smtClean="0"/>
          </a:p>
          <a:p>
            <a:pPr algn="just"/>
            <a:r>
              <a:rPr lang="cs-CZ" sz="2000" dirty="0" smtClean="0"/>
              <a:t>Účelem </a:t>
            </a:r>
            <a:r>
              <a:rPr lang="cs-CZ" sz="2000" dirty="0"/>
              <a:t>hodnocení kvality podnikatelského prostředí je sledování, jak podnikatelské prostředí konkrétního národního státu přispívá k rozvoji aktivit podniků a ke zvyšování konkurenceschopnosti podnikatelských subjektů. </a:t>
            </a:r>
            <a:endParaRPr lang="cs-CZ" sz="2000" dirty="0" smtClean="0"/>
          </a:p>
          <a:p>
            <a:pPr algn="just"/>
            <a:r>
              <a:rPr lang="cs-CZ" sz="2000" dirty="0" smtClean="0"/>
              <a:t>Výsledky </a:t>
            </a:r>
            <a:r>
              <a:rPr lang="cs-CZ" sz="2000" dirty="0"/>
              <a:t>hodnocení kvality podnikatelského prostředí se poté využívají v procesu výběru vhodné země nebo </a:t>
            </a:r>
            <a:r>
              <a:rPr lang="cs-CZ" sz="2000" dirty="0" smtClean="0"/>
              <a:t>regionu.</a:t>
            </a:r>
          </a:p>
          <a:p>
            <a:pPr algn="just"/>
            <a:r>
              <a:rPr lang="cs-CZ" sz="2000" dirty="0" smtClean="0"/>
              <a:t>Podnikatelské </a:t>
            </a:r>
            <a:r>
              <a:rPr lang="cs-CZ" sz="2000" dirty="0"/>
              <a:t>prostředí svou kvalitou a atraktivitou schopnost subjektů úspěšně obstát na trhu a tak dojít k naplnění stanovených cílů podnikání. V souvislosti s kvalitou podnikatelského prostředí hovoříme o konkurenceschopnosti a atraktivnosti země, regionu.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Hodnocení kvality podnikatelského prostředí</a:t>
            </a:r>
            <a:endParaRPr lang="cs-CZ" dirty="0"/>
          </a:p>
        </p:txBody>
      </p:sp>
    </p:spTree>
    <p:extLst>
      <p:ext uri="{BB962C8B-B14F-4D97-AF65-F5344CB8AC3E}">
        <p14:creationId xmlns:p14="http://schemas.microsoft.com/office/powerpoint/2010/main" val="22747755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Politika každého státu se snaží o zlepšování kvality podnikatelského prostředí na dvou základních úrovních, a to na úrovni národní (úroveň státu) a na úrovni regionu (lokální úroveň). </a:t>
            </a:r>
            <a:endParaRPr lang="cs-CZ" sz="2000" dirty="0" smtClean="0"/>
          </a:p>
          <a:p>
            <a:pPr algn="just"/>
            <a:r>
              <a:rPr lang="cs-CZ" sz="2000" dirty="0" smtClean="0"/>
              <a:t>Kvalita </a:t>
            </a:r>
            <a:r>
              <a:rPr lang="cs-CZ" sz="2000" dirty="0"/>
              <a:t>se sleduje pomocí tzv. lokalizačních faktorů, které mají, </a:t>
            </a:r>
            <a:r>
              <a:rPr lang="cs-CZ" sz="2000" dirty="0" smtClean="0"/>
              <a:t>vliv </a:t>
            </a:r>
            <a:r>
              <a:rPr lang="cs-CZ" sz="2000" dirty="0"/>
              <a:t>na lokalizační rozhodování podnikatelských subjektů. </a:t>
            </a:r>
            <a:endParaRPr lang="cs-CZ" sz="2000" dirty="0" smtClean="0"/>
          </a:p>
          <a:p>
            <a:pPr algn="just"/>
            <a:r>
              <a:rPr lang="cs-CZ" sz="2000" dirty="0" smtClean="0"/>
              <a:t>Kvalita </a:t>
            </a:r>
            <a:r>
              <a:rPr lang="cs-CZ" sz="2000" dirty="0"/>
              <a:t>podnikatelského prostředí prostřednictvím vymezených faktorů ovlivňuje produktivitu podniků, konkurenceschopnost jejich produkce v národním i globálním kontextu a zvyšuje primární atraktivitu vymezeného regionu.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Hodnocení kvality podnikatelského prostředí</a:t>
            </a:r>
            <a:endParaRPr lang="cs-CZ" dirty="0"/>
          </a:p>
        </p:txBody>
      </p:sp>
    </p:spTree>
    <p:extLst>
      <p:ext uri="{BB962C8B-B14F-4D97-AF65-F5344CB8AC3E}">
        <p14:creationId xmlns:p14="http://schemas.microsoft.com/office/powerpoint/2010/main" val="154079152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2000" dirty="0" smtClean="0"/>
              <a:t>Tyto </a:t>
            </a:r>
            <a:r>
              <a:rPr lang="cs-CZ" sz="2000" dirty="0"/>
              <a:t>faktory, které přispívají k popisu kvality podnikatelského prostředí, jsou rozděleny do čtyř obecných </a:t>
            </a:r>
            <a:r>
              <a:rPr lang="cs-CZ" sz="2000" dirty="0" smtClean="0"/>
              <a:t>skupin:</a:t>
            </a:r>
          </a:p>
          <a:p>
            <a:pPr algn="just"/>
            <a:r>
              <a:rPr lang="cs-CZ" sz="2000" dirty="0" smtClean="0"/>
              <a:t>faktory </a:t>
            </a:r>
            <a:r>
              <a:rPr lang="cs-CZ" sz="2000" dirty="0"/>
              <a:t>vstupů (nabídka výrobních faktorů), </a:t>
            </a:r>
            <a:endParaRPr lang="cs-CZ" sz="2000" dirty="0" smtClean="0"/>
          </a:p>
          <a:p>
            <a:pPr algn="just"/>
            <a:r>
              <a:rPr lang="cs-CZ" sz="2000" dirty="0" smtClean="0"/>
              <a:t>faktory </a:t>
            </a:r>
            <a:r>
              <a:rPr lang="cs-CZ" sz="2000" dirty="0"/>
              <a:t>poptávky (zdůrazněn signální význam domácí poptávky</a:t>
            </a:r>
            <a:r>
              <a:rPr lang="cs-CZ" sz="2000" dirty="0" smtClean="0"/>
              <a:t>),</a:t>
            </a:r>
          </a:p>
          <a:p>
            <a:pPr algn="just"/>
            <a:r>
              <a:rPr lang="cs-CZ" sz="2000" dirty="0" smtClean="0"/>
              <a:t>faktory </a:t>
            </a:r>
            <a:r>
              <a:rPr lang="cs-CZ" sz="2000" dirty="0"/>
              <a:t>generované přítomností příbuzných a podpůrných odvětví (vazby na dělbu práce a integraci </a:t>
            </a:r>
            <a:r>
              <a:rPr lang="cs-CZ" sz="2000" dirty="0" smtClean="0"/>
              <a:t>ekonomiky)</a:t>
            </a:r>
          </a:p>
          <a:p>
            <a:pPr algn="just"/>
            <a:r>
              <a:rPr lang="cs-CZ" sz="2000" dirty="0" smtClean="0"/>
              <a:t>faktory </a:t>
            </a:r>
            <a:r>
              <a:rPr lang="cs-CZ" sz="2000" dirty="0"/>
              <a:t>generované strategiemi a charakterem konkurence podniků (vazby na investiční klima a místní politiky). </a:t>
            </a:r>
            <a:endParaRPr lang="cs-CZ" sz="2000" dirty="0" smtClean="0"/>
          </a:p>
          <a:p>
            <a:pPr marL="0" indent="0" algn="just">
              <a:buNone/>
            </a:pPr>
            <a:r>
              <a:rPr lang="cs-CZ" sz="2000" dirty="0" smtClean="0"/>
              <a:t>Váha </a:t>
            </a:r>
            <a:r>
              <a:rPr lang="cs-CZ" sz="2000" dirty="0"/>
              <a:t>a vnitřní struktura jednotlivých skupin faktorů se přirozeně mění s dosaženým stupněm rozvoje ekonomiky</a:t>
            </a:r>
            <a:r>
              <a:rPr lang="cs-CZ" sz="2000" dirty="0" smtClean="0"/>
              <a:t>.</a:t>
            </a: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Hodnocení kvality podnikatelského prostředí</a:t>
            </a:r>
            <a:endParaRPr lang="cs-CZ" dirty="0"/>
          </a:p>
        </p:txBody>
      </p:sp>
    </p:spTree>
    <p:extLst>
      <p:ext uri="{BB962C8B-B14F-4D97-AF65-F5344CB8AC3E}">
        <p14:creationId xmlns:p14="http://schemas.microsoft.com/office/powerpoint/2010/main" val="924631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dirty="0"/>
              <a:t>Na národní úrovni je podnikatelské prostředí regulováno jednotným způsobem většinou pomocí legislativních, politických a ekonomických opatření. </a:t>
            </a:r>
            <a:r>
              <a:rPr lang="cs-CZ" sz="1600" dirty="0" smtClean="0"/>
              <a:t>Na </a:t>
            </a:r>
            <a:r>
              <a:rPr lang="cs-CZ" sz="1600" dirty="0"/>
              <a:t>národní úrovni </a:t>
            </a:r>
            <a:r>
              <a:rPr lang="cs-CZ" sz="1600" dirty="0" smtClean="0"/>
              <a:t>se řadí </a:t>
            </a:r>
            <a:r>
              <a:rPr lang="cs-CZ" sz="1600" dirty="0"/>
              <a:t>mezi lokalizační faktory makroekonomickou a politickou stabilitu země, stabilní cenovou úroveň a tzv. tržní potenciál. Mezi nejběžněji využívané studie k hodnocení obecného prostředí země patří tyto: </a:t>
            </a:r>
          </a:p>
          <a:p>
            <a:pPr algn="just"/>
            <a:r>
              <a:rPr lang="cs-CZ" sz="1600" b="1" dirty="0"/>
              <a:t>Analytická studie </a:t>
            </a:r>
            <a:r>
              <a:rPr lang="cs-CZ" sz="1600" b="1" dirty="0" err="1"/>
              <a:t>Doing</a:t>
            </a:r>
            <a:r>
              <a:rPr lang="cs-CZ" sz="1600" b="1" dirty="0"/>
              <a:t> Business Report</a:t>
            </a:r>
            <a:r>
              <a:rPr lang="cs-CZ" sz="1600" dirty="0"/>
              <a:t> (</a:t>
            </a:r>
            <a:r>
              <a:rPr lang="cs-CZ" sz="1600" u="sng" dirty="0">
                <a:hlinkClick r:id="rId2"/>
              </a:rPr>
              <a:t>www.doingbusiness.org</a:t>
            </a:r>
            <a:r>
              <a:rPr lang="cs-CZ" sz="1600" dirty="0"/>
              <a:t>), který publikuje Světová banka, hodnotí podmínky podnikání ve vybraných zemích pomocí deseti základních ukazatelů: zahájení podnikání, udělování povolení, regulace zaměstnanosti, registrace vlastnictví, získávání úvěrů, ochrana investorů, platba daní, zahraniční obchod, vynutitelnost smluv, ukončení podnikání. Hodnocení je založeno zejména na administrativní, finanční a časové náročností takto definovaných ukazatelů. Hodnocení je založeno zejména na administrativní, finanční a časové náročností takto definovaných ukazatelů. Výsledkem studie je pořadí zemí, podle stanovených kritérií, z hlediska „snadnosti“ realizace podnikatelská </a:t>
            </a:r>
            <a:r>
              <a:rPr lang="cs-CZ" sz="1600" dirty="0" smtClean="0"/>
              <a:t>činnost. </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Hodnocení kvality podnikatelského prostředí na národní úrovni</a:t>
            </a:r>
            <a:endParaRPr lang="cs-CZ" sz="2200" dirty="0"/>
          </a:p>
        </p:txBody>
      </p:sp>
    </p:spTree>
    <p:extLst>
      <p:ext uri="{BB962C8B-B14F-4D97-AF65-F5344CB8AC3E}">
        <p14:creationId xmlns:p14="http://schemas.microsoft.com/office/powerpoint/2010/main" val="119423313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err="1"/>
              <a:t>Global</a:t>
            </a:r>
            <a:r>
              <a:rPr lang="cs-CZ" sz="1800" b="1" dirty="0"/>
              <a:t> </a:t>
            </a:r>
            <a:r>
              <a:rPr lang="cs-CZ" sz="1800" b="1" dirty="0" err="1"/>
              <a:t>Competitiveness</a:t>
            </a:r>
            <a:r>
              <a:rPr lang="cs-CZ" sz="1800" b="1" dirty="0"/>
              <a:t> Report</a:t>
            </a:r>
            <a:r>
              <a:rPr lang="cs-CZ" sz="1800" dirty="0"/>
              <a:t>, uveřejňovaný </a:t>
            </a:r>
            <a:r>
              <a:rPr lang="cs-CZ" sz="1800" dirty="0" err="1"/>
              <a:t>World</a:t>
            </a:r>
            <a:r>
              <a:rPr lang="cs-CZ" sz="1800" dirty="0"/>
              <a:t> </a:t>
            </a:r>
            <a:r>
              <a:rPr lang="cs-CZ" sz="1800" dirty="0" err="1"/>
              <a:t>Economic</a:t>
            </a:r>
            <a:r>
              <a:rPr lang="cs-CZ" sz="1800" dirty="0"/>
              <a:t> </a:t>
            </a:r>
            <a:r>
              <a:rPr lang="cs-CZ" sz="1800" dirty="0" err="1"/>
              <a:t>Forum</a:t>
            </a:r>
            <a:r>
              <a:rPr lang="cs-CZ" sz="1800" dirty="0"/>
              <a:t> (</a:t>
            </a:r>
            <a:r>
              <a:rPr lang="cs-CZ" sz="1800" u="sng" dirty="0">
                <a:hlinkClick r:id="rId2"/>
              </a:rPr>
              <a:t>www.weforum.org</a:t>
            </a:r>
            <a:r>
              <a:rPr lang="cs-CZ" sz="1800" dirty="0"/>
              <a:t>), hodnotí 148 ekonomik světa pomocí dvanácti základních ukazatelů, tzv. 12 pilířů konkurenceschopnosti, které jsou seskupeny do tří skupin: </a:t>
            </a:r>
          </a:p>
          <a:p>
            <a:pPr lvl="0" algn="just"/>
            <a:r>
              <a:rPr lang="cs-CZ" sz="1800" dirty="0"/>
              <a:t>Skupina základních požadavků (instituce, infrastruktura, makroekonomické prostředí, zdravotnictví a základní školství) – faktory této skupiny jsou chápány jako „klíč pro faktorově řízenou ekonomiku“.</a:t>
            </a:r>
          </a:p>
          <a:p>
            <a:pPr lvl="0" algn="just"/>
            <a:r>
              <a:rPr lang="cs-CZ" sz="1800" dirty="0"/>
              <a:t>Skupina výkonnostních faktorů (vysoké školství a odborná příprava, výkonnost trhu zboží, výkonnost trhu práce, rozvoj finančních trhů, technologická připravenost, velikost trhu) – faktory této skupiny jsou chápány jako „klíč pro výkonnostně řízenou ekonomiku“.</a:t>
            </a:r>
          </a:p>
          <a:p>
            <a:pPr algn="just"/>
            <a:r>
              <a:rPr lang="cs-CZ" sz="1800" dirty="0"/>
              <a:t>Skupina inovačních a sofistikovaných faktorů (inovace, podnikatelská sofistikovanost) – faktory této skupiny jsou chápány jako „klíč pro inovativně řízenou ekonomiku“ </a:t>
            </a:r>
            <a:r>
              <a:rPr lang="cs-CZ" sz="1800" dirty="0" smtClean="0"/>
              <a:t>.</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Hodnocení kvality podnikatelského prostředí na národní úrovni</a:t>
            </a:r>
            <a:endParaRPr lang="cs-CZ" sz="2200" dirty="0"/>
          </a:p>
        </p:txBody>
      </p:sp>
    </p:spTree>
    <p:extLst>
      <p:ext uri="{BB962C8B-B14F-4D97-AF65-F5344CB8AC3E}">
        <p14:creationId xmlns:p14="http://schemas.microsoft.com/office/powerpoint/2010/main" val="312285004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2000" b="1" dirty="0" err="1"/>
              <a:t>World</a:t>
            </a:r>
            <a:r>
              <a:rPr lang="cs-CZ" sz="2000" b="1" dirty="0"/>
              <a:t> </a:t>
            </a:r>
            <a:r>
              <a:rPr lang="cs-CZ" sz="2000" b="1" dirty="0" err="1"/>
              <a:t>Competitiveness</a:t>
            </a:r>
            <a:r>
              <a:rPr lang="cs-CZ" sz="2000" b="1" dirty="0"/>
              <a:t> </a:t>
            </a:r>
            <a:r>
              <a:rPr lang="cs-CZ" sz="2000" b="1" dirty="0" err="1"/>
              <a:t>Yearbook</a:t>
            </a:r>
            <a:r>
              <a:rPr lang="cs-CZ" sz="2000" dirty="0"/>
              <a:t>, vydávaný IMD Business </a:t>
            </a:r>
            <a:r>
              <a:rPr lang="cs-CZ" sz="2000" dirty="0" err="1"/>
              <a:t>School</a:t>
            </a:r>
            <a:r>
              <a:rPr lang="cs-CZ" sz="2000" dirty="0"/>
              <a:t> ve Švýcarsku (</a:t>
            </a:r>
            <a:r>
              <a:rPr lang="cs-CZ" sz="2000" u="sng" dirty="0">
                <a:hlinkClick r:id="rId2"/>
              </a:rPr>
              <a:t>www.imd.org</a:t>
            </a:r>
            <a:r>
              <a:rPr lang="cs-CZ" sz="2000" dirty="0"/>
              <a:t>), hodnotí konkurenceschopnost zemí na základě jejich ekonomické výkonnosti, výkonnosti vlády, podnikatelské výkonnosti a infrastruktury. Každý z těchto faktorů je dále dekomponován do dalších asi 300 </a:t>
            </a:r>
            <a:r>
              <a:rPr lang="cs-CZ" sz="2000" dirty="0" err="1"/>
              <a:t>subfaktorů</a:t>
            </a:r>
            <a:r>
              <a:rPr lang="cs-CZ" sz="2000" dirty="0"/>
              <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Hodnocení kvality podnikatelského prostředí na národní úrovni</a:t>
            </a:r>
            <a:endParaRPr lang="cs-CZ" sz="2200" dirty="0"/>
          </a:p>
        </p:txBody>
      </p:sp>
    </p:spTree>
    <p:extLst>
      <p:ext uri="{BB962C8B-B14F-4D97-AF65-F5344CB8AC3E}">
        <p14:creationId xmlns:p14="http://schemas.microsoft.com/office/powerpoint/2010/main" val="131234435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2000" b="1" dirty="0"/>
              <a:t>Zpráva o konkurenceschopnosti států</a:t>
            </a:r>
            <a:r>
              <a:rPr lang="cs-CZ" sz="2000" dirty="0"/>
              <a:t> </a:t>
            </a:r>
            <a:r>
              <a:rPr lang="cs-CZ" sz="2000" dirty="0" smtClean="0"/>
              <a:t>obsahuje </a:t>
            </a:r>
            <a:r>
              <a:rPr lang="cs-CZ" sz="2000" dirty="0"/>
              <a:t>metodiku hodnocení konkurenceschopnosti národních ekonomik, jejíž součástí je i hodnocení podnikatelského prostředí chápaného jako předpoklad samotného hodnocení konkurenceschopnosti. </a:t>
            </a:r>
            <a:endParaRPr lang="cs-CZ" sz="2000" dirty="0" smtClean="0"/>
          </a:p>
          <a:p>
            <a:pPr lvl="0" algn="just"/>
            <a:r>
              <a:rPr lang="cs-CZ" sz="2000" dirty="0" smtClean="0"/>
              <a:t>Zmíněná </a:t>
            </a:r>
            <a:r>
              <a:rPr lang="cs-CZ" sz="2000" dirty="0"/>
              <a:t>studie vychází z definice konkurenceschopnosti, jež </a:t>
            </a:r>
            <a:r>
              <a:rPr lang="cs-CZ" sz="2000" dirty="0" err="1"/>
              <a:t>Schwab</a:t>
            </a:r>
            <a:r>
              <a:rPr lang="cs-CZ" sz="2000" dirty="0"/>
              <a:t> a Porter (2007) popisují jako soubor ustanovení, politik a faktorů, které determinují úroveň produktivity v zemi. </a:t>
            </a:r>
            <a:endParaRPr lang="cs-CZ" sz="2000" dirty="0" smtClean="0"/>
          </a:p>
          <a:p>
            <a:pPr lvl="0" algn="just"/>
            <a:r>
              <a:rPr lang="cs-CZ" sz="2000" dirty="0" smtClean="0"/>
              <a:t>Hodnocení </a:t>
            </a:r>
            <a:r>
              <a:rPr lang="cs-CZ" sz="2000" dirty="0"/>
              <a:t>konkurenceschopnosti je získáno prostřednictvím sledování dvou základních indexů GCI (</a:t>
            </a:r>
            <a:r>
              <a:rPr lang="cs-CZ" sz="2000" dirty="0" err="1"/>
              <a:t>Global</a:t>
            </a:r>
            <a:r>
              <a:rPr lang="cs-CZ" sz="2000" dirty="0"/>
              <a:t> </a:t>
            </a:r>
            <a:r>
              <a:rPr lang="cs-CZ" sz="2000" dirty="0" err="1"/>
              <a:t>Competitiveness</a:t>
            </a:r>
            <a:r>
              <a:rPr lang="cs-CZ" sz="2000" dirty="0"/>
              <a:t> Index) a NGCI (New </a:t>
            </a:r>
            <a:r>
              <a:rPr lang="cs-CZ" sz="2000" dirty="0" err="1"/>
              <a:t>Global</a:t>
            </a:r>
            <a:r>
              <a:rPr lang="cs-CZ" sz="2000" dirty="0"/>
              <a:t> </a:t>
            </a:r>
            <a:r>
              <a:rPr lang="cs-CZ" sz="2000" dirty="0" err="1"/>
              <a:t>Competitiveness</a:t>
            </a:r>
            <a:r>
              <a:rPr lang="cs-CZ" sz="2000" dirty="0"/>
              <a:t> Index).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Hodnocení kvality podnikatelského prostředí na národní úrovni</a:t>
            </a:r>
            <a:endParaRPr lang="cs-CZ" sz="2200" dirty="0"/>
          </a:p>
        </p:txBody>
      </p:sp>
    </p:spTree>
    <p:extLst>
      <p:ext uri="{BB962C8B-B14F-4D97-AF65-F5344CB8AC3E}">
        <p14:creationId xmlns:p14="http://schemas.microsoft.com/office/powerpoint/2010/main" val="31585562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2000" dirty="0" smtClean="0"/>
              <a:t>New </a:t>
            </a:r>
            <a:r>
              <a:rPr lang="cs-CZ" sz="2000" dirty="0" err="1"/>
              <a:t>Global</a:t>
            </a:r>
            <a:r>
              <a:rPr lang="cs-CZ" sz="2000" dirty="0"/>
              <a:t> </a:t>
            </a:r>
            <a:r>
              <a:rPr lang="cs-CZ" sz="2000" dirty="0" err="1"/>
              <a:t>Competitiveness</a:t>
            </a:r>
            <a:r>
              <a:rPr lang="cs-CZ" sz="2000" dirty="0"/>
              <a:t> Index (NGCI), vycházející z teorie konkurenceschopnosti Michaela E. </a:t>
            </a:r>
            <a:r>
              <a:rPr lang="cs-CZ" sz="2000" dirty="0" err="1"/>
              <a:t>Portera</a:t>
            </a:r>
            <a:r>
              <a:rPr lang="cs-CZ" sz="2000" dirty="0"/>
              <a:t> (1998), chápe zkoumané faktory podnikatelského prostředí jako tzv. faktory mikroekonomické konkurenceschopnosti. </a:t>
            </a:r>
            <a:endParaRPr lang="cs-CZ" sz="2000" dirty="0" smtClean="0"/>
          </a:p>
          <a:p>
            <a:pPr lvl="0" algn="just"/>
            <a:r>
              <a:rPr lang="cs-CZ" sz="2000" dirty="0" smtClean="0"/>
              <a:t>Výsledkem </a:t>
            </a:r>
            <a:r>
              <a:rPr lang="cs-CZ" sz="2000" dirty="0"/>
              <a:t>studie je pořadí hodnocených zemí dle souhrnného indexu GCI, pořadí zemí dle proměnných jednotlivých pilířů a postavení hodnocených ekonomik v rámci etap konkurenceschopného rozvoje.</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Hodnocení kvality podnikatelského prostředí na národní úrovni</a:t>
            </a:r>
            <a:endParaRPr lang="cs-CZ" sz="2200" dirty="0"/>
          </a:p>
        </p:txBody>
      </p:sp>
    </p:spTree>
    <p:extLst>
      <p:ext uri="{BB962C8B-B14F-4D97-AF65-F5344CB8AC3E}">
        <p14:creationId xmlns:p14="http://schemas.microsoft.com/office/powerpoint/2010/main" val="57571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2000" b="1" dirty="0"/>
              <a:t>Zdroje podniku </a:t>
            </a:r>
          </a:p>
          <a:p>
            <a:pPr algn="just"/>
            <a:r>
              <a:rPr lang="cs-CZ" sz="2000" dirty="0" smtClean="0"/>
              <a:t>Nehmotné </a:t>
            </a:r>
            <a:r>
              <a:rPr lang="cs-CZ" sz="2000" dirty="0"/>
              <a:t>zdroje a schopnosti jsou méně viditelné a relativně hůře kvantifikovatelné, jako je organizační kultura, sdílení hodnot, </a:t>
            </a:r>
            <a:r>
              <a:rPr lang="cs-CZ" sz="2000" dirty="0" err="1"/>
              <a:t>leadership</a:t>
            </a:r>
            <a:r>
              <a:rPr lang="cs-CZ" sz="2000" dirty="0"/>
              <a:t> a manažerské schopnosti, vize, znalosti, informace, image a reputace podniku a morálka pracovníků, která kriticky ovlivňuje výkonnost podniku. </a:t>
            </a:r>
            <a:endParaRPr lang="cs-CZ" sz="2000" dirty="0" smtClean="0"/>
          </a:p>
          <a:p>
            <a:pPr algn="just"/>
            <a:r>
              <a:rPr lang="cs-CZ" sz="2000" dirty="0" smtClean="0"/>
              <a:t>K</a:t>
            </a:r>
            <a:r>
              <a:rPr lang="cs-CZ" sz="2000" dirty="0"/>
              <a:t> nehmotným zdrojům patří také zakladatel a jeho vize, řízení podniku, vztahové schopnosti, kulturní empatie a tržní inteligence.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344816" cy="507703"/>
          </a:xfrm>
        </p:spPr>
        <p:txBody>
          <a:bodyPr/>
          <a:lstStyle/>
          <a:p>
            <a:r>
              <a:rPr lang="cs-CZ" dirty="0" smtClean="0"/>
              <a:t>Organizační faktory interního podnikatelského prostředí</a:t>
            </a:r>
            <a:endParaRPr lang="cs-CZ" dirty="0"/>
          </a:p>
        </p:txBody>
      </p:sp>
    </p:spTree>
    <p:extLst>
      <p:ext uri="{BB962C8B-B14F-4D97-AF65-F5344CB8AC3E}">
        <p14:creationId xmlns:p14="http://schemas.microsoft.com/office/powerpoint/2010/main" val="161400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2000" b="1" dirty="0"/>
              <a:t>Business </a:t>
            </a:r>
            <a:r>
              <a:rPr lang="cs-CZ" sz="2000" b="1" dirty="0" err="1"/>
              <a:t>Environment</a:t>
            </a:r>
            <a:r>
              <a:rPr lang="cs-CZ" sz="2000" b="1" dirty="0"/>
              <a:t> </a:t>
            </a:r>
            <a:r>
              <a:rPr lang="cs-CZ" sz="2000" b="1" dirty="0" err="1"/>
              <a:t>Rankings</a:t>
            </a:r>
            <a:r>
              <a:rPr lang="cs-CZ" sz="2000" dirty="0"/>
              <a:t>, vytvořené oddělením </a:t>
            </a:r>
            <a:r>
              <a:rPr lang="cs-CZ" sz="2000" dirty="0" err="1"/>
              <a:t>Intelligence</a:t>
            </a:r>
            <a:r>
              <a:rPr lang="cs-CZ" sz="2000" dirty="0"/>
              <a:t> Unit časopisu </a:t>
            </a:r>
            <a:r>
              <a:rPr lang="cs-CZ" sz="2000" dirty="0" err="1"/>
              <a:t>The</a:t>
            </a:r>
            <a:r>
              <a:rPr lang="cs-CZ" sz="2000" dirty="0"/>
              <a:t> </a:t>
            </a:r>
            <a:r>
              <a:rPr lang="cs-CZ" sz="2000" dirty="0" err="1"/>
              <a:t>Economist</a:t>
            </a:r>
            <a:r>
              <a:rPr lang="cs-CZ" sz="2000" dirty="0"/>
              <a:t> (</a:t>
            </a:r>
            <a:r>
              <a:rPr lang="cs-CZ" sz="2000" u="sng" dirty="0">
                <a:hlinkClick r:id="rId2"/>
              </a:rPr>
              <a:t>www.eiu.com</a:t>
            </a:r>
            <a:r>
              <a:rPr lang="cs-CZ" sz="2000" dirty="0"/>
              <a:t>), hodnotí země podle atraktivnosti jejich podnikatelského prostředí. Vytvořené pořadí zemí je realizováno na základě hodnocení 10 různých faktorů: politické prostředí, makroekonomické prostředí, tržní příležitosti, politika volného podnikání a konkurence, politika zahraničních investic, zahraniční trh a kontrola zahraniční směny, daně, financování, pracovní trh a infrastruktura. Tyto vybrané faktory byly hodnocené za minulých pět let a jsou predikovány na příštích pět let.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Hodnocení kvality podnikatelského prostředí na národní úrovni</a:t>
            </a:r>
            <a:endParaRPr lang="cs-CZ" sz="2200" dirty="0"/>
          </a:p>
        </p:txBody>
      </p:sp>
    </p:spTree>
    <p:extLst>
      <p:ext uri="{BB962C8B-B14F-4D97-AF65-F5344CB8AC3E}">
        <p14:creationId xmlns:p14="http://schemas.microsoft.com/office/powerpoint/2010/main" val="368179767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Regiony, v chápání podnikatelského prostředí, je možné charakterizovat především pomocí ukazatelů popisující jejich ekonomický vývoj, inovační potenciál a vybavení regionů potřebnou infrastrukturou a kvalitou lidských zdrojů. </a:t>
            </a:r>
            <a:endParaRPr lang="cs-CZ" sz="2000" dirty="0" smtClean="0"/>
          </a:p>
          <a:p>
            <a:pPr algn="just"/>
            <a:r>
              <a:rPr lang="cs-CZ" sz="2000" dirty="0" smtClean="0"/>
              <a:t>Na </a:t>
            </a:r>
            <a:r>
              <a:rPr lang="cs-CZ" sz="2000" dirty="0"/>
              <a:t>regionální úrovni patří konkrétně mezi lokalizační faktory dostatek kvalifikovaných pracovních sil, dostatek pozemků, cenu pozemků, kvalitu infrastruktury, blízkost vědecké a výzkumné základny, kvalitu životního prostředí a možnosti dopravního </a:t>
            </a:r>
            <a:r>
              <a:rPr lang="cs-CZ" sz="2000" dirty="0" smtClean="0"/>
              <a:t>spojení. </a:t>
            </a:r>
          </a:p>
          <a:p>
            <a:pPr algn="just"/>
            <a:r>
              <a:rPr lang="cs-CZ" sz="2000" dirty="0" smtClean="0"/>
              <a:t>Mezi </a:t>
            </a:r>
            <a:r>
              <a:rPr lang="cs-CZ" sz="2000" dirty="0"/>
              <a:t>studie hodnotící kvalitu regionálního podnikatelského prostředí patří studie Cambridge University Cambridge </a:t>
            </a:r>
            <a:r>
              <a:rPr lang="cs-CZ" sz="2000" dirty="0" err="1"/>
              <a:t>Econometrics</a:t>
            </a:r>
            <a:r>
              <a:rPr lang="cs-CZ" sz="2000" dirty="0"/>
              <a:t> a také práce českého autora Milana </a:t>
            </a:r>
            <a:r>
              <a:rPr lang="cs-CZ" sz="2000" dirty="0" err="1"/>
              <a:t>Viturky</a:t>
            </a:r>
            <a:r>
              <a:rPr lang="cs-CZ" sz="2000" dirty="0"/>
              <a:t> z Masarykovy univerzity v Brně.</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632848" cy="507703"/>
          </a:xfrm>
        </p:spPr>
        <p:txBody>
          <a:bodyPr/>
          <a:lstStyle/>
          <a:p>
            <a:r>
              <a:rPr lang="cs-CZ" sz="2200" dirty="0" smtClean="0"/>
              <a:t>Hodnocení kvality podnikatelského prostředí na regionální úrovni</a:t>
            </a:r>
            <a:endParaRPr lang="cs-CZ" sz="2200" dirty="0"/>
          </a:p>
        </p:txBody>
      </p:sp>
    </p:spTree>
    <p:extLst>
      <p:ext uri="{BB962C8B-B14F-4D97-AF65-F5344CB8AC3E}">
        <p14:creationId xmlns:p14="http://schemas.microsoft.com/office/powerpoint/2010/main" val="264305957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a:buNone/>
            </a:pPr>
            <a:r>
              <a:rPr lang="cs-CZ" sz="2000" b="1" dirty="0"/>
              <a:t>Cambridge </a:t>
            </a:r>
            <a:r>
              <a:rPr lang="cs-CZ" sz="2000" b="1" dirty="0" err="1"/>
              <a:t>Econometrics</a:t>
            </a:r>
            <a:r>
              <a:rPr lang="cs-CZ" sz="2000" dirty="0"/>
              <a:t>, kde autoři studie definují klíčové faktory regionální konkurenceschopnosti v podobě faktoru infrastruktury a její dostupnosti, faktoru lidských zdrojů a faktoru produktivního prostředí. </a:t>
            </a:r>
          </a:p>
          <a:p>
            <a:pPr lvl="0" algn="just"/>
            <a:r>
              <a:rPr lang="cs-CZ" sz="2000" i="1" dirty="0"/>
              <a:t>Faktor infrastruktury a její dostupnosti </a:t>
            </a:r>
            <a:r>
              <a:rPr lang="cs-CZ" sz="2000" dirty="0"/>
              <a:t>se skládá z ukazatele základní infrastruktury (možnosti silniční, železniční a letecké dopravy v jednotlivých regionech), ukazatele technologické infrastruktury, (přístup k informačním technologiím a internetu), ukazatele znalostní infrastruktura (instituce primárního, sekundárního a terciárního vzdělávání v regionech), ukazatele kvality lokality (kvalita bydlení, životního a kulturního prostředí v lokalitě a její bezpečnost).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632848" cy="507703"/>
          </a:xfrm>
        </p:spPr>
        <p:txBody>
          <a:bodyPr/>
          <a:lstStyle/>
          <a:p>
            <a:r>
              <a:rPr lang="cs-CZ" sz="2200" dirty="0" smtClean="0"/>
              <a:t>Hodnocení kvality podnikatelského prostředí na regionální úrovni</a:t>
            </a:r>
            <a:endParaRPr lang="cs-CZ" sz="2200" dirty="0"/>
          </a:p>
        </p:txBody>
      </p:sp>
    </p:spTree>
    <p:extLst>
      <p:ext uri="{BB962C8B-B14F-4D97-AF65-F5344CB8AC3E}">
        <p14:creationId xmlns:p14="http://schemas.microsoft.com/office/powerpoint/2010/main" val="334804298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2000" i="1" dirty="0"/>
              <a:t>Faktor lidských zdrojů </a:t>
            </a:r>
            <a:r>
              <a:rPr lang="cs-CZ" sz="2000" dirty="0"/>
              <a:t>zahrnuje ukazatele demografického vývoje (hustota osídlení a migrace obyvatelstva) a ukazatele vysoce kvalifikované pracovní síly. </a:t>
            </a:r>
          </a:p>
          <a:p>
            <a:pPr lvl="0" algn="just"/>
            <a:r>
              <a:rPr lang="cs-CZ" sz="2000" i="1" dirty="0"/>
              <a:t>Faktor produktivního prostředí </a:t>
            </a:r>
            <a:r>
              <a:rPr lang="cs-CZ" sz="2000" dirty="0"/>
              <a:t>zahrnuje ukazatele podnikatelské kultury (bariéry vstupu do odvětví), sektorové koncentrace, internacionalizace, inovačního potenciálu (počet patentů, úroveň vědy a výzkumu v regionech, přítomnost vědecké regionální základny, přítomnost univerzit), vlády, dostupnosti kapitálu a povahy konkurence.</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632848" cy="507703"/>
          </a:xfrm>
        </p:spPr>
        <p:txBody>
          <a:bodyPr/>
          <a:lstStyle/>
          <a:p>
            <a:r>
              <a:rPr lang="cs-CZ" sz="2200" dirty="0" smtClean="0"/>
              <a:t>Hodnocení kvality podnikatelského prostředí na regionální úrovni</a:t>
            </a:r>
            <a:endParaRPr lang="cs-CZ" sz="2200" dirty="0"/>
          </a:p>
        </p:txBody>
      </p:sp>
    </p:spTree>
    <p:extLst>
      <p:ext uri="{BB962C8B-B14F-4D97-AF65-F5344CB8AC3E}">
        <p14:creationId xmlns:p14="http://schemas.microsoft.com/office/powerpoint/2010/main" val="412565938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Na základě vymezených determinant regionální konkurenceschopnosti byla vytvořena následující typologie regionů:</a:t>
            </a:r>
          </a:p>
          <a:p>
            <a:pPr lvl="0" algn="just"/>
            <a:r>
              <a:rPr lang="cs-CZ" sz="1800" i="1" dirty="0"/>
              <a:t>Regiony lokalizace produkce </a:t>
            </a:r>
            <a:r>
              <a:rPr lang="cs-CZ" sz="1800" dirty="0"/>
              <a:t>využívají při dosahování svého ekonomického růstu výhod především levných faktorových vstupů, které podnikům lokalizovaným v takovýchto regionech umožňují dosahovat významných nákladových úspor. Za klíčové vstupy je tak především považována dostatečná vybavenost levnou pracovní silou a základní infrastrukturou.</a:t>
            </a:r>
          </a:p>
          <a:p>
            <a:pPr lvl="0" algn="just"/>
            <a:r>
              <a:rPr lang="cs-CZ" sz="1800" i="1" dirty="0"/>
              <a:t>Regiony jako zdroje </a:t>
            </a:r>
            <a:r>
              <a:rPr lang="cs-CZ" sz="1800" dirty="0"/>
              <a:t>rostoucích výnosů využívají přirozených výhod aglomeračních efektů lokalizovaných podniků v daných regionech. Za klíčové faktory konkurenceschopnosti jsou považovány dostupnost kvalifikované pracovní síly, dělba práce mezi podniky, potenciál dodavatelů schopných uspokojit regionální poptávku a dostatečný tržní </a:t>
            </a:r>
            <a:r>
              <a:rPr lang="cs-CZ" sz="1800" dirty="0" smtClean="0"/>
              <a:t>potenciál.</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632848" cy="507703"/>
          </a:xfrm>
        </p:spPr>
        <p:txBody>
          <a:bodyPr/>
          <a:lstStyle/>
          <a:p>
            <a:r>
              <a:rPr lang="cs-CZ" sz="2200" dirty="0" smtClean="0"/>
              <a:t>Hodnocení kvality podnikatelského prostředí na regionální úrovni</a:t>
            </a:r>
            <a:endParaRPr lang="cs-CZ" sz="2200" dirty="0"/>
          </a:p>
        </p:txBody>
      </p:sp>
    </p:spTree>
    <p:extLst>
      <p:ext uri="{BB962C8B-B14F-4D97-AF65-F5344CB8AC3E}">
        <p14:creationId xmlns:p14="http://schemas.microsoft.com/office/powerpoint/2010/main" val="20029504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2000" i="1" dirty="0"/>
              <a:t>Regiony jako centra znalostí </a:t>
            </a:r>
            <a:r>
              <a:rPr lang="cs-CZ" sz="2000" dirty="0"/>
              <a:t>představuje regiony s vysokou hustotou osídlení a s vysokým tempem ekonomického růstu. Představují tedy zejména velké městské regiony otevřené zahraničním investorům, využívající potenciál kvalifikované pracovní síly, široké úrovně vědeckovýzkumné základny, podnikatelského prostředí umožňující existenci inovujících podnikatelských aktivit projevujících se např. v ukazatelích regionální patentové statistiky. Klíčovými faktory konkurenceschopnosti jsou tak schopnosti tvorby inovací, lidské zdroje a přístup k informacím a informačním technologiím</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632848" cy="507703"/>
          </a:xfrm>
        </p:spPr>
        <p:txBody>
          <a:bodyPr/>
          <a:lstStyle/>
          <a:p>
            <a:r>
              <a:rPr lang="cs-CZ" sz="2200" dirty="0" smtClean="0"/>
              <a:t>Hodnocení kvality podnikatelského prostředí na regionální úrovni</a:t>
            </a:r>
            <a:endParaRPr lang="cs-CZ" sz="2200" dirty="0"/>
          </a:p>
        </p:txBody>
      </p:sp>
    </p:spTree>
    <p:extLst>
      <p:ext uri="{BB962C8B-B14F-4D97-AF65-F5344CB8AC3E}">
        <p14:creationId xmlns:p14="http://schemas.microsoft.com/office/powerpoint/2010/main" val="133096189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a:buNone/>
            </a:pPr>
            <a:r>
              <a:rPr lang="cs-CZ" sz="2000" b="1" dirty="0"/>
              <a:t>Studie Milana </a:t>
            </a:r>
            <a:r>
              <a:rPr lang="cs-CZ" sz="2000" b="1" dirty="0" err="1"/>
              <a:t>Viturky</a:t>
            </a:r>
            <a:r>
              <a:rPr lang="cs-CZ" sz="2000" dirty="0"/>
              <a:t>, který ve své publikaci Konkurenceschopnost regionů a možnosti jejího hodnocení </a:t>
            </a:r>
            <a:r>
              <a:rPr lang="cs-CZ" sz="2000" dirty="0" smtClean="0"/>
              <a:t>porovnává </a:t>
            </a:r>
            <a:r>
              <a:rPr lang="cs-CZ" sz="2000" dirty="0"/>
              <a:t>konkurenční potenciál regionů České republiky na základě kvality podnikatelského prostředí, využití lidských zdrojů a inovačního potenciálu firem. </a:t>
            </a:r>
            <a:endParaRPr lang="cs-CZ" sz="2000" dirty="0" smtClean="0"/>
          </a:p>
          <a:p>
            <a:pPr lvl="0" algn="just"/>
            <a:r>
              <a:rPr lang="cs-CZ" sz="2000" dirty="0" smtClean="0"/>
              <a:t>Faktory </a:t>
            </a:r>
            <a:r>
              <a:rPr lang="cs-CZ" sz="2000" dirty="0"/>
              <a:t>kvality podnikatelského prostředí jsou autorem v textu členěny do následujících šesti skupin (obchodní faktory, pracovní faktory, regionální a lokální faktory, infrastrukturní faktory, cenové faktory a environmentální faktory). Zjištěné faktory tak poskytují informace o tržním prostředí regionů, o kvalitě pracovních sil v regionech, o rozvinutosti podnikatelské a znalostní báze, o dopravních a informačních sítích, o trhu práce a nemovitostí, o kvalitě života.</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632848" cy="507703"/>
          </a:xfrm>
        </p:spPr>
        <p:txBody>
          <a:bodyPr/>
          <a:lstStyle/>
          <a:p>
            <a:r>
              <a:rPr lang="cs-CZ" sz="2200" dirty="0" smtClean="0"/>
              <a:t>Hodnocení kvality podnikatelského prostředí na regionální úrovni</a:t>
            </a:r>
            <a:endParaRPr lang="cs-CZ" sz="2200" dirty="0"/>
          </a:p>
        </p:txBody>
      </p:sp>
    </p:spTree>
    <p:extLst>
      <p:ext uri="{BB962C8B-B14F-4D97-AF65-F5344CB8AC3E}">
        <p14:creationId xmlns:p14="http://schemas.microsoft.com/office/powerpoint/2010/main" val="120506012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a:buNone/>
            </a:pP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632848" cy="507703"/>
          </a:xfrm>
        </p:spPr>
        <p:txBody>
          <a:bodyPr/>
          <a:lstStyle/>
          <a:p>
            <a:r>
              <a:rPr lang="cs-CZ" sz="2200" dirty="0" smtClean="0"/>
              <a:t>Kvalita podnikatelského prostředí na regionální úrovni</a:t>
            </a:r>
            <a:endParaRPr lang="cs-CZ" sz="2200" dirty="0"/>
          </a:p>
        </p:txBody>
      </p:sp>
      <p:pic>
        <p:nvPicPr>
          <p:cNvPr id="4" name="Obrázek 3"/>
          <p:cNvPicPr>
            <a:picLocks noChangeAspect="1"/>
          </p:cNvPicPr>
          <p:nvPr/>
        </p:nvPicPr>
        <p:blipFill>
          <a:blip r:embed="rId2"/>
          <a:stretch>
            <a:fillRect/>
          </a:stretch>
        </p:blipFill>
        <p:spPr>
          <a:xfrm>
            <a:off x="1331640" y="771550"/>
            <a:ext cx="6048672" cy="4248472"/>
          </a:xfrm>
          <a:prstGeom prst="rect">
            <a:avLst/>
          </a:prstGeom>
        </p:spPr>
      </p:pic>
    </p:spTree>
    <p:extLst>
      <p:ext uri="{BB962C8B-B14F-4D97-AF65-F5344CB8AC3E}">
        <p14:creationId xmlns:p14="http://schemas.microsoft.com/office/powerpoint/2010/main" val="154012206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a:buNone/>
            </a:pP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632848" cy="507703"/>
          </a:xfrm>
        </p:spPr>
        <p:txBody>
          <a:bodyPr/>
          <a:lstStyle/>
          <a:p>
            <a:r>
              <a:rPr lang="cs-CZ" sz="2200" dirty="0" smtClean="0"/>
              <a:t>Kvalita podnikatelského prostředí na regionální úrovni</a:t>
            </a:r>
            <a:endParaRPr lang="cs-CZ" sz="2200" dirty="0"/>
          </a:p>
        </p:txBody>
      </p:sp>
      <p:pic>
        <p:nvPicPr>
          <p:cNvPr id="2" name="Obrázek 1"/>
          <p:cNvPicPr>
            <a:picLocks noChangeAspect="1"/>
          </p:cNvPicPr>
          <p:nvPr/>
        </p:nvPicPr>
        <p:blipFill>
          <a:blip r:embed="rId2"/>
          <a:stretch>
            <a:fillRect/>
          </a:stretch>
        </p:blipFill>
        <p:spPr>
          <a:xfrm>
            <a:off x="539552" y="771550"/>
            <a:ext cx="7056784" cy="3960440"/>
          </a:xfrm>
          <a:prstGeom prst="rect">
            <a:avLst/>
          </a:prstGeom>
        </p:spPr>
      </p:pic>
    </p:spTree>
    <p:extLst>
      <p:ext uri="{BB962C8B-B14F-4D97-AF65-F5344CB8AC3E}">
        <p14:creationId xmlns:p14="http://schemas.microsoft.com/office/powerpoint/2010/main" val="311759610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a:buNone/>
            </a:pP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632848" cy="507703"/>
          </a:xfrm>
        </p:spPr>
        <p:txBody>
          <a:bodyPr/>
          <a:lstStyle/>
          <a:p>
            <a:r>
              <a:rPr lang="cs-CZ" sz="2200" dirty="0" smtClean="0"/>
              <a:t>Kvalita podnikatelského prostředí České republiky</a:t>
            </a:r>
            <a:endParaRPr lang="cs-CZ" sz="2200" dirty="0"/>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b="8676"/>
          <a:stretch/>
        </p:blipFill>
        <p:spPr>
          <a:xfrm>
            <a:off x="107504" y="771550"/>
            <a:ext cx="8129367" cy="3456384"/>
          </a:xfrm>
          <a:prstGeom prst="rect">
            <a:avLst/>
          </a:prstGeom>
        </p:spPr>
      </p:pic>
    </p:spTree>
    <p:extLst>
      <p:ext uri="{BB962C8B-B14F-4D97-AF65-F5344CB8AC3E}">
        <p14:creationId xmlns:p14="http://schemas.microsoft.com/office/powerpoint/2010/main" val="4129192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Prvky interního prostředí podniku</a:t>
            </a:r>
            <a:endParaRPr lang="cs-CZ" dirty="0"/>
          </a:p>
        </p:txBody>
      </p:sp>
      <p:sp>
        <p:nvSpPr>
          <p:cNvPr id="5" name="Obdélník 4"/>
          <p:cNvSpPr/>
          <p:nvPr/>
        </p:nvSpPr>
        <p:spPr>
          <a:xfrm>
            <a:off x="827584" y="987574"/>
            <a:ext cx="1566174"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Zdroje</a:t>
            </a:r>
          </a:p>
        </p:txBody>
      </p:sp>
      <p:sp>
        <p:nvSpPr>
          <p:cNvPr id="6" name="Obdélník 5"/>
          <p:cNvSpPr/>
          <p:nvPr/>
        </p:nvSpPr>
        <p:spPr>
          <a:xfrm>
            <a:off x="832580" y="2237626"/>
            <a:ext cx="1620180"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Klíčové kompetence</a:t>
            </a:r>
          </a:p>
        </p:txBody>
      </p:sp>
      <p:sp>
        <p:nvSpPr>
          <p:cNvPr id="7" name="Obdélník 6"/>
          <p:cNvSpPr/>
          <p:nvPr/>
        </p:nvSpPr>
        <p:spPr>
          <a:xfrm>
            <a:off x="827584" y="3546611"/>
            <a:ext cx="1620180"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Schopnosti</a:t>
            </a:r>
          </a:p>
        </p:txBody>
      </p:sp>
      <p:sp>
        <p:nvSpPr>
          <p:cNvPr id="8" name="Obdélník 7"/>
          <p:cNvSpPr/>
          <p:nvPr/>
        </p:nvSpPr>
        <p:spPr>
          <a:xfrm>
            <a:off x="3295950" y="2296560"/>
            <a:ext cx="1134126"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Aktivity </a:t>
            </a:r>
          </a:p>
        </p:txBody>
      </p:sp>
      <p:sp>
        <p:nvSpPr>
          <p:cNvPr id="9" name="Obdélník 8"/>
          <p:cNvSpPr/>
          <p:nvPr/>
        </p:nvSpPr>
        <p:spPr>
          <a:xfrm>
            <a:off x="4860032" y="2296560"/>
            <a:ext cx="1368152"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Konkurenční výhoda</a:t>
            </a:r>
          </a:p>
        </p:txBody>
      </p:sp>
      <p:sp>
        <p:nvSpPr>
          <p:cNvPr id="11" name="Obdélník 10"/>
          <p:cNvSpPr/>
          <p:nvPr/>
        </p:nvSpPr>
        <p:spPr>
          <a:xfrm>
            <a:off x="6732240" y="2296560"/>
            <a:ext cx="1080120"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Výkon </a:t>
            </a:r>
          </a:p>
        </p:txBody>
      </p:sp>
      <p:sp>
        <p:nvSpPr>
          <p:cNvPr id="12" name="Šipka dolů 11"/>
          <p:cNvSpPr/>
          <p:nvPr/>
        </p:nvSpPr>
        <p:spPr>
          <a:xfrm>
            <a:off x="1602212" y="1757697"/>
            <a:ext cx="139625" cy="432679"/>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3" name="Šipka nahoru 12"/>
          <p:cNvSpPr/>
          <p:nvPr/>
        </p:nvSpPr>
        <p:spPr>
          <a:xfrm flipH="1">
            <a:off x="1602212" y="2998638"/>
            <a:ext cx="139625" cy="489039"/>
          </a:xfrm>
          <a:prstGeom prst="up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4" name="Šipka doprava 13"/>
          <p:cNvSpPr/>
          <p:nvPr/>
        </p:nvSpPr>
        <p:spPr>
          <a:xfrm>
            <a:off x="2655806" y="2613310"/>
            <a:ext cx="548042" cy="174464"/>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5" name="Šipka doprava 14"/>
          <p:cNvSpPr/>
          <p:nvPr/>
        </p:nvSpPr>
        <p:spPr>
          <a:xfrm>
            <a:off x="4464005" y="2604106"/>
            <a:ext cx="339796" cy="174464"/>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7" name="Šipka doprava 16"/>
          <p:cNvSpPr/>
          <p:nvPr/>
        </p:nvSpPr>
        <p:spPr>
          <a:xfrm flipV="1">
            <a:off x="6296613" y="2604106"/>
            <a:ext cx="367197" cy="165260"/>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Tree>
    <p:extLst>
      <p:ext uri="{BB962C8B-B14F-4D97-AF65-F5344CB8AC3E}">
        <p14:creationId xmlns:p14="http://schemas.microsoft.com/office/powerpoint/2010/main" val="15503909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2000" b="1" dirty="0"/>
              <a:t>Proces výběru země </a:t>
            </a:r>
            <a:r>
              <a:rPr lang="cs-CZ" sz="2000" dirty="0"/>
              <a:t>(nazývá se též jako </a:t>
            </a:r>
            <a:r>
              <a:rPr lang="cs-CZ" sz="2000" dirty="0" err="1"/>
              <a:t>screening</a:t>
            </a:r>
            <a:r>
              <a:rPr lang="cs-CZ" sz="2000" dirty="0"/>
              <a:t>), popř. regionu vhodného pro budoucí aktivity podniku probíhá na základě hodnocení atraktivity a kvality podnikatelského prostředí. Tento proces má několik zásadních </a:t>
            </a:r>
            <a:r>
              <a:rPr lang="cs-CZ" sz="2000" dirty="0" smtClean="0"/>
              <a:t>fází:</a:t>
            </a:r>
            <a:endParaRPr lang="cs-CZ" sz="2000" dirty="0"/>
          </a:p>
          <a:p>
            <a:pPr lvl="0" algn="just"/>
            <a:r>
              <a:rPr lang="cs-CZ" sz="2000" i="1" dirty="0"/>
              <a:t>Počáteční </a:t>
            </a:r>
            <a:r>
              <a:rPr lang="cs-CZ" sz="2000" i="1" dirty="0" err="1"/>
              <a:t>screening</a:t>
            </a:r>
            <a:r>
              <a:rPr lang="cs-CZ" sz="2000" i="1" dirty="0"/>
              <a:t> </a:t>
            </a:r>
            <a:r>
              <a:rPr lang="cs-CZ" sz="2000" dirty="0"/>
              <a:t>– v této fázi dochází k první eliminaci těch zemí na základě nedostatečné poptávky, potřebných zdrojů nebo nepříznivého podnikatelského prostředí.</a:t>
            </a:r>
          </a:p>
          <a:p>
            <a:pPr lvl="0" algn="just"/>
            <a:r>
              <a:rPr lang="cs-CZ" sz="2000" i="1" dirty="0"/>
              <a:t>Posouzení celkového trhu a jeho potenciálu </a:t>
            </a:r>
            <a:r>
              <a:rPr lang="cs-CZ" sz="2000" dirty="0"/>
              <a:t>– u vybraných zemí je posuzována především velikost trhu, růst trhu a kvalita poptávky, dále je hodnocena dostupnost a kvalita zdrojů pro produkční potřeby.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632848" cy="507703"/>
          </a:xfrm>
        </p:spPr>
        <p:txBody>
          <a:bodyPr/>
          <a:lstStyle/>
          <a:p>
            <a:r>
              <a:rPr lang="cs-CZ" sz="2200" dirty="0" smtClean="0"/>
              <a:t>Výběr země na základě konkurenceschopnosti a atraktivity</a:t>
            </a:r>
            <a:endParaRPr lang="cs-CZ" sz="2200" dirty="0"/>
          </a:p>
        </p:txBody>
      </p:sp>
    </p:spTree>
    <p:extLst>
      <p:ext uri="{BB962C8B-B14F-4D97-AF65-F5344CB8AC3E}">
        <p14:creationId xmlns:p14="http://schemas.microsoft.com/office/powerpoint/2010/main" val="179667105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2000" i="1" dirty="0"/>
              <a:t>Posouzení celkového podnikatelského prostředí daného státu </a:t>
            </a:r>
            <a:r>
              <a:rPr lang="cs-CZ" sz="2000" dirty="0"/>
              <a:t>– proces posouzení probíhá na základě vybrané analytické metody, nejčastěji se jedná o metodu PEST nebo její alternativy.</a:t>
            </a:r>
          </a:p>
          <a:p>
            <a:pPr lvl="0" algn="just"/>
            <a:r>
              <a:rPr lang="cs-CZ" sz="2000" i="1" dirty="0"/>
              <a:t>Posouzení specifických indikátorů odvětví </a:t>
            </a:r>
            <a:r>
              <a:rPr lang="cs-CZ" sz="2000" dirty="0"/>
              <a:t>(konkurenti a konkurenční síly v odvětví, distribuční sítě, cla, tarify, místní standardy a regulace apod.) a posouzení náročnosti a složitosti realizace podnikatelských aktivit v dané zemi (regulace ohledně zahájení podnikání, fungující finanční a bankovní systém, investice a jejich garance, regulace ohledně trhu práce apod.).</a:t>
            </a:r>
          </a:p>
          <a:p>
            <a:pPr lvl="0" algn="just"/>
            <a:r>
              <a:rPr lang="cs-CZ" sz="2000" i="1" dirty="0"/>
              <a:t>Posouzení možných rizik z pohledu podnikání</a:t>
            </a:r>
            <a:r>
              <a:rPr lang="cs-CZ" sz="2000" dirty="0"/>
              <a:t>, teritoriálních rizik (rizika spojená s konkrétní zemí a územím) a tržních rizik. </a:t>
            </a:r>
          </a:p>
          <a:p>
            <a:pPr lvl="0" algn="just"/>
            <a:r>
              <a:rPr lang="cs-CZ" sz="2000" i="1" dirty="0"/>
              <a:t>Výběr konkrétní země, trhu nebo segmentu trhu</a:t>
            </a:r>
            <a:r>
              <a:rPr lang="cs-CZ" sz="2000" dirty="0"/>
              <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632848" cy="507703"/>
          </a:xfrm>
        </p:spPr>
        <p:txBody>
          <a:bodyPr/>
          <a:lstStyle/>
          <a:p>
            <a:r>
              <a:rPr lang="cs-CZ" sz="2200" dirty="0" smtClean="0"/>
              <a:t>Výběr země na základě konkurenceschopnosti a atraktivity</a:t>
            </a:r>
            <a:endParaRPr lang="cs-CZ" sz="2200" dirty="0"/>
          </a:p>
        </p:txBody>
      </p:sp>
    </p:spTree>
    <p:extLst>
      <p:ext uri="{BB962C8B-B14F-4D97-AF65-F5344CB8AC3E}">
        <p14:creationId xmlns:p14="http://schemas.microsoft.com/office/powerpoint/2010/main" val="234781218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pPr algn="l"/>
            <a:r>
              <a:rPr lang="cs-CZ" sz="4000" b="1" dirty="0">
                <a:solidFill>
                  <a:schemeClr val="bg1"/>
                </a:solidFill>
                <a:latin typeface="Times New Roman" panose="02020603050405020304" pitchFamily="18" charset="0"/>
                <a:cs typeface="Times New Roman" panose="02020603050405020304" pitchFamily="18" charset="0"/>
              </a:rPr>
              <a:t>Podnikatelské prostředí v České republice a v Evropské unii</a:t>
            </a: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a:solidFill>
                  <a:srgbClr val="307871"/>
                </a:solidFill>
                <a:latin typeface="Times New Roman" panose="02020603050405020304" pitchFamily="18" charset="0"/>
                <a:cs typeface="Times New Roman" panose="02020603050405020304" pitchFamily="18" charset="0"/>
              </a:rPr>
              <a:t>Katedra Podnikové ekonomiky a managementu</a:t>
            </a:r>
          </a:p>
          <a:p>
            <a:pPr algn="r"/>
            <a:r>
              <a:rPr lang="cs-CZ" altLang="cs-CZ" sz="900" dirty="0">
                <a:solidFill>
                  <a:srgbClr val="307871"/>
                </a:solidFill>
                <a:latin typeface="Times New Roman" panose="02020603050405020304" pitchFamily="18" charset="0"/>
                <a:cs typeface="Times New Roman" panose="02020603050405020304" pitchFamily="18" charset="0"/>
              </a:rPr>
              <a:t>PODNIKATELSKÉ PROSTŘEDÍ</a:t>
            </a:r>
          </a:p>
        </p:txBody>
      </p:sp>
    </p:spTree>
    <p:extLst>
      <p:ext uri="{BB962C8B-B14F-4D97-AF65-F5344CB8AC3E}">
        <p14:creationId xmlns:p14="http://schemas.microsoft.com/office/powerpoint/2010/main" val="348945448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Když se podíváme na Českou republiku jako ekonomický celek, tak lze říci, že se jedná o region vysoce příjmový (podle měřítek OECD) s GNP na osobu $17,795. </a:t>
            </a:r>
          </a:p>
          <a:p>
            <a:pPr algn="just"/>
            <a:r>
              <a:rPr lang="cs-CZ" sz="1800" dirty="0"/>
              <a:t>Z pohledu analýz Cambridge </a:t>
            </a:r>
            <a:r>
              <a:rPr lang="cs-CZ" sz="1800" dirty="0" err="1"/>
              <a:t>Econometrics</a:t>
            </a:r>
            <a:r>
              <a:rPr lang="cs-CZ" sz="1800" dirty="0"/>
              <a:t> se řadí Česká republika do tzv. regionů lokalizace produkce. </a:t>
            </a:r>
          </a:p>
          <a:p>
            <a:pPr algn="just"/>
            <a:r>
              <a:rPr lang="cs-CZ" sz="1800" dirty="0"/>
              <a:t>Regiony lokalizace produkce patří mezi regiony, které využívají při dosahování svého ekonomického růstu výhod, jako jsou především levné faktorové vstupy, a to konkrétně levná pracovní síla a základní infrastruktura). </a:t>
            </a:r>
          </a:p>
          <a:p>
            <a:pPr algn="just"/>
            <a:r>
              <a:rPr lang="cs-CZ" sz="1800" dirty="0"/>
              <a:t>Z pohledu celkového hodnocení podnikatelského prostředí Business </a:t>
            </a:r>
            <a:r>
              <a:rPr lang="cs-CZ" sz="1800" dirty="0" err="1"/>
              <a:t>Environment</a:t>
            </a:r>
            <a:r>
              <a:rPr lang="cs-CZ" sz="1800" dirty="0"/>
              <a:t> </a:t>
            </a:r>
            <a:r>
              <a:rPr lang="cs-CZ" sz="1800" dirty="0" err="1"/>
              <a:t>Ranking</a:t>
            </a:r>
            <a:r>
              <a:rPr lang="cs-CZ" sz="1800" dirty="0"/>
              <a:t> (2014) publikovaného </a:t>
            </a:r>
            <a:r>
              <a:rPr lang="cs-CZ" sz="1800" dirty="0" err="1"/>
              <a:t>The</a:t>
            </a:r>
            <a:r>
              <a:rPr lang="cs-CZ" sz="1800" dirty="0"/>
              <a:t> </a:t>
            </a:r>
            <a:r>
              <a:rPr lang="cs-CZ" sz="1800" dirty="0" err="1"/>
              <a:t>Economist</a:t>
            </a:r>
            <a:r>
              <a:rPr lang="cs-CZ" sz="1800" dirty="0"/>
              <a:t> </a:t>
            </a:r>
            <a:r>
              <a:rPr lang="cs-CZ" sz="1800" dirty="0" err="1"/>
              <a:t>Intelligence</a:t>
            </a:r>
            <a:r>
              <a:rPr lang="cs-CZ" sz="1800" dirty="0"/>
              <a:t> Unit zaujímala Česká republika v období 2009-2013, z celkového počtu 82 zemí světa, 28. místo. Tuto pozici, podle předpovědi analytiků, by si měla udržet v dalším období 2014-2018.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a:t>Podnikatelské prostředí v České republice</a:t>
            </a:r>
          </a:p>
        </p:txBody>
      </p:sp>
    </p:spTree>
    <p:extLst>
      <p:ext uri="{BB962C8B-B14F-4D97-AF65-F5344CB8AC3E}">
        <p14:creationId xmlns:p14="http://schemas.microsoft.com/office/powerpoint/2010/main" val="104388564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Kvalita podnikatelského prostředí v České republice vykazuje významnou závislost na populační velikosti regionálních center, přičemž nejvýznamnější rozdíly, podle </a:t>
            </a:r>
            <a:r>
              <a:rPr lang="cs-CZ" sz="2000" dirty="0" err="1"/>
              <a:t>Viturky</a:t>
            </a:r>
            <a:r>
              <a:rPr lang="cs-CZ" sz="2000" dirty="0"/>
              <a:t> (2006) byly zjištěny mezi regiony resp. centra s více než 200/100 tis. obyvateli (Praha) a regiony resp. centra s více než100/50 tis. obyvateli.</a:t>
            </a:r>
          </a:p>
          <a:p>
            <a:pPr algn="just"/>
            <a:r>
              <a:rPr lang="cs-CZ" sz="2000" dirty="0"/>
              <a:t> Naopak nejnižší rozdíly byly zaznamenány v případě regionů menších. Což znamená, že s rostoucí velikostí regionálních center roste kvalita podnikatelského prostředí. </a:t>
            </a:r>
          </a:p>
          <a:p>
            <a:pPr algn="just"/>
            <a:r>
              <a:rPr lang="cs-CZ" sz="2000" dirty="0"/>
              <a:t>Čím jsou regionální centra menší, tím je kvalita podnikatelského prostředí horší.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00800" cy="507703"/>
          </a:xfrm>
        </p:spPr>
        <p:txBody>
          <a:bodyPr/>
          <a:lstStyle/>
          <a:p>
            <a:r>
              <a:rPr lang="cs-CZ" dirty="0"/>
              <a:t>Kvalita podnikatelského prostředí v České republice</a:t>
            </a:r>
          </a:p>
        </p:txBody>
      </p:sp>
    </p:spTree>
    <p:extLst>
      <p:ext uri="{BB962C8B-B14F-4D97-AF65-F5344CB8AC3E}">
        <p14:creationId xmlns:p14="http://schemas.microsoft.com/office/powerpoint/2010/main" val="15435885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2000" dirty="0"/>
              <a:t>Na základě hodnocení kvality podnikatelského prostředí, tzv. KPPI, byly hodnoceny jednotlivé kraje České republiky a zařazeny do skupin takto:</a:t>
            </a:r>
          </a:p>
          <a:p>
            <a:pPr lvl="0" algn="just"/>
            <a:r>
              <a:rPr lang="cs-CZ" sz="2000" i="1" dirty="0"/>
              <a:t>regiony s nadprůměrnou kvalitou podnikatelského prostředí </a:t>
            </a:r>
            <a:r>
              <a:rPr lang="cs-CZ" sz="2000" dirty="0"/>
              <a:t>– Praha; </a:t>
            </a:r>
          </a:p>
          <a:p>
            <a:pPr lvl="0" algn="just"/>
            <a:r>
              <a:rPr lang="cs-CZ" sz="2000" i="1" dirty="0"/>
              <a:t>regiony s průměrnou kvalitou podnikatelského prostředí </a:t>
            </a:r>
            <a:r>
              <a:rPr lang="cs-CZ" sz="2000" dirty="0"/>
              <a:t>– Středočeský kraj, Jihočeský kraj, Plzeňský kraj, Liberecký kraj, Kraj Vysočina, Jihomoravský kraj, Olomoucký kraj, Královehradecký kraj;</a:t>
            </a:r>
          </a:p>
          <a:p>
            <a:pPr algn="just"/>
            <a:r>
              <a:rPr lang="cs-CZ" sz="2000" i="1" dirty="0"/>
              <a:t>regiony s podprůměrnou kvalitou podnikatelského prostředí </a:t>
            </a:r>
            <a:r>
              <a:rPr lang="cs-CZ" sz="2000" dirty="0"/>
              <a:t>– Ústecký kraj, Zlínský kraj, Moravskoslezský kraj, Karlovarský kraj.</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00800" cy="507703"/>
          </a:xfrm>
        </p:spPr>
        <p:txBody>
          <a:bodyPr/>
          <a:lstStyle/>
          <a:p>
            <a:r>
              <a:rPr lang="cs-CZ" dirty="0"/>
              <a:t>Kvalita podnikatelského prostředí v České republice</a:t>
            </a:r>
          </a:p>
        </p:txBody>
      </p:sp>
    </p:spTree>
    <p:extLst>
      <p:ext uri="{BB962C8B-B14F-4D97-AF65-F5344CB8AC3E}">
        <p14:creationId xmlns:p14="http://schemas.microsoft.com/office/powerpoint/2010/main" val="314596720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Nejlepší kvalitou podnikatelského prostředí s adekvátními dopady na jejich globální konkurenceschopnost přirozeně disponují nejvýznamnější centra regionálního významu (Praha, Brno atd.), které v podmínkách České republiky většinou plní také administrativní funkci krajských center. T</a:t>
            </a:r>
          </a:p>
          <a:p>
            <a:pPr algn="just"/>
            <a:r>
              <a:rPr lang="cs-CZ" sz="2000" dirty="0"/>
              <a:t>Tyto centrální regiony představují nejvýznamnější národní koncentrace socioekonomických aktivit.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00800" cy="507703"/>
          </a:xfrm>
        </p:spPr>
        <p:txBody>
          <a:bodyPr/>
          <a:lstStyle/>
          <a:p>
            <a:r>
              <a:rPr lang="cs-CZ" dirty="0"/>
              <a:t>Kvalita podnikatelského prostředí v České republice</a:t>
            </a:r>
          </a:p>
        </p:txBody>
      </p:sp>
    </p:spTree>
    <p:extLst>
      <p:ext uri="{BB962C8B-B14F-4D97-AF65-F5344CB8AC3E}">
        <p14:creationId xmlns:p14="http://schemas.microsoft.com/office/powerpoint/2010/main" val="314366872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První, velice nesmělé, pokusy o podnikání v tehdejší Československé republice odstartovaly těsně před rokem 1989, kdy v roce 1988 došlo k nepatrnému uvolnění na trhu plně řízeném státem. Na základě žádosti mohl vydávat příslušný národní výbor v místě bydliště povolení k podnikání. Šlo především o drobné provozovny služeb a některá řemesla.</a:t>
            </a:r>
          </a:p>
          <a:p>
            <a:pPr algn="just"/>
            <a:r>
              <a:rPr lang="cs-CZ" sz="2000" dirty="0"/>
              <a:t>Skutečným milníkem pro volnou a svobodnou podnikatelskou činnost byla listopadová revoluce v roce 1989 a především pak následující rok 1990, kdy se podnikatelské prostředí začalo bouřlivě transformovat – od řízené ekonomiky k běžným tržním mechanismům.</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a:t>Vývoj podnikatelského prostředí v České republice po roce 1989</a:t>
            </a:r>
          </a:p>
        </p:txBody>
      </p:sp>
    </p:spTree>
    <p:extLst>
      <p:ext uri="{BB962C8B-B14F-4D97-AF65-F5344CB8AC3E}">
        <p14:creationId xmlns:p14="http://schemas.microsoft.com/office/powerpoint/2010/main" val="185626928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Bylo to však obtížné a nesystematické a ani jinak být nemohlo. S nadsázkou se dá říci, že podnikání ve svých začátcích bylo něco na způsob „hry bez pravidel“. </a:t>
            </a:r>
          </a:p>
          <a:p>
            <a:pPr algn="just"/>
            <a:r>
              <a:rPr lang="cs-CZ" sz="2000" dirty="0"/>
              <a:t>Nadšení z nových možností bylo velké a byrokratická omezení buď nebyla, anebo byla nepoužitelná. </a:t>
            </a:r>
          </a:p>
          <a:p>
            <a:pPr algn="just"/>
            <a:r>
              <a:rPr lang="cs-CZ" sz="2000" dirty="0"/>
              <a:t>Nové malé podnikatelské subjekty vznikaly jednak tzv. „na zelené louce“ (v panelákových bytech, garážích a sklepních prostorech) a jednak díky restitučnímu řízení, kdy se navrácením majetku obnovovaly staré rodinné podniky. </a:t>
            </a:r>
          </a:p>
          <a:p>
            <a:pPr algn="just"/>
            <a:r>
              <a:rPr lang="cs-CZ" sz="2000" dirty="0"/>
              <a:t>Proto se někdy toto období označuje jako „extrémní liberalismus“.</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a:t>Vývoj podnikatelského prostředí v České republice po roce 1989</a:t>
            </a:r>
          </a:p>
        </p:txBody>
      </p:sp>
    </p:spTree>
    <p:extLst>
      <p:ext uri="{BB962C8B-B14F-4D97-AF65-F5344CB8AC3E}">
        <p14:creationId xmlns:p14="http://schemas.microsoft.com/office/powerpoint/2010/main" val="341067744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Veškerá legislativa vztahující se k podnikání vznikala a byla přijímána postupně, přičemž docházelo, jak už to u něčeho nově vznikajícího bývá, k různým nepřesnostem a peripetiím (např. na aktuální vývoj reagovala legislativa velmi opožděně, nebyla ujasněna terminologie, pravidla pro legislativní proces byla nedokonalá, podnikatelské prostředí nebylo prakticky ani rámcově organizováno apod.). </a:t>
            </a:r>
          </a:p>
          <a:p>
            <a:pPr algn="just"/>
            <a:r>
              <a:rPr lang="cs-CZ" sz="2000" dirty="0"/>
              <a:t>Prvním podstatným legislativním zásahem do podnikání byl zákon s účinností od 1. května 1990, který přijalo tehdejší Federální shromáždění. Šlo o předchůdce Živnostenského zákona, který byl následně přijat v roce 1992 a od té doby mnohokrát novelizován, což samo o sobě charakterizuje „dramatický“ rozvoj podnikatelského prostředí.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a:t>Vývoj podnikatelského prostředí v České republice po roce 1989</a:t>
            </a:r>
          </a:p>
        </p:txBody>
      </p:sp>
    </p:spTree>
    <p:extLst>
      <p:ext uri="{BB962C8B-B14F-4D97-AF65-F5344CB8AC3E}">
        <p14:creationId xmlns:p14="http://schemas.microsoft.com/office/powerpoint/2010/main" val="2442302851"/>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2965</TotalTime>
  <Words>11166</Words>
  <Application>Microsoft Office PowerPoint</Application>
  <PresentationFormat>Předvádění na obrazovce (16:9)</PresentationFormat>
  <Paragraphs>993</Paragraphs>
  <Slides>118</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118</vt:i4>
      </vt:variant>
    </vt:vector>
  </HeadingPairs>
  <TitlesOfParts>
    <vt:vector size="123" baseType="lpstr">
      <vt:lpstr>Arial</vt:lpstr>
      <vt:lpstr>Calibri</vt:lpstr>
      <vt:lpstr>Enriqueta</vt:lpstr>
      <vt:lpstr>Times New Roman</vt:lpstr>
      <vt:lpstr>SLU</vt:lpstr>
      <vt:lpstr>Interní podnikatelské prostředí</vt:lpstr>
      <vt:lpstr>Interní podnikatelské prostředí</vt:lpstr>
      <vt:lpstr>Strategické faktory interního podnikatelského prostředí</vt:lpstr>
      <vt:lpstr>Strategické faktory interního podnikatelského prostředí</vt:lpstr>
      <vt:lpstr>Strategické faktory interního podnikatelského prostředí</vt:lpstr>
      <vt:lpstr>Organizační faktory interního podnikatelského prostředí</vt:lpstr>
      <vt:lpstr>Organizační faktory interního podnikatelského prostředí</vt:lpstr>
      <vt:lpstr>Organizační faktory interního podnikatelského prostředí</vt:lpstr>
      <vt:lpstr>Prvky interního prostředí podniku</vt:lpstr>
      <vt:lpstr>Zdroje podniku</vt:lpstr>
      <vt:lpstr>Organizační faktory interního podnikatelského prostředí</vt:lpstr>
      <vt:lpstr>Metody analýzy interního prostředí</vt:lpstr>
      <vt:lpstr>Analýza hodnototvorného řetězce podle M. Portera</vt:lpstr>
      <vt:lpstr>Hodnototvorný řetězec M. Portera</vt:lpstr>
      <vt:lpstr>Metoda 7S</vt:lpstr>
      <vt:lpstr>Metoda 7S</vt:lpstr>
      <vt:lpstr>Metoda 7S</vt:lpstr>
      <vt:lpstr>Metoda 7S</vt:lpstr>
      <vt:lpstr>Metoda 7S</vt:lpstr>
      <vt:lpstr>Metoda 7S</vt:lpstr>
      <vt:lpstr>Metoda 6M</vt:lpstr>
      <vt:lpstr>Metoda 6M</vt:lpstr>
      <vt:lpstr>Metoda 6M</vt:lpstr>
      <vt:lpstr>Metoda VRIO</vt:lpstr>
      <vt:lpstr>Aplikace metody VRIO</vt:lpstr>
      <vt:lpstr>Model EFQM</vt:lpstr>
      <vt:lpstr>Model EFQM</vt:lpstr>
      <vt:lpstr>Model CAF</vt:lpstr>
      <vt:lpstr>Finanční analýza</vt:lpstr>
      <vt:lpstr>Metody finanční analýzy</vt:lpstr>
      <vt:lpstr>SWOT analýza</vt:lpstr>
      <vt:lpstr>Produktové (portfoliové) analytické metody</vt:lpstr>
      <vt:lpstr>Druckerova klasifikace produktů</vt:lpstr>
      <vt:lpstr>ABC analýza</vt:lpstr>
      <vt:lpstr>ABC analýza</vt:lpstr>
      <vt:lpstr>BCG matice</vt:lpstr>
      <vt:lpstr>BCG matice</vt:lpstr>
      <vt:lpstr>BCG matice – typy produktů</vt:lpstr>
      <vt:lpstr>GE matice (Matice General Electric)</vt:lpstr>
      <vt:lpstr>GE matice (Matice General Electrics)</vt:lpstr>
      <vt:lpstr>GE matice - dimenze</vt:lpstr>
      <vt:lpstr>GE matice – jednotlivá pole</vt:lpstr>
      <vt:lpstr>Strategická analýza syntetického charakteru</vt:lpstr>
      <vt:lpstr>Metody syntetického charakteru</vt:lpstr>
      <vt:lpstr>Konfrontační SWOT analýza (TOWS, WOTS matice) </vt:lpstr>
      <vt:lpstr>Strategické přístupy konfrontační SWOT analýzy</vt:lpstr>
      <vt:lpstr>Problémy spojené s využitím SWOT analýzy</vt:lpstr>
      <vt:lpstr>Matice IFE (Internal Forces Evaluation)</vt:lpstr>
      <vt:lpstr>Příklad matice IFE</vt:lpstr>
      <vt:lpstr>Matice IFE (Internal Forces Evaluation)</vt:lpstr>
      <vt:lpstr>Matice EFE (External Forces Evaluation)</vt:lpstr>
      <vt:lpstr>Příklad matice EFE</vt:lpstr>
      <vt:lpstr>Matice EFE (External Forces Evaluation)</vt:lpstr>
      <vt:lpstr>Matice IE</vt:lpstr>
      <vt:lpstr>Příklad matice IE</vt:lpstr>
      <vt:lpstr>SPACE analýza</vt:lpstr>
      <vt:lpstr>Ukazatelé SPACE analýzy</vt:lpstr>
      <vt:lpstr>Strategické směry SPACE analýzy</vt:lpstr>
      <vt:lpstr>Zobrazení SPACE analýzy</vt:lpstr>
      <vt:lpstr>Matice QSPM (Quantitative Strategic Plannning Matrix </vt:lpstr>
      <vt:lpstr>Matice QSPM - postup</vt:lpstr>
      <vt:lpstr>Příklad matice QSPM</vt:lpstr>
      <vt:lpstr>Dynamická strategická rozvaha</vt:lpstr>
      <vt:lpstr>Benchmarking</vt:lpstr>
      <vt:lpstr>Benchmarking - výhody</vt:lpstr>
      <vt:lpstr>Hodnocení kvality podnikatelského prostředí</vt:lpstr>
      <vt:lpstr>Konkurenceschopnost</vt:lpstr>
      <vt:lpstr>Konkurenceschopnost</vt:lpstr>
      <vt:lpstr>Konkurenceschopnost</vt:lpstr>
      <vt:lpstr>Konkurenceschopnost České republiky</vt:lpstr>
      <vt:lpstr>Konkurenceschopnost regionů</vt:lpstr>
      <vt:lpstr>Hodnocení kvality podnikatelského prostředí</vt:lpstr>
      <vt:lpstr>Hodnocení kvality podnikatelského prostředí</vt:lpstr>
      <vt:lpstr>Hodnocení kvality podnikatelského prostředí</vt:lpstr>
      <vt:lpstr>Hodnocení kvality podnikatelského prostředí na národní úrovni</vt:lpstr>
      <vt:lpstr>Hodnocení kvality podnikatelského prostředí na národní úrovni</vt:lpstr>
      <vt:lpstr>Hodnocení kvality podnikatelského prostředí na národní úrovni</vt:lpstr>
      <vt:lpstr>Hodnocení kvality podnikatelského prostředí na národní úrovni</vt:lpstr>
      <vt:lpstr>Hodnocení kvality podnikatelského prostředí na národní úrovni</vt:lpstr>
      <vt:lpstr>Hodnocení kvality podnikatelského prostředí na národní úrovni</vt:lpstr>
      <vt:lpstr>Hodnocení kvality podnikatelského prostředí na regionální úrovni</vt:lpstr>
      <vt:lpstr>Hodnocení kvality podnikatelského prostředí na regionální úrovni</vt:lpstr>
      <vt:lpstr>Hodnocení kvality podnikatelského prostředí na regionální úrovni</vt:lpstr>
      <vt:lpstr>Hodnocení kvality podnikatelského prostředí na regionální úrovni</vt:lpstr>
      <vt:lpstr>Hodnocení kvality podnikatelského prostředí na regionální úrovni</vt:lpstr>
      <vt:lpstr>Hodnocení kvality podnikatelského prostředí na regionální úrovni</vt:lpstr>
      <vt:lpstr>Kvalita podnikatelského prostředí na regionální úrovni</vt:lpstr>
      <vt:lpstr>Kvalita podnikatelského prostředí na regionální úrovni</vt:lpstr>
      <vt:lpstr>Kvalita podnikatelského prostředí České republiky</vt:lpstr>
      <vt:lpstr>Výběr země na základě konkurenceschopnosti a atraktivity</vt:lpstr>
      <vt:lpstr>Výběr země na základě konkurenceschopnosti a atraktivity</vt:lpstr>
      <vt:lpstr>Podnikatelské prostředí v České republice a v Evropské unii</vt:lpstr>
      <vt:lpstr>Podnikatelské prostředí v České republice</vt:lpstr>
      <vt:lpstr>Kvalita podnikatelského prostředí v České republice</vt:lpstr>
      <vt:lpstr>Kvalita podnikatelského prostředí v České republice</vt:lpstr>
      <vt:lpstr>Kvalita podnikatelského prostředí v České republice</vt:lpstr>
      <vt:lpstr>Vývoj podnikatelského prostředí v České republice po roce 1989</vt:lpstr>
      <vt:lpstr>Vývoj podnikatelského prostředí v České republice po roce 1989</vt:lpstr>
      <vt:lpstr>Vývoj podnikatelského prostředí v České republice po roce 1989</vt:lpstr>
      <vt:lpstr>Vývoj podnikatelského prostředí v České republice po roce 1989</vt:lpstr>
      <vt:lpstr>Vývoj podnikatelského prostředí v České republice po roce 1989</vt:lpstr>
      <vt:lpstr>Vývoj podnikatelského prostředí v České republice po roce 1989</vt:lpstr>
      <vt:lpstr>Vývoj podnikatelského prostředí v České republice po roce 1989</vt:lpstr>
      <vt:lpstr>Vývoj podnikatelského prostředí v České republice po roce 1989</vt:lpstr>
      <vt:lpstr>Vývoj podnikatelského prostředí v České republice po roce 1989</vt:lpstr>
      <vt:lpstr>Vývoj podnikatelského prostředí v České republice po roce 1989</vt:lpstr>
      <vt:lpstr>Vývoj podnikatelského prostředí v České republice po roce 1989</vt:lpstr>
      <vt:lpstr>Vývoj podnikatelského prostředí v České republice po roce 1989</vt:lpstr>
      <vt:lpstr>Vývoj podnikatelského prostředí v České republice po roce 1989</vt:lpstr>
      <vt:lpstr>Vývoj podnikatelského prostředí v České republice po roce 1989</vt:lpstr>
      <vt:lpstr>Vývoj podnikatelského prostředí v České republice po roce 1989</vt:lpstr>
      <vt:lpstr>Vývoj podnikatelského prostředí v České republice po roce 1989</vt:lpstr>
      <vt:lpstr>Vývoj podnikatelského prostředí v České republice po roce 1989</vt:lpstr>
      <vt:lpstr>Podnikatelské prostředí v Evropské unii</vt:lpstr>
      <vt:lpstr>Podnikatelské prostředí v Evropské unii</vt:lpstr>
      <vt:lpstr>Podnikatelské prostředí v Evropské unii</vt:lpstr>
      <vt:lpstr>Podnikatelské prostředí v Evropské unii</vt:lpstr>
      <vt:lpstr>Podnikatelské prostředí v Evropské unii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zap0046</cp:lastModifiedBy>
  <cp:revision>281</cp:revision>
  <dcterms:created xsi:type="dcterms:W3CDTF">2016-07-06T15:42:34Z</dcterms:created>
  <dcterms:modified xsi:type="dcterms:W3CDTF">2024-03-21T16:53:36Z</dcterms:modified>
</cp:coreProperties>
</file>