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38" r:id="rId3"/>
    <p:sldId id="339" r:id="rId4"/>
    <p:sldId id="362" r:id="rId5"/>
    <p:sldId id="342" r:id="rId6"/>
    <p:sldId id="343" r:id="rId7"/>
    <p:sldId id="346" r:id="rId8"/>
    <p:sldId id="348" r:id="rId9"/>
    <p:sldId id="352" r:id="rId10"/>
    <p:sldId id="353" r:id="rId11"/>
    <p:sldId id="354" r:id="rId12"/>
    <p:sldId id="365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69" r:id="rId28"/>
    <p:sldId id="370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33" r:id="rId70"/>
    <p:sldId id="434" r:id="rId71"/>
    <p:sldId id="435" r:id="rId72"/>
    <p:sldId id="436" r:id="rId73"/>
    <p:sldId id="437" r:id="rId74"/>
    <p:sldId id="438" r:id="rId75"/>
    <p:sldId id="439" r:id="rId76"/>
    <p:sldId id="440" r:id="rId77"/>
    <p:sldId id="441" r:id="rId78"/>
    <p:sldId id="442" r:id="rId79"/>
    <p:sldId id="443" r:id="rId80"/>
    <p:sldId id="425" r:id="rId81"/>
    <p:sldId id="426" r:id="rId82"/>
    <p:sldId id="427" r:id="rId83"/>
    <p:sldId id="428" r:id="rId84"/>
    <p:sldId id="429" r:id="rId85"/>
    <p:sldId id="430" r:id="rId86"/>
    <p:sldId id="431" r:id="rId87"/>
    <p:sldId id="432" r:id="rId8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 nadnárodních korporací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tutoriál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b="1" dirty="0"/>
              <a:t>Zahraniční pobočka </a:t>
            </a:r>
            <a:r>
              <a:rPr lang="cs-CZ" sz="2000" dirty="0"/>
              <a:t>(</a:t>
            </a:r>
            <a:r>
              <a:rPr lang="cs-CZ" sz="2000" dirty="0" err="1"/>
              <a:t>branch</a:t>
            </a:r>
            <a:r>
              <a:rPr lang="cs-CZ" sz="2000" dirty="0"/>
              <a:t>) je část společností s omezenou rozhodovací pravomocí. Zahraniční pobočka podniku umožňuje mateřské společnosti podnikat v daném státě bez toho, aby bylo nutné založit si novou společnost a investovat do ní finanční prostředky. Jedná se o samostatně fungující, majetkově oddělenou část podniku, která je místně odloučená od zahraniční právnické osoby. </a:t>
            </a:r>
            <a:endParaRPr lang="cs-CZ" sz="2000" dirty="0" smtClean="0"/>
          </a:p>
          <a:p>
            <a:pPr algn="just"/>
            <a:r>
              <a:rPr lang="cs-CZ" sz="2000" dirty="0" smtClean="0"/>
              <a:t>Pobočka </a:t>
            </a:r>
            <a:r>
              <a:rPr lang="cs-CZ" sz="2000" dirty="0"/>
              <a:t>jako část podniku proto není samostatný právní subjekt (např. nemá vlastní kapitál) a je právně plně závislá na zahraniční centrále. Ve vztahu k třetí straně (právní požadavky a nároky) je podrobena platnému zákonodárství země původu. Při zřízení zahraniční pobočky je vždy nutná dokumentace mateřské společnosti odpovídající legislativě země, ve které je pobočka zahraničního podniku zakládána.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dirty="0" smtClean="0"/>
              <a:t>Způsoby organizace nadnárodních podniků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6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900" dirty="0"/>
              <a:t>Zahraniční pobočka musí specifikovat své obchodní aktivity, být zapsána v obchodním rejstříku, mít sídlo podniku, přidělené IČO a další náležitosti. </a:t>
            </a:r>
            <a:endParaRPr lang="cs-CZ" sz="1900" dirty="0" smtClean="0"/>
          </a:p>
          <a:p>
            <a:pPr algn="just"/>
            <a:r>
              <a:rPr lang="cs-CZ" sz="1900" dirty="0" smtClean="0"/>
              <a:t>Zahraniční </a:t>
            </a:r>
            <a:r>
              <a:rPr lang="cs-CZ" sz="1900" dirty="0"/>
              <a:t>pobočka má podobná práva a povinnosti jako jakýkoliv tuzemský podnik s výjimkou jednoduššího vzniku a zániku a výhodnějšího zdanění. Název je stejný jako zahraniční společnost s dodatkem Zahraniční pobočka. </a:t>
            </a:r>
            <a:endParaRPr lang="cs-CZ" sz="1900" dirty="0" smtClean="0"/>
          </a:p>
          <a:p>
            <a:pPr algn="just"/>
            <a:r>
              <a:rPr lang="cs-CZ" sz="1900" dirty="0" smtClean="0"/>
              <a:t>V </a:t>
            </a:r>
            <a:r>
              <a:rPr lang="cs-CZ" sz="1900" dirty="0"/>
              <a:t>čele pobočky podniku stojí vedoucí, který je zapsán do obchodního rejstříku a je zmocněn jménem zahraniční právnické osoby činit veškeré právní úkony týkající se výlučně této složky. Vedoucí není v žádném případě statutárním orgánem, a proto na něho nejsou kladeny požadavky jako na statutární orgán české právnické osoby (beztrestnost apod.). Ze své pozice ale ani nemůže jednat jménem celé společnosti.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dirty="0" smtClean="0"/>
              <a:t>Způsoby organizace nadnárodních podniků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4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3992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i="1" dirty="0"/>
              <a:t>Globální funkcionální divizionální struktura </a:t>
            </a:r>
            <a:r>
              <a:rPr lang="cs-CZ" sz="1800" dirty="0"/>
              <a:t>je vytvořena na základě nosných funkcí podniku (jako je například marketing, výroba, finance, řízení lidských zdrojů apod.). </a:t>
            </a:r>
            <a:endParaRPr lang="cs-CZ" sz="1800" dirty="0" smtClean="0"/>
          </a:p>
          <a:p>
            <a:pPr algn="just"/>
            <a:r>
              <a:rPr lang="cs-CZ" sz="1800" b="1" i="1" dirty="0"/>
              <a:t>Globální produktová divizionální struktura</a:t>
            </a:r>
            <a:r>
              <a:rPr lang="cs-CZ" sz="1800" dirty="0"/>
              <a:t> vzniká jako reakce na rostoucí diverzifikaci produktů a produktových řad. Jednotlivé produkty nebo produktové řady jsou reprezentovány samostatnými divizemi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b="1" i="1" dirty="0"/>
              <a:t>Globální geografická divizionální struktura</a:t>
            </a:r>
            <a:r>
              <a:rPr lang="cs-CZ" sz="1800" dirty="0"/>
              <a:t> patří k nejčastějším formám organizace mezinárodních podnikatelských aktivit. Divize jsou uspořádány podle geografických regionů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b="1" i="1" dirty="0"/>
              <a:t>Globální divizionální maticová struktura</a:t>
            </a:r>
            <a:r>
              <a:rPr lang="cs-CZ" sz="1800" dirty="0"/>
              <a:t> představuje hybridní organizační strukturu s překrývající se odpovědností, tj. s funkcionální strukturou. Maticová struktura vlastně kombinací geografické struktury podporující jak globální integraci, tak lokální odpovědnost. </a:t>
            </a:r>
          </a:p>
          <a:p>
            <a:pPr algn="just"/>
            <a:endParaRPr lang="cs-CZ" sz="18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struktura a systém kontroly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dirty="0"/>
              <a:t>Způsoby organizace nadnárodních podniků</a:t>
            </a:r>
          </a:p>
        </p:txBody>
      </p:sp>
    </p:spTree>
    <p:extLst>
      <p:ext uri="{BB962C8B-B14F-4D97-AF65-F5344CB8AC3E}">
        <p14:creationId xmlns:p14="http://schemas.microsoft.com/office/powerpoint/2010/main" val="21925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Strategie na mezinárodních trzích a organizační struktura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B606C60-6366-4A41-8CCA-74B42F0C9E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512" y="880110"/>
          <a:ext cx="7776864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780">
                  <a:extLst>
                    <a:ext uri="{9D8B030D-6E8A-4147-A177-3AD203B41FA5}">
                      <a16:colId xmlns:a16="http://schemas.microsoft.com/office/drawing/2014/main" val="1811066232"/>
                    </a:ext>
                  </a:extLst>
                </a:gridCol>
                <a:gridCol w="4650084">
                  <a:extLst>
                    <a:ext uri="{9D8B030D-6E8A-4147-A177-3AD203B41FA5}">
                      <a16:colId xmlns:a16="http://schemas.microsoft.com/office/drawing/2014/main" val="949737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Strategie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Doporučená odpovídající organizační struktura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1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Mezinárodní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Funkční struktura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5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Multinárodní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Multidivizionální</a:t>
                      </a:r>
                      <a:r>
                        <a:rPr lang="cs-CZ" dirty="0"/>
                        <a:t> struktura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200" dirty="0"/>
                        <a:t>Geografické oblasti; decentralizované rozhodování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9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Globální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Multidivizionální</a:t>
                      </a:r>
                      <a:r>
                        <a:rPr lang="cs-CZ" dirty="0"/>
                        <a:t> struktura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200" dirty="0"/>
                        <a:t>Produktové divize; centralizované rozhodování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43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Transnacionální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1800" dirty="0"/>
                        <a:t>Maticová struktura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200" dirty="0"/>
                        <a:t>Rovnováha mezi centralizovaným a decentralizovaným rozhodování; další úroveň hierarchie, která koordinuje geografické oblasti a produktové divize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35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Funkční struktura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B018F6-02F8-45FF-AFE6-0CB726208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/>
          <a:stretch/>
        </p:blipFill>
        <p:spPr>
          <a:xfrm>
            <a:off x="1475656" y="771550"/>
            <a:ext cx="5544616" cy="38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1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err="1"/>
              <a:t>Multidivizionální</a:t>
            </a:r>
            <a:r>
              <a:rPr lang="cs-CZ" dirty="0"/>
              <a:t> struktura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9D91DD-5573-460C-8E4D-E1D8AD30E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74970"/>
            <a:ext cx="6048672" cy="36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Maticová struktura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815298A-0359-41FC-A34E-A60A58A82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52" y="751532"/>
            <a:ext cx="5714744" cy="4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Globální divizionální struktura produktová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B7F277-EA09-4DC9-9897-D2069B1E9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" t="1432" r="2737" b="4478"/>
          <a:stretch/>
        </p:blipFill>
        <p:spPr>
          <a:xfrm>
            <a:off x="827584" y="812283"/>
            <a:ext cx="6664865" cy="377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Globální geografická struktura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F4B5783-FFC8-400F-A560-FE97E9B53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5001" r="3800" b="12201"/>
          <a:stretch/>
        </p:blipFill>
        <p:spPr>
          <a:xfrm>
            <a:off x="1115616" y="771550"/>
            <a:ext cx="5976664" cy="38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Maticová geografická struktura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6A5A28-B04A-4E46-BB69-558D99D1E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048672" cy="39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Organizace </a:t>
            </a:r>
            <a:r>
              <a:rPr lang="cs-CZ" sz="1800" dirty="0"/>
              <a:t>pro mezinárodní spolupráci a rozvoj OECD definovala v roce 1977 nadnárodní korporace jako společnosti nebo jednotky, jejichž vlastnictví je soukromé, státní nebo smíšené, které jsou založeny v různých zemích a vzájemně propojeny tak, že jedna nebo více z nich může vyvíjet významný vliv na činnost druhých, zvláště s ohledem na společné využívání znalostí a </a:t>
            </a:r>
            <a:r>
              <a:rPr lang="cs-CZ" sz="1800" dirty="0" smtClean="0"/>
              <a:t>zdrojů.</a:t>
            </a:r>
          </a:p>
          <a:p>
            <a:pPr algn="just"/>
            <a:r>
              <a:rPr lang="cs-CZ" sz="1800" dirty="0"/>
              <a:t>Nadnárodní podniky přesunují fyzický a finanční kapitál spolu s kvalifikovanou pracovní silou a moderní technologií na zahraniční trhy. Tato schopnost přesouvat vzájemně propojené faktory výroby pohromadě je významným prvkem nadnárodních podniků, neboť umožňuje jejich přesun daleko rychleji a levněji než jednotlivé národní a malé podniky. </a:t>
            </a:r>
          </a:p>
          <a:p>
            <a:pPr algn="just"/>
            <a:r>
              <a:rPr lang="cs-CZ" sz="1800" dirty="0"/>
              <a:t>Těžiště jejich činnosti spočívá především v oblasti výroby, v orientaci na budování zahraničních filiálek prostřednictvím vývozu kapitálu ve formě přímých zahraničních investic.</a:t>
            </a:r>
          </a:p>
          <a:p>
            <a:pPr algn="just"/>
            <a:endParaRPr lang="cs-CZ" sz="18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dirty="0" smtClean="0"/>
              <a:t>Nadnárodní podniky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1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struktura a systém kontroly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dirty="0"/>
              <a:t>Vztah mezi mezinárodní strategii a organizační strukturou 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283DC86-3F24-4250-992B-4D58072F6A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4" y="915566"/>
          <a:ext cx="734481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963">
                  <a:extLst>
                    <a:ext uri="{9D8B030D-6E8A-4147-A177-3AD203B41FA5}">
                      <a16:colId xmlns:a16="http://schemas.microsoft.com/office/drawing/2014/main" val="331471003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965798017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1031465070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3734380532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3286118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Strategie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Organizační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Delegování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Potřeba koordinace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Dopad podnikové kultury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07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Mezinárodní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Mezinárodní divize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Centralizace jádra, zbytek na jednotkách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Střední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Střední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8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Multinárodní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Geografické oblasti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Na národní jednotce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Nízká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Vysoký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93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Globální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Produktové skupiny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Najít kde je globální optimum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Vysoká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Významný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621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Transnacionální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Globální matice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Centralizace a decentralizace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Velmi vysoká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Kritický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6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07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71550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Cíl</a:t>
            </a:r>
            <a:r>
              <a:rPr lang="cs-CZ" sz="1800" dirty="0"/>
              <a:t>: více flexibilní a odpovídající dynamickým změnám globálního podnikatelského prostředí. </a:t>
            </a:r>
          </a:p>
          <a:p>
            <a:pPr algn="just"/>
            <a:r>
              <a:rPr lang="cs-CZ" sz="1800" b="1" dirty="0"/>
              <a:t>Formáty</a:t>
            </a:r>
            <a:r>
              <a:rPr lang="cs-CZ" sz="1800" dirty="0"/>
              <a:t>: </a:t>
            </a:r>
            <a:r>
              <a:rPr lang="cs-CZ" sz="1800" dirty="0" err="1"/>
              <a:t>interorganizační</a:t>
            </a:r>
            <a:r>
              <a:rPr lang="cs-CZ" sz="1800" dirty="0"/>
              <a:t> sítě, globální síťové struktury e-korporací, sítě nadnárodních korporací.</a:t>
            </a:r>
          </a:p>
          <a:p>
            <a:pPr algn="just"/>
            <a:r>
              <a:rPr lang="cs-CZ" sz="1800" b="1" dirty="0"/>
              <a:t>Týmy jako </a:t>
            </a:r>
            <a:r>
              <a:rPr lang="cs-CZ" sz="1800" b="1" dirty="0" err="1"/>
              <a:t>globální-lokální</a:t>
            </a:r>
            <a:r>
              <a:rPr lang="cs-CZ" sz="1800" b="1" dirty="0"/>
              <a:t> struktury </a:t>
            </a:r>
          </a:p>
          <a:p>
            <a:pPr lvl="1" algn="just"/>
            <a:r>
              <a:rPr lang="cs-CZ" sz="1400" dirty="0"/>
              <a:t>globální týmy překračující funkční a geografické hranice;</a:t>
            </a:r>
          </a:p>
          <a:p>
            <a:pPr lvl="1" algn="just"/>
            <a:r>
              <a:rPr lang="cs-CZ" sz="1400" dirty="0"/>
              <a:t>globální týmy umožňují ploché, samosprávné strukturální formy v rámci jinak hierarchických struktur a umožňují integraci místních znalostí, kontaktů a kreativity s celkovou strategií firmy;</a:t>
            </a:r>
          </a:p>
          <a:p>
            <a:pPr lvl="1" algn="just"/>
            <a:r>
              <a:rPr lang="cs-CZ" sz="1400" dirty="0"/>
              <a:t>týmy jsou často zodpovědné za konkrétní projekty nebo řešení problémů, ale mohou být také dlouhodobě zavedeny pro průběžné operace v několika zemích;</a:t>
            </a:r>
          </a:p>
          <a:p>
            <a:pPr lvl="1" algn="just"/>
            <a:r>
              <a:rPr lang="cs-CZ" sz="1400" dirty="0"/>
              <a:t>většina jejich komunikace probíhá virtuálně kvůli nákladům spojeným s cestováním;</a:t>
            </a:r>
          </a:p>
          <a:p>
            <a:pPr lvl="1" algn="just"/>
            <a:r>
              <a:rPr lang="cs-CZ" sz="1400" dirty="0"/>
              <a:t>vedení týmů se může stěhovat do různých zemí v závislosti na projektu nebo úkolech, které jsou s ním spojeny;</a:t>
            </a:r>
          </a:p>
          <a:p>
            <a:pPr lvl="1" algn="just"/>
            <a:r>
              <a:rPr lang="cs-CZ" sz="1400" dirty="0"/>
              <a:t>často jsou vytvářeny na míru podle potřeb klienta.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struktura a systém kontroly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dirty="0"/>
              <a:t>Nově vznikající organizační struktury</a:t>
            </a:r>
          </a:p>
        </p:txBody>
      </p:sp>
    </p:spTree>
    <p:extLst>
      <p:ext uri="{BB962C8B-B14F-4D97-AF65-F5344CB8AC3E}">
        <p14:creationId xmlns:p14="http://schemas.microsoft.com/office/powerpoint/2010/main" val="262618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71550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/>
              <a:t>Organizační uspořádání na globální a místní úrovni.</a:t>
            </a:r>
          </a:p>
          <a:p>
            <a:pPr algn="just"/>
            <a:r>
              <a:rPr lang="cs-CZ" sz="1400" dirty="0"/>
              <a:t>Síť propojuje provozní jednotky odlišného prostředí a provozních souvislostí vycházející z různorodých ekonomických, sociálních a kulturních prostředí.</a:t>
            </a:r>
          </a:p>
          <a:p>
            <a:pPr algn="just"/>
            <a:r>
              <a:rPr lang="cs-CZ" sz="1400" dirty="0"/>
              <a:t>Sítě má racionalizovat a koordinovat aktivity MNC v globálním prostředí, aby bylo dosaženo výhodné nákladové pozice a zároveň došlo k přizpůsobení se podmínkám místního trhu.</a:t>
            </a:r>
          </a:p>
          <a:p>
            <a:pPr algn="just"/>
            <a:endParaRPr lang="cs-CZ" sz="1400" dirty="0"/>
          </a:p>
          <a:p>
            <a:pPr marL="0" indent="0" algn="just">
              <a:buNone/>
            </a:pPr>
            <a:r>
              <a:rPr lang="cs-CZ" sz="1400" b="1" dirty="0"/>
              <a:t>Příklad</a:t>
            </a:r>
          </a:p>
          <a:p>
            <a:pPr algn="just"/>
            <a:r>
              <a:rPr lang="cs-CZ" sz="1400" i="1" dirty="0"/>
              <a:t>Nizozemská společnost </a:t>
            </a:r>
            <a:r>
              <a:rPr lang="cs-CZ" sz="1400" i="1" dirty="0" err="1"/>
              <a:t>Royal</a:t>
            </a:r>
            <a:r>
              <a:rPr lang="cs-CZ" sz="1400" i="1" dirty="0"/>
              <a:t> Philips </a:t>
            </a:r>
            <a:r>
              <a:rPr lang="cs-CZ" sz="1400" i="1" dirty="0" err="1"/>
              <a:t>Electronics</a:t>
            </a:r>
            <a:r>
              <a:rPr lang="cs-CZ" sz="1400" i="1" dirty="0"/>
              <a:t>, jedna z nejvýznamnějších světových společností v oblasti elektroniky, má provozní jednotky ve 100 zemích a využívá síťovou strukturu. Tyto jednotky se pohybují od velkých dceřiných společností, které mohou patřit mezi největší společnosti v dané zemi, až po velmi malé jednoúčelové provozy, jako jsou výzkumné a vývojové nebo marketingové divize pro jednu z oblastí podnikání společnosti Philips. Některé jsou řízeny centrálně v ústředí společnosti Philips, jiné jsou zcela autonomní. V rámci své Vize 2010 společnost Philips zjednodušila svou celkovou obchodní strukturu vytvořením tří základních sektorů, které jsou plně v souladu s jejími trhy: Philips </a:t>
            </a:r>
            <a:r>
              <a:rPr lang="cs-CZ" sz="1400" i="1" dirty="0" err="1"/>
              <a:t>Healthcare</a:t>
            </a:r>
            <a:r>
              <a:rPr lang="cs-CZ" sz="1400" i="1" dirty="0"/>
              <a:t>, Philips </a:t>
            </a:r>
            <a:r>
              <a:rPr lang="cs-CZ" sz="1400" i="1" dirty="0" err="1"/>
              <a:t>Lighting</a:t>
            </a:r>
            <a:r>
              <a:rPr lang="cs-CZ" sz="1400" i="1" dirty="0"/>
              <a:t> a Philips </a:t>
            </a:r>
            <a:r>
              <a:rPr lang="cs-CZ" sz="1400" i="1" dirty="0" err="1"/>
              <a:t>Consumer</a:t>
            </a:r>
            <a:r>
              <a:rPr lang="cs-CZ" sz="1400" i="1" dirty="0"/>
              <a:t> </a:t>
            </a:r>
            <a:r>
              <a:rPr lang="cs-CZ" sz="1400" i="1" dirty="0" err="1"/>
              <a:t>Lifestyle</a:t>
            </a:r>
            <a:r>
              <a:rPr lang="cs-CZ" sz="1400" i="1" dirty="0"/>
              <a:t>.</a:t>
            </a:r>
          </a:p>
          <a:p>
            <a:pPr algn="just"/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struktura a systém kontroly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dirty="0" err="1"/>
              <a:t>Interorganizační</a:t>
            </a:r>
            <a:r>
              <a:rPr lang="cs-CZ" dirty="0"/>
              <a:t> sítě (</a:t>
            </a:r>
            <a:r>
              <a:rPr lang="cs-CZ" dirty="0" err="1"/>
              <a:t>Interorganizational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5035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300" dirty="0"/>
              <a:t>obvykle zahrnuje síť virtuálních elektronických burz a kamenných služeb, ať už jsou tyto služby poskytovány interně nebo externě;</a:t>
            </a:r>
          </a:p>
          <a:p>
            <a:pPr algn="just"/>
            <a:r>
              <a:rPr lang="cs-CZ" sz="1300" dirty="0"/>
              <a:t>tato struktura funkcí a aliancí tvoří kombinaci elektronických a fyzických fází sítě dodavatelského řetězce;</a:t>
            </a:r>
          </a:p>
          <a:p>
            <a:pPr algn="just"/>
            <a:r>
              <a:rPr lang="cs-CZ" sz="1300" dirty="0"/>
              <a:t>síť zahrnuje některé globální a některé místní funkce;</a:t>
            </a:r>
          </a:p>
          <a:p>
            <a:pPr algn="just"/>
            <a:r>
              <a:rPr lang="cs-CZ" sz="1300" dirty="0"/>
              <a:t>centralizované elektronické burzy pro logistiku, dodávky a zákazníky mohou být umístěny kdekoli;</a:t>
            </a:r>
          </a:p>
          <a:p>
            <a:pPr algn="just"/>
            <a:r>
              <a:rPr lang="cs-CZ" sz="1300" dirty="0"/>
              <a:t>konečný distribuční systém a interakce se zákazníky musí být přizpůsobeny fyzické infrastruktuře a platební infrastruktuře v místě zákazníka a místním předpisům a jazykům;</a:t>
            </a:r>
          </a:p>
          <a:p>
            <a:pPr algn="just"/>
            <a:r>
              <a:rPr lang="cs-CZ" sz="1300" dirty="0"/>
              <a:t>výsledkem je globální elektronická síť dodavatelů, subdodavatelů, výrobců, distributorů, kupujících a prodejců, kteří spolu komunikují v reálném čase prostřednictvím kyberprostoru.</a:t>
            </a:r>
          </a:p>
          <a:p>
            <a:pPr algn="just"/>
            <a:endParaRPr lang="cs-CZ" sz="1400" dirty="0"/>
          </a:p>
          <a:p>
            <a:pPr marL="0" indent="0" algn="just">
              <a:buNone/>
            </a:pPr>
            <a:r>
              <a:rPr lang="cs-CZ" sz="1400" b="1" dirty="0"/>
              <a:t>Příklad</a:t>
            </a:r>
          </a:p>
          <a:p>
            <a:pPr algn="just"/>
            <a:r>
              <a:rPr lang="cs-CZ" sz="1200" i="1" dirty="0"/>
              <a:t>Společnost Dell má po celém světě řadu továren, které dodávají zákazníkům v daném regionu počítače vyrobené na zakázku. Objednávky zákazníků jsou přijímány prostřednictvím call center nebo vlastních webových stránek společnosti Dell. Objednávka komponent pak putuje k dodavatelům, kteří musí být v dosahu 15 minut jízdy od továrny. Součástky jsou dodány do továrny a hotové objednávky zákazníků jsou vyzvednuty během několika hodin. Společnost Dell udržuje internetové spojení se svými dodavateli a propojuje je s databází svých zákazníků, takže mají přímé informace o objednávkách v reálném čase. Zákazníci mohou rovněž využívat internetový systém společnosti Dell ke sledování svých objednávek, které procházejí celým řetězcem. Strategie společnosti Dell spočívá v provádění kritických činností přímo ve firmě.</a:t>
            </a:r>
          </a:p>
          <a:p>
            <a:pPr algn="just"/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struktura a systém kontroly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8424936" cy="507703"/>
          </a:xfrm>
        </p:spPr>
        <p:txBody>
          <a:bodyPr/>
          <a:lstStyle/>
          <a:p>
            <a:r>
              <a:rPr lang="cs-CZ" sz="1900" dirty="0"/>
              <a:t>Globální síťové struktury e-korporací (</a:t>
            </a:r>
            <a:r>
              <a:rPr lang="cs-CZ" sz="1900" dirty="0" err="1"/>
              <a:t>Global</a:t>
            </a:r>
            <a:r>
              <a:rPr lang="cs-CZ" sz="1900" dirty="0"/>
              <a:t> E-</a:t>
            </a:r>
            <a:r>
              <a:rPr lang="cs-CZ" sz="1900" dirty="0" err="1"/>
              <a:t>Corporation</a:t>
            </a:r>
            <a:r>
              <a:rPr lang="cs-CZ" sz="1900" dirty="0"/>
              <a:t> Network </a:t>
            </a:r>
            <a:r>
              <a:rPr lang="cs-CZ" sz="1900" dirty="0" err="1"/>
              <a:t>Structure</a:t>
            </a:r>
            <a:r>
              <a:rPr lang="cs-CZ" sz="1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433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struktura a systém kontroly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8424936" cy="507703"/>
          </a:xfrm>
        </p:spPr>
        <p:txBody>
          <a:bodyPr/>
          <a:lstStyle/>
          <a:p>
            <a:r>
              <a:rPr lang="cs-CZ" sz="1900" dirty="0"/>
              <a:t>Globální síťové struktury e-korporací (</a:t>
            </a:r>
            <a:r>
              <a:rPr lang="cs-CZ" sz="1900" dirty="0" err="1"/>
              <a:t>Global</a:t>
            </a:r>
            <a:r>
              <a:rPr lang="cs-CZ" sz="1900" dirty="0"/>
              <a:t> E-</a:t>
            </a:r>
            <a:r>
              <a:rPr lang="cs-CZ" sz="1900" dirty="0" err="1"/>
              <a:t>Corporation</a:t>
            </a:r>
            <a:r>
              <a:rPr lang="cs-CZ" sz="1900" dirty="0"/>
              <a:t> Network </a:t>
            </a:r>
            <a:r>
              <a:rPr lang="cs-CZ" sz="1900" dirty="0" err="1"/>
              <a:t>Structure</a:t>
            </a:r>
            <a:r>
              <a:rPr lang="cs-CZ" sz="1900" dirty="0"/>
              <a:t>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F553446-50BD-4EB4-9B11-A8FBE02F4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29001" r="10101" b="20600"/>
          <a:stretch/>
        </p:blipFill>
        <p:spPr>
          <a:xfrm>
            <a:off x="1403648" y="976496"/>
            <a:ext cx="5760640" cy="31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23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300" dirty="0"/>
              <a:t>vytváří síť útvarů společnosti a jejich systému komunikace;</a:t>
            </a:r>
          </a:p>
          <a:p>
            <a:pPr algn="just"/>
            <a:r>
              <a:rPr lang="cs-CZ" sz="1300" dirty="0"/>
              <a:t>systém vyžaduje rozptýlení odpovědnosti a rozhodování do místních poboček a aliancí;</a:t>
            </a:r>
          </a:p>
          <a:p>
            <a:pPr algn="just"/>
            <a:r>
              <a:rPr lang="cs-CZ" sz="1300" dirty="0"/>
              <a:t>efektivita lokalizovaného rozhodování do značné míry závisí na schopnosti a ochotě sdílet aktuální a nové poznatky a technologie napříč sítí jednotek;</a:t>
            </a:r>
          </a:p>
          <a:p>
            <a:pPr algn="just"/>
            <a:r>
              <a:rPr lang="cs-CZ" sz="1300" dirty="0"/>
              <a:t>tato forma je usnadněna neustále se rozvíjejícími se technologiemi, které umožňují okamžitou elektronickou komunikaci mezi sítěmi a lidmi po celém světě bez ohledu na jejich umístění;</a:t>
            </a:r>
          </a:p>
          <a:p>
            <a:pPr algn="just"/>
            <a:r>
              <a:rPr lang="cs-CZ" sz="1300" dirty="0"/>
              <a:t>snaží se kombinovat schopnosti a zdroje MNC, dosahovat úspor z rozsahu, zlepšení vstřícnosti lokální komunity, účinný přenos technologií.</a:t>
            </a:r>
          </a:p>
          <a:p>
            <a:pPr algn="just"/>
            <a:endParaRPr lang="cs-CZ" sz="1400" dirty="0"/>
          </a:p>
          <a:p>
            <a:pPr marL="0" indent="0" algn="just">
              <a:buNone/>
            </a:pPr>
            <a:r>
              <a:rPr lang="cs-CZ" sz="1400" b="1" dirty="0"/>
              <a:t>Příklad</a:t>
            </a:r>
          </a:p>
          <a:p>
            <a:pPr algn="just"/>
            <a:r>
              <a:rPr lang="cs-CZ" sz="1200" i="1" dirty="0"/>
              <a:t>Příkladem takové decentralizované horizontální organizace je ABB(celosvětový lídr v oblasti energetických a informačních technologií se sídlem v Curychu, Švýcarsku). ABB působí ve 100 zemích se 150 000 zaměstnanci a osmi manažery geografických regionů, přičemž obchodní jednotky od vrcholového vedení odděluje pouze jedna úroveň řízení. ABB se pyšní tím, že je skutečně globální společností a má 11 členů představenstva, kteří zastupují sedm národností.</a:t>
            </a:r>
          </a:p>
          <a:p>
            <a:pPr algn="just"/>
            <a:endParaRPr lang="cs-CZ" sz="1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struktura a systém kontroly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8424936" cy="507703"/>
          </a:xfrm>
        </p:spPr>
        <p:txBody>
          <a:bodyPr/>
          <a:lstStyle/>
          <a:p>
            <a:r>
              <a:rPr lang="cs-CZ" sz="1900" dirty="0"/>
              <a:t>Sítě nadnárodních korporací (</a:t>
            </a:r>
            <a:r>
              <a:rPr lang="cs-CZ" sz="1900" dirty="0" err="1"/>
              <a:t>Transnational</a:t>
            </a:r>
            <a:r>
              <a:rPr lang="cs-CZ" sz="1900" dirty="0"/>
              <a:t> </a:t>
            </a:r>
            <a:r>
              <a:rPr lang="cs-CZ" sz="1900" dirty="0" err="1"/>
              <a:t>Corporation</a:t>
            </a:r>
            <a:r>
              <a:rPr lang="cs-CZ" sz="1900" dirty="0"/>
              <a:t> Network </a:t>
            </a:r>
            <a:r>
              <a:rPr lang="cs-CZ" sz="1900" dirty="0" err="1"/>
              <a:t>Structure</a:t>
            </a:r>
            <a:r>
              <a:rPr lang="cs-CZ" sz="1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45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struktura a systém kontroly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95486"/>
            <a:ext cx="8424936" cy="507703"/>
          </a:xfrm>
        </p:spPr>
        <p:txBody>
          <a:bodyPr/>
          <a:lstStyle/>
          <a:p>
            <a:r>
              <a:rPr lang="cs-CZ" sz="1900" dirty="0"/>
              <a:t>Sítě nadnárodních korporací (</a:t>
            </a:r>
            <a:r>
              <a:rPr lang="cs-CZ" sz="1900" dirty="0" err="1"/>
              <a:t>Transnational</a:t>
            </a:r>
            <a:r>
              <a:rPr lang="cs-CZ" sz="1900" dirty="0"/>
              <a:t> </a:t>
            </a:r>
            <a:r>
              <a:rPr lang="cs-CZ" sz="1900" dirty="0" err="1"/>
              <a:t>Corporation</a:t>
            </a:r>
            <a:r>
              <a:rPr lang="cs-CZ" sz="1900" dirty="0"/>
              <a:t> Network </a:t>
            </a:r>
            <a:r>
              <a:rPr lang="cs-CZ" sz="1900" dirty="0" err="1"/>
              <a:t>Structure</a:t>
            </a:r>
            <a:r>
              <a:rPr lang="cs-CZ" sz="1900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BA0445-2330-4F23-BA18-1D6E125BF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74" y="789375"/>
            <a:ext cx="5544616" cy="38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52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3992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struktura a systém kontroly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dirty="0" smtClean="0"/>
              <a:t>Organizační alternativy a vývoj pro globální podniky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827584" y="843558"/>
            <a:ext cx="0" cy="3456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827584" y="4299942"/>
            <a:ext cx="69127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339752" y="4393436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Příležitosti a potřeba pro lokalizaci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15345" y="987575"/>
            <a:ext cx="430887" cy="34058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dirty="0" smtClean="0"/>
              <a:t>Příležitosti a potřeba pro globalizaci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71600" y="91556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Globální produktová struktura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76256" y="362167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Struktura globální oblasti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755388" y="818365"/>
            <a:ext cx="720080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TNC</a:t>
            </a:r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514498" y="1502736"/>
            <a:ext cx="1555950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Globální podnik</a:t>
            </a:r>
            <a:endParaRPr lang="cs-CZ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844143" y="2207064"/>
            <a:ext cx="727857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M</a:t>
            </a:r>
            <a:r>
              <a:rPr lang="cs-CZ" sz="1600" dirty="0" smtClean="0"/>
              <a:t>NC</a:t>
            </a:r>
            <a:endParaRPr lang="cs-CZ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619672" y="3147814"/>
            <a:ext cx="1872208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Mezinárodní podnik</a:t>
            </a:r>
            <a:endParaRPr lang="cs-CZ" sz="1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572427" y="2690505"/>
            <a:ext cx="20162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smtClean="0"/>
              <a:t>Maticová struktura</a:t>
            </a:r>
            <a:endParaRPr lang="cs-CZ" sz="1600" i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264967" y="1216129"/>
            <a:ext cx="23673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smtClean="0"/>
              <a:t>Horizontální organizační, aliance a network</a:t>
            </a:r>
            <a:endParaRPr lang="cs-CZ" sz="1600" i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588225" y="1860114"/>
            <a:ext cx="15705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smtClean="0"/>
              <a:t>Transnacionální struktura</a:t>
            </a:r>
            <a:endParaRPr lang="cs-CZ" sz="1600" i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215219" y="3685551"/>
            <a:ext cx="22412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smtClean="0"/>
              <a:t>Tuzemská funkcionální s mezinárodní divizí</a:t>
            </a:r>
            <a:endParaRPr lang="cs-CZ" sz="1600" i="1" dirty="0"/>
          </a:p>
        </p:txBody>
      </p:sp>
      <p:sp>
        <p:nvSpPr>
          <p:cNvPr id="13" name="Oblouk 12"/>
          <p:cNvSpPr/>
          <p:nvPr/>
        </p:nvSpPr>
        <p:spPr>
          <a:xfrm rot="17099039">
            <a:off x="1175555" y="1227660"/>
            <a:ext cx="6496093" cy="6320995"/>
          </a:xfrm>
          <a:prstGeom prst="arc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louk 21"/>
          <p:cNvSpPr/>
          <p:nvPr/>
        </p:nvSpPr>
        <p:spPr>
          <a:xfrm rot="4633893">
            <a:off x="2824491" y="-504912"/>
            <a:ext cx="1333410" cy="7686955"/>
          </a:xfrm>
          <a:prstGeom prst="arc">
            <a:avLst>
              <a:gd name="adj1" fmla="val 16200000"/>
              <a:gd name="adj2" fmla="val 135574"/>
            </a:avLst>
          </a:prstGeom>
          <a:ln w="28575"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2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3992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Realizace mezinárodních podnikatelských aktivit vyžaduje navržení a aplikaci koordinačních a monitorovacích systémů, které koordinují veškeré aktivity.</a:t>
            </a:r>
          </a:p>
          <a:p>
            <a:pPr algn="just"/>
            <a:r>
              <a:rPr lang="cs-CZ" sz="1800" b="1" dirty="0" smtClean="0"/>
              <a:t>Přímé koordinační mechanismy </a:t>
            </a:r>
            <a:r>
              <a:rPr lang="cs-CZ" sz="1800" dirty="0" smtClean="0"/>
              <a:t>poskytují základnu pro celkové vedení a řízení mezinárodních aktivit a zahrnuje návrh adekvátní organizační struktury a aplikaci efektivních metod vedení pracovníků. Přímé koordinační aktivity také zahrnují pravidelná setkání se zaměstnanci, konzultace a řešení problémů.</a:t>
            </a:r>
          </a:p>
          <a:p>
            <a:pPr algn="just"/>
            <a:r>
              <a:rPr lang="cs-CZ" sz="1800" b="1" dirty="0" smtClean="0"/>
              <a:t>Nepřímé koordinační mechanismy </a:t>
            </a:r>
            <a:r>
              <a:rPr lang="cs-CZ" sz="1800" dirty="0" smtClean="0"/>
              <a:t>zahrnují nastavení prodejních kvót, rozpočty a dalších finanční nástroje a reporty, které poskytují informace o prodejní a finanční výkonnosti daného organizačního celku. 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struktura a systém kontroly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dirty="0" smtClean="0"/>
              <a:t>Koordinační mechanismy pro mezinárodní operace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3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nadnárodních 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korporací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</a:p>
        </p:txBody>
      </p:sp>
    </p:spTree>
    <p:extLst>
      <p:ext uri="{BB962C8B-B14F-4D97-AF65-F5344CB8AC3E}">
        <p14:creationId xmlns:p14="http://schemas.microsoft.com/office/powerpoint/2010/main" val="16581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err="1"/>
              <a:t>Dunning</a:t>
            </a:r>
            <a:r>
              <a:rPr lang="cs-CZ" sz="2000" dirty="0"/>
              <a:t> (1993) vymezuje nadnárodní korporaci jako podnik, který se angažuje v přímých zahraničních investicích a vlastní nebo kontroluje aktivity tvořící přidanou hodnotu ve více než jedné zemi. </a:t>
            </a:r>
            <a:endParaRPr lang="cs-CZ" sz="2000" dirty="0" smtClean="0"/>
          </a:p>
          <a:p>
            <a:pPr algn="just"/>
            <a:r>
              <a:rPr lang="cs-CZ" sz="2000" dirty="0" smtClean="0"/>
              <a:t>Někteří </a:t>
            </a:r>
            <a:r>
              <a:rPr lang="cs-CZ" sz="2000" dirty="0"/>
              <a:t>autoři navrhují kvantitativní kritéria pro to, aby podniky mohly být označeny jako nadnárodní korporace. </a:t>
            </a:r>
            <a:endParaRPr lang="cs-CZ" sz="2000" dirty="0" smtClean="0"/>
          </a:p>
          <a:p>
            <a:pPr algn="just"/>
            <a:r>
              <a:rPr lang="cs-CZ" sz="2000" dirty="0" smtClean="0"/>
              <a:t>Durčáková </a:t>
            </a:r>
            <a:r>
              <a:rPr lang="cs-CZ" sz="2000" dirty="0"/>
              <a:t>a Mandel (2000) tvrdí, že jen podniky, které dosahují alespoň 30% svého konsolidovaného obratu mimo mateřskou zemi, mohou být považovány za nadnárodní korporace. </a:t>
            </a:r>
            <a:endParaRPr lang="cs-CZ" sz="2000" dirty="0" smtClean="0"/>
          </a:p>
          <a:p>
            <a:pPr algn="just"/>
            <a:r>
              <a:rPr lang="cs-CZ" sz="2000" dirty="0"/>
              <a:t>Podobně Alan </a:t>
            </a:r>
            <a:r>
              <a:rPr lang="cs-CZ" sz="2000" dirty="0" err="1"/>
              <a:t>Rugman</a:t>
            </a:r>
            <a:r>
              <a:rPr lang="cs-CZ" sz="2000" dirty="0"/>
              <a:t> používá pojem „globální podniky pro ty společnosti, které dosahují alespoň 20% svých prodejů v každém z těchto regionů – EU, severní Americe (NAFTA) a Asii.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dirty="0" smtClean="0"/>
              <a:t>Nadnárodní podniky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6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cs-CZ" sz="1600" dirty="0"/>
              <a:t>Mezinárodní řízení lidských zdrojů (International </a:t>
            </a:r>
            <a:r>
              <a:rPr lang="cs-CZ" sz="1600" dirty="0" err="1"/>
              <a:t>Human</a:t>
            </a:r>
            <a:r>
              <a:rPr lang="cs-CZ" sz="1600" dirty="0"/>
              <a:t> </a:t>
            </a:r>
            <a:r>
              <a:rPr lang="cs-CZ" sz="1600" dirty="0" err="1"/>
              <a:t>Resource</a:t>
            </a:r>
            <a:r>
              <a:rPr lang="cs-CZ" sz="1600" dirty="0"/>
              <a:t> Management, IHRM) je proces získávání, rozdělování a efektivního využívání lidských zdrojů v nadnárodní korporaci, přičemž je třeba vyvážit integraci a diferenciaci personálních činností v zahraničních lokalitách.</a:t>
            </a:r>
          </a:p>
          <a:p>
            <a:pPr marL="0" lvl="0" indent="0" algn="just">
              <a:buNone/>
            </a:pPr>
            <a:endParaRPr lang="cs-CZ" sz="1600" dirty="0"/>
          </a:p>
          <a:p>
            <a:pPr marL="0" lvl="0" indent="0" algn="just">
              <a:buNone/>
            </a:pPr>
            <a:r>
              <a:rPr lang="cs-CZ" sz="1600" dirty="0"/>
              <a:t>Výzvy v oblasti mezinárodního řízení lidských zdrojů:</a:t>
            </a:r>
          </a:p>
          <a:p>
            <a:pPr lvl="0" algn="just"/>
            <a:r>
              <a:rPr lang="cs-CZ" sz="1600" dirty="0"/>
              <a:t>posílení globální obchodní strategie;</a:t>
            </a:r>
          </a:p>
          <a:p>
            <a:pPr lvl="0" algn="just"/>
            <a:r>
              <a:rPr lang="cs-CZ" sz="1600" dirty="0"/>
              <a:t>sladění personálních otázek s obchodní strategií;</a:t>
            </a:r>
          </a:p>
          <a:p>
            <a:pPr lvl="0" algn="just"/>
            <a:r>
              <a:rPr lang="cs-CZ" sz="1600" dirty="0"/>
              <a:t>navrhování a vedení změn;</a:t>
            </a:r>
          </a:p>
          <a:p>
            <a:pPr lvl="0" algn="just"/>
            <a:r>
              <a:rPr lang="cs-CZ" sz="1600" dirty="0"/>
              <a:t>budování globální firemní kultury;</a:t>
            </a:r>
          </a:p>
          <a:p>
            <a:pPr lvl="0" algn="just"/>
            <a:r>
              <a:rPr lang="cs-CZ" sz="1600" dirty="0"/>
              <a:t>personální obsazení organizací globálními lídry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Mezinárodní řízení lidských zdrojů</a:t>
            </a:r>
          </a:p>
        </p:txBody>
      </p:sp>
    </p:spTree>
    <p:extLst>
      <p:ext uri="{BB962C8B-B14F-4D97-AF65-F5344CB8AC3E}">
        <p14:creationId xmlns:p14="http://schemas.microsoft.com/office/powerpoint/2010/main" val="247660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nábor a výběr zaměstnanců;</a:t>
            </a:r>
          </a:p>
          <a:p>
            <a:pPr lvl="0" algn="just"/>
            <a:r>
              <a:rPr lang="cs-CZ" sz="1600" dirty="0"/>
              <a:t>příprava a školení;</a:t>
            </a:r>
          </a:p>
          <a:p>
            <a:pPr lvl="0" algn="just"/>
            <a:r>
              <a:rPr lang="cs-CZ" sz="1600" dirty="0"/>
              <a:t>nastavení odpovídajícího odměňování;</a:t>
            </a:r>
          </a:p>
          <a:p>
            <a:pPr lvl="0" algn="just"/>
            <a:r>
              <a:rPr lang="cs-CZ" sz="1600" dirty="0"/>
              <a:t>programy řízení výkonnosti.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Oblasti mezinárodního řízení lidských zdrojů</a:t>
            </a:r>
          </a:p>
        </p:txBody>
      </p:sp>
    </p:spTree>
    <p:extLst>
      <p:ext uri="{BB962C8B-B14F-4D97-AF65-F5344CB8AC3E}">
        <p14:creationId xmlns:p14="http://schemas.microsoft.com/office/powerpoint/2010/main" val="31319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29558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Vytvářet sdílenou vizi.</a:t>
            </a:r>
          </a:p>
          <a:p>
            <a:pPr algn="just"/>
            <a:r>
              <a:rPr lang="cs-CZ" sz="2000" dirty="0"/>
              <a:t>Vytvořit a přijmout zdravou stupnici etických hodnot.</a:t>
            </a:r>
          </a:p>
          <a:p>
            <a:pPr algn="just"/>
            <a:r>
              <a:rPr lang="cs-CZ" sz="2000" dirty="0"/>
              <a:t>Rozvíjet lidi a delegovat na ně pravomoci.</a:t>
            </a:r>
          </a:p>
          <a:p>
            <a:pPr algn="just"/>
            <a:r>
              <a:rPr lang="cs-CZ" sz="2000" dirty="0"/>
              <a:t>Disponovat emocionální sebedůvěrou.</a:t>
            </a:r>
          </a:p>
          <a:p>
            <a:pPr algn="just"/>
            <a:r>
              <a:rPr lang="cs-CZ" sz="2000" dirty="0"/>
              <a:t>Přijímat změny.</a:t>
            </a:r>
          </a:p>
          <a:p>
            <a:pPr algn="just"/>
            <a:r>
              <a:rPr lang="cs-CZ" sz="2000" dirty="0"/>
              <a:t>Efektivní komunikační dovednosti.</a:t>
            </a:r>
          </a:p>
          <a:p>
            <a:pPr algn="just"/>
            <a:r>
              <a:rPr lang="cs-CZ" sz="2000" dirty="0"/>
              <a:t>Myslet v globálním kontextu a dokázat stanovit jasné priority.</a:t>
            </a:r>
          </a:p>
          <a:p>
            <a:pPr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Požadavky na manažery v mezinárodním prostředí</a:t>
            </a:r>
          </a:p>
        </p:txBody>
      </p:sp>
    </p:spTree>
    <p:extLst>
      <p:ext uri="{BB962C8B-B14F-4D97-AF65-F5344CB8AC3E}">
        <p14:creationId xmlns:p14="http://schemas.microsoft.com/office/powerpoint/2010/main" val="73382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 souvislosti s manažerským týmem a jeho charakteristikami je nutno zmínit manažerský styl používaný pro internacionalizaci podnikatelských aktivit. </a:t>
            </a:r>
          </a:p>
          <a:p>
            <a:pPr algn="just"/>
            <a:r>
              <a:rPr lang="cs-CZ" sz="2000" dirty="0"/>
              <a:t>Model EPRG, jehož autorem je </a:t>
            </a:r>
            <a:r>
              <a:rPr lang="cs-CZ" sz="2000" dirty="0" err="1"/>
              <a:t>Howard</a:t>
            </a:r>
            <a:r>
              <a:rPr lang="cs-CZ" sz="2000" dirty="0"/>
              <a:t> </a:t>
            </a:r>
            <a:r>
              <a:rPr lang="cs-CZ" sz="2000" dirty="0" err="1"/>
              <a:t>Pelmutter</a:t>
            </a:r>
            <a:r>
              <a:rPr lang="cs-CZ" sz="2000" dirty="0"/>
              <a:t>, vychází z předpokladu, že rozhodování o internacionalizaci podnikatelských aktivit záleží do značné míry na podnikové kultuře, na sdílených podnikových hodnotách i na manažerském stylu. </a:t>
            </a:r>
          </a:p>
          <a:p>
            <a:pPr algn="just"/>
            <a:r>
              <a:rPr lang="cs-CZ" sz="2000" dirty="0"/>
              <a:t>Na základě tohoto předpokladu autor modelu definoval hlavní manažerské styly používané na zahraničních trzích – etnocentrický, polycentrický a geocentrický.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552728" cy="507703"/>
          </a:xfrm>
        </p:spPr>
        <p:txBody>
          <a:bodyPr/>
          <a:lstStyle/>
          <a:p>
            <a:r>
              <a:rPr lang="cs-CZ" dirty="0"/>
              <a:t>Manažerské přístupy k řízení nadnárodních podniků</a:t>
            </a:r>
          </a:p>
        </p:txBody>
      </p:sp>
    </p:spTree>
    <p:extLst>
      <p:ext uri="{BB962C8B-B14F-4D97-AF65-F5344CB8AC3E}">
        <p14:creationId xmlns:p14="http://schemas.microsoft.com/office/powerpoint/2010/main" val="4082549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Etnocentrický přístup;</a:t>
            </a:r>
          </a:p>
          <a:p>
            <a:pPr lvl="0" algn="just"/>
            <a:r>
              <a:rPr lang="cs-CZ" sz="1600" dirty="0"/>
              <a:t>Polycentrický přístup;</a:t>
            </a:r>
          </a:p>
          <a:p>
            <a:pPr lvl="0" algn="just"/>
            <a:r>
              <a:rPr lang="cs-CZ" sz="1600" dirty="0" err="1"/>
              <a:t>Regiocentrický</a:t>
            </a:r>
            <a:r>
              <a:rPr lang="cs-CZ" sz="1600" dirty="0"/>
              <a:t> přístup;</a:t>
            </a:r>
          </a:p>
          <a:p>
            <a:pPr lvl="0" algn="just"/>
            <a:r>
              <a:rPr lang="cs-CZ" sz="1600" dirty="0"/>
              <a:t>Geocentrický přístup.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Přístupy k IHRM v mezinárodní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8619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Etnocentrický přístup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B899AD-F26E-40AB-8F73-D10CA2CFD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4884" r="6934" b="37695"/>
          <a:stretch/>
        </p:blipFill>
        <p:spPr>
          <a:xfrm>
            <a:off x="1835696" y="1059582"/>
            <a:ext cx="481424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Polycentrický přístup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CDCE09-28D5-4DF1-AAEA-8E1EF2430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t="11601" r="18423" b="14920"/>
          <a:stretch/>
        </p:blipFill>
        <p:spPr>
          <a:xfrm>
            <a:off x="1403648" y="996678"/>
            <a:ext cx="5616624" cy="3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Geocentrický přístup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9586103-C157-4DDA-971A-D754185F83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8211" r="8780" b="15554"/>
          <a:stretch/>
        </p:blipFill>
        <p:spPr>
          <a:xfrm>
            <a:off x="1331639" y="1131590"/>
            <a:ext cx="57470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7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err="1"/>
              <a:t>Regiocentrický</a:t>
            </a:r>
            <a:r>
              <a:rPr lang="cs-CZ" dirty="0"/>
              <a:t> přístup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2FC25A-3842-43E9-AFEA-2BDC3EC2D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6934" r="6934" b="39747"/>
          <a:stretch/>
        </p:blipFill>
        <p:spPr>
          <a:xfrm>
            <a:off x="1475656" y="1275606"/>
            <a:ext cx="517903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err="1"/>
              <a:t>Expatrianti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Inpatrianti</a:t>
            </a:r>
            <a:endParaRPr lang="cs-CZ" sz="2000" dirty="0"/>
          </a:p>
          <a:p>
            <a:r>
              <a:rPr lang="cs-CZ" sz="2000" dirty="0" err="1"/>
              <a:t>Transpatrianti</a:t>
            </a:r>
            <a:endParaRPr lang="cs-CZ" sz="2000" dirty="0"/>
          </a:p>
          <a:p>
            <a:r>
              <a:rPr lang="cs-CZ" sz="2000" dirty="0"/>
              <a:t>Globální týmy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Manažeři v mezinárodním obchodě</a:t>
            </a:r>
          </a:p>
        </p:txBody>
      </p:sp>
    </p:spTree>
    <p:extLst>
      <p:ext uri="{BB962C8B-B14F-4D97-AF65-F5344CB8AC3E}">
        <p14:creationId xmlns:p14="http://schemas.microsoft.com/office/powerpoint/2010/main" val="11584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dirty="0" smtClean="0"/>
              <a:t>Nadnárodní podniky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35445"/>
            <a:ext cx="6624736" cy="39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Výběr založen na kritériích vedení</a:t>
            </a:r>
          </a:p>
          <a:p>
            <a:r>
              <a:rPr lang="cs-CZ" sz="1800" dirty="0"/>
              <a:t>Neadekvátní příprava, trénink a orientace</a:t>
            </a:r>
          </a:p>
          <a:p>
            <a:r>
              <a:rPr lang="cs-CZ" sz="1800" dirty="0"/>
              <a:t>Odcizení nebo minimální podpora od vedení</a:t>
            </a:r>
          </a:p>
          <a:p>
            <a:r>
              <a:rPr lang="cs-CZ" sz="1800" dirty="0"/>
              <a:t>Neschopnost adaptovat se na místní kulturu</a:t>
            </a:r>
          </a:p>
          <a:p>
            <a:r>
              <a:rPr lang="cs-CZ" sz="1800" dirty="0"/>
              <a:t>Problémy s partnery a dětmi</a:t>
            </a:r>
          </a:p>
          <a:p>
            <a:r>
              <a:rPr lang="cs-CZ" sz="1800" dirty="0"/>
              <a:t>Nedostatečná kompenzace finanční podpora</a:t>
            </a:r>
          </a:p>
          <a:p>
            <a:r>
              <a:rPr lang="cs-CZ" sz="1800" dirty="0"/>
              <a:t>Nedostatečné programy pro kariérní podporu a repatriaci</a:t>
            </a:r>
          </a:p>
          <a:p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</a:t>
            </a:r>
            <a:r>
              <a:rPr lang="cs-CZ" dirty="0" err="1"/>
              <a:t>expatriantů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7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Hlavní typy programů mezikulturního školení</a:t>
            </a:r>
          </a:p>
          <a:p>
            <a:r>
              <a:rPr lang="cs-CZ" sz="1800" dirty="0"/>
              <a:t>Informace o  prostředí cizího státu (klima, bydlení, školství, lokalita apod.)</a:t>
            </a:r>
          </a:p>
          <a:p>
            <a:r>
              <a:rPr lang="cs-CZ" sz="1800" dirty="0"/>
              <a:t>Kulturní orientace (seznámení s kulturou a hodnotovým systémem)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dirty="0"/>
              <a:t>A další oblasti školení</a:t>
            </a:r>
          </a:p>
          <a:p>
            <a:r>
              <a:rPr lang="cs-CZ" sz="1800" dirty="0"/>
              <a:t>Jazykový trénink</a:t>
            </a:r>
          </a:p>
          <a:p>
            <a:r>
              <a:rPr lang="cs-CZ" sz="1800" dirty="0" err="1"/>
              <a:t>Doing</a:t>
            </a:r>
            <a:r>
              <a:rPr lang="cs-CZ" sz="1800" dirty="0"/>
              <a:t> business</a:t>
            </a:r>
          </a:p>
          <a:p>
            <a:r>
              <a:rPr lang="cs-CZ" sz="1800" dirty="0"/>
              <a:t>Trénink citlivosti </a:t>
            </a:r>
          </a:p>
          <a:p>
            <a:r>
              <a:rPr lang="cs-CZ" sz="1800" dirty="0"/>
              <a:t>Oblast zkušeností </a:t>
            </a:r>
          </a:p>
          <a:p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rozvoj zaměstnanců</a:t>
            </a:r>
          </a:p>
        </p:txBody>
      </p:sp>
    </p:spTree>
    <p:extLst>
      <p:ext uri="{BB962C8B-B14F-4D97-AF65-F5344CB8AC3E}">
        <p14:creationId xmlns:p14="http://schemas.microsoft.com/office/powerpoint/2010/main" val="29836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Hlavní typy programů mezikulturního školení</a:t>
            </a:r>
          </a:p>
          <a:p>
            <a:r>
              <a:rPr lang="cs-CZ" sz="1800" dirty="0"/>
              <a:t>Informace o  prostředí cizího státu (klima, bydlení, školství, lokalita apod.)</a:t>
            </a:r>
          </a:p>
          <a:p>
            <a:r>
              <a:rPr lang="cs-CZ" sz="1800" dirty="0"/>
              <a:t>Kulturní orientace (seznámení s kulturou a hodnotovým systémem)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dirty="0"/>
              <a:t>A další oblasti školení</a:t>
            </a:r>
          </a:p>
          <a:p>
            <a:r>
              <a:rPr lang="cs-CZ" sz="1800" dirty="0"/>
              <a:t>Jazykový trénink</a:t>
            </a:r>
          </a:p>
          <a:p>
            <a:r>
              <a:rPr lang="cs-CZ" sz="1800" dirty="0" err="1"/>
              <a:t>Doing</a:t>
            </a:r>
            <a:r>
              <a:rPr lang="cs-CZ" sz="1800" dirty="0"/>
              <a:t> business</a:t>
            </a:r>
          </a:p>
          <a:p>
            <a:r>
              <a:rPr lang="cs-CZ" sz="1800" dirty="0"/>
              <a:t>Trénink citlivosti </a:t>
            </a:r>
          </a:p>
          <a:p>
            <a:r>
              <a:rPr lang="cs-CZ" sz="1800" dirty="0"/>
              <a:t>Oblast zkušeností </a:t>
            </a:r>
          </a:p>
          <a:p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školení</a:t>
            </a:r>
          </a:p>
        </p:txBody>
      </p:sp>
    </p:spTree>
    <p:extLst>
      <p:ext uri="{BB962C8B-B14F-4D97-AF65-F5344CB8AC3E}">
        <p14:creationId xmlns:p14="http://schemas.microsoft.com/office/powerpoint/2010/main" val="23959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Kompenzace – odměňování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DFE700-9803-4C34-97F4-1A15A16DC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30454" r="7115" b="18789"/>
          <a:stretch/>
        </p:blipFill>
        <p:spPr>
          <a:xfrm>
            <a:off x="1187624" y="1203598"/>
            <a:ext cx="612932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79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Management se vždycky bude lišit podle oblasti světa. Je to dáno vývojem společnosti, v té které lokalitě a chápáním světa v těchto lokalitách. V této souvislosti mluvíme o interkulturním managementu, nebo také managementu napříč kulturami.</a:t>
            </a:r>
          </a:p>
          <a:p>
            <a:pPr algn="just"/>
            <a:r>
              <a:rPr lang="cs-CZ" sz="1800" dirty="0"/>
              <a:t>Rozdíly v kulturních standardech různých národů se stávají zdrojem mnoha významných lidských nedorozumění a často i bariérou vzájemné spolupráce. </a:t>
            </a:r>
          </a:p>
          <a:p>
            <a:pPr marL="0" indent="0" algn="just">
              <a:buNone/>
            </a:pPr>
            <a:r>
              <a:rPr lang="cs-CZ" sz="1800" dirty="0"/>
              <a:t>Interkulturní přístup by měl respektovat různé kultury a skutečně realizovat tato opatření:</a:t>
            </a:r>
          </a:p>
          <a:p>
            <a:pPr lvl="0" algn="just"/>
            <a:r>
              <a:rPr lang="cs-CZ" sz="1800" dirty="0"/>
              <a:t>dobře poznat a pochopit cizí kulturu;</a:t>
            </a:r>
          </a:p>
          <a:p>
            <a:pPr lvl="0" algn="just"/>
            <a:r>
              <a:rPr lang="cs-CZ" sz="1800" dirty="0"/>
              <a:t>cizí kulturu respektovat v její odlišnosti a specifičnosti;</a:t>
            </a:r>
          </a:p>
          <a:p>
            <a:pPr algn="just"/>
            <a:r>
              <a:rPr lang="cs-CZ" sz="1800" dirty="0"/>
              <a:t>vytvářet ve vztahu k cizím kulturám vstřícné kroky.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Manažerské přístupy v mezinárodním prostředí</a:t>
            </a:r>
          </a:p>
        </p:txBody>
      </p:sp>
    </p:spTree>
    <p:extLst>
      <p:ext uri="{BB962C8B-B14F-4D97-AF65-F5344CB8AC3E}">
        <p14:creationId xmlns:p14="http://schemas.microsoft.com/office/powerpoint/2010/main" val="353516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Zapojováním se firem do mezinárodního podnikání vede k intenzifikaci mezinárodních kontaktů, při které dochází k setkávání s různými národními kulturami především prostřednictvím zaměstnanců, obchodních partnerů, místních podniků a organizací. </a:t>
            </a:r>
          </a:p>
          <a:p>
            <a:pPr algn="just"/>
            <a:r>
              <a:rPr lang="cs-CZ" sz="1800" dirty="0"/>
              <a:t>Kromě jiných znalostí manažerů v souvislosti s mezinárodními podnikatelskými aktivitami, vzrůstá v posledních létech význam znalostí o jiných kulturách. </a:t>
            </a:r>
          </a:p>
          <a:p>
            <a:pPr algn="just"/>
            <a:r>
              <a:rPr lang="cs-CZ" sz="1800" dirty="0"/>
              <a:t>Znalosti o jiných kulturách umožňují do značné míry předvídat reakci druhé strany a zároveň podstatně snižují možnost nepříjemných překvapení. Antropologové, sociologové a odborníci na oblast mezinárodních vztahů analyzují takové faktory jako je spokojenost s prací, pracovní role, interpersonální pracovní vztahy sloužící k identifikaci klastrů zemí, které zpřesňují (přibližují) kulturní hodnoty ovlivňující obchodní praktiky. 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přístup</a:t>
            </a:r>
          </a:p>
        </p:txBody>
      </p:sp>
    </p:spTree>
    <p:extLst>
      <p:ext uri="{BB962C8B-B14F-4D97-AF65-F5344CB8AC3E}">
        <p14:creationId xmlns:p14="http://schemas.microsoft.com/office/powerpoint/2010/main" val="1042059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Odlišné hodnotové preference a způsoby jednání představitelů různých národních kultur způsobují specifické problémy v řízení podniku, které mohou být zvládnuty formováním podnikové kultury a s ní související celkové podnikové strategie. </a:t>
            </a:r>
          </a:p>
          <a:p>
            <a:pPr algn="just"/>
            <a:r>
              <a:rPr lang="cs-CZ" sz="1800" dirty="0"/>
              <a:t>Při formování podnikové kultury a podnikové strategie působících na mezinárodních trzích vystupuje do popředí problém vzájemného vztahu národní a podnikové kultury.</a:t>
            </a:r>
          </a:p>
          <a:p>
            <a:pPr algn="just"/>
            <a:r>
              <a:rPr lang="cs-CZ" sz="1800" dirty="0"/>
              <a:t>Národní kultura je především nositelem základních kulturních vzorců, které mohou výrazně ovlivňovat charakter a podobu podnikové kultury. A zároveň národní kultura ovlivňuje jednání lidí přímo, pomocí mechanismů socializace. </a:t>
            </a:r>
          </a:p>
          <a:p>
            <a:pPr algn="just"/>
            <a:r>
              <a:rPr lang="cs-CZ" sz="1800" dirty="0"/>
              <a:t>Protože podniková kultura vychází z prostředí dané země, je potřeba zvážit, do jaké míry je jednání zaměstnanců ovlivňováno kulturním a sociálním prostředím, v němž se podnik nachází. 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přístup</a:t>
            </a:r>
          </a:p>
        </p:txBody>
      </p:sp>
    </p:spTree>
    <p:extLst>
      <p:ext uri="{BB962C8B-B14F-4D97-AF65-F5344CB8AC3E}">
        <p14:creationId xmlns:p14="http://schemas.microsoft.com/office/powerpoint/2010/main" val="1878855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Výrazné odlišnosti jednotlivých národních kultur v podniku, které jsou snadno a přehledně identifikovatelné se nazývají </a:t>
            </a:r>
            <a:r>
              <a:rPr lang="cs-CZ" sz="1800" b="1" dirty="0"/>
              <a:t>interkulturní dimenze</a:t>
            </a:r>
            <a:r>
              <a:rPr lang="cs-CZ" sz="1800" dirty="0"/>
              <a:t>. </a:t>
            </a:r>
          </a:p>
          <a:p>
            <a:pPr algn="just"/>
            <a:r>
              <a:rPr lang="cs-CZ" sz="1800" dirty="0"/>
              <a:t>Interkulturní dimenze, které významně modifikují interpersonální percepci a ovlivňují oboustranné pochopení a porozumění mezi spolupracovníky (zaměstnanci), mohou podstatně ovlivnit pozitivně nebo negativně úspěch v mezinárodním podnikání. Studium a pochopení těchto kulturních odlišností může přinést úsporu času a celkových nákladů. Studiu interkulturních dimenzí a jejich vlivu na podnikání mezinárodních podniků se zabývá celá řada odborníků. </a:t>
            </a:r>
          </a:p>
          <a:p>
            <a:pPr algn="just"/>
            <a:r>
              <a:rPr lang="cs-CZ" sz="1800" dirty="0"/>
              <a:t>Mezi nejvýznamnější osobnosti v oblasti studia interkulturních dimenzí můžeme zařadit </a:t>
            </a:r>
            <a:r>
              <a:rPr lang="cs-CZ" sz="1800" dirty="0" err="1"/>
              <a:t>holanďana</a:t>
            </a:r>
            <a:r>
              <a:rPr lang="cs-CZ" sz="1800" dirty="0"/>
              <a:t> </a:t>
            </a:r>
            <a:r>
              <a:rPr lang="cs-CZ" sz="1800" dirty="0" err="1"/>
              <a:t>Geerta</a:t>
            </a:r>
            <a:r>
              <a:rPr lang="cs-CZ" sz="1800" dirty="0"/>
              <a:t> </a:t>
            </a:r>
            <a:r>
              <a:rPr lang="cs-CZ" sz="1800" dirty="0" err="1"/>
              <a:t>Hofsteda</a:t>
            </a:r>
            <a:r>
              <a:rPr lang="cs-CZ" sz="1800" dirty="0"/>
              <a:t>, </a:t>
            </a:r>
            <a:r>
              <a:rPr lang="cs-CZ" sz="1800" dirty="0" err="1"/>
              <a:t>američana</a:t>
            </a:r>
            <a:r>
              <a:rPr lang="cs-CZ" sz="1800" dirty="0"/>
              <a:t> Edwarda T. </a:t>
            </a:r>
            <a:r>
              <a:rPr lang="cs-CZ" sz="1800" dirty="0" err="1"/>
              <a:t>Halla</a:t>
            </a:r>
            <a:r>
              <a:rPr lang="cs-CZ" sz="1800" dirty="0"/>
              <a:t>, </a:t>
            </a:r>
            <a:r>
              <a:rPr lang="cs-CZ" sz="1800" dirty="0" err="1"/>
              <a:t>holanďana</a:t>
            </a:r>
            <a:r>
              <a:rPr lang="cs-CZ" sz="1800" dirty="0"/>
              <a:t> </a:t>
            </a:r>
            <a:r>
              <a:rPr lang="cs-CZ" sz="1800" dirty="0" err="1"/>
              <a:t>Fonse</a:t>
            </a:r>
            <a:r>
              <a:rPr lang="cs-CZ" sz="1800" dirty="0"/>
              <a:t> </a:t>
            </a:r>
            <a:r>
              <a:rPr lang="cs-CZ" sz="1800" dirty="0" err="1"/>
              <a:t>Trompenaarse</a:t>
            </a:r>
            <a:r>
              <a:rPr lang="cs-CZ" sz="1800" dirty="0"/>
              <a:t> a </a:t>
            </a:r>
            <a:r>
              <a:rPr lang="cs-CZ" sz="1800" dirty="0" err="1"/>
              <a:t>francouze</a:t>
            </a:r>
            <a:r>
              <a:rPr lang="cs-CZ" sz="1800" dirty="0"/>
              <a:t> Jacquesa </a:t>
            </a:r>
            <a:r>
              <a:rPr lang="cs-CZ" sz="1800" dirty="0" err="1"/>
              <a:t>Demorgona</a:t>
            </a:r>
            <a:r>
              <a:rPr lang="cs-CZ" sz="1800" dirty="0"/>
              <a:t>. . 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</a:t>
            </a:r>
          </a:p>
        </p:txBody>
      </p:sp>
    </p:spTree>
    <p:extLst>
      <p:ext uri="{BB962C8B-B14F-4D97-AF65-F5344CB8AC3E}">
        <p14:creationId xmlns:p14="http://schemas.microsoft.com/office/powerpoint/2010/main" val="1302034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b="1" dirty="0" err="1"/>
              <a:t>Geert</a:t>
            </a:r>
            <a:r>
              <a:rPr lang="cs-CZ" sz="2000" b="1" dirty="0"/>
              <a:t> </a:t>
            </a:r>
            <a:r>
              <a:rPr lang="cs-CZ" sz="2000" b="1" dirty="0" err="1"/>
              <a:t>Hofstede</a:t>
            </a:r>
            <a:r>
              <a:rPr lang="cs-CZ" sz="2000" b="1" dirty="0"/>
              <a:t> </a:t>
            </a:r>
            <a:r>
              <a:rPr lang="cs-CZ" sz="2000" dirty="0"/>
              <a:t>identifikoval na základě korelačně statistického a faktorově analytického vyhodnocení čtyři základní kulturní dimenze, které vyjadřují nejobecnější úroveň kulturních rozdílů mezi zeměmi. Kulturní rozdíly vyjádřené v těchto (pomocí) kulturních dimenzích vedou k odlišnému pojetí základních parametrů života lidí a výrazně ovlivňují oblast práce a managementu. </a:t>
            </a:r>
          </a:p>
          <a:p>
            <a:pPr algn="just"/>
            <a:r>
              <a:rPr lang="cs-CZ" sz="2000" i="1" dirty="0"/>
              <a:t>Rozpětí moci v hierarchii</a:t>
            </a:r>
            <a:r>
              <a:rPr lang="cs-CZ" sz="2000" dirty="0"/>
              <a:t> vyjadřuje, do jaké míry jsou v určité kultuře akceptovány mocenské poměry. </a:t>
            </a:r>
          </a:p>
          <a:p>
            <a:pPr algn="just"/>
            <a:r>
              <a:rPr lang="cs-CZ" sz="2000" i="1" dirty="0"/>
              <a:t>Individualismus/kolektivismus</a:t>
            </a:r>
            <a:r>
              <a:rPr lang="cs-CZ" sz="2000" dirty="0"/>
              <a:t> vyjadřuje, do jaké míry se členové určité kultury definují (vnímají, cítí být) jako součást sociální pospolitosti a do jaké míry se cítí být jí zavázání. 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 – G. </a:t>
            </a:r>
            <a:r>
              <a:rPr lang="cs-CZ" dirty="0" err="1"/>
              <a:t>Hofstede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370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3215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i="1" dirty="0"/>
              <a:t>Vyhýbání se nejistotě</a:t>
            </a:r>
            <a:r>
              <a:rPr lang="cs-CZ" sz="2000" dirty="0"/>
              <a:t> vyjadřuje do jaké míry nejasné a víceznačné situace vyvolávají v určité kultuře nejistotu a obavy. </a:t>
            </a:r>
          </a:p>
          <a:p>
            <a:pPr lvl="0" algn="just"/>
            <a:r>
              <a:rPr lang="cs-CZ" sz="2000" i="1" dirty="0"/>
              <a:t>Maskulinita/feminita</a:t>
            </a:r>
            <a:r>
              <a:rPr lang="cs-CZ" sz="2000" dirty="0"/>
              <a:t> vyjadřuje, do jaké míry jsou v určité kultuře od sebe oddělovány mužské a ženské role a do jaké míry jsou pevně stanovené. </a:t>
            </a:r>
          </a:p>
          <a:p>
            <a:pPr algn="just"/>
            <a:r>
              <a:rPr lang="cs-CZ" sz="2000" i="1" dirty="0"/>
              <a:t>Dlouhodobá orientace</a:t>
            </a:r>
            <a:r>
              <a:rPr lang="cs-CZ" sz="2000" dirty="0"/>
              <a:t> vyjadřuje do jaké míry je v určité kultuře oceňováno dlouhodobé myšlení.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 – G. </a:t>
            </a:r>
            <a:r>
              <a:rPr lang="cs-CZ" dirty="0" err="1"/>
              <a:t>Hofstede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03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2000" dirty="0"/>
              <a:t>Mezinárodní (</a:t>
            </a:r>
            <a:r>
              <a:rPr lang="cs-CZ" sz="2000" dirty="0" err="1"/>
              <a:t>international</a:t>
            </a:r>
            <a:r>
              <a:rPr lang="cs-CZ" sz="2000" dirty="0"/>
              <a:t>) podnik </a:t>
            </a:r>
            <a:endParaRPr lang="cs-CZ" sz="2000" dirty="0" smtClean="0"/>
          </a:p>
          <a:p>
            <a:pPr lvl="0" algn="just"/>
            <a:r>
              <a:rPr lang="cs-CZ" sz="2000" dirty="0" smtClean="0"/>
              <a:t>Multinárodní podnik</a:t>
            </a:r>
          </a:p>
          <a:p>
            <a:pPr lvl="0" algn="just"/>
            <a:r>
              <a:rPr lang="cs-CZ" sz="2000" dirty="0" smtClean="0"/>
              <a:t>Globální podnik</a:t>
            </a:r>
          </a:p>
          <a:p>
            <a:pPr lvl="0" algn="just"/>
            <a:r>
              <a:rPr lang="cs-CZ" sz="2000" dirty="0" smtClean="0"/>
              <a:t>Transnacionální podnik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dirty="0" smtClean="0"/>
              <a:t>Typy nadnárodních podniků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3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3215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b="1" dirty="0"/>
              <a:t>Edward T. </a:t>
            </a:r>
            <a:r>
              <a:rPr lang="cs-CZ" sz="2000" b="1" dirty="0" err="1"/>
              <a:t>Hall</a:t>
            </a:r>
            <a:r>
              <a:rPr lang="cs-CZ" sz="2000" b="1" dirty="0"/>
              <a:t> </a:t>
            </a:r>
            <a:r>
              <a:rPr lang="cs-CZ" sz="2000" dirty="0"/>
              <a:t>(1985, 1990) vycházel při definování kulturních dimenzí z antropologického základu a snažil se identifikovat základní dimenze lidského soužití, se kterými se musí potýkat lidé všech kultur. </a:t>
            </a:r>
          </a:p>
          <a:p>
            <a:pPr algn="just"/>
            <a:r>
              <a:rPr lang="cs-CZ" sz="2000" dirty="0"/>
              <a:t>Podle </a:t>
            </a:r>
            <a:r>
              <a:rPr lang="cs-CZ" sz="2000" dirty="0" err="1"/>
              <a:t>Halla</a:t>
            </a:r>
            <a:r>
              <a:rPr lang="cs-CZ" sz="2000" dirty="0"/>
              <a:t> jsou základními kulturními dimenzemi prostor, čas a komunikace. Přičemž s ohledem na tyto dimenzí je každá kultura nucena vyvíjet určité standardy jednání.</a:t>
            </a:r>
          </a:p>
          <a:p>
            <a:pPr marL="0" indent="0" algn="just">
              <a:buNone/>
            </a:pPr>
            <a:r>
              <a:rPr lang="cs-CZ" sz="2000" b="1" i="1" dirty="0"/>
              <a:t>Na základě dimenze času</a:t>
            </a:r>
            <a:r>
              <a:rPr lang="cs-CZ" sz="2000" b="1" dirty="0"/>
              <a:t> </a:t>
            </a:r>
            <a:r>
              <a:rPr lang="cs-CZ" sz="2000" dirty="0"/>
              <a:t>rozlišuje </a:t>
            </a:r>
            <a:r>
              <a:rPr lang="cs-CZ" sz="2000" dirty="0" err="1"/>
              <a:t>Hall</a:t>
            </a:r>
            <a:r>
              <a:rPr lang="cs-CZ" sz="2000" dirty="0"/>
              <a:t> kultury s monochronním a </a:t>
            </a:r>
            <a:r>
              <a:rPr lang="cs-CZ" sz="2000" dirty="0" err="1"/>
              <a:t>polychronním</a:t>
            </a:r>
            <a:r>
              <a:rPr lang="cs-CZ" sz="2000" dirty="0"/>
              <a:t> vnímáním času. </a:t>
            </a:r>
          </a:p>
          <a:p>
            <a:pPr algn="just"/>
            <a:r>
              <a:rPr lang="cs-CZ" sz="2000" dirty="0"/>
              <a:t>V </a:t>
            </a:r>
            <a:r>
              <a:rPr lang="cs-CZ" sz="2000" i="1" dirty="0" err="1"/>
              <a:t>monochronně</a:t>
            </a:r>
            <a:r>
              <a:rPr lang="cs-CZ" sz="2000" i="1" dirty="0"/>
              <a:t> orientovaných kulturách </a:t>
            </a:r>
            <a:r>
              <a:rPr lang="cs-CZ" sz="2000" dirty="0"/>
              <a:t>představuje ubíhající čas lineární osu, na které musí být umístěna jednání uskutečňující se v zamýšleném pořadí. 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 – Edward T. </a:t>
            </a:r>
            <a:r>
              <a:rPr lang="cs-CZ" dirty="0" err="1"/>
              <a:t>Hall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7326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just">
              <a:buNone/>
            </a:pPr>
            <a:r>
              <a:rPr lang="cs-CZ" sz="2000" dirty="0"/>
              <a:t>Na členy v </a:t>
            </a:r>
            <a:r>
              <a:rPr lang="cs-CZ" sz="2000" dirty="0" err="1"/>
              <a:t>monochronně</a:t>
            </a:r>
            <a:r>
              <a:rPr lang="cs-CZ" sz="2000" dirty="0"/>
              <a:t> orientovaných kulturách jsou kladeny vysoké požadavky na plánovací schopnosti a spolehlivost jedinců a společenských systémů. Typická je nízká míra tolerance vůči časovým kolizím a přerušování jednání.</a:t>
            </a:r>
          </a:p>
          <a:p>
            <a:pPr algn="just"/>
            <a:r>
              <a:rPr lang="cs-CZ" sz="2000" i="1" dirty="0"/>
              <a:t>V </a:t>
            </a:r>
            <a:r>
              <a:rPr lang="cs-CZ" sz="2000" i="1" dirty="0" err="1"/>
              <a:t>polychronně</a:t>
            </a:r>
            <a:r>
              <a:rPr lang="cs-CZ" sz="2000" i="1" dirty="0"/>
              <a:t> orientovaných kulturách </a:t>
            </a:r>
            <a:r>
              <a:rPr lang="cs-CZ" sz="2000" dirty="0"/>
              <a:t>mohou probíhat různá jednání nebo aktivity v jednom okamžiku. V těchto kulturách jsou kladeny na členy vysoké požadavky na časovou flexibilitu a existuje přiměřeně vysoká tolerance vůči časovým kolizím a přerušování.</a:t>
            </a:r>
          </a:p>
          <a:p>
            <a:pPr marL="0" indent="0" algn="just">
              <a:buNone/>
            </a:pPr>
            <a:r>
              <a:rPr lang="cs-CZ" sz="2000" b="1" i="1" dirty="0"/>
              <a:t>Na základě dimenze komunikace</a:t>
            </a:r>
            <a:r>
              <a:rPr lang="cs-CZ" sz="2000" b="1" dirty="0"/>
              <a:t> </a:t>
            </a:r>
            <a:r>
              <a:rPr lang="cs-CZ" sz="2000" dirty="0"/>
              <a:t>rozlišuje </a:t>
            </a:r>
            <a:r>
              <a:rPr lang="cs-CZ" sz="2000" dirty="0" err="1"/>
              <a:t>Hall</a:t>
            </a:r>
            <a:r>
              <a:rPr lang="cs-CZ" sz="2000" dirty="0"/>
              <a:t> nízký (slabý) komunikační kontext a vysoký (silný) komunikační kontext. Přívlastky nízký a vysoký posuzují rozsah, v jakém se při komunikaci používá nonverbální kontext.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 – Edward T. </a:t>
            </a:r>
            <a:r>
              <a:rPr lang="cs-CZ" dirty="0" err="1"/>
              <a:t>Hall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149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i="1" dirty="0"/>
              <a:t>Kultury s nízkým kontextem </a:t>
            </a:r>
            <a:r>
              <a:rPr lang="cs-CZ" sz="2000" dirty="0"/>
              <a:t>jsou typické snahou vyjádřit všechny relevantní informace v komunikaci explicitně, přímo, tak, aby posluchači zbylo co nejméně prostoru pro vlastní dodatečnou interpretaci. </a:t>
            </a:r>
          </a:p>
          <a:p>
            <a:pPr algn="just"/>
            <a:r>
              <a:rPr lang="cs-CZ" sz="2000" i="1" dirty="0"/>
              <a:t>V kulturách s vysokým kontextem </a:t>
            </a:r>
            <a:r>
              <a:rPr lang="cs-CZ" sz="2000" dirty="0"/>
              <a:t>(doprovázené implicitní a nepřímou komunikací) je kontext komunikační situace (atmosféra, neverbální signály apod.) vnímán jako podstatná součást komunikace, v nichž je obsažena podstatná část sdělení. To, co je skutečně slovně vyjádřeno, je doprovázeno implicitní a nepřímou komunikací a mnohoznačných obrazných přirovnání a náznaků.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 – Edward T. </a:t>
            </a:r>
            <a:r>
              <a:rPr lang="cs-CZ" dirty="0" err="1"/>
              <a:t>Hall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367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6940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900" b="1" dirty="0" err="1"/>
              <a:t>Fons</a:t>
            </a:r>
            <a:r>
              <a:rPr lang="cs-CZ" sz="1900" b="1" dirty="0"/>
              <a:t> </a:t>
            </a:r>
            <a:r>
              <a:rPr lang="cs-CZ" sz="1900" b="1" dirty="0" err="1"/>
              <a:t>Trompenaars</a:t>
            </a:r>
            <a:r>
              <a:rPr lang="cs-CZ" sz="1900" b="1" dirty="0"/>
              <a:t> </a:t>
            </a:r>
            <a:r>
              <a:rPr lang="cs-CZ" sz="1900" dirty="0"/>
              <a:t>vytvořil vlastní model kulturních dimenzí, které mají vliv na uvažování a sociální chování příslušníků jednotlivých kultur. Podle této teorie vznikají kulturní rozdíly ve třech základních oblastech lidského života: v postoji lidí k času, v postoji lidí k přírodě, v postoji lidí k ostatním lidem. </a:t>
            </a:r>
          </a:p>
          <a:p>
            <a:pPr algn="just"/>
            <a:r>
              <a:rPr lang="cs-CZ" sz="1900" dirty="0"/>
              <a:t>Na základě těchto tří oblastí lidského života rozlišuje </a:t>
            </a:r>
            <a:r>
              <a:rPr lang="cs-CZ" sz="1900" dirty="0" err="1"/>
              <a:t>Trompenaars</a:t>
            </a:r>
            <a:r>
              <a:rPr lang="cs-CZ" sz="1900" dirty="0"/>
              <a:t> 7 kulturních dimenzí. Jedna z dimenzí „individualismus/kolektivismus“ je stejně popsána jako </a:t>
            </a:r>
            <a:r>
              <a:rPr lang="cs-CZ" sz="1900" dirty="0" err="1"/>
              <a:t>Hofstedem</a:t>
            </a:r>
            <a:r>
              <a:rPr lang="cs-CZ" sz="1900" dirty="0"/>
              <a:t>.</a:t>
            </a:r>
          </a:p>
          <a:p>
            <a:pPr marL="0" indent="0" algn="just">
              <a:buNone/>
            </a:pPr>
            <a:r>
              <a:rPr lang="cs-CZ" sz="1900" dirty="0"/>
              <a:t>Do oblasti „</a:t>
            </a:r>
            <a:r>
              <a:rPr lang="cs-CZ" sz="1900" b="1" i="1" dirty="0"/>
              <a:t>postoj lidí k ostatním lidem</a:t>
            </a:r>
            <a:r>
              <a:rPr lang="cs-CZ" sz="1900" dirty="0"/>
              <a:t>“ patří následující čtyři dimenze:</a:t>
            </a:r>
          </a:p>
          <a:p>
            <a:pPr algn="just"/>
            <a:r>
              <a:rPr lang="cs-CZ" sz="1900" i="1" dirty="0"/>
              <a:t>Universalismus/partikularismus</a:t>
            </a:r>
            <a:r>
              <a:rPr lang="cs-CZ" sz="1900" dirty="0"/>
              <a:t> vyjadřuje, do jaké míry se v určité kultuře vychází z toho, že je možné stanovit všeobecná pravidla lidského soužití a že je možné jejich dodržování za všech okolností požadovat a prosazovat.</a:t>
            </a:r>
          </a:p>
          <a:p>
            <a:pPr algn="just"/>
            <a:endParaRPr lang="cs-CZ" sz="1900" dirty="0"/>
          </a:p>
          <a:p>
            <a:pPr algn="just"/>
            <a:endParaRPr lang="cs-CZ" sz="1900" dirty="0"/>
          </a:p>
          <a:p>
            <a:pPr algn="just"/>
            <a:endParaRPr lang="cs-CZ" sz="19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900" dirty="0"/>
          </a:p>
          <a:p>
            <a:pPr algn="just"/>
            <a:endParaRPr lang="cs-CZ" sz="1900" dirty="0"/>
          </a:p>
          <a:p>
            <a:pPr algn="just"/>
            <a:endParaRPr lang="cs-CZ" sz="19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 – </a:t>
            </a:r>
            <a:r>
              <a:rPr lang="cs-CZ" dirty="0" err="1"/>
              <a:t>Fons</a:t>
            </a:r>
            <a:r>
              <a:rPr lang="cs-CZ" dirty="0"/>
              <a:t> </a:t>
            </a:r>
            <a:r>
              <a:rPr lang="cs-CZ" dirty="0" err="1"/>
              <a:t>Trompenaars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2107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6940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50" i="1" dirty="0"/>
              <a:t>Neutralita/afektivita</a:t>
            </a:r>
            <a:r>
              <a:rPr lang="cs-CZ" sz="1850" dirty="0"/>
              <a:t> vyjadřuje do jaké míry je v určité kultuře obvyklé vyjádřit silné pocity ve veřejných situacích. </a:t>
            </a:r>
          </a:p>
          <a:p>
            <a:pPr algn="just"/>
            <a:r>
              <a:rPr lang="cs-CZ" sz="1850" i="1" dirty="0"/>
              <a:t>Specifičnost/difúznost</a:t>
            </a:r>
            <a:r>
              <a:rPr lang="cs-CZ" sz="1850" dirty="0"/>
              <a:t> vyjadřuje jakým způsobem je v určité kultuře jiným lidem poskytován přístup k vlastní osobě. </a:t>
            </a:r>
          </a:p>
          <a:p>
            <a:pPr algn="just"/>
            <a:r>
              <a:rPr lang="cs-CZ" sz="1850" i="1" dirty="0"/>
              <a:t>Dosažený status/připisovaný status</a:t>
            </a:r>
            <a:r>
              <a:rPr lang="cs-CZ" sz="1850" dirty="0"/>
              <a:t> vyjadřuje, jak člověk získává v určité kultuře společenský status. </a:t>
            </a:r>
          </a:p>
          <a:p>
            <a:pPr marL="0" indent="0" algn="just">
              <a:buNone/>
            </a:pPr>
            <a:r>
              <a:rPr lang="cs-CZ" sz="1850" dirty="0"/>
              <a:t>S ohledem na </a:t>
            </a:r>
            <a:r>
              <a:rPr lang="cs-CZ" sz="1850" b="1" i="1" dirty="0"/>
              <a:t>postoj lidí k přírodě </a:t>
            </a:r>
            <a:r>
              <a:rPr lang="cs-CZ" sz="1850" dirty="0"/>
              <a:t>rozlišuje </a:t>
            </a:r>
            <a:r>
              <a:rPr lang="cs-CZ" sz="1850" dirty="0" err="1"/>
              <a:t>Fons</a:t>
            </a:r>
            <a:r>
              <a:rPr lang="cs-CZ" sz="1850" dirty="0"/>
              <a:t> </a:t>
            </a:r>
            <a:r>
              <a:rPr lang="cs-CZ" sz="1850" dirty="0" err="1"/>
              <a:t>Trompenaars</a:t>
            </a:r>
            <a:r>
              <a:rPr lang="cs-CZ" sz="1850" dirty="0"/>
              <a:t> tyto kultury: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cs-CZ" sz="1850" dirty="0"/>
              <a:t>v kulturách ve kterých se </a:t>
            </a:r>
            <a:r>
              <a:rPr lang="cs-CZ" sz="1850" i="1" dirty="0"/>
              <a:t>lidé snaží přírodu kontrolovat </a:t>
            </a:r>
            <a:r>
              <a:rPr lang="cs-CZ" sz="1850" dirty="0"/>
              <a:t>je příroda považována za moc na člověku nezávislá, se kterou člověk svádí neustálý boj;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cs-CZ" sz="1850" dirty="0"/>
              <a:t>u kultury v nichž se </a:t>
            </a:r>
            <a:r>
              <a:rPr lang="cs-CZ" sz="1850" i="1" dirty="0"/>
              <a:t>lidé snaží žít v souladu s přírodou</a:t>
            </a:r>
            <a:r>
              <a:rPr lang="cs-CZ" sz="1850" dirty="0"/>
              <a:t>, člověk se považuje za součást přírody, které se musí pokusit přizpůsobit tak, aby s ní mohl žít v souladu.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cs-CZ" sz="1850" dirty="0"/>
          </a:p>
          <a:p>
            <a:pPr algn="just"/>
            <a:endParaRPr lang="cs-CZ" sz="1850" dirty="0"/>
          </a:p>
          <a:p>
            <a:pPr algn="just"/>
            <a:endParaRPr lang="cs-CZ" sz="1850" dirty="0"/>
          </a:p>
          <a:p>
            <a:pPr algn="just"/>
            <a:endParaRPr lang="cs-CZ" sz="185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50" dirty="0"/>
          </a:p>
          <a:p>
            <a:pPr algn="just"/>
            <a:endParaRPr lang="cs-CZ" sz="1850" dirty="0"/>
          </a:p>
          <a:p>
            <a:pPr algn="just"/>
            <a:endParaRPr lang="cs-CZ" sz="185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 – </a:t>
            </a:r>
            <a:r>
              <a:rPr lang="cs-CZ" dirty="0" err="1"/>
              <a:t>Fons</a:t>
            </a:r>
            <a:r>
              <a:rPr lang="cs-CZ" dirty="0"/>
              <a:t> </a:t>
            </a:r>
            <a:r>
              <a:rPr lang="cs-CZ" dirty="0" err="1"/>
              <a:t>Trompenaars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4774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6940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dirty="0"/>
              <a:t>S ohledem na </a:t>
            </a:r>
            <a:r>
              <a:rPr lang="cs-CZ" sz="2000" b="1" i="1" dirty="0"/>
              <a:t>postoj lidí k času </a:t>
            </a:r>
            <a:r>
              <a:rPr lang="cs-CZ" sz="2000" dirty="0"/>
              <a:t>rozlišuje </a:t>
            </a:r>
            <a:r>
              <a:rPr lang="cs-CZ" sz="2000" dirty="0" err="1"/>
              <a:t>Fons</a:t>
            </a:r>
            <a:r>
              <a:rPr lang="cs-CZ" sz="2000" dirty="0"/>
              <a:t> </a:t>
            </a:r>
            <a:r>
              <a:rPr lang="cs-CZ" sz="2000" dirty="0" err="1"/>
              <a:t>Trompenaars</a:t>
            </a:r>
            <a:r>
              <a:rPr lang="cs-CZ" sz="2000" dirty="0"/>
              <a:t> tři formy kultury:</a:t>
            </a:r>
          </a:p>
          <a:p>
            <a:pPr lvl="0" algn="just"/>
            <a:r>
              <a:rPr lang="cs-CZ" sz="2000" i="1" dirty="0"/>
              <a:t>kultury orientované na minulost </a:t>
            </a:r>
            <a:r>
              <a:rPr lang="cs-CZ" sz="2000" dirty="0"/>
              <a:t>považují minulost za nejdůležitější časovou formu, kterou se snaží člověk opatrovat, předávat ji novým generacím a nechávat ji, aby ovlivňovala budoucnost;</a:t>
            </a:r>
          </a:p>
          <a:p>
            <a:pPr lvl="0" algn="just"/>
            <a:r>
              <a:rPr lang="cs-CZ" sz="2000" i="1" dirty="0"/>
              <a:t>kultury orientované na budoucnost </a:t>
            </a:r>
            <a:r>
              <a:rPr lang="cs-CZ" sz="2000" dirty="0"/>
              <a:t>považují za nejdůležitější realizace budoucích cílů, které musí být tím více tlačeny dopředu, čím více už bylo dosaženo;</a:t>
            </a:r>
          </a:p>
          <a:p>
            <a:pPr lvl="0" algn="just"/>
            <a:r>
              <a:rPr lang="cs-CZ" sz="2000" i="1" dirty="0"/>
              <a:t>kultury orientované na přítomnost </a:t>
            </a:r>
            <a:r>
              <a:rPr lang="cs-CZ" sz="2000" dirty="0"/>
              <a:t>považují za důležité především uznání současného okamžiku.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 – </a:t>
            </a:r>
            <a:r>
              <a:rPr lang="cs-CZ" dirty="0" err="1"/>
              <a:t>Fons</a:t>
            </a:r>
            <a:r>
              <a:rPr lang="cs-CZ" dirty="0"/>
              <a:t> </a:t>
            </a:r>
            <a:r>
              <a:rPr lang="cs-CZ" dirty="0" err="1"/>
              <a:t>Trompenaars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5796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6940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900" i="1" dirty="0"/>
              <a:t>Jacques </a:t>
            </a:r>
            <a:r>
              <a:rPr lang="cs-CZ" sz="1900" i="1" dirty="0" err="1"/>
              <a:t>Demorgon</a:t>
            </a:r>
            <a:r>
              <a:rPr lang="cs-CZ" sz="1900" dirty="0"/>
              <a:t> vytvořil model kulturních dimenzí na základě možných lidských způsobů jednání.</a:t>
            </a:r>
          </a:p>
          <a:p>
            <a:pPr marL="0" indent="0" algn="just">
              <a:buNone/>
            </a:pPr>
            <a:r>
              <a:rPr lang="cs-CZ" sz="1900" b="1" i="1" dirty="0"/>
              <a:t>Konsekutivní/simultánní organizace jednání</a:t>
            </a:r>
            <a:endParaRPr lang="cs-CZ" sz="1900" b="1" dirty="0"/>
          </a:p>
          <a:p>
            <a:pPr algn="just"/>
            <a:r>
              <a:rPr lang="cs-CZ" sz="1900" dirty="0"/>
              <a:t>Při </a:t>
            </a:r>
            <a:r>
              <a:rPr lang="cs-CZ" sz="1900" i="1" dirty="0"/>
              <a:t>konsekutivní organizaci </a:t>
            </a:r>
            <a:r>
              <a:rPr lang="cs-CZ" sz="1900" dirty="0"/>
              <a:t>jednání se člověk soustředí na jeden úkol a plní ho krok za krokem. Přičemž každý nový krok začne teprve tehdy, když ten předchozí je definitivně splněn. Při </a:t>
            </a:r>
            <a:r>
              <a:rPr lang="cs-CZ" sz="1900" i="1" dirty="0"/>
              <a:t>simultánní organizaci </a:t>
            </a:r>
            <a:r>
              <a:rPr lang="cs-CZ" sz="1900" dirty="0"/>
              <a:t>jednání se člověk snaží řešit několik úkolů najednou a akceptuje proto nedostatky, které mohou při jednotlivých jednáních vzniknout.</a:t>
            </a:r>
          </a:p>
          <a:p>
            <a:pPr marL="0" indent="0" algn="just">
              <a:buNone/>
            </a:pPr>
            <a:r>
              <a:rPr lang="cs-CZ" sz="1900" b="1" i="1" dirty="0"/>
              <a:t>Koncentrovaná pozornost/rozptýlená pozornost</a:t>
            </a:r>
            <a:endParaRPr lang="cs-CZ" sz="1900" b="1" dirty="0"/>
          </a:p>
          <a:p>
            <a:pPr algn="just"/>
            <a:r>
              <a:rPr lang="cs-CZ" sz="1900" i="1" dirty="0"/>
              <a:t>Koncentrovaná pozornost </a:t>
            </a:r>
            <a:r>
              <a:rPr lang="cs-CZ" sz="1900" dirty="0"/>
              <a:t>je taková pozornost, která se soustředí pouze na málo věcí, zato velmi přesně a intenzivně. Za </a:t>
            </a:r>
            <a:r>
              <a:rPr lang="cs-CZ" sz="1900" i="1" dirty="0"/>
              <a:t>rozptýlenou pozornost </a:t>
            </a:r>
            <a:r>
              <a:rPr lang="cs-CZ" sz="1900" dirty="0"/>
              <a:t>se považuje taková, kdy pozorovatel vnímá velmi mnoho aspektů jedné situace, ale ne velmi přesně. </a:t>
            </a:r>
          </a:p>
          <a:p>
            <a:pPr algn="just"/>
            <a:endParaRPr lang="cs-CZ" sz="1900" dirty="0"/>
          </a:p>
          <a:p>
            <a:pPr algn="just"/>
            <a:endParaRPr lang="cs-CZ" sz="1900" dirty="0"/>
          </a:p>
          <a:p>
            <a:pPr algn="just"/>
            <a:endParaRPr lang="cs-CZ" sz="19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900" dirty="0"/>
          </a:p>
          <a:p>
            <a:pPr algn="just"/>
            <a:endParaRPr lang="cs-CZ" sz="1900" dirty="0"/>
          </a:p>
          <a:p>
            <a:pPr algn="just"/>
            <a:endParaRPr lang="cs-CZ" sz="19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 – Jacques </a:t>
            </a:r>
            <a:r>
              <a:rPr lang="cs-CZ" dirty="0" err="1"/>
              <a:t>Demorgon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426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6940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None/>
            </a:pPr>
            <a:r>
              <a:rPr lang="cs-CZ" sz="1900" b="1" i="1" dirty="0"/>
              <a:t>Explicitní komunikace/implicitní komunikace</a:t>
            </a:r>
            <a:endParaRPr lang="cs-CZ" sz="1900" b="1" dirty="0"/>
          </a:p>
          <a:p>
            <a:pPr algn="just"/>
            <a:r>
              <a:rPr lang="cs-CZ" sz="1900" i="1" dirty="0"/>
              <a:t>Explicitní komunikace </a:t>
            </a:r>
            <a:r>
              <a:rPr lang="cs-CZ" sz="1900" dirty="0"/>
              <a:t>je typická snahou pomocí obšírného výkladu všech relevantních informací co možná </a:t>
            </a:r>
            <a:r>
              <a:rPr lang="cs-CZ" sz="1900" dirty="0" err="1"/>
              <a:t>nejjednoznačněji</a:t>
            </a:r>
            <a:r>
              <a:rPr lang="cs-CZ" sz="1900" dirty="0"/>
              <a:t>. Při </a:t>
            </a:r>
            <a:r>
              <a:rPr lang="cs-CZ" sz="1900" i="1" dirty="0"/>
              <a:t>implicitní komunikaci </a:t>
            </a:r>
            <a:r>
              <a:rPr lang="cs-CZ" sz="1900" dirty="0"/>
              <a:t>zůstává mnoho nevysloveného, co je třeba odvodit z kontextu rozhovoru, ke kterému samozřejmě patří také vztah mezi komunikujícími partnery.</a:t>
            </a:r>
          </a:p>
          <a:p>
            <a:pPr marL="0" indent="0" algn="just">
              <a:buNone/>
            </a:pPr>
            <a:r>
              <a:rPr lang="cs-CZ" sz="1900" b="1" i="1" dirty="0"/>
              <a:t>Objektivní vyjadřování/subjektivní vyjadřování</a:t>
            </a:r>
            <a:endParaRPr lang="cs-CZ" sz="1900" b="1" dirty="0"/>
          </a:p>
          <a:p>
            <a:pPr algn="just"/>
            <a:r>
              <a:rPr lang="cs-CZ" sz="1900" dirty="0"/>
              <a:t>U </a:t>
            </a:r>
            <a:r>
              <a:rPr lang="cs-CZ" sz="1900" i="1" dirty="0"/>
              <a:t>objektivního vyjadřování </a:t>
            </a:r>
            <a:r>
              <a:rPr lang="cs-CZ" sz="1900" dirty="0"/>
              <a:t>mluvčí abstrahuje velmi silně od své osoby a mluví především o vnějších skutečnostech, které se snaží prezentovat co možná </a:t>
            </a:r>
            <a:r>
              <a:rPr lang="cs-CZ" sz="1900" dirty="0" err="1"/>
              <a:t>nekorektněji</a:t>
            </a:r>
            <a:r>
              <a:rPr lang="cs-CZ" sz="1900" dirty="0"/>
              <a:t>. Při </a:t>
            </a:r>
            <a:r>
              <a:rPr lang="cs-CZ" sz="1900" i="1" dirty="0"/>
              <a:t>subjektivním vyjadřování </a:t>
            </a:r>
            <a:r>
              <a:rPr lang="cs-CZ" sz="1900" dirty="0"/>
              <a:t>je sám mluvčí hlavním obsahem komunikace a snaží se zprostředkovat svůj vlastní, osobní pohled nebo názor co možná nejobsáhleji a nejnázorněji.</a:t>
            </a:r>
          </a:p>
          <a:p>
            <a:pPr algn="just"/>
            <a:endParaRPr lang="cs-CZ" sz="1900" dirty="0"/>
          </a:p>
          <a:p>
            <a:pPr algn="just"/>
            <a:endParaRPr lang="cs-CZ" sz="1900" dirty="0"/>
          </a:p>
          <a:p>
            <a:pPr algn="just"/>
            <a:endParaRPr lang="cs-CZ" sz="19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900" dirty="0"/>
          </a:p>
          <a:p>
            <a:pPr algn="just"/>
            <a:endParaRPr lang="cs-CZ" sz="1900" dirty="0"/>
          </a:p>
          <a:p>
            <a:pPr algn="just"/>
            <a:endParaRPr lang="cs-CZ" sz="19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 – Jacques </a:t>
            </a:r>
            <a:r>
              <a:rPr lang="cs-CZ" dirty="0" err="1"/>
              <a:t>Demorgon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805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6940"/>
            <a:ext cx="806489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None/>
            </a:pPr>
            <a:r>
              <a:rPr lang="cs-CZ" sz="1650" b="1" i="1" dirty="0"/>
              <a:t>Orientace na úkol/orientace na lidi</a:t>
            </a:r>
            <a:endParaRPr lang="cs-CZ" sz="1650" b="1" dirty="0"/>
          </a:p>
          <a:p>
            <a:pPr algn="just"/>
            <a:r>
              <a:rPr lang="cs-CZ" sz="1650" dirty="0"/>
              <a:t>V případě </a:t>
            </a:r>
            <a:r>
              <a:rPr lang="cs-CZ" sz="1650" i="1" dirty="0"/>
              <a:t>orientace na úkol </a:t>
            </a:r>
            <a:r>
              <a:rPr lang="cs-CZ" sz="1650" dirty="0"/>
              <a:t>jsou to samy skutečnosti, které motivují člověka k jednání. Při </a:t>
            </a:r>
            <a:r>
              <a:rPr lang="cs-CZ" sz="1650" i="1" dirty="0"/>
              <a:t>orientaci na lidi </a:t>
            </a:r>
            <a:r>
              <a:rPr lang="cs-CZ" sz="1650" dirty="0"/>
              <a:t>jedná člověk proto, že splnění určitého úkolu má např. určitou souvislost s důležitými osobami.</a:t>
            </a:r>
          </a:p>
          <a:p>
            <a:pPr marL="0" indent="0" algn="just">
              <a:buNone/>
            </a:pPr>
            <a:r>
              <a:rPr lang="cs-CZ" sz="1650" b="1" i="1" dirty="0"/>
              <a:t>Vnější autorita/vnitřní autorita</a:t>
            </a:r>
            <a:endParaRPr lang="cs-CZ" sz="1650" b="1" dirty="0"/>
          </a:p>
          <a:p>
            <a:pPr algn="just"/>
            <a:r>
              <a:rPr lang="cs-CZ" sz="1650" dirty="0"/>
              <a:t>V případě </a:t>
            </a:r>
            <a:r>
              <a:rPr lang="cs-CZ" sz="1650" i="1" dirty="0"/>
              <a:t>vnější autority </a:t>
            </a:r>
            <a:r>
              <a:rPr lang="cs-CZ" sz="1650" dirty="0"/>
              <a:t>závisí vyřízení určitého úkolu na tom, zda existují osoby, které díky své pozici ve vnější hierarchické struktuře mohou splnění určitého úkolu nařídit, mohou na jeho plnění dohlížet, kontrolovat ho a posuzovat. V případě </a:t>
            </a:r>
            <a:r>
              <a:rPr lang="cs-CZ" sz="1650" i="1" dirty="0"/>
              <a:t>vnitřní autority </a:t>
            </a:r>
            <a:r>
              <a:rPr lang="cs-CZ" sz="1650" dirty="0"/>
              <a:t>se úkoly řeší i tehdy, když neexistuje žádná z vnějšku stanovená osoba, která dohlíží na vyřizování úkolů.</a:t>
            </a:r>
          </a:p>
          <a:p>
            <a:pPr marL="0" indent="0" algn="just">
              <a:buNone/>
            </a:pPr>
            <a:r>
              <a:rPr lang="cs-CZ" sz="1650" b="1" i="1" dirty="0"/>
              <a:t>Rozhodování orientované na </a:t>
            </a:r>
            <a:r>
              <a:rPr lang="cs-CZ" sz="1650" b="1" i="1" dirty="0" err="1"/>
              <a:t>dissensus</a:t>
            </a:r>
            <a:r>
              <a:rPr lang="cs-CZ" sz="1650" b="1" i="1" dirty="0"/>
              <a:t>/rozhodování orientované na konsensus</a:t>
            </a:r>
            <a:endParaRPr lang="cs-CZ" sz="1650" b="1" dirty="0"/>
          </a:p>
          <a:p>
            <a:pPr algn="just"/>
            <a:r>
              <a:rPr lang="cs-CZ" sz="1650" i="1" dirty="0" err="1"/>
              <a:t>Dissensusem</a:t>
            </a:r>
            <a:r>
              <a:rPr lang="cs-CZ" sz="1650" dirty="0"/>
              <a:t> (názorovou různorodostí) je míněno oponující chování, které může být reakcí na hierarchicky silné role jednotlivých odpovědných osob. Při způsobu </a:t>
            </a:r>
            <a:r>
              <a:rPr lang="cs-CZ" sz="1650" i="1" dirty="0"/>
              <a:t>rozhodování orientovaného na konsensus </a:t>
            </a:r>
            <a:r>
              <a:rPr lang="cs-CZ" sz="1650" dirty="0"/>
              <a:t>jsou od začátku přednášeny pouze realistické, realizovatelné myšlenky. </a:t>
            </a:r>
          </a:p>
          <a:p>
            <a:pPr algn="just"/>
            <a:endParaRPr lang="cs-CZ" sz="1650" dirty="0"/>
          </a:p>
          <a:p>
            <a:pPr algn="just"/>
            <a:endParaRPr lang="cs-CZ" sz="1650" dirty="0"/>
          </a:p>
          <a:p>
            <a:pPr algn="just"/>
            <a:endParaRPr lang="cs-CZ" sz="165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50" dirty="0"/>
          </a:p>
          <a:p>
            <a:pPr algn="just"/>
            <a:endParaRPr lang="cs-CZ" sz="1650" dirty="0"/>
          </a:p>
          <a:p>
            <a:pPr algn="just"/>
            <a:endParaRPr lang="cs-CZ" sz="165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 – Jacques </a:t>
            </a:r>
            <a:r>
              <a:rPr lang="cs-CZ" dirty="0" err="1"/>
              <a:t>Demorgon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7938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6940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None/>
            </a:pPr>
            <a:r>
              <a:rPr lang="cs-CZ" sz="1800" b="1" i="1" dirty="0"/>
              <a:t>Odpovědnost vázána na jednotlivé osoby/spoluodpovědnost</a:t>
            </a:r>
            <a:endParaRPr lang="cs-CZ" sz="1800" b="1" dirty="0"/>
          </a:p>
          <a:p>
            <a:pPr algn="just"/>
            <a:r>
              <a:rPr lang="cs-CZ" sz="1800" dirty="0"/>
              <a:t>V případě </a:t>
            </a:r>
            <a:r>
              <a:rPr lang="cs-CZ" sz="1800" i="1" dirty="0"/>
              <a:t>odpovědnosti vázáné na jednotlivé osoby</a:t>
            </a:r>
            <a:r>
              <a:rPr lang="cs-CZ" sz="1800" dirty="0"/>
              <a:t>, nesou osoby odpovídajícím všechny důsledky. V případě </a:t>
            </a:r>
            <a:r>
              <a:rPr lang="cs-CZ" sz="1800" i="1" dirty="0"/>
              <a:t>spoluodpovědnosti</a:t>
            </a:r>
            <a:r>
              <a:rPr lang="cs-CZ" sz="1800" dirty="0"/>
              <a:t> a spolurozhodování se osoby, které nesou odpovědnost, snaží do svých rozhodování zapracovat také názory těch, jichž se tato rozhodování týkají.</a:t>
            </a:r>
          </a:p>
          <a:p>
            <a:pPr marL="0" indent="0" algn="just">
              <a:buNone/>
            </a:pPr>
            <a:r>
              <a:rPr lang="cs-CZ" sz="1800" b="1" i="1" dirty="0"/>
              <a:t>Negativní hodnocení/pozitivní hodnocení</a:t>
            </a:r>
            <a:endParaRPr lang="cs-CZ" sz="1800" b="1" dirty="0"/>
          </a:p>
          <a:p>
            <a:pPr algn="just"/>
            <a:r>
              <a:rPr lang="cs-CZ" sz="1800" dirty="0"/>
              <a:t>V případě </a:t>
            </a:r>
            <a:r>
              <a:rPr lang="cs-CZ" sz="1800" i="1" dirty="0"/>
              <a:t>negativního hodnocení </a:t>
            </a:r>
            <a:r>
              <a:rPr lang="cs-CZ" sz="1800" dirty="0"/>
              <a:t>přistupují lidé k organizacím především s určitou skepsí, odmítáním nebo dokonce odporem, protože od nich neočekávají pro sebe nic dobrého. V případě </a:t>
            </a:r>
            <a:r>
              <a:rPr lang="cs-CZ" sz="1800" i="1" dirty="0"/>
              <a:t>pozitivního hodnocení </a:t>
            </a:r>
            <a:r>
              <a:rPr lang="cs-CZ" sz="1800" dirty="0"/>
              <a:t>jsou instituce a organizace považovány za něco pozitivního, co může jednotlivcům přinést identifikaci, smysl a bezpečnost.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dimenze – Jacques </a:t>
            </a:r>
            <a:r>
              <a:rPr lang="cs-CZ" dirty="0" err="1"/>
              <a:t>Demorgon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06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900" b="1" dirty="0"/>
              <a:t>Mnohonárodní (</a:t>
            </a:r>
            <a:r>
              <a:rPr lang="cs-CZ" sz="1900" b="1" dirty="0" err="1"/>
              <a:t>multidomestic</a:t>
            </a:r>
            <a:r>
              <a:rPr lang="cs-CZ" sz="1900" b="1" dirty="0"/>
              <a:t>, </a:t>
            </a:r>
            <a:r>
              <a:rPr lang="cs-CZ" sz="1900" b="1" dirty="0" err="1"/>
              <a:t>multinational</a:t>
            </a:r>
            <a:r>
              <a:rPr lang="cs-CZ" sz="1900" b="1" dirty="0"/>
              <a:t>) podnik </a:t>
            </a:r>
            <a:r>
              <a:rPr lang="cs-CZ" sz="1900" dirty="0"/>
              <a:t>– v tomto případě podnik vytváří relativně více nezávislých poboček ve více zemích. Organizační složky sledují svou vlastní strategii. </a:t>
            </a:r>
            <a:endParaRPr lang="cs-CZ" sz="1900" dirty="0" smtClean="0"/>
          </a:p>
          <a:p>
            <a:pPr lvl="0" algn="just"/>
            <a:r>
              <a:rPr lang="cs-CZ" sz="1900" dirty="0" smtClean="0"/>
              <a:t>Parametrem </a:t>
            </a:r>
            <a:r>
              <a:rPr lang="cs-CZ" sz="1900" dirty="0"/>
              <a:t>úspěšnosti poboček obvykle bývá jejich finanční výkonnost, která zajišťuje pobočkám nezávislost. Pobočky tak mají možnost rozvíjet své vlastní značky. </a:t>
            </a:r>
            <a:endParaRPr lang="cs-CZ" sz="1900" dirty="0" smtClean="0"/>
          </a:p>
          <a:p>
            <a:pPr lvl="0" algn="just"/>
            <a:r>
              <a:rPr lang="cs-CZ" sz="1900" dirty="0" smtClean="0"/>
              <a:t>Vazby </a:t>
            </a:r>
            <a:r>
              <a:rPr lang="cs-CZ" sz="1900" dirty="0"/>
              <a:t>mezi centrálou a pobočkami bývají pevné, a co se týče toku zboží a znalostí je oboustranný. Jednotlivé pobočky však spolu nespolupracují a mezi nimi navzájem dochází k jednostrannému toku znalostí. </a:t>
            </a:r>
            <a:endParaRPr lang="cs-CZ" sz="1900" dirty="0" smtClean="0"/>
          </a:p>
          <a:p>
            <a:pPr lvl="0" algn="just"/>
            <a:r>
              <a:rPr lang="cs-CZ" sz="1900" dirty="0" smtClean="0"/>
              <a:t>Kapitálové </a:t>
            </a:r>
            <a:r>
              <a:rPr lang="cs-CZ" sz="1900" dirty="0"/>
              <a:t>toky jsou představovány především vkladem základního kapitálu a dividendami. Tento strategický typ je obvyklý u evropských nadnárodních podniků.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dirty="0" smtClean="0"/>
              <a:t>Typy nadnárodních podniků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4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dirty="0"/>
              <a:t>K realizaci těchto opatření a překonávání interkulturních rozdílů se v současné době nastavují interkulturní kompetence. </a:t>
            </a:r>
            <a:r>
              <a:rPr lang="cs-CZ" sz="1700" b="1" dirty="0"/>
              <a:t>Interkulturní kompetence</a:t>
            </a:r>
            <a:r>
              <a:rPr lang="cs-CZ" sz="1700" dirty="0"/>
              <a:t> představuje schopnost vstupovat do interkulturních nebo přímo multikulturních sociálních situací, schopnost pochopit je v existujících kulturních dimenzích, schopnost přiměřeně je zvládat a v jejich kontextu úspěšně řešit věcné úkoly. </a:t>
            </a:r>
          </a:p>
          <a:p>
            <a:pPr marL="0" indent="0" algn="just">
              <a:buNone/>
            </a:pPr>
            <a:r>
              <a:rPr lang="cs-CZ" sz="1700" dirty="0"/>
              <a:t>Do oblasti interkulturních kompetencí lze zahrnout:</a:t>
            </a:r>
          </a:p>
          <a:p>
            <a:pPr lvl="0" algn="just"/>
            <a:r>
              <a:rPr lang="cs-CZ" sz="1700" dirty="0"/>
              <a:t>poznání a pochopení cizí kultury v jejím fyzickém a systémovém rozměru;</a:t>
            </a:r>
          </a:p>
          <a:p>
            <a:pPr lvl="0" algn="just"/>
            <a:r>
              <a:rPr lang="cs-CZ" sz="1700" dirty="0"/>
              <a:t>poznání a pochopení kulturních standardů cizí kultury (sociálních hodnot, norem a vzorců jednání);</a:t>
            </a:r>
          </a:p>
          <a:p>
            <a:pPr lvl="0" algn="just"/>
            <a:r>
              <a:rPr lang="cs-CZ" sz="1700" dirty="0"/>
              <a:t>zvládnutí existence dvou různých kulturních vlivů v jedné osobě a ve vazbě na reprezentanta druhé kultury;</a:t>
            </a:r>
          </a:p>
          <a:p>
            <a:pPr algn="just"/>
            <a:r>
              <a:rPr lang="cs-CZ" sz="1700" dirty="0"/>
              <a:t>zobecnění a vytvoření účinného souboru taktik a strategií pro poznání, pochopení a komunikaci s dalšími cizími kulturami. 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algn="just"/>
            <a:endParaRPr lang="cs-CZ" sz="1700" dirty="0"/>
          </a:p>
          <a:p>
            <a:pPr algn="just"/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kompetence </a:t>
            </a:r>
          </a:p>
        </p:txBody>
      </p:sp>
    </p:spTree>
    <p:extLst>
      <p:ext uri="{BB962C8B-B14F-4D97-AF65-F5344CB8AC3E}">
        <p14:creationId xmlns:p14="http://schemas.microsoft.com/office/powerpoint/2010/main" val="13082842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50" dirty="0"/>
              <a:t>Interkulturní manažerská kompetence je vzájemně závislá s dalšími manažerskými kompetencemi, strategickou, individuální, sociální a odbornou kompetencí, které významně podporují úspěšné působení manažera v mezinárodním prostředí. </a:t>
            </a:r>
          </a:p>
          <a:p>
            <a:pPr algn="just"/>
            <a:r>
              <a:rPr lang="cs-CZ" sz="1650" dirty="0"/>
              <a:t>Pod pojmem </a:t>
            </a:r>
            <a:r>
              <a:rPr lang="cs-CZ" sz="1650" b="1" dirty="0"/>
              <a:t>strategická kompetence </a:t>
            </a:r>
            <a:r>
              <a:rPr lang="cs-CZ" sz="1650" dirty="0"/>
              <a:t>je chápáno finanční řízení, řízení rizik, znalostí, organizační schopnosti, schopnost řešit problémy, rozhodování a synergie. </a:t>
            </a:r>
          </a:p>
          <a:p>
            <a:pPr algn="just"/>
            <a:r>
              <a:rPr lang="cs-CZ" sz="1650" b="1" dirty="0"/>
              <a:t>Individuální kompetence </a:t>
            </a:r>
            <a:r>
              <a:rPr lang="cs-CZ" sz="1650" dirty="0"/>
              <a:t>představuje schopnost vlastní motivace, sebeorganizování, kontroly situace, odolnost vůči stresu, optimistický přístup a schopnost sebekritiky. </a:t>
            </a:r>
          </a:p>
          <a:p>
            <a:pPr algn="just"/>
            <a:r>
              <a:rPr lang="cs-CZ" sz="1650" b="1" dirty="0"/>
              <a:t>Sociální kompetencí </a:t>
            </a:r>
            <a:r>
              <a:rPr lang="cs-CZ" sz="1650" dirty="0"/>
              <a:t>je chápána schopnost týmové spolupráce, přizpůsobení se, komunikace, empatie, tolerance a řídicí schopnosti. </a:t>
            </a:r>
          </a:p>
          <a:p>
            <a:pPr algn="just"/>
            <a:r>
              <a:rPr lang="cs-CZ" sz="1650" b="1" dirty="0"/>
              <a:t>Odborná kompetence </a:t>
            </a:r>
            <a:r>
              <a:rPr lang="cs-CZ" sz="1650" dirty="0"/>
              <a:t>předpokládá schopnost aplikace získaných znalostí z oboru, o řízení podniku, moderních komunikačních technologiích a mezinárodní pracovní zkušenost.</a:t>
            </a:r>
          </a:p>
          <a:p>
            <a:pPr algn="just"/>
            <a:endParaRPr lang="cs-CZ" sz="165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650" dirty="0"/>
          </a:p>
          <a:p>
            <a:pPr algn="just"/>
            <a:endParaRPr lang="cs-CZ" sz="1650" dirty="0"/>
          </a:p>
          <a:p>
            <a:pPr algn="just"/>
            <a:endParaRPr lang="cs-CZ" sz="165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kompetence </a:t>
            </a:r>
          </a:p>
        </p:txBody>
      </p:sp>
    </p:spTree>
    <p:extLst>
      <p:ext uri="{BB962C8B-B14F-4D97-AF65-F5344CB8AC3E}">
        <p14:creationId xmlns:p14="http://schemas.microsoft.com/office/powerpoint/2010/main" val="40324717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algn="just"/>
            <a:endParaRPr lang="cs-CZ" sz="1700" dirty="0"/>
          </a:p>
          <a:p>
            <a:pPr algn="just"/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Interkulturní kompetence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24398"/>
          <a:stretch/>
        </p:blipFill>
        <p:spPr>
          <a:xfrm>
            <a:off x="1137320" y="1137414"/>
            <a:ext cx="5976664" cy="330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000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Americký management má od svého zrodu značnou autoritu, která stoupla zejména po druhé světové válce. </a:t>
            </a:r>
          </a:p>
          <a:p>
            <a:pPr algn="just"/>
            <a:r>
              <a:rPr lang="cs-CZ" sz="1800" dirty="0"/>
              <a:t>Přes své problémy, které americký management ve svém vývoji překonává, se v poválečném období rychle šířil zejména do zemí západní Evropy, Japonska a některých tzv. nově industrializovaných zemí. </a:t>
            </a:r>
          </a:p>
          <a:p>
            <a:pPr algn="just"/>
            <a:r>
              <a:rPr lang="cs-CZ" sz="1800" dirty="0"/>
              <a:t>S uplatňováním principů amerického managementu se současně přebírala i jeho terminologie. </a:t>
            </a:r>
          </a:p>
          <a:p>
            <a:pPr algn="just"/>
            <a:r>
              <a:rPr lang="cs-CZ" sz="1800" dirty="0"/>
              <a:t>Avšak určité specifické prvky, vyplývající z národních tradic a zvyklostí, se přes uplatňování amerického managementu zachovaly (např. v managementech Francie, Německa, Itálie, Holandska apod.). </a:t>
            </a:r>
          </a:p>
          <a:p>
            <a:pPr algn="just"/>
            <a:r>
              <a:rPr lang="cs-CZ" sz="1800" dirty="0"/>
              <a:t>Protože management zemí západní Evropy, přes své národnostní zvláštnosti, uplatňuje v podstatě stejné principy a metody jako americký management, vznikl tzv. euro-americký management. 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Americký management</a:t>
            </a:r>
          </a:p>
        </p:txBody>
      </p:sp>
    </p:spTree>
    <p:extLst>
      <p:ext uri="{BB962C8B-B14F-4D97-AF65-F5344CB8AC3E}">
        <p14:creationId xmlns:p14="http://schemas.microsoft.com/office/powerpoint/2010/main" val="25121778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0270" y="71040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Uplatňováním amerického managementu v Japonsku (po druhé světové válce), došlo postupně ke vzniku japonského managementu se všemi specifickými rysy a důsledky konkrétního vývoje Japonska. Vznikla tzv. </a:t>
            </a:r>
            <a:r>
              <a:rPr lang="cs-CZ" sz="1800" b="1" dirty="0"/>
              <a:t>japonská škola</a:t>
            </a:r>
            <a:r>
              <a:rPr lang="cs-CZ" sz="1800" dirty="0"/>
              <a:t>, jako protiváha amerického, resp. západního managementu. </a:t>
            </a:r>
          </a:p>
          <a:p>
            <a:pPr algn="just"/>
            <a:r>
              <a:rPr lang="cs-CZ" sz="1800" dirty="0"/>
              <a:t>Zatím co v USA se uplatňují minimální zásahy vlády do činnosti podniků, v Japonsku existuje účinná spolupráce vlády a podniků, vysoko kvalifikovaná centrální regulace ekonomiky, formulování hospodářských programů (cílů) země apod. </a:t>
            </a:r>
          </a:p>
          <a:p>
            <a:pPr algn="just"/>
            <a:r>
              <a:rPr lang="cs-CZ" sz="1800" dirty="0"/>
              <a:t>Pokud jde o řízení japonských podniků, tak je zde výraznou charakteristikou kolektivismus, dominance kolektivních cílů a pocitů závaznosti, uplatňuje se zde princip „každému své místo“, člověk se v japonském podniku uplatní svým umem, zkušenostmi, ale má i pocit sociální jistoty, má uspokojiví pocity morální, estetické i citové.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Japonský management </a:t>
            </a:r>
          </a:p>
        </p:txBody>
      </p:sp>
    </p:spTree>
    <p:extLst>
      <p:ext uri="{BB962C8B-B14F-4D97-AF65-F5344CB8AC3E}">
        <p14:creationId xmlns:p14="http://schemas.microsoft.com/office/powerpoint/2010/main" val="26600018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0270" y="71040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Zatímco management amerických podniků vychází z vědeckých a pragmatických poznatků, tak management v Japonsku je chápán spíše jako umění než věda. </a:t>
            </a:r>
          </a:p>
          <a:p>
            <a:pPr algn="just"/>
            <a:r>
              <a:rPr lang="cs-CZ" sz="1800" dirty="0"/>
              <a:t>Často se hovoří o tzv. japonském stylu řízení, jako jednotným systému řízení uplatňovaném v japonských podnicích. Toto chápání je však příliš zjednodušené, protože japonské podniky uplatňují takový systém řízení, který jim nejvíce vyhovuje. </a:t>
            </a:r>
          </a:p>
          <a:p>
            <a:pPr algn="just"/>
            <a:r>
              <a:rPr lang="cs-CZ" sz="1800" dirty="0"/>
              <a:t>Je však realitou, že systémy řízení japonských podniků mají některé společné znaky, jako například kolektivní rozhodování (</a:t>
            </a:r>
            <a:r>
              <a:rPr lang="cs-CZ" sz="1800" dirty="0" err="1"/>
              <a:t>ringi</a:t>
            </a:r>
            <a:r>
              <a:rPr lang="cs-CZ" sz="1800" dirty="0"/>
              <a:t> systém), celoživotní pracovní poměr, systém odměňování a další. </a:t>
            </a:r>
          </a:p>
          <a:p>
            <a:pPr algn="just"/>
            <a:r>
              <a:rPr lang="cs-CZ" sz="1800" dirty="0"/>
              <a:t>Většina charakteristických znaků japonského managementu je bezprostředně spojená s řízením v tradičních podnicích.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Japonský management </a:t>
            </a:r>
          </a:p>
        </p:txBody>
      </p:sp>
    </p:spTree>
    <p:extLst>
      <p:ext uri="{BB962C8B-B14F-4D97-AF65-F5344CB8AC3E}">
        <p14:creationId xmlns:p14="http://schemas.microsoft.com/office/powerpoint/2010/main" val="42315557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0270" y="71040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Statusový systém diferenciace pracovníků </a:t>
            </a:r>
            <a:r>
              <a:rPr lang="cs-CZ" sz="1800" dirty="0"/>
              <a:t>představuje rozdělení pracovníků v podniku na pracovníky řádné (v podniku pracují po dobu celého produktivního věku) a dočasné pracovníky (sloužící na vyrovnávání zaměstnanecké fluktuace). </a:t>
            </a:r>
          </a:p>
          <a:p>
            <a:pPr algn="just"/>
            <a:r>
              <a:rPr lang="cs-CZ" sz="1800" dirty="0"/>
              <a:t>Řádní pracovníci jsou uspořádáni do určitých kategorií, které tvoří podmínky pro kariéru. Status tedy podmiňuje funkční zařazení pracovníka. Japonské </a:t>
            </a:r>
            <a:r>
              <a:rPr lang="cs-CZ" sz="1800" dirty="0" err="1"/>
              <a:t>prů-myslové</a:t>
            </a:r>
            <a:r>
              <a:rPr lang="cs-CZ" sz="1800" dirty="0"/>
              <a:t> podniky dodnes nemají vypracovaný systém detailního popisu práce. Individuální úlohy a zodpovědnost pracovníků za jejich plnění nejsou jedno-značně určené. To ale neznamená, že zde panuje chaotická organizace práce. Tradice japonského řízení od počátku zprůmyslňování, tzv. </a:t>
            </a:r>
            <a:r>
              <a:rPr lang="cs-CZ" sz="1800" dirty="0" err="1"/>
              <a:t>ringi</a:t>
            </a:r>
            <a:r>
              <a:rPr lang="cs-CZ" sz="1800" dirty="0"/>
              <a:t> systém rozhodování, zformoval pracovní kolektiv nesoucí plnou zodpovědnost za plnění úloh. Tento kolektivismus je výrazným prvkem i současného řízení v japonských podnicích. </a:t>
            </a:r>
          </a:p>
          <a:p>
            <a:pPr algn="just"/>
            <a:endParaRPr lang="cs-CZ" sz="18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Charakteristiky japonského managementu </a:t>
            </a:r>
          </a:p>
        </p:txBody>
      </p:sp>
    </p:spTree>
    <p:extLst>
      <p:ext uri="{BB962C8B-B14F-4D97-AF65-F5344CB8AC3E}">
        <p14:creationId xmlns:p14="http://schemas.microsoft.com/office/powerpoint/2010/main" val="3789260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0270" y="71040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Systém odměňování </a:t>
            </a:r>
            <a:r>
              <a:rPr lang="cs-CZ" sz="1800" dirty="0"/>
              <a:t>je založen na délce pracovního poměru a vzdělání pracovníka. Mzda pracovníka v konečném důsledku závisí na tom, ve které kategorii je zařazen. Tento způsob odměňování vyplývá z neexistence popisu práce a kritérií vyjadřujících individuálních výkon pracovníka. </a:t>
            </a:r>
          </a:p>
          <a:p>
            <a:pPr algn="just"/>
            <a:r>
              <a:rPr lang="cs-CZ" sz="1800" b="1" dirty="0"/>
              <a:t>Metody zdokonalování systému řízení </a:t>
            </a:r>
            <a:r>
              <a:rPr lang="cs-CZ" sz="1800" dirty="0"/>
              <a:t>jsou v tradičním japonském podniku chápány jako výchova a zdokonalování práce vedoucích pracovníků. Mezi základní metody zdokonalování řízení v Japonsku patří </a:t>
            </a:r>
          </a:p>
          <a:p>
            <a:pPr lvl="1" algn="just"/>
            <a:r>
              <a:rPr lang="cs-CZ" sz="1800" dirty="0"/>
              <a:t>výběr kádrů – do vyšších funkcí jsou jmenováni pracovníci s vyšším vzděláním, zejména pak absolventi známých univerzit a s rychlejším po-stupem studia; </a:t>
            </a:r>
          </a:p>
          <a:p>
            <a:pPr lvl="1" algn="just"/>
            <a:r>
              <a:rPr lang="cs-CZ" sz="1800" dirty="0"/>
              <a:t>rotace – patřila svého času mezi nejvíce používanou metodu zdokonalování řízení, jedná se o změnu pracovního zařazení vedoucích pracovníků v pravidelných časových intervalech.</a:t>
            </a:r>
          </a:p>
          <a:p>
            <a:pPr algn="just"/>
            <a:endParaRPr lang="cs-CZ" sz="1800" dirty="0"/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Charakteristiky japonského managementu </a:t>
            </a:r>
          </a:p>
        </p:txBody>
      </p:sp>
    </p:spTree>
    <p:extLst>
      <p:ext uri="{BB962C8B-B14F-4D97-AF65-F5344CB8AC3E}">
        <p14:creationId xmlns:p14="http://schemas.microsoft.com/office/powerpoint/2010/main" val="21131550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Trénink vedoucích prostřednictvím </a:t>
            </a:r>
            <a:r>
              <a:rPr lang="cs-CZ" sz="1800" b="1" dirty="0" err="1"/>
              <a:t>ringi</a:t>
            </a:r>
            <a:r>
              <a:rPr lang="cs-CZ" sz="1800" b="1" dirty="0"/>
              <a:t> systému </a:t>
            </a:r>
            <a:r>
              <a:rPr lang="cs-CZ" sz="1800" dirty="0"/>
              <a:t>(„</a:t>
            </a:r>
            <a:r>
              <a:rPr lang="cs-CZ" sz="1800" dirty="0" err="1"/>
              <a:t>rin</a:t>
            </a:r>
            <a:r>
              <a:rPr lang="cs-CZ" sz="1800" dirty="0"/>
              <a:t>“ znamená předložit návrh nadřízenému a získat si jeho souhlas a „</a:t>
            </a:r>
            <a:r>
              <a:rPr lang="cs-CZ" sz="1800" dirty="0" err="1"/>
              <a:t>gi</a:t>
            </a:r>
            <a:r>
              <a:rPr lang="cs-CZ" sz="1800" dirty="0"/>
              <a:t>“ znamená uvažovat, rozhodovat) – průběh tohoto systému je následující: nižší vedoucí pracovník na formuláři </a:t>
            </a:r>
            <a:r>
              <a:rPr lang="cs-CZ" sz="1800" dirty="0" err="1"/>
              <a:t>ringisho</a:t>
            </a:r>
            <a:r>
              <a:rPr lang="cs-CZ" sz="1800" dirty="0"/>
              <a:t> definuje návrh řešení daného systému – následuje cirkulace tohoto dokumentu mezi příslušnými sekcemi - </a:t>
            </a:r>
            <a:r>
              <a:rPr lang="cs-CZ" sz="1800" dirty="0" err="1"/>
              <a:t>ringisho</a:t>
            </a:r>
            <a:r>
              <a:rPr lang="cs-CZ" sz="1800" dirty="0"/>
              <a:t> se postupně dostane k vrcholovému vedení (k prezidentovi apod.) – když prezident vyjádří svůj souhlas, pak rozhodování je ukončeno a </a:t>
            </a:r>
            <a:r>
              <a:rPr lang="cs-CZ" sz="1800" dirty="0" err="1"/>
              <a:t>ringi</a:t>
            </a:r>
            <a:r>
              <a:rPr lang="cs-CZ" sz="1800" dirty="0"/>
              <a:t> dokument se vrátí na implementaci k iniciátorovi. </a:t>
            </a:r>
          </a:p>
          <a:p>
            <a:pPr algn="just"/>
            <a:endParaRPr lang="cs-CZ" sz="1800" dirty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/>
              <a:t>Přestože bylo řízení japonských podniků do určité míry ovlivněno americkým managementem, tak se řada japonských podniků vrátila k tradičnímu systému řízení. Japonci zcela jednoznačně odmítli americký odborářský systém, a tak nemají třeba ústřední odborové orgány. 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mezinárodnímu managementu v odlišných geografických oblastech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Charakteristiky japonského managementu </a:t>
            </a:r>
          </a:p>
        </p:txBody>
      </p:sp>
    </p:spTree>
    <p:extLst>
      <p:ext uri="{BB962C8B-B14F-4D97-AF65-F5344CB8AC3E}">
        <p14:creationId xmlns:p14="http://schemas.microsoft.com/office/powerpoint/2010/main" val="11936189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Rodinné 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</a:p>
        </p:txBody>
      </p:sp>
    </p:spTree>
    <p:extLst>
      <p:ext uri="{BB962C8B-B14F-4D97-AF65-F5344CB8AC3E}">
        <p14:creationId xmlns:p14="http://schemas.microsoft.com/office/powerpoint/2010/main" val="212746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dirty="0"/>
              <a:t>Zahraniční aktivity nadnárodních podniků jsou prováděny prostřednictvím přidružených zahraničních společností nebo přes zahraniční </a:t>
            </a:r>
            <a:r>
              <a:rPr lang="cs-CZ" sz="1700" dirty="0" smtClean="0"/>
              <a:t>pobočky. </a:t>
            </a:r>
            <a:endParaRPr lang="cs-CZ" sz="1700" dirty="0"/>
          </a:p>
          <a:p>
            <a:pPr marL="0" indent="0" algn="just">
              <a:buNone/>
            </a:pPr>
            <a:r>
              <a:rPr lang="cs-CZ" sz="1700" b="1" dirty="0"/>
              <a:t>Zahraniční přidružená společnost</a:t>
            </a:r>
            <a:r>
              <a:rPr lang="cs-CZ" sz="1700" dirty="0"/>
              <a:t> </a:t>
            </a:r>
            <a:r>
              <a:rPr lang="cs-CZ" sz="1700" dirty="0" smtClean="0"/>
              <a:t>je </a:t>
            </a:r>
            <a:r>
              <a:rPr lang="cs-CZ" sz="1700" dirty="0"/>
              <a:t>oddělenou právnickou osobu, přičemž její jméno se obvykle alespoň částečně odlišuje od jména mateřské společnosti; pokud je vlastnický podíl menší než 20%, tak se hovoří o spřátelené společnosti. Zahraniční přidružená společnost je součástí majetku mateřské společnosti. </a:t>
            </a:r>
            <a:endParaRPr lang="cs-CZ" sz="1700" dirty="0" smtClean="0"/>
          </a:p>
          <a:p>
            <a:pPr algn="just"/>
            <a:r>
              <a:rPr lang="cs-CZ" sz="1700" dirty="0" smtClean="0"/>
              <a:t>Mezi </a:t>
            </a:r>
            <a:r>
              <a:rPr lang="cs-CZ" sz="1700" dirty="0"/>
              <a:t>zahraničními přidruženými společnostmi </a:t>
            </a:r>
            <a:r>
              <a:rPr lang="cs-CZ" sz="1700" dirty="0" smtClean="0"/>
              <a:t>rozlišujeme </a:t>
            </a:r>
            <a:r>
              <a:rPr lang="cs-CZ" sz="1700" dirty="0"/>
              <a:t>dceřiné společnosti a filiálky. </a:t>
            </a:r>
            <a:endParaRPr lang="cs-CZ" sz="1700" dirty="0" smtClean="0"/>
          </a:p>
          <a:p>
            <a:pPr algn="just"/>
            <a:r>
              <a:rPr lang="cs-CZ" sz="1700" dirty="0"/>
              <a:t>O </a:t>
            </a:r>
            <a:r>
              <a:rPr lang="cs-CZ" sz="1700" b="1" i="1" dirty="0"/>
              <a:t>filiálku</a:t>
            </a:r>
            <a:r>
              <a:rPr lang="cs-CZ" sz="1700" dirty="0"/>
              <a:t> (</a:t>
            </a:r>
            <a:r>
              <a:rPr lang="cs-CZ" sz="1700" dirty="0" err="1"/>
              <a:t>associate</a:t>
            </a:r>
            <a:r>
              <a:rPr lang="cs-CZ" sz="1700" dirty="0"/>
              <a:t>, </a:t>
            </a:r>
            <a:r>
              <a:rPr lang="cs-CZ" sz="1700" dirty="0" err="1"/>
              <a:t>affiliate</a:t>
            </a:r>
            <a:r>
              <a:rPr lang="cs-CZ" sz="1700" dirty="0"/>
              <a:t>) se jedná v případě 10 až 50% podílu mateřské společnosti.</a:t>
            </a:r>
          </a:p>
          <a:p>
            <a:pPr algn="just"/>
            <a:r>
              <a:rPr lang="cs-CZ" sz="1700" dirty="0" smtClean="0"/>
              <a:t>O </a:t>
            </a:r>
            <a:r>
              <a:rPr lang="cs-CZ" sz="1700" b="1" i="1" dirty="0"/>
              <a:t>zahraniční dceřiné společnosti </a:t>
            </a:r>
            <a:r>
              <a:rPr lang="cs-CZ" sz="1700" dirty="0"/>
              <a:t>hovoříme tehdy, jestliže je u nich vlastnický podíl mateřské společnosti 50% nebo větší. Zahraniční dceřiné společnosti nejčastěji fungují na principu profit centra, což znamená, že dceřiná společnost je hodnocena na základě vytvořeného zisku a návratnosti vložených prostředků.</a:t>
            </a:r>
            <a:endParaRPr lang="cs-CZ" sz="1700" dirty="0" smtClean="0"/>
          </a:p>
          <a:p>
            <a:pPr marL="0" indent="0" algn="just">
              <a:buNone/>
            </a:pPr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dirty="0" smtClean="0"/>
              <a:t>Způsoby organizace nadnárodních podniků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Nejstarší rodinný podnik: Kongo-</a:t>
            </a:r>
            <a:r>
              <a:rPr lang="cs-CZ" sz="2000" dirty="0" err="1"/>
              <a:t>Gumi</a:t>
            </a:r>
            <a:r>
              <a:rPr lang="cs-CZ" sz="2000" dirty="0"/>
              <a:t> (Japonsko, založeno 593)</a:t>
            </a:r>
          </a:p>
          <a:p>
            <a:endParaRPr lang="cs-CZ" sz="2000" dirty="0"/>
          </a:p>
          <a:p>
            <a:r>
              <a:rPr lang="cs-CZ" sz="2000" dirty="0"/>
              <a:t>70 – 90 % na celkovém počtu podniků</a:t>
            </a:r>
          </a:p>
          <a:p>
            <a:r>
              <a:rPr lang="cs-CZ" sz="2000" dirty="0"/>
              <a:t>60 – 90 % podíl na HDP</a:t>
            </a:r>
          </a:p>
          <a:p>
            <a:r>
              <a:rPr lang="cs-CZ" sz="2000" dirty="0"/>
              <a:t>50 – 80 % podíl na zaměstnanosti</a:t>
            </a:r>
          </a:p>
          <a:p>
            <a:r>
              <a:rPr lang="cs-CZ" sz="2000" dirty="0"/>
              <a:t>85 % Start-</a:t>
            </a:r>
            <a:r>
              <a:rPr lang="cs-CZ" sz="2000" dirty="0" err="1"/>
              <a:t>ups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Fakta o rodinném podnikání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Nejstarší rodinný podnik: Kongo-</a:t>
            </a:r>
            <a:r>
              <a:rPr lang="cs-CZ" sz="2000" dirty="0" err="1"/>
              <a:t>Gumi</a:t>
            </a:r>
            <a:r>
              <a:rPr lang="cs-CZ" sz="2000" dirty="0"/>
              <a:t> (Japonsko, založeno 593)</a:t>
            </a:r>
          </a:p>
          <a:p>
            <a:endParaRPr lang="cs-CZ" sz="2000" dirty="0"/>
          </a:p>
          <a:p>
            <a:r>
              <a:rPr lang="cs-CZ" sz="2000" dirty="0"/>
              <a:t>70 – 90 % na celkovém počtu podniků</a:t>
            </a:r>
          </a:p>
          <a:p>
            <a:r>
              <a:rPr lang="cs-CZ" sz="2000" dirty="0"/>
              <a:t>60 – 90 % podíl na HDP</a:t>
            </a:r>
          </a:p>
          <a:p>
            <a:r>
              <a:rPr lang="cs-CZ" sz="2000" dirty="0"/>
              <a:t>50 – 80 % podíl na zaměstnanosti</a:t>
            </a:r>
          </a:p>
          <a:p>
            <a:r>
              <a:rPr lang="cs-CZ" sz="2000" dirty="0"/>
              <a:t>85 % Start-</a:t>
            </a:r>
            <a:r>
              <a:rPr lang="cs-CZ" sz="2000" dirty="0" err="1"/>
              <a:t>ups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312380" cy="55377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1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Nejstarší forma podniku v novodobé historii civilizace.</a:t>
            </a:r>
          </a:p>
          <a:p>
            <a:pPr marL="109728" indent="0" algn="just">
              <a:buNone/>
            </a:pPr>
            <a:endParaRPr lang="cs-CZ" sz="2000" dirty="0"/>
          </a:p>
          <a:p>
            <a:pPr algn="just"/>
            <a:r>
              <a:rPr lang="cs-CZ" sz="2000" b="1" dirty="0" err="1"/>
              <a:t>Shanker</a:t>
            </a:r>
            <a:r>
              <a:rPr lang="cs-CZ" sz="2000" b="1" dirty="0"/>
              <a:t> a </a:t>
            </a:r>
            <a:r>
              <a:rPr lang="cs-CZ" sz="2000" b="1" dirty="0" err="1"/>
              <a:t>Astrachan</a:t>
            </a:r>
            <a:r>
              <a:rPr lang="cs-CZ" sz="2000" b="1" dirty="0"/>
              <a:t> definice</a:t>
            </a:r>
            <a:r>
              <a:rPr lang="cs-CZ" sz="2000" dirty="0"/>
              <a:t>:</a:t>
            </a:r>
          </a:p>
          <a:p>
            <a:pPr lvl="1" algn="just"/>
            <a:r>
              <a:rPr lang="cs-CZ" sz="2000" b="1" i="1" dirty="0"/>
              <a:t>Široká definice</a:t>
            </a:r>
            <a:r>
              <a:rPr lang="cs-CZ" sz="2000" dirty="0"/>
              <a:t>: RP je takový, kde má rodina strategický vliv na další směřování podniku a kde existuje záměr stávajících vlastníků udržet podnik v rodině.</a:t>
            </a:r>
          </a:p>
          <a:p>
            <a:pPr lvl="1" algn="just"/>
            <a:r>
              <a:rPr lang="cs-CZ" sz="2000" b="1" i="1" dirty="0"/>
              <a:t>Středně široká definice</a:t>
            </a:r>
            <a:r>
              <a:rPr lang="cs-CZ" sz="2000" dirty="0"/>
              <a:t>: RP je takový, kde zakladatel nebo jeho potomci podnik řídí a mají nad ním vlastnickou kontrolu.</a:t>
            </a:r>
          </a:p>
          <a:p>
            <a:pPr lvl="1" algn="just"/>
            <a:r>
              <a:rPr lang="cs-CZ" sz="2000" b="1" i="1" dirty="0"/>
              <a:t>Úzká definice</a:t>
            </a:r>
            <a:r>
              <a:rPr lang="cs-CZ" sz="2000" dirty="0"/>
              <a:t>: Za RP lze považovat takový podnik, kde se angažuje více rodinných generací. Rodina pak podnik přímo řídí a také vlastní a více než jeden člen rodiny v něm má významné manažerské postavení.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Pojetí rodinného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2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i="1" dirty="0"/>
              <a:t>Švýcarsko</a:t>
            </a:r>
            <a:r>
              <a:rPr lang="cs-CZ" sz="2000" dirty="0"/>
              <a:t>: RP je takový podnik, na který vyvíjí rozhodující a určující vliv rodina.</a:t>
            </a:r>
          </a:p>
          <a:p>
            <a:pPr marL="109728" indent="0">
              <a:buNone/>
            </a:pPr>
            <a:endParaRPr lang="cs-CZ" sz="2000" dirty="0"/>
          </a:p>
          <a:p>
            <a:r>
              <a:rPr lang="cs-CZ" sz="2000" b="1" i="1" dirty="0"/>
              <a:t>Německo</a:t>
            </a:r>
            <a:r>
              <a:rPr lang="cs-CZ" sz="2000" dirty="0"/>
              <a:t>: RP je podnik, kde alespoň dvě fyzické osoby se přímo podílí na řízení tohoto podniku a tyto osoby dohromady nebo jejich rodiny vlastní minimálně 50% podíl na dotyčném podniku.</a:t>
            </a:r>
          </a:p>
          <a:p>
            <a:pPr marL="109728" indent="0">
              <a:buNone/>
            </a:pPr>
            <a:endParaRPr lang="cs-CZ" sz="2000" dirty="0"/>
          </a:p>
          <a:p>
            <a:r>
              <a:rPr lang="cs-CZ" sz="2000" b="1" i="1" dirty="0"/>
              <a:t>Rakousko</a:t>
            </a:r>
            <a:r>
              <a:rPr lang="cs-CZ" sz="2000" dirty="0"/>
              <a:t>: RP j obchodní společnost, kde osoby majetkově zainteresované musí být členy jedné rodiny; jednotliví členové rodiny nebo celá rodina daný podnik ovládají (spojeno s většinou hlasovacích práv); management se rekrutuje z členů rodiny mající pevnou vůli řídit daný podnik k zajištění živobytí dané rodiny.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Pojetí rodinného </a:t>
            </a:r>
            <a:r>
              <a:rPr lang="cs-CZ" dirty="0" smtClean="0"/>
              <a:t>podniku v 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4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i="1" dirty="0"/>
              <a:t>Model tří kruhů</a:t>
            </a:r>
          </a:p>
          <a:p>
            <a:pPr lvl="1"/>
            <a:r>
              <a:rPr lang="cs-CZ" sz="2000" dirty="0"/>
              <a:t>Rodina</a:t>
            </a:r>
          </a:p>
          <a:p>
            <a:pPr lvl="1"/>
            <a:r>
              <a:rPr lang="cs-CZ" sz="2000" dirty="0"/>
              <a:t>Podnik</a:t>
            </a:r>
          </a:p>
          <a:p>
            <a:pPr lvl="1"/>
            <a:r>
              <a:rPr lang="cs-CZ" sz="2000" dirty="0"/>
              <a:t>Vlastnictví </a:t>
            </a:r>
          </a:p>
          <a:p>
            <a:r>
              <a:rPr lang="cs-CZ" sz="2000" b="1" i="1" dirty="0" smtClean="0"/>
              <a:t>Úskalí/problémy </a:t>
            </a:r>
            <a:r>
              <a:rPr lang="cs-CZ" sz="2000" b="1" i="1" dirty="0"/>
              <a:t>RP</a:t>
            </a:r>
          </a:p>
          <a:p>
            <a:pPr lvl="1"/>
            <a:r>
              <a:rPr lang="cs-CZ" sz="2000" dirty="0"/>
              <a:t>Styl vedení</a:t>
            </a:r>
          </a:p>
          <a:p>
            <a:pPr lvl="1"/>
            <a:r>
              <a:rPr lang="cs-CZ" sz="2000" dirty="0"/>
              <a:t>Podniková kultura</a:t>
            </a:r>
          </a:p>
          <a:p>
            <a:pPr lvl="1"/>
            <a:r>
              <a:rPr lang="cs-CZ" sz="2000" dirty="0"/>
              <a:t>Správní rada</a:t>
            </a:r>
          </a:p>
          <a:p>
            <a:pPr lvl="1"/>
            <a:r>
              <a:rPr lang="cs-CZ" sz="2000" dirty="0"/>
              <a:t>Etapy života podniku</a:t>
            </a:r>
          </a:p>
          <a:p>
            <a:pPr lvl="1"/>
            <a:r>
              <a:rPr lang="cs-CZ" sz="2000" dirty="0"/>
              <a:t>Strategické řízení</a:t>
            </a:r>
          </a:p>
          <a:p>
            <a:pPr lvl="1"/>
            <a:r>
              <a:rPr lang="cs-CZ" sz="2000" dirty="0"/>
              <a:t>Hodnoty 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Specifika rodinného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3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Rodičovský</a:t>
            </a:r>
          </a:p>
          <a:p>
            <a:r>
              <a:rPr lang="cs-CZ" sz="2000" dirty="0"/>
              <a:t>Manželský </a:t>
            </a:r>
          </a:p>
          <a:p>
            <a:r>
              <a:rPr lang="cs-CZ" sz="2000" dirty="0"/>
              <a:t>Příbuzenský</a:t>
            </a:r>
          </a:p>
          <a:p>
            <a:r>
              <a:rPr lang="cs-CZ" sz="2000" dirty="0"/>
              <a:t>Podnik více rodin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Typy rodinných podniků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7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Menší tradiční restituované rodinné podniky</a:t>
            </a:r>
          </a:p>
          <a:p>
            <a:pPr marL="109728" indent="0">
              <a:buNone/>
            </a:pPr>
            <a:endParaRPr lang="cs-CZ" sz="2000" dirty="0"/>
          </a:p>
          <a:p>
            <a:r>
              <a:rPr lang="cs-CZ" sz="2000" dirty="0"/>
              <a:t>Velké, popř. střední restituované „prvorepublikové podniky“</a:t>
            </a:r>
          </a:p>
          <a:p>
            <a:pPr marL="109728" indent="0">
              <a:buNone/>
            </a:pPr>
            <a:endParaRPr lang="cs-CZ" sz="2000" dirty="0"/>
          </a:p>
          <a:p>
            <a:r>
              <a:rPr lang="cs-CZ" sz="2000" dirty="0"/>
              <a:t>Nové malé a střední podniky založené po roce 1989</a:t>
            </a:r>
          </a:p>
          <a:p>
            <a:pPr marL="109728" indent="0">
              <a:buNone/>
            </a:pPr>
            <a:endParaRPr lang="cs-CZ" sz="2000" dirty="0"/>
          </a:p>
          <a:p>
            <a:r>
              <a:rPr lang="cs-CZ" sz="2000" dirty="0"/>
              <a:t>Nové velké podniky založené po roce 1989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Typy rodinných podniků v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3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i="1" dirty="0" err="1"/>
              <a:t>F</a:t>
            </a:r>
            <a:r>
              <a:rPr lang="cs-CZ" sz="1600" i="1" dirty="0" err="1"/>
              <a:t>amily</a:t>
            </a:r>
            <a:r>
              <a:rPr lang="cs-CZ" sz="1600" i="1" dirty="0"/>
              <a:t> influence </a:t>
            </a:r>
            <a:r>
              <a:rPr lang="cs-CZ" sz="1600" i="1" dirty="0" err="1"/>
              <a:t>through</a:t>
            </a:r>
            <a:r>
              <a:rPr lang="cs-CZ" sz="1600" i="1" dirty="0"/>
              <a:t> </a:t>
            </a:r>
            <a:r>
              <a:rPr lang="cs-CZ" sz="1600" b="1" i="1" dirty="0" err="1"/>
              <a:t>P</a:t>
            </a:r>
            <a:r>
              <a:rPr lang="cs-CZ" sz="1600" i="1" dirty="0" err="1"/>
              <a:t>ower</a:t>
            </a:r>
            <a:r>
              <a:rPr lang="cs-CZ" sz="1600" i="1" dirty="0"/>
              <a:t>, </a:t>
            </a:r>
            <a:r>
              <a:rPr lang="cs-CZ" sz="1600" b="1" i="1" dirty="0" err="1"/>
              <a:t>E</a:t>
            </a:r>
            <a:r>
              <a:rPr lang="cs-CZ" sz="1600" i="1" dirty="0" err="1"/>
              <a:t>xperience</a:t>
            </a:r>
            <a:r>
              <a:rPr lang="cs-CZ" sz="1600" i="1" dirty="0"/>
              <a:t> and </a:t>
            </a:r>
            <a:r>
              <a:rPr lang="cs-CZ" sz="1600" b="1" i="1" dirty="0" err="1"/>
              <a:t>C</a:t>
            </a:r>
            <a:r>
              <a:rPr lang="cs-CZ" sz="1600" i="1" dirty="0" err="1"/>
              <a:t>ulture</a:t>
            </a:r>
            <a:endParaRPr lang="cs-CZ" sz="1600" i="1" dirty="0"/>
          </a:p>
          <a:p>
            <a:r>
              <a:rPr lang="cs-CZ" sz="1600" b="1" dirty="0" err="1"/>
              <a:t>Power</a:t>
            </a:r>
            <a:endParaRPr lang="cs-CZ" sz="1600" b="1" dirty="0"/>
          </a:p>
          <a:p>
            <a:pPr lvl="1"/>
            <a:r>
              <a:rPr lang="cs-CZ" sz="1600" dirty="0"/>
              <a:t>Podíl na vlastním kapitálu</a:t>
            </a:r>
          </a:p>
          <a:p>
            <a:pPr lvl="1"/>
            <a:r>
              <a:rPr lang="cs-CZ" sz="1600" dirty="0"/>
              <a:t>Ovládání (členové a nečlenové rodiny)</a:t>
            </a:r>
          </a:p>
          <a:p>
            <a:pPr lvl="1"/>
            <a:r>
              <a:rPr lang="cs-CZ" sz="1600" dirty="0"/>
              <a:t>Management (členové a nečlenové rodiny)</a:t>
            </a:r>
          </a:p>
          <a:p>
            <a:r>
              <a:rPr lang="cs-CZ" sz="1600" b="1" dirty="0" err="1"/>
              <a:t>Experience</a:t>
            </a:r>
            <a:endParaRPr lang="cs-CZ" sz="1600" b="1" dirty="0"/>
          </a:p>
          <a:p>
            <a:pPr lvl="1"/>
            <a:r>
              <a:rPr lang="cs-CZ" sz="1600" dirty="0"/>
              <a:t>Generace zakladatele</a:t>
            </a:r>
          </a:p>
          <a:p>
            <a:pPr lvl="1"/>
            <a:r>
              <a:rPr lang="cs-CZ" sz="1600" dirty="0"/>
              <a:t>Generace aktivní ve vedení podniku</a:t>
            </a:r>
          </a:p>
          <a:p>
            <a:pPr lvl="1"/>
            <a:r>
              <a:rPr lang="cs-CZ" sz="1600" dirty="0"/>
              <a:t>Generace aktivní v organizaci podniku</a:t>
            </a:r>
          </a:p>
          <a:p>
            <a:pPr lvl="1"/>
            <a:r>
              <a:rPr lang="cs-CZ" sz="1600" dirty="0"/>
              <a:t>Počet členů rodiny aktivně se podílející na činnosti</a:t>
            </a:r>
          </a:p>
          <a:p>
            <a:r>
              <a:rPr lang="cs-CZ" sz="1600" b="1" dirty="0" err="1"/>
              <a:t>Culture</a:t>
            </a:r>
            <a:endParaRPr lang="cs-CZ" sz="1600" b="1" dirty="0"/>
          </a:p>
          <a:p>
            <a:pPr lvl="1"/>
            <a:r>
              <a:rPr lang="cs-CZ" sz="1600" dirty="0"/>
              <a:t>Překrývání hodnot rodiny a podniku</a:t>
            </a:r>
          </a:p>
          <a:p>
            <a:pPr lvl="1"/>
            <a:r>
              <a:rPr lang="cs-CZ" sz="1600" dirty="0"/>
              <a:t>Firemní kultura rodinného podniku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Měření vlivu rodiny na podnik F-PEC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8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Vzájemná shoda mezi osobami</a:t>
            </a:r>
          </a:p>
          <a:p>
            <a:r>
              <a:rPr lang="cs-CZ" sz="1600" dirty="0"/>
              <a:t>Angažovanost</a:t>
            </a:r>
          </a:p>
          <a:p>
            <a:r>
              <a:rPr lang="cs-CZ" sz="1600" dirty="0"/>
              <a:t>Znalost</a:t>
            </a:r>
          </a:p>
          <a:p>
            <a:r>
              <a:rPr lang="cs-CZ" sz="1600" dirty="0"/>
              <a:t>Flexibilita práce, času a peněz</a:t>
            </a:r>
          </a:p>
          <a:p>
            <a:r>
              <a:rPr lang="cs-CZ" sz="1600" dirty="0"/>
              <a:t>Dlouhodobý záměr</a:t>
            </a:r>
          </a:p>
          <a:p>
            <a:r>
              <a:rPr lang="cs-CZ" sz="1600" dirty="0"/>
              <a:t>Stabilní kultura</a:t>
            </a:r>
          </a:p>
          <a:p>
            <a:r>
              <a:rPr lang="cs-CZ" sz="1600" dirty="0"/>
              <a:t>Rychlost rozhodování</a:t>
            </a:r>
          </a:p>
          <a:p>
            <a:r>
              <a:rPr lang="cs-CZ" sz="1600" dirty="0"/>
              <a:t>Blízkost lokálních trhů</a:t>
            </a:r>
          </a:p>
          <a:p>
            <a:r>
              <a:rPr lang="cs-CZ" sz="1600" dirty="0"/>
              <a:t>Hrdost a důvěryhodnost</a:t>
            </a:r>
          </a:p>
          <a:p>
            <a:r>
              <a:rPr lang="cs-CZ" sz="1600" dirty="0"/>
              <a:t>Efektivita</a:t>
            </a:r>
          </a:p>
          <a:p>
            <a:r>
              <a:rPr lang="cs-CZ" sz="1600" dirty="0"/>
              <a:t>Produktivita</a:t>
            </a:r>
          </a:p>
          <a:p>
            <a:r>
              <a:rPr lang="cs-CZ" sz="1600" dirty="0"/>
              <a:t>Tvůrci pracovních míst</a:t>
            </a:r>
          </a:p>
          <a:p>
            <a:r>
              <a:rPr lang="cs-CZ" sz="1600" dirty="0"/>
              <a:t>Orientace na kvalitu</a:t>
            </a:r>
          </a:p>
          <a:p>
            <a:r>
              <a:rPr lang="cs-CZ" sz="1600" dirty="0"/>
              <a:t>Společensky odpovědné chování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Silné stránky rodinného podnikání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70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i="1" dirty="0"/>
              <a:t>Vnější tla</a:t>
            </a:r>
            <a:r>
              <a:rPr lang="cs-CZ" sz="2000" dirty="0"/>
              <a:t>ky – veřejné mínění, postoj investorů, daňová politika státu</a:t>
            </a:r>
          </a:p>
          <a:p>
            <a:pPr marL="109728" indent="0">
              <a:buNone/>
            </a:pPr>
            <a:endParaRPr lang="cs-CZ" sz="2000" dirty="0"/>
          </a:p>
          <a:p>
            <a:r>
              <a:rPr lang="cs-CZ" sz="2000" b="1" i="1" dirty="0"/>
              <a:t>Vnitřní tlaky</a:t>
            </a:r>
          </a:p>
          <a:p>
            <a:pPr lvl="1"/>
            <a:r>
              <a:rPr lang="cs-CZ" sz="2000" i="1" dirty="0"/>
              <a:t>Emocionální tlaky </a:t>
            </a:r>
            <a:r>
              <a:rPr lang="cs-CZ" sz="2000" dirty="0"/>
              <a:t>– vztah otec-syn, rivalita mezi sourozenci, nepotismus, syndrom rozmazleného dítěte, duch pána (patrona), dojení financí podniku, rodinné mýty, komunikace, strategický rodinný plán, rodinný protokol, profesionalizace rodinného podniku</a:t>
            </a:r>
          </a:p>
          <a:p>
            <a:pPr lvl="1"/>
            <a:r>
              <a:rPr lang="cs-CZ" sz="2000" i="1" dirty="0"/>
              <a:t>Podnikové tlaky </a:t>
            </a:r>
            <a:r>
              <a:rPr lang="cs-CZ" sz="2000" dirty="0"/>
              <a:t>– plánování, organizování, řízení, kontrola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Slabé stránky rodinného podnikání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7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dirty="0" smtClean="0"/>
              <a:t>Způsoby organizace nadnárodních podniků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60582"/>
              </p:ext>
            </p:extLst>
          </p:nvPr>
        </p:nvGraphicFramePr>
        <p:xfrm>
          <a:off x="1187624" y="1246161"/>
          <a:ext cx="5760640" cy="3159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29106969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74328682"/>
                    </a:ext>
                  </a:extLst>
                </a:gridCol>
                <a:gridCol w="2354564">
                  <a:extLst>
                    <a:ext uri="{9D8B030D-6E8A-4147-A177-3AD203B41FA5}">
                      <a16:colId xmlns:a16="http://schemas.microsoft.com/office/drawing/2014/main" val="2417596869"/>
                    </a:ext>
                  </a:extLst>
                </a:gridCol>
                <a:gridCol w="1893908">
                  <a:extLst>
                    <a:ext uri="{9D8B030D-6E8A-4147-A177-3AD203B41FA5}">
                      <a16:colId xmlns:a16="http://schemas.microsoft.com/office/drawing/2014/main" val="3999582340"/>
                    </a:ext>
                  </a:extLst>
                </a:gridCol>
              </a:tblGrid>
              <a:tr h="457227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úroveň integrace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Úroveň</a:t>
                      </a:r>
                      <a:r>
                        <a:rPr lang="cs-CZ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lokální citlivosti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682276"/>
                  </a:ext>
                </a:extLst>
              </a:tr>
              <a:tr h="8093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nízká</a:t>
                      </a:r>
                      <a:endParaRPr lang="cs-CZ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vysoká</a:t>
                      </a:r>
                      <a:endParaRPr lang="cs-CZ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1300838"/>
                  </a:ext>
                </a:extLst>
              </a:tr>
              <a:tr h="4862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vysoká</a:t>
                      </a:r>
                      <a:endParaRPr lang="cs-CZ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receptivní dceřiná společnost</a:t>
                      </a:r>
                      <a:endParaRPr lang="cs-CZ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aktivní dceřiná společnost</a:t>
                      </a:r>
                      <a:endParaRPr lang="cs-CZ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309007"/>
                  </a:ext>
                </a:extLst>
              </a:tr>
              <a:tr h="486247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nízká</a:t>
                      </a:r>
                      <a:endParaRPr lang="cs-CZ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replikační dceřiná společnost</a:t>
                      </a:r>
                      <a:endParaRPr lang="cs-CZ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autonomní dceřiná společnost</a:t>
                      </a:r>
                      <a:endParaRPr lang="cs-CZ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672139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683568" y="852455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Rozdělení dceřiných společností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584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rodinného podnikání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</a:p>
        </p:txBody>
      </p:sp>
    </p:spTree>
    <p:extLst>
      <p:ext uri="{BB962C8B-B14F-4D97-AF65-F5344CB8AC3E}">
        <p14:creationId xmlns:p14="http://schemas.microsoft.com/office/powerpoint/2010/main" val="2073843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Management vlastníků</a:t>
            </a:r>
          </a:p>
          <a:p>
            <a:pPr lvl="1"/>
            <a:r>
              <a:rPr lang="cs-CZ" sz="2000" dirty="0"/>
              <a:t>RP jednoho vlastníka – management samovládce</a:t>
            </a:r>
          </a:p>
          <a:p>
            <a:pPr lvl="1"/>
            <a:r>
              <a:rPr lang="cs-CZ" sz="2000" dirty="0"/>
              <a:t>Více vlastníků – partnerský management</a:t>
            </a:r>
          </a:p>
          <a:p>
            <a:r>
              <a:rPr lang="cs-CZ" sz="2000" b="1" dirty="0" smtClean="0"/>
              <a:t>Rodinný </a:t>
            </a:r>
            <a:r>
              <a:rPr lang="cs-CZ" sz="2000" b="1" dirty="0"/>
              <a:t>management</a:t>
            </a:r>
          </a:p>
          <a:p>
            <a:pPr lvl="1"/>
            <a:r>
              <a:rPr lang="cs-CZ" sz="2000" dirty="0"/>
              <a:t>Sourozenecký management</a:t>
            </a:r>
          </a:p>
          <a:p>
            <a:pPr lvl="1"/>
            <a:r>
              <a:rPr lang="cs-CZ" sz="2000" dirty="0"/>
              <a:t>Management se zapojením zeťů a snach</a:t>
            </a:r>
          </a:p>
          <a:p>
            <a:pPr lvl="1"/>
            <a:r>
              <a:rPr lang="cs-CZ" sz="2000" dirty="0"/>
              <a:t>Management klanu</a:t>
            </a:r>
          </a:p>
          <a:p>
            <a:r>
              <a:rPr lang="cs-CZ" sz="2000" b="1" dirty="0" smtClean="0"/>
              <a:t>Management </a:t>
            </a:r>
            <a:r>
              <a:rPr lang="cs-CZ" sz="2000" b="1" dirty="0"/>
              <a:t>vlastníka/rodiny s účastí externích manažerů</a:t>
            </a:r>
          </a:p>
          <a:p>
            <a:r>
              <a:rPr lang="cs-CZ" sz="2000" b="1" dirty="0" smtClean="0"/>
              <a:t>Čisté </a:t>
            </a:r>
            <a:r>
              <a:rPr lang="cs-CZ" sz="2000" b="1" dirty="0"/>
              <a:t>řízení prostřednictvím externích manažerů (oddělení kapitálu a řízení)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Formy participace rodiny na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5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Řízení pomáhám a </a:t>
            </a:r>
            <a:r>
              <a:rPr lang="cs-CZ" sz="1800" dirty="0" smtClean="0"/>
              <a:t>podporou </a:t>
            </a:r>
            <a:r>
              <a:rPr lang="pt-BR" sz="1800" dirty="0"/>
              <a:t>(řízení metodou „ukaž a pomáhej“)</a:t>
            </a:r>
            <a:endParaRPr lang="cs-CZ" sz="1800" dirty="0"/>
          </a:p>
          <a:p>
            <a:pPr marL="109728" indent="0">
              <a:buNone/>
            </a:pPr>
            <a:endParaRPr lang="cs-CZ" sz="1800" dirty="0"/>
          </a:p>
          <a:p>
            <a:r>
              <a:rPr lang="cs-CZ" sz="1800" dirty="0"/>
              <a:t>Řízení pomocí příkladu a demonstrace (řízení metodou „jít příkladem“)</a:t>
            </a:r>
          </a:p>
          <a:p>
            <a:pPr marL="109728" indent="0">
              <a:buNone/>
            </a:pPr>
            <a:endParaRPr lang="cs-CZ" sz="1800" dirty="0"/>
          </a:p>
          <a:p>
            <a:r>
              <a:rPr lang="cs-CZ" sz="1800" dirty="0"/>
              <a:t>Řízení prostřednictvím podnikové kultury (řízení metodou „utváření konceptu“)</a:t>
            </a:r>
          </a:p>
          <a:p>
            <a:pPr marL="109728" indent="0">
              <a:buNone/>
            </a:pPr>
            <a:endParaRPr lang="cs-CZ" sz="1800" dirty="0"/>
          </a:p>
          <a:p>
            <a:r>
              <a:rPr lang="cs-CZ" sz="1800" dirty="0"/>
              <a:t>Řízení pomocí struktury (řízení pomocí systémů)</a:t>
            </a:r>
          </a:p>
          <a:p>
            <a:pPr marL="0" lv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Fáze řízení v rodinném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3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694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Dimenze</a:t>
            </a:r>
          </a:p>
          <a:p>
            <a:pPr lvl="1"/>
            <a:r>
              <a:rPr lang="cs-CZ" sz="2400" dirty="0" smtClean="0"/>
              <a:t>míra </a:t>
            </a:r>
            <a:r>
              <a:rPr lang="cs-CZ" sz="2400" dirty="0"/>
              <a:t>účasti rodiny </a:t>
            </a:r>
            <a:r>
              <a:rPr lang="cs-CZ" sz="2400" dirty="0" smtClean="0"/>
              <a:t>na </a:t>
            </a:r>
            <a:r>
              <a:rPr lang="cs-CZ" sz="2400" dirty="0"/>
              <a:t>řízení rodinného podniku</a:t>
            </a:r>
          </a:p>
          <a:p>
            <a:pPr lvl="1"/>
            <a:r>
              <a:rPr lang="cs-CZ" sz="2400" dirty="0"/>
              <a:t>blízkost vztahu zakladatele a zaměstnanců </a:t>
            </a:r>
            <a:r>
              <a:rPr lang="cs-CZ" sz="2400" dirty="0" smtClean="0"/>
              <a:t>podniku</a:t>
            </a:r>
          </a:p>
          <a:p>
            <a:pPr marL="457200" lvl="1" indent="0">
              <a:buNone/>
            </a:pPr>
            <a:endParaRPr lang="cs-CZ" sz="2400" dirty="0"/>
          </a:p>
          <a:p>
            <a:r>
              <a:rPr lang="cs-CZ" sz="2400" b="1" dirty="0"/>
              <a:t>Typy řízení</a:t>
            </a:r>
          </a:p>
          <a:p>
            <a:pPr lvl="1"/>
            <a:r>
              <a:rPr lang="cs-CZ" sz="2400" dirty="0"/>
              <a:t>Prométheus</a:t>
            </a:r>
          </a:p>
          <a:p>
            <a:pPr lvl="1"/>
            <a:r>
              <a:rPr lang="cs-CZ" sz="2400" dirty="0"/>
              <a:t>Trenér</a:t>
            </a:r>
          </a:p>
          <a:p>
            <a:pPr lvl="1"/>
            <a:r>
              <a:rPr lang="cs-CZ" sz="2400" dirty="0"/>
              <a:t>Generální štáb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Typy řízení v rodinném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9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694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Systém vlastnictví – systém řízení – systém rodiny</a:t>
            </a:r>
          </a:p>
          <a:p>
            <a:r>
              <a:rPr lang="cs-CZ" sz="1600" b="1" i="1" dirty="0" smtClean="0"/>
              <a:t>Základní </a:t>
            </a:r>
            <a:r>
              <a:rPr lang="cs-CZ" sz="1600" b="1" i="1" dirty="0"/>
              <a:t>instituce v RP</a:t>
            </a:r>
          </a:p>
          <a:p>
            <a:pPr lvl="1"/>
            <a:r>
              <a:rPr lang="cs-CZ" sz="1600" i="1" dirty="0"/>
              <a:t>Nerodinné orgány</a:t>
            </a:r>
          </a:p>
          <a:p>
            <a:pPr lvl="2"/>
            <a:r>
              <a:rPr lang="cs-CZ" sz="1600" dirty="0"/>
              <a:t>Valná hromada </a:t>
            </a:r>
          </a:p>
          <a:p>
            <a:pPr lvl="2"/>
            <a:r>
              <a:rPr lang="cs-CZ" sz="1600" dirty="0"/>
              <a:t>Představenstvo</a:t>
            </a:r>
          </a:p>
          <a:p>
            <a:pPr lvl="2"/>
            <a:r>
              <a:rPr lang="cs-CZ" sz="1600" dirty="0"/>
              <a:t>Top management</a:t>
            </a:r>
          </a:p>
          <a:p>
            <a:pPr lvl="1"/>
            <a:r>
              <a:rPr lang="cs-CZ" sz="1600" i="1" dirty="0"/>
              <a:t>Rodinné orgány</a:t>
            </a:r>
          </a:p>
          <a:p>
            <a:pPr lvl="2"/>
            <a:r>
              <a:rPr lang="cs-CZ" sz="1600" dirty="0"/>
              <a:t>Rodinné setkání</a:t>
            </a:r>
          </a:p>
          <a:p>
            <a:pPr lvl="2"/>
            <a:r>
              <a:rPr lang="cs-CZ" sz="1600" dirty="0"/>
              <a:t>Rodinné shromáždění (fórum)</a:t>
            </a:r>
          </a:p>
          <a:p>
            <a:pPr lvl="2"/>
            <a:r>
              <a:rPr lang="cs-CZ" sz="1600" dirty="0"/>
              <a:t>Rodinná rada</a:t>
            </a:r>
          </a:p>
          <a:p>
            <a:pPr lvl="2"/>
            <a:r>
              <a:rPr lang="cs-CZ" sz="1600" dirty="0"/>
              <a:t>Setkání akcionářů, akcionářský rodinný výbor, rodinný vzdělávací výbor</a:t>
            </a:r>
            <a:r>
              <a:rPr lang="cs-CZ" sz="1600" dirty="0" smtClean="0"/>
              <a:t>…</a:t>
            </a:r>
            <a:endParaRPr lang="cs-CZ" sz="1600" dirty="0"/>
          </a:p>
          <a:p>
            <a:pPr marL="630936" lvl="2" indent="0">
              <a:buNone/>
            </a:pPr>
            <a:r>
              <a:rPr lang="cs-CZ" sz="1600" i="1" dirty="0"/>
              <a:t>Rodinný protokol </a:t>
            </a:r>
            <a:r>
              <a:rPr lang="cs-CZ" sz="1600" dirty="0"/>
              <a:t>– rodinná ústava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 smtClean="0"/>
              <a:t>Corporate</a:t>
            </a:r>
            <a:r>
              <a:rPr lang="cs-CZ" dirty="0" smtClean="0"/>
              <a:t> </a:t>
            </a:r>
            <a:r>
              <a:rPr lang="cs-CZ" dirty="0" err="1" smtClean="0"/>
              <a:t>Governance</a:t>
            </a:r>
            <a:r>
              <a:rPr lang="cs-CZ" dirty="0" smtClean="0"/>
              <a:t> rodinného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6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dirty="0"/>
              <a:t>Vazby mezi podnikovými institucemi a podnikovými dokumenty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/>
          </p:nvPr>
        </p:nvGraphicFramePr>
        <p:xfrm>
          <a:off x="219548" y="1210892"/>
          <a:ext cx="864096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Plán/instituce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Generální ředitel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Top management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Představenstvo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Rodinná rada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Strategický plán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Iniciuje</a:t>
                      </a:r>
                      <a:r>
                        <a:rPr lang="cs-CZ" baseline="0" dirty="0" smtClean="0"/>
                        <a:t> a schvaluje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vytváří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Konzultuje a schvaluje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Konzultuje a podporuje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Rodinný protokol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Účastní se RR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Konzultuje</a:t>
                      </a:r>
                      <a:r>
                        <a:rPr lang="cs-CZ" baseline="0" dirty="0" smtClean="0"/>
                        <a:t> a schvaluje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Konzultuje</a:t>
                      </a:r>
                      <a:r>
                        <a:rPr lang="cs-CZ" baseline="0" dirty="0" smtClean="0"/>
                        <a:t> a schvaluje pouze firemní politiku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vytváří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Plán mezigeneračního předání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vytváří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Konzultuje a podporuje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Konzultuje a schvaluje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Konzultuje a podporuje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7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senior  x  junior</a:t>
            </a:r>
          </a:p>
          <a:p>
            <a:r>
              <a:rPr lang="cs-CZ" sz="2000" dirty="0" smtClean="0"/>
              <a:t>možná </a:t>
            </a:r>
            <a:r>
              <a:rPr lang="cs-CZ" sz="2000" dirty="0"/>
              <a:t>role </a:t>
            </a:r>
            <a:r>
              <a:rPr lang="cs-CZ" sz="2000" dirty="0" smtClean="0"/>
              <a:t>poradců</a:t>
            </a:r>
          </a:p>
          <a:p>
            <a:endParaRPr lang="cs-CZ" sz="2000" dirty="0"/>
          </a:p>
          <a:p>
            <a:endParaRPr lang="cs-CZ" sz="2000" dirty="0" smtClean="0"/>
          </a:p>
          <a:p>
            <a:pPr lvl="0" algn="just"/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Plánování a řízení </a:t>
            </a:r>
            <a:r>
              <a:rPr lang="cs-CZ" dirty="0" smtClean="0"/>
              <a:t>následnictví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283932" y="1983513"/>
          <a:ext cx="784887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zakladatel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nástupce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Fáze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Počáteční nechuť předat podnik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Odpor</a:t>
                      </a:r>
                      <a:r>
                        <a:rPr lang="cs-CZ" baseline="0" dirty="0" smtClean="0"/>
                        <a:t> k převzetí podniku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Fáze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Uvědomění</a:t>
                      </a:r>
                      <a:r>
                        <a:rPr lang="cs-CZ" baseline="0" dirty="0" smtClean="0"/>
                        <a:t> si nutnosti podnik předat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Překonání odporu a averze</a:t>
                      </a:r>
                      <a:r>
                        <a:rPr lang="cs-CZ" baseline="0" dirty="0" smtClean="0"/>
                        <a:t> k zakladateli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Fáze 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Předání podniku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Převzetí podniku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Fáze 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Odloučení se od RP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Vedení RP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5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17513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Kdo se stane následníkem/následníky?</a:t>
            </a:r>
          </a:p>
          <a:p>
            <a:pPr marL="109728" indent="0">
              <a:buNone/>
            </a:pPr>
            <a:endParaRPr lang="cs-CZ" sz="2000" dirty="0"/>
          </a:p>
          <a:p>
            <a:r>
              <a:rPr lang="cs-CZ" sz="2000" dirty="0"/>
              <a:t>Kdy se má začít s plánováním výměny generací?</a:t>
            </a:r>
          </a:p>
          <a:p>
            <a:pPr marL="109728" indent="0">
              <a:buNone/>
            </a:pPr>
            <a:endParaRPr lang="cs-CZ" sz="2000" dirty="0"/>
          </a:p>
          <a:p>
            <a:r>
              <a:rPr lang="cs-CZ" sz="2000" dirty="0"/>
              <a:t>Jakým způsobem přistoupit k výměně generací?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/>
              <a:t>Základní rozhodnutí při následnictví v </a:t>
            </a:r>
            <a:r>
              <a:rPr lang="cs-CZ" dirty="0" smtClean="0"/>
              <a:t>rodinném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Seskupením zahraničních dceřiných společností vzniká tzv. </a:t>
            </a:r>
            <a:r>
              <a:rPr lang="cs-CZ" sz="2000" b="1" dirty="0"/>
              <a:t>mezinárodní divize</a:t>
            </a:r>
            <a:r>
              <a:rPr lang="cs-CZ" sz="2000" dirty="0"/>
              <a:t>. </a:t>
            </a:r>
            <a:endParaRPr lang="cs-CZ" sz="2000" dirty="0" smtClean="0"/>
          </a:p>
          <a:p>
            <a:pPr algn="just"/>
            <a:r>
              <a:rPr lang="cs-CZ" sz="2000" dirty="0" smtClean="0"/>
              <a:t>Mezinárodní </a:t>
            </a:r>
            <a:r>
              <a:rPr lang="cs-CZ" sz="2000" dirty="0"/>
              <a:t>divize jsou vytvářeny nejčastěji v okamžiku, kdy jsou vytvořeny čtyři a více zahraničních dceřiných společností nebo kdy podíl zahraničních podnikatelských aktivit představuje okolo 10 – 15% celkového výkonu podniku. </a:t>
            </a:r>
            <a:endParaRPr lang="cs-CZ" sz="2000" dirty="0" smtClean="0"/>
          </a:p>
          <a:p>
            <a:pPr algn="just"/>
            <a:r>
              <a:rPr lang="cs-CZ" sz="2000" dirty="0" smtClean="0"/>
              <a:t>Vedení </a:t>
            </a:r>
            <a:r>
              <a:rPr lang="cs-CZ" sz="2000" dirty="0"/>
              <a:t>mezinárodní </a:t>
            </a:r>
            <a:r>
              <a:rPr lang="cs-CZ" sz="2000" dirty="0" smtClean="0"/>
              <a:t>divize, </a:t>
            </a:r>
            <a:r>
              <a:rPr lang="cs-CZ" sz="2000" dirty="0"/>
              <a:t>které odpovídá za efektivnost zahraničních aktivit, je přímo podřízeno výkonnému řediteli společnosti.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dirty="0" smtClean="0"/>
              <a:t>Způsoby organizace nadnárodních podniků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8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6666</Words>
  <Application>Microsoft Office PowerPoint</Application>
  <PresentationFormat>Předvádění na obrazovce (16:9)</PresentationFormat>
  <Paragraphs>684</Paragraphs>
  <Slides>87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2" baseType="lpstr">
      <vt:lpstr>Arial</vt:lpstr>
      <vt:lpstr>Calibri</vt:lpstr>
      <vt:lpstr>Enriqueta</vt:lpstr>
      <vt:lpstr>Times New Roman</vt:lpstr>
      <vt:lpstr>SLU</vt:lpstr>
      <vt:lpstr>Podnikatelské prostředí nadnárodních korporací</vt:lpstr>
      <vt:lpstr>Nadnárodní podniky</vt:lpstr>
      <vt:lpstr>Nadnárodní podniky</vt:lpstr>
      <vt:lpstr>Nadnárodní podniky</vt:lpstr>
      <vt:lpstr>Typy nadnárodních podniků</vt:lpstr>
      <vt:lpstr>Typy nadnárodních podniků</vt:lpstr>
      <vt:lpstr>Způsoby organizace nadnárodních podniků</vt:lpstr>
      <vt:lpstr>Způsoby organizace nadnárodních podniků</vt:lpstr>
      <vt:lpstr>Způsoby organizace nadnárodních podniků</vt:lpstr>
      <vt:lpstr>Způsoby organizace nadnárodních podniků</vt:lpstr>
      <vt:lpstr>Způsoby organizace nadnárodních podniků</vt:lpstr>
      <vt:lpstr>Způsoby organizace nadnárodních podniků</vt:lpstr>
      <vt:lpstr>Strategie na mezinárodních trzích a organizační struktura</vt:lpstr>
      <vt:lpstr>Funkční struktura</vt:lpstr>
      <vt:lpstr>Multidivizionální struktura</vt:lpstr>
      <vt:lpstr>Maticová struktura</vt:lpstr>
      <vt:lpstr>Globální divizionální struktura produktová</vt:lpstr>
      <vt:lpstr>Globální geografická struktura</vt:lpstr>
      <vt:lpstr>Maticová geografická struktura</vt:lpstr>
      <vt:lpstr>Vztah mezi mezinárodní strategii a organizační strukturou </vt:lpstr>
      <vt:lpstr>Nově vznikající organizační struktury</vt:lpstr>
      <vt:lpstr>Interorganizační sítě (Interorganizational Networks)</vt:lpstr>
      <vt:lpstr>Globální síťové struktury e-korporací (Global E-Corporation Network Structure)</vt:lpstr>
      <vt:lpstr>Globální síťové struktury e-korporací (Global E-Corporation Network Structure)</vt:lpstr>
      <vt:lpstr>Sítě nadnárodních korporací (Transnational Corporation Network Structure)</vt:lpstr>
      <vt:lpstr>Sítě nadnárodních korporací (Transnational Corporation Network Structure)</vt:lpstr>
      <vt:lpstr>Organizační alternativy a vývoj pro globální podniky</vt:lpstr>
      <vt:lpstr>Koordinační mechanismy pro mezinárodní operace</vt:lpstr>
      <vt:lpstr>Management nadnárodních korporací</vt:lpstr>
      <vt:lpstr>Mezinárodní řízení lidských zdrojů</vt:lpstr>
      <vt:lpstr>Oblasti mezinárodního řízení lidských zdrojů</vt:lpstr>
      <vt:lpstr>Požadavky na manažery v mezinárodním prostředí</vt:lpstr>
      <vt:lpstr>Manažerské přístupy k řízení nadnárodních podniků</vt:lpstr>
      <vt:lpstr>Přístupy k IHRM v mezinárodní prostředí</vt:lpstr>
      <vt:lpstr>Etnocentrický přístup</vt:lpstr>
      <vt:lpstr>Polycentrický přístup</vt:lpstr>
      <vt:lpstr>Geocentrický přístup</vt:lpstr>
      <vt:lpstr>Regiocentrický přístup</vt:lpstr>
      <vt:lpstr>Manažeři v mezinárodním obchodě</vt:lpstr>
      <vt:lpstr>Problémy expatriantů</vt:lpstr>
      <vt:lpstr>Školení a rozvoj zaměstnanců</vt:lpstr>
      <vt:lpstr>Techniky školení</vt:lpstr>
      <vt:lpstr>Kompenzace – odměňování </vt:lpstr>
      <vt:lpstr>Manažerské přístupy v mezinárodním prostředí</vt:lpstr>
      <vt:lpstr>Interkulturní přístup</vt:lpstr>
      <vt:lpstr>Interkulturní přístup</vt:lpstr>
      <vt:lpstr>Interkulturní dimenze</vt:lpstr>
      <vt:lpstr>Interkulturní dimenze – G. Hofstede</vt:lpstr>
      <vt:lpstr>Interkulturní dimenze – G. Hofstede</vt:lpstr>
      <vt:lpstr>Interkulturní dimenze – Edward T. Hall</vt:lpstr>
      <vt:lpstr>Interkulturní dimenze – Edward T. Hall</vt:lpstr>
      <vt:lpstr>Interkulturní dimenze – Edward T. Hall</vt:lpstr>
      <vt:lpstr>Interkulturní dimenze – Fons Trompenaars</vt:lpstr>
      <vt:lpstr>Interkulturní dimenze – Fons Trompenaars</vt:lpstr>
      <vt:lpstr>Interkulturní dimenze – Fons Trompenaars</vt:lpstr>
      <vt:lpstr>Interkulturní dimenze – Jacques Demorgon</vt:lpstr>
      <vt:lpstr>Interkulturní dimenze – Jacques Demorgon</vt:lpstr>
      <vt:lpstr>Interkulturní dimenze – Jacques Demorgon</vt:lpstr>
      <vt:lpstr>Interkulturní dimenze – Jacques Demorgon</vt:lpstr>
      <vt:lpstr>Interkulturní kompetence </vt:lpstr>
      <vt:lpstr>Interkulturní kompetence </vt:lpstr>
      <vt:lpstr>Interkulturní kompetence</vt:lpstr>
      <vt:lpstr>Americký management</vt:lpstr>
      <vt:lpstr>Japonský management </vt:lpstr>
      <vt:lpstr>Japonský management </vt:lpstr>
      <vt:lpstr>Charakteristiky japonského managementu </vt:lpstr>
      <vt:lpstr>Charakteristiky japonského managementu </vt:lpstr>
      <vt:lpstr>Charakteristiky japonského managementu </vt:lpstr>
      <vt:lpstr>Rodinné podnikání</vt:lpstr>
      <vt:lpstr>Fakta o rodinném podnikání</vt:lpstr>
      <vt:lpstr>Prezentace aplikace PowerPoint</vt:lpstr>
      <vt:lpstr>Pojetí rodinného podniku</vt:lpstr>
      <vt:lpstr>Pojetí rodinného podniku v EU</vt:lpstr>
      <vt:lpstr>Specifika rodinného podniku</vt:lpstr>
      <vt:lpstr>Typy rodinných podniků</vt:lpstr>
      <vt:lpstr>Typy rodinných podniků v ČR</vt:lpstr>
      <vt:lpstr>Měření vlivu rodiny na podnik F-PEC</vt:lpstr>
      <vt:lpstr>Silné stránky rodinného podnikání</vt:lpstr>
      <vt:lpstr>Slabé stránky rodinného podnikání</vt:lpstr>
      <vt:lpstr>Management rodinného podnikání</vt:lpstr>
      <vt:lpstr>Formy participace rodiny na řízení</vt:lpstr>
      <vt:lpstr>Fáze řízení v rodinném podniku</vt:lpstr>
      <vt:lpstr>Typy řízení v rodinném podniku</vt:lpstr>
      <vt:lpstr>Corporate Governance rodinného podniku</vt:lpstr>
      <vt:lpstr>Vazby mezi podnikovými institucemi a podnikovými dokumenty</vt:lpstr>
      <vt:lpstr>Plánování a řízení následnictví</vt:lpstr>
      <vt:lpstr>Základní rozhodnutí při následnictví v rodinném podniku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415</cp:revision>
  <dcterms:created xsi:type="dcterms:W3CDTF">2016-07-06T15:42:34Z</dcterms:created>
  <dcterms:modified xsi:type="dcterms:W3CDTF">2024-04-17T18:56:02Z</dcterms:modified>
</cp:coreProperties>
</file>