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sldIdLst>
    <p:sldId id="256" r:id="rId2"/>
    <p:sldId id="269" r:id="rId3"/>
    <p:sldId id="387" r:id="rId4"/>
    <p:sldId id="386" r:id="rId5"/>
    <p:sldId id="388" r:id="rId6"/>
    <p:sldId id="417" r:id="rId7"/>
    <p:sldId id="389" r:id="rId8"/>
    <p:sldId id="408" r:id="rId9"/>
    <p:sldId id="449" r:id="rId10"/>
    <p:sldId id="450" r:id="rId11"/>
    <p:sldId id="418" r:id="rId12"/>
    <p:sldId id="409" r:id="rId13"/>
    <p:sldId id="419" r:id="rId14"/>
    <p:sldId id="413" r:id="rId15"/>
    <p:sldId id="393" r:id="rId16"/>
    <p:sldId id="432" r:id="rId17"/>
    <p:sldId id="433" r:id="rId18"/>
    <p:sldId id="394" r:id="rId19"/>
    <p:sldId id="448" r:id="rId20"/>
    <p:sldId id="434" r:id="rId21"/>
    <p:sldId id="447" r:id="rId22"/>
    <p:sldId id="435" r:id="rId23"/>
    <p:sldId id="436" r:id="rId24"/>
    <p:sldId id="446" r:id="rId25"/>
    <p:sldId id="273" r:id="rId26"/>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Výchozí oddíl" id="{E58DADE8-EFD0-4CCF-830F-B9EE80690544}">
          <p14:sldIdLst>
            <p14:sldId id="256"/>
            <p14:sldId id="269"/>
          </p14:sldIdLst>
        </p14:section>
        <p14:section name="Oddíl bez názvu" id="{0DD63392-BB8C-491B-BAF5-AE269A00D3A9}">
          <p14:sldIdLst>
            <p14:sldId id="387"/>
            <p14:sldId id="386"/>
            <p14:sldId id="388"/>
            <p14:sldId id="417"/>
            <p14:sldId id="389"/>
            <p14:sldId id="408"/>
            <p14:sldId id="449"/>
            <p14:sldId id="450"/>
            <p14:sldId id="418"/>
            <p14:sldId id="409"/>
            <p14:sldId id="419"/>
            <p14:sldId id="413"/>
            <p14:sldId id="393"/>
            <p14:sldId id="432"/>
            <p14:sldId id="433"/>
            <p14:sldId id="394"/>
            <p14:sldId id="448"/>
            <p14:sldId id="434"/>
            <p14:sldId id="447"/>
            <p14:sldId id="435"/>
            <p14:sldId id="436"/>
            <p14:sldId id="446"/>
            <p14:sldId id="2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77" d="100"/>
          <a:sy n="77" d="100"/>
        </p:scale>
        <p:origin x="103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Marková" userId="8ac8855c-4e0e-44ec-b242-4f56ba3c791e" providerId="ADAL" clId="{89A34E1A-4091-4B09-ACE7-8F9BAE696602}"/>
    <pc:docChg chg="undo redo custSel addSld delSld modSld modSection">
      <pc:chgData name="Helena Marková" userId="8ac8855c-4e0e-44ec-b242-4f56ba3c791e" providerId="ADAL" clId="{89A34E1A-4091-4B09-ACE7-8F9BAE696602}" dt="2024-04-21T22:28:10.666" v="456" actId="20577"/>
      <pc:docMkLst>
        <pc:docMk/>
      </pc:docMkLst>
      <pc:sldChg chg="modSp">
        <pc:chgData name="Helena Marková" userId="8ac8855c-4e0e-44ec-b242-4f56ba3c791e" providerId="ADAL" clId="{89A34E1A-4091-4B09-ACE7-8F9BAE696602}" dt="2024-04-21T21:38:12.974" v="19" actId="20577"/>
        <pc:sldMkLst>
          <pc:docMk/>
          <pc:sldMk cId="0" sldId="256"/>
        </pc:sldMkLst>
        <pc:spChg chg="mod">
          <ac:chgData name="Helena Marková" userId="8ac8855c-4e0e-44ec-b242-4f56ba3c791e" providerId="ADAL" clId="{89A34E1A-4091-4B09-ACE7-8F9BAE696602}" dt="2024-04-21T21:38:12.974" v="19" actId="20577"/>
          <ac:spMkLst>
            <pc:docMk/>
            <pc:sldMk cId="0" sldId="256"/>
            <ac:spMk id="28675" creationId="{00000000-0000-0000-0000-000000000000}"/>
          </ac:spMkLst>
        </pc:spChg>
      </pc:sldChg>
      <pc:sldChg chg="modSp modAnim">
        <pc:chgData name="Helena Marková" userId="8ac8855c-4e0e-44ec-b242-4f56ba3c791e" providerId="ADAL" clId="{89A34E1A-4091-4B09-ACE7-8F9BAE696602}" dt="2024-04-21T22:02:36.619" v="111" actId="6549"/>
        <pc:sldMkLst>
          <pc:docMk/>
          <pc:sldMk cId="0" sldId="269"/>
        </pc:sldMkLst>
        <pc:spChg chg="mod">
          <ac:chgData name="Helena Marková" userId="8ac8855c-4e0e-44ec-b242-4f56ba3c791e" providerId="ADAL" clId="{89A34E1A-4091-4B09-ACE7-8F9BAE696602}" dt="2024-04-21T22:02:36.619" v="111" actId="6549"/>
          <ac:spMkLst>
            <pc:docMk/>
            <pc:sldMk cId="0" sldId="269"/>
            <ac:spMk id="44035" creationId="{00000000-0000-0000-0000-000000000000}"/>
          </ac:spMkLst>
        </pc:spChg>
      </pc:sldChg>
      <pc:sldChg chg="del">
        <pc:chgData name="Helena Marková" userId="8ac8855c-4e0e-44ec-b242-4f56ba3c791e" providerId="ADAL" clId="{89A34E1A-4091-4B09-ACE7-8F9BAE696602}" dt="2024-04-21T22:02:41.326" v="112" actId="2696"/>
        <pc:sldMkLst>
          <pc:docMk/>
          <pc:sldMk cId="1002084148" sldId="383"/>
        </pc:sldMkLst>
      </pc:sldChg>
      <pc:sldChg chg="modSp mod">
        <pc:chgData name="Helena Marková" userId="8ac8855c-4e0e-44ec-b242-4f56ba3c791e" providerId="ADAL" clId="{89A34E1A-4091-4B09-ACE7-8F9BAE696602}" dt="2024-04-21T21:52:15.586" v="49" actId="6549"/>
        <pc:sldMkLst>
          <pc:docMk/>
          <pc:sldMk cId="2553631087" sldId="394"/>
        </pc:sldMkLst>
        <pc:spChg chg="mod">
          <ac:chgData name="Helena Marková" userId="8ac8855c-4e0e-44ec-b242-4f56ba3c791e" providerId="ADAL" clId="{89A34E1A-4091-4B09-ACE7-8F9BAE696602}" dt="2024-04-21T21:52:15.586" v="49" actId="6549"/>
          <ac:spMkLst>
            <pc:docMk/>
            <pc:sldMk cId="2553631087" sldId="394"/>
            <ac:spMk id="44035" creationId="{00000000-0000-0000-0000-000000000000}"/>
          </ac:spMkLst>
        </pc:spChg>
      </pc:sldChg>
      <pc:sldChg chg="del">
        <pc:chgData name="Helena Marková" userId="8ac8855c-4e0e-44ec-b242-4f56ba3c791e" providerId="ADAL" clId="{89A34E1A-4091-4B09-ACE7-8F9BAE696602}" dt="2024-04-21T22:03:09.685" v="119" actId="2696"/>
        <pc:sldMkLst>
          <pc:docMk/>
          <pc:sldMk cId="428736296" sldId="398"/>
        </pc:sldMkLst>
      </pc:sldChg>
      <pc:sldChg chg="del">
        <pc:chgData name="Helena Marková" userId="8ac8855c-4e0e-44ec-b242-4f56ba3c791e" providerId="ADAL" clId="{89A34E1A-4091-4B09-ACE7-8F9BAE696602}" dt="2024-04-21T22:02:49.317" v="115" actId="2696"/>
        <pc:sldMkLst>
          <pc:docMk/>
          <pc:sldMk cId="3651369400" sldId="400"/>
        </pc:sldMkLst>
      </pc:sldChg>
      <pc:sldChg chg="modSp mod">
        <pc:chgData name="Helena Marková" userId="8ac8855c-4e0e-44ec-b242-4f56ba3c791e" providerId="ADAL" clId="{89A34E1A-4091-4B09-ACE7-8F9BAE696602}" dt="2024-04-21T22:18:20.909" v="308"/>
        <pc:sldMkLst>
          <pc:docMk/>
          <pc:sldMk cId="3652525091" sldId="409"/>
        </pc:sldMkLst>
        <pc:spChg chg="mod">
          <ac:chgData name="Helena Marková" userId="8ac8855c-4e0e-44ec-b242-4f56ba3c791e" providerId="ADAL" clId="{89A34E1A-4091-4B09-ACE7-8F9BAE696602}" dt="2024-04-21T22:18:20.909" v="308"/>
          <ac:spMkLst>
            <pc:docMk/>
            <pc:sldMk cId="3652525091" sldId="409"/>
            <ac:spMk id="44035" creationId="{00000000-0000-0000-0000-000000000000}"/>
          </ac:spMkLst>
        </pc:spChg>
      </pc:sldChg>
      <pc:sldChg chg="del">
        <pc:chgData name="Helena Marková" userId="8ac8855c-4e0e-44ec-b242-4f56ba3c791e" providerId="ADAL" clId="{89A34E1A-4091-4B09-ACE7-8F9BAE696602}" dt="2024-04-21T22:19:05.497" v="309" actId="2696"/>
        <pc:sldMkLst>
          <pc:docMk/>
          <pc:sldMk cId="969409962" sldId="410"/>
        </pc:sldMkLst>
      </pc:sldChg>
      <pc:sldChg chg="del">
        <pc:chgData name="Helena Marková" userId="8ac8855c-4e0e-44ec-b242-4f56ba3c791e" providerId="ADAL" clId="{89A34E1A-4091-4B09-ACE7-8F9BAE696602}" dt="2024-04-21T22:02:47.014" v="114" actId="2696"/>
        <pc:sldMkLst>
          <pc:docMk/>
          <pc:sldMk cId="1367943373" sldId="414"/>
        </pc:sldMkLst>
      </pc:sldChg>
      <pc:sldChg chg="del">
        <pc:chgData name="Helena Marková" userId="8ac8855c-4e0e-44ec-b242-4f56ba3c791e" providerId="ADAL" clId="{89A34E1A-4091-4B09-ACE7-8F9BAE696602}" dt="2024-04-21T22:02:57.628" v="116" actId="2696"/>
        <pc:sldMkLst>
          <pc:docMk/>
          <pc:sldMk cId="1388320185" sldId="415"/>
        </pc:sldMkLst>
      </pc:sldChg>
      <pc:sldChg chg="del">
        <pc:chgData name="Helena Marková" userId="8ac8855c-4e0e-44ec-b242-4f56ba3c791e" providerId="ADAL" clId="{89A34E1A-4091-4B09-ACE7-8F9BAE696602}" dt="2024-04-21T22:03:06.229" v="118" actId="2696"/>
        <pc:sldMkLst>
          <pc:docMk/>
          <pc:sldMk cId="2335388867" sldId="416"/>
        </pc:sldMkLst>
      </pc:sldChg>
      <pc:sldChg chg="modSp mod">
        <pc:chgData name="Helena Marková" userId="8ac8855c-4e0e-44ec-b242-4f56ba3c791e" providerId="ADAL" clId="{89A34E1A-4091-4B09-ACE7-8F9BAE696602}" dt="2024-04-21T22:04:42.636" v="146" actId="20577"/>
        <pc:sldMkLst>
          <pc:docMk/>
          <pc:sldMk cId="111397038" sldId="417"/>
        </pc:sldMkLst>
        <pc:spChg chg="mod">
          <ac:chgData name="Helena Marková" userId="8ac8855c-4e0e-44ec-b242-4f56ba3c791e" providerId="ADAL" clId="{89A34E1A-4091-4B09-ACE7-8F9BAE696602}" dt="2024-04-21T22:04:42.636" v="146" actId="20577"/>
          <ac:spMkLst>
            <pc:docMk/>
            <pc:sldMk cId="111397038" sldId="417"/>
            <ac:spMk id="44035" creationId="{00000000-0000-0000-0000-000000000000}"/>
          </ac:spMkLst>
        </pc:spChg>
      </pc:sldChg>
      <pc:sldChg chg="modSp mod">
        <pc:chgData name="Helena Marková" userId="8ac8855c-4e0e-44ec-b242-4f56ba3c791e" providerId="ADAL" clId="{89A34E1A-4091-4B09-ACE7-8F9BAE696602}" dt="2024-04-21T22:17:56.097" v="304" actId="113"/>
        <pc:sldMkLst>
          <pc:docMk/>
          <pc:sldMk cId="2619191169" sldId="418"/>
        </pc:sldMkLst>
        <pc:spChg chg="mod">
          <ac:chgData name="Helena Marková" userId="8ac8855c-4e0e-44ec-b242-4f56ba3c791e" providerId="ADAL" clId="{89A34E1A-4091-4B09-ACE7-8F9BAE696602}" dt="2024-04-21T22:17:56.097" v="304" actId="113"/>
          <ac:spMkLst>
            <pc:docMk/>
            <pc:sldMk cId="2619191169" sldId="418"/>
            <ac:spMk id="44035" creationId="{00000000-0000-0000-0000-000000000000}"/>
          </ac:spMkLst>
        </pc:spChg>
      </pc:sldChg>
      <pc:sldChg chg="del">
        <pc:chgData name="Helena Marková" userId="8ac8855c-4e0e-44ec-b242-4f56ba3c791e" providerId="ADAL" clId="{89A34E1A-4091-4B09-ACE7-8F9BAE696602}" dt="2024-04-21T22:02:44.419" v="113" actId="2696"/>
        <pc:sldMkLst>
          <pc:docMk/>
          <pc:sldMk cId="2026075550" sldId="427"/>
        </pc:sldMkLst>
      </pc:sldChg>
      <pc:sldChg chg="del">
        <pc:chgData name="Helena Marková" userId="8ac8855c-4e0e-44ec-b242-4f56ba3c791e" providerId="ADAL" clId="{89A34E1A-4091-4B09-ACE7-8F9BAE696602}" dt="2024-04-21T22:03:01.749" v="117" actId="2696"/>
        <pc:sldMkLst>
          <pc:docMk/>
          <pc:sldMk cId="4277904277" sldId="428"/>
        </pc:sldMkLst>
      </pc:sldChg>
      <pc:sldChg chg="modSp mod">
        <pc:chgData name="Helena Marková" userId="8ac8855c-4e0e-44ec-b242-4f56ba3c791e" providerId="ADAL" clId="{89A34E1A-4091-4B09-ACE7-8F9BAE696602}" dt="2024-04-21T21:47:38.550" v="38" actId="20577"/>
        <pc:sldMkLst>
          <pc:docMk/>
          <pc:sldMk cId="1710868468" sldId="434"/>
        </pc:sldMkLst>
        <pc:spChg chg="mod">
          <ac:chgData name="Helena Marková" userId="8ac8855c-4e0e-44ec-b242-4f56ba3c791e" providerId="ADAL" clId="{89A34E1A-4091-4B09-ACE7-8F9BAE696602}" dt="2024-04-21T21:47:38.550" v="38" actId="20577"/>
          <ac:spMkLst>
            <pc:docMk/>
            <pc:sldMk cId="1710868468" sldId="434"/>
            <ac:spMk id="44035" creationId="{00000000-0000-0000-0000-000000000000}"/>
          </ac:spMkLst>
        </pc:spChg>
      </pc:sldChg>
      <pc:sldChg chg="addSp modSp mod">
        <pc:chgData name="Helena Marková" userId="8ac8855c-4e0e-44ec-b242-4f56ba3c791e" providerId="ADAL" clId="{89A34E1A-4091-4B09-ACE7-8F9BAE696602}" dt="2024-04-21T22:28:10.666" v="456" actId="20577"/>
        <pc:sldMkLst>
          <pc:docMk/>
          <pc:sldMk cId="2035785560" sldId="436"/>
        </pc:sldMkLst>
        <pc:spChg chg="mod">
          <ac:chgData name="Helena Marková" userId="8ac8855c-4e0e-44ec-b242-4f56ba3c791e" providerId="ADAL" clId="{89A34E1A-4091-4B09-ACE7-8F9BAE696602}" dt="2024-04-21T22:28:10.666" v="456" actId="20577"/>
          <ac:spMkLst>
            <pc:docMk/>
            <pc:sldMk cId="2035785560" sldId="436"/>
            <ac:spMk id="44034" creationId="{00000000-0000-0000-0000-000000000000}"/>
          </ac:spMkLst>
        </pc:spChg>
        <pc:spChg chg="mod">
          <ac:chgData name="Helena Marková" userId="8ac8855c-4e0e-44ec-b242-4f56ba3c791e" providerId="ADAL" clId="{89A34E1A-4091-4B09-ACE7-8F9BAE696602}" dt="2024-04-21T22:26:53.777" v="452" actId="20577"/>
          <ac:spMkLst>
            <pc:docMk/>
            <pc:sldMk cId="2035785560" sldId="436"/>
            <ac:spMk id="44035" creationId="{00000000-0000-0000-0000-000000000000}"/>
          </ac:spMkLst>
        </pc:spChg>
        <pc:picChg chg="add mod">
          <ac:chgData name="Helena Marková" userId="8ac8855c-4e0e-44ec-b242-4f56ba3c791e" providerId="ADAL" clId="{89A34E1A-4091-4B09-ACE7-8F9BAE696602}" dt="2024-04-21T22:27:01.352" v="454" actId="14100"/>
          <ac:picMkLst>
            <pc:docMk/>
            <pc:sldMk cId="2035785560" sldId="436"/>
            <ac:picMk id="3" creationId="{5C38A48D-22DA-472A-8C3B-B3178F979B06}"/>
          </ac:picMkLst>
        </pc:picChg>
      </pc:sldChg>
      <pc:sldChg chg="modSp mod">
        <pc:chgData name="Helena Marková" userId="8ac8855c-4e0e-44ec-b242-4f56ba3c791e" providerId="ADAL" clId="{89A34E1A-4091-4B09-ACE7-8F9BAE696602}" dt="2024-04-21T22:21:09.487" v="451" actId="20577"/>
        <pc:sldMkLst>
          <pc:docMk/>
          <pc:sldMk cId="2631115525" sldId="446"/>
        </pc:sldMkLst>
        <pc:spChg chg="mod">
          <ac:chgData name="Helena Marková" userId="8ac8855c-4e0e-44ec-b242-4f56ba3c791e" providerId="ADAL" clId="{89A34E1A-4091-4B09-ACE7-8F9BAE696602}" dt="2024-04-21T22:21:09.487" v="451" actId="20577"/>
          <ac:spMkLst>
            <pc:docMk/>
            <pc:sldMk cId="2631115525" sldId="446"/>
            <ac:spMk id="44035" creationId="{00000000-0000-0000-0000-000000000000}"/>
          </ac:spMkLst>
        </pc:spChg>
      </pc:sldChg>
      <pc:sldChg chg="modSp add mod">
        <pc:chgData name="Helena Marková" userId="8ac8855c-4e0e-44ec-b242-4f56ba3c791e" providerId="ADAL" clId="{89A34E1A-4091-4B09-ACE7-8F9BAE696602}" dt="2024-04-21T22:01:35.516" v="61" actId="20577"/>
        <pc:sldMkLst>
          <pc:docMk/>
          <pc:sldMk cId="410012566" sldId="447"/>
        </pc:sldMkLst>
        <pc:spChg chg="mod">
          <ac:chgData name="Helena Marková" userId="8ac8855c-4e0e-44ec-b242-4f56ba3c791e" providerId="ADAL" clId="{89A34E1A-4091-4B09-ACE7-8F9BAE696602}" dt="2024-04-21T22:01:35.516" v="61" actId="20577"/>
          <ac:spMkLst>
            <pc:docMk/>
            <pc:sldMk cId="410012566" sldId="447"/>
            <ac:spMk id="44035" creationId="{00000000-0000-0000-0000-000000000000}"/>
          </ac:spMkLst>
        </pc:spChg>
      </pc:sldChg>
      <pc:sldChg chg="modSp add mod">
        <pc:chgData name="Helena Marková" userId="8ac8855c-4e0e-44ec-b242-4f56ba3c791e" providerId="ADAL" clId="{89A34E1A-4091-4B09-ACE7-8F9BAE696602}" dt="2024-04-21T21:59:07.305" v="56" actId="20577"/>
        <pc:sldMkLst>
          <pc:docMk/>
          <pc:sldMk cId="4064622032" sldId="448"/>
        </pc:sldMkLst>
        <pc:spChg chg="mod">
          <ac:chgData name="Helena Marková" userId="8ac8855c-4e0e-44ec-b242-4f56ba3c791e" providerId="ADAL" clId="{89A34E1A-4091-4B09-ACE7-8F9BAE696602}" dt="2024-04-21T21:59:07.305" v="56" actId="20577"/>
          <ac:spMkLst>
            <pc:docMk/>
            <pc:sldMk cId="4064622032" sldId="448"/>
            <ac:spMk id="44035" creationId="{00000000-0000-0000-0000-000000000000}"/>
          </ac:spMkLst>
        </pc:spChg>
      </pc:sldChg>
      <pc:sldChg chg="addSp delSp modSp add mod">
        <pc:chgData name="Helena Marková" userId="8ac8855c-4e0e-44ec-b242-4f56ba3c791e" providerId="ADAL" clId="{89A34E1A-4091-4B09-ACE7-8F9BAE696602}" dt="2024-04-21T22:11:25.708" v="234" actId="20577"/>
        <pc:sldMkLst>
          <pc:docMk/>
          <pc:sldMk cId="4099483195" sldId="449"/>
        </pc:sldMkLst>
        <pc:spChg chg="add del">
          <ac:chgData name="Helena Marková" userId="8ac8855c-4e0e-44ec-b242-4f56ba3c791e" providerId="ADAL" clId="{89A34E1A-4091-4B09-ACE7-8F9BAE696602}" dt="2024-04-21T22:09:01.288" v="223"/>
          <ac:spMkLst>
            <pc:docMk/>
            <pc:sldMk cId="4099483195" sldId="449"/>
            <ac:spMk id="2" creationId="{9BC63925-EA67-4D38-AAF5-DFF6FDC42C97}"/>
          </ac:spMkLst>
        </pc:spChg>
        <pc:spChg chg="mod">
          <ac:chgData name="Helena Marková" userId="8ac8855c-4e0e-44ec-b242-4f56ba3c791e" providerId="ADAL" clId="{89A34E1A-4091-4B09-ACE7-8F9BAE696602}" dt="2024-04-21T22:08:16.058" v="220" actId="14100"/>
          <ac:spMkLst>
            <pc:docMk/>
            <pc:sldMk cId="4099483195" sldId="449"/>
            <ac:spMk id="44034" creationId="{00000000-0000-0000-0000-000000000000}"/>
          </ac:spMkLst>
        </pc:spChg>
        <pc:spChg chg="mod">
          <ac:chgData name="Helena Marková" userId="8ac8855c-4e0e-44ec-b242-4f56ba3c791e" providerId="ADAL" clId="{89A34E1A-4091-4B09-ACE7-8F9BAE696602}" dt="2024-04-21T22:11:25.708" v="234" actId="20577"/>
          <ac:spMkLst>
            <pc:docMk/>
            <pc:sldMk cId="4099483195" sldId="449"/>
            <ac:spMk id="44035" creationId="{00000000-0000-0000-0000-000000000000}"/>
          </ac:spMkLst>
        </pc:spChg>
      </pc:sldChg>
      <pc:sldChg chg="modSp add mod">
        <pc:chgData name="Helena Marková" userId="8ac8855c-4e0e-44ec-b242-4f56ba3c791e" providerId="ADAL" clId="{89A34E1A-4091-4B09-ACE7-8F9BAE696602}" dt="2024-04-21T22:12:51.174" v="247" actId="113"/>
        <pc:sldMkLst>
          <pc:docMk/>
          <pc:sldMk cId="1280121051" sldId="450"/>
        </pc:sldMkLst>
        <pc:spChg chg="mod">
          <ac:chgData name="Helena Marková" userId="8ac8855c-4e0e-44ec-b242-4f56ba3c791e" providerId="ADAL" clId="{89A34E1A-4091-4B09-ACE7-8F9BAE696602}" dt="2024-04-21T22:12:51.174" v="247" actId="113"/>
          <ac:spMkLst>
            <pc:docMk/>
            <pc:sldMk cId="1280121051" sldId="450"/>
            <ac:spMk id="4403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21.04.2024</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vgPMo-LXdf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6KuL3QMgM8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rHW9grB-y8g" TargetMode="External"/><Relationship Id="rId2" Type="http://schemas.openxmlformats.org/officeDocument/2006/relationships/hyperlink" Target="https://www.youtube.com/watch?v=42qtBUj1Pn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ypIa7XBS7L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4000" b="1" dirty="0">
                <a:solidFill>
                  <a:schemeClr val="bg2"/>
                </a:solidFill>
              </a:rPr>
              <a:t>Learning and </a:t>
            </a:r>
            <a:r>
              <a:rPr lang="cs-CZ" sz="4000" b="1" dirty="0" err="1">
                <a:solidFill>
                  <a:schemeClr val="bg2"/>
                </a:solidFill>
              </a:rPr>
              <a:t>developement</a:t>
            </a:r>
            <a:r>
              <a:rPr lang="cs-CZ" sz="4000" b="1" dirty="0">
                <a:solidFill>
                  <a:schemeClr val="bg2"/>
                </a:solidFill>
              </a:rPr>
              <a:t>. </a:t>
            </a:r>
          </a:p>
          <a:p>
            <a:pPr algn="ctr" eaLnBrk="1" hangingPunct="1">
              <a:lnSpc>
                <a:spcPct val="90000"/>
              </a:lnSpc>
              <a:buNone/>
            </a:pPr>
            <a:endParaRPr lang="cs-CZ" sz="4000" b="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10</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6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1080119"/>
          </a:xfrm>
        </p:spPr>
        <p:txBody>
          <a:bodyPr/>
          <a:lstStyle/>
          <a:p>
            <a:pPr eaLnBrk="1" hangingPunct="1">
              <a:defRPr/>
            </a:pP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process</a:t>
            </a:r>
            <a:r>
              <a:rPr lang="cs-CZ" sz="3300" b="1" dirty="0">
                <a:solidFill>
                  <a:schemeClr val="bg2"/>
                </a:solidFill>
                <a:effectLst/>
                <a:latin typeface="+mn-lt"/>
              </a:rPr>
              <a:t> – </a:t>
            </a:r>
            <a:r>
              <a:rPr lang="cs-CZ" sz="3300" b="1" dirty="0" err="1">
                <a:solidFill>
                  <a:schemeClr val="bg2"/>
                </a:solidFill>
                <a:effectLst/>
                <a:latin typeface="+mn-lt"/>
              </a:rPr>
              <a:t>how</a:t>
            </a:r>
            <a:r>
              <a:rPr lang="cs-CZ" sz="3300" b="1" dirty="0">
                <a:solidFill>
                  <a:schemeClr val="bg2"/>
                </a:solidFill>
                <a:effectLst/>
                <a:latin typeface="+mn-lt"/>
              </a:rPr>
              <a:t> to </a:t>
            </a:r>
            <a:r>
              <a:rPr lang="cs-CZ" sz="3300" b="1" dirty="0" err="1">
                <a:solidFill>
                  <a:schemeClr val="bg2"/>
                </a:solidFill>
                <a:effectLst/>
                <a:latin typeface="+mn-lt"/>
              </a:rPr>
              <a:t>plan</a:t>
            </a:r>
            <a:r>
              <a:rPr lang="cs-CZ" sz="3300" b="1" dirty="0">
                <a:solidFill>
                  <a:schemeClr val="bg2"/>
                </a:solidFill>
                <a:effectLst/>
                <a:latin typeface="+mn-lt"/>
              </a:rPr>
              <a:t> and </a:t>
            </a:r>
            <a:r>
              <a:rPr lang="cs-CZ" sz="3300" b="1" dirty="0" err="1">
                <a:solidFill>
                  <a:schemeClr val="bg2"/>
                </a:solidFill>
                <a:effectLst/>
                <a:latin typeface="+mn-lt"/>
              </a:rPr>
              <a:t>realize</a:t>
            </a:r>
            <a:r>
              <a:rPr lang="cs-CZ" sz="3300" b="1" dirty="0">
                <a:solidFill>
                  <a:schemeClr val="bg2"/>
                </a:solidFill>
                <a:effectLst/>
                <a:latin typeface="+mn-lt"/>
              </a:rPr>
              <a:t> </a:t>
            </a:r>
            <a:r>
              <a:rPr lang="cs-CZ" sz="3300" b="1" dirty="0" err="1">
                <a:solidFill>
                  <a:schemeClr val="bg2"/>
                </a:solidFill>
                <a:effectLst/>
                <a:latin typeface="+mn-lt"/>
              </a:rPr>
              <a:t>it</a:t>
            </a:r>
            <a:r>
              <a:rPr lang="cs-CZ" sz="3300" b="1" dirty="0">
                <a:solidFill>
                  <a:schemeClr val="bg2"/>
                </a:solidFill>
                <a:effectLst/>
                <a:latin typeface="+mn-lt"/>
              </a:rPr>
              <a:t> in </a:t>
            </a:r>
            <a:r>
              <a:rPr lang="cs-CZ" sz="3300" b="1" dirty="0" err="1">
                <a:solidFill>
                  <a:schemeClr val="bg2"/>
                </a:solidFill>
                <a:effectLst/>
                <a:latin typeface="+mn-lt"/>
              </a:rPr>
              <a:t>companies</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988840"/>
            <a:ext cx="8640960" cy="4824537"/>
          </a:xfrm>
        </p:spPr>
        <p:txBody>
          <a:bodyPr>
            <a:noAutofit/>
          </a:bodyPr>
          <a:lstStyle/>
          <a:p>
            <a:pPr marL="0" indent="0" algn="just">
              <a:buNone/>
            </a:pPr>
            <a:r>
              <a:rPr lang="en-US" sz="1800" dirty="0">
                <a:solidFill>
                  <a:schemeClr val="bg2"/>
                </a:solidFill>
              </a:rPr>
              <a:t>5.	</a:t>
            </a:r>
            <a:r>
              <a:rPr lang="en-US" sz="1800" b="1" dirty="0">
                <a:solidFill>
                  <a:schemeClr val="bg2"/>
                </a:solidFill>
              </a:rPr>
              <a:t>Implementation of Training</a:t>
            </a:r>
            <a:r>
              <a:rPr lang="en-US" sz="1800" dirty="0">
                <a:solidFill>
                  <a:schemeClr val="bg2"/>
                </a:solidFill>
              </a:rPr>
              <a:t>: The training program is then rolled out to the target audience. This phase includes the logistics of scheduling, notifying participants, and conducting the training sessions. Effective implementation often requires the coordination of various elements like facilitators, technology, and participant availability.</a:t>
            </a:r>
          </a:p>
          <a:p>
            <a:pPr marL="0" indent="0" algn="just">
              <a:buNone/>
            </a:pPr>
            <a:r>
              <a:rPr lang="en-US" sz="1800" dirty="0">
                <a:solidFill>
                  <a:schemeClr val="bg2"/>
                </a:solidFill>
              </a:rPr>
              <a:t>6.	</a:t>
            </a:r>
            <a:r>
              <a:rPr lang="en-US" sz="1800" b="1" dirty="0">
                <a:solidFill>
                  <a:schemeClr val="bg2"/>
                </a:solidFill>
              </a:rPr>
              <a:t>Evaluation of Training</a:t>
            </a:r>
            <a:r>
              <a:rPr lang="en-US" sz="1800" dirty="0">
                <a:solidFill>
                  <a:schemeClr val="bg2"/>
                </a:solidFill>
              </a:rPr>
              <a:t>: After the training is completed, its effectiveness is evaluated to determine whether the training objectives were met. This evaluation can involve feedback from participants, assessments or tests, observation of performance improvements, and impact analysis on actual work performance.</a:t>
            </a:r>
          </a:p>
          <a:p>
            <a:pPr marL="0" indent="0" algn="just">
              <a:buNone/>
            </a:pPr>
            <a:r>
              <a:rPr lang="en-US" sz="1800" dirty="0">
                <a:solidFill>
                  <a:schemeClr val="bg2"/>
                </a:solidFill>
              </a:rPr>
              <a:t>7.	</a:t>
            </a:r>
            <a:r>
              <a:rPr lang="en-US" sz="1800" b="1" dirty="0">
                <a:solidFill>
                  <a:schemeClr val="bg2"/>
                </a:solidFill>
              </a:rPr>
              <a:t>Feedback and Iteration</a:t>
            </a:r>
            <a:r>
              <a:rPr lang="en-US" sz="1800" dirty="0">
                <a:solidFill>
                  <a:schemeClr val="bg2"/>
                </a:solidFill>
              </a:rPr>
              <a:t>: Based on the evaluation, feedback is gathered and analyzed to identify any gaps or areas for improvement. The training program may be revised and iterated to better meet the needs or to adapt to changing organizational goals and external conditions.</a:t>
            </a:r>
          </a:p>
          <a:p>
            <a:pPr marL="0" indent="0" algn="just">
              <a:buNone/>
            </a:pPr>
            <a:r>
              <a:rPr lang="en-US" sz="1800" dirty="0">
                <a:solidFill>
                  <a:schemeClr val="bg2"/>
                </a:solidFill>
              </a:rPr>
              <a:t>8.	</a:t>
            </a:r>
            <a:r>
              <a:rPr lang="en-US" sz="1800" b="1" dirty="0">
                <a:solidFill>
                  <a:schemeClr val="bg2"/>
                </a:solidFill>
              </a:rPr>
              <a:t>Continuous Improvement</a:t>
            </a:r>
            <a:r>
              <a:rPr lang="en-US" sz="1800" dirty="0">
                <a:solidFill>
                  <a:schemeClr val="bg2"/>
                </a:solidFill>
              </a:rPr>
              <a:t>: Training and development is an ongoing process. Companies often revisit and revise their training strategies regularly to ensure they are aligned with new technologies, changes in the market, and shifts in strategic direction.</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801210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Formal</a:t>
            </a:r>
            <a:r>
              <a:rPr lang="cs-CZ" sz="3300" b="1" dirty="0">
                <a:solidFill>
                  <a:schemeClr val="bg2"/>
                </a:solidFill>
                <a:effectLst/>
                <a:latin typeface="+mn-lt"/>
              </a:rPr>
              <a:t> 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dirty="0">
                <a:solidFill>
                  <a:schemeClr val="bg2"/>
                </a:solidFill>
              </a:rPr>
              <a:t>coaching</a:t>
            </a:r>
          </a:p>
          <a:p>
            <a:pPr marL="0" indent="0" algn="just">
              <a:buNone/>
            </a:pPr>
            <a:r>
              <a:rPr lang="cs-CZ" sz="2400" dirty="0">
                <a:solidFill>
                  <a:schemeClr val="bg2"/>
                </a:solidFill>
              </a:rPr>
              <a:t>mentoring</a:t>
            </a:r>
          </a:p>
          <a:p>
            <a:pPr marL="0" indent="0" algn="just">
              <a:buNone/>
            </a:pPr>
            <a:r>
              <a:rPr lang="cs-CZ" sz="2400" dirty="0">
                <a:solidFill>
                  <a:schemeClr val="bg2"/>
                </a:solidFill>
              </a:rPr>
              <a:t>e-learning</a:t>
            </a:r>
          </a:p>
          <a:p>
            <a:pPr marL="0" indent="0" algn="just">
              <a:buNone/>
            </a:pPr>
            <a:r>
              <a:rPr lang="cs-CZ" sz="2400" dirty="0" err="1">
                <a:solidFill>
                  <a:schemeClr val="bg2"/>
                </a:solidFill>
              </a:rPr>
              <a:t>classroom-based</a:t>
            </a:r>
            <a:r>
              <a:rPr lang="cs-CZ" sz="2400" dirty="0">
                <a:solidFill>
                  <a:schemeClr val="bg2"/>
                </a:solidFill>
              </a:rPr>
              <a:t> </a:t>
            </a:r>
            <a:r>
              <a:rPr lang="cs-CZ" sz="2400" dirty="0" err="1">
                <a:solidFill>
                  <a:schemeClr val="bg2"/>
                </a:solidFill>
              </a:rPr>
              <a:t>training</a:t>
            </a:r>
            <a:endParaRPr lang="cs-CZ" sz="2400" dirty="0">
              <a:solidFill>
                <a:schemeClr val="bg2"/>
              </a:solidFill>
            </a:endParaRPr>
          </a:p>
          <a:p>
            <a:pPr marL="0" indent="0" algn="just">
              <a:buNone/>
            </a:pPr>
            <a:r>
              <a:rPr lang="cs-CZ" sz="2400" dirty="0" err="1">
                <a:solidFill>
                  <a:schemeClr val="bg2"/>
                </a:solidFill>
              </a:rPr>
              <a:t>courses</a:t>
            </a:r>
            <a:r>
              <a:rPr lang="cs-CZ" sz="2400" dirty="0">
                <a:solidFill>
                  <a:schemeClr val="bg2"/>
                </a:solidFill>
              </a:rPr>
              <a:t>, </a:t>
            </a:r>
            <a:r>
              <a:rPr lang="cs-CZ" sz="2400" dirty="0" err="1">
                <a:solidFill>
                  <a:schemeClr val="bg2"/>
                </a:solidFill>
              </a:rPr>
              <a:t>lectures</a:t>
            </a:r>
            <a:endParaRPr lang="cs-CZ" sz="2400" dirty="0">
              <a:solidFill>
                <a:schemeClr val="bg2"/>
              </a:solidFill>
            </a:endParaRPr>
          </a:p>
          <a:p>
            <a:pPr marL="0" indent="0" algn="just">
              <a:buNone/>
            </a:pPr>
            <a:r>
              <a:rPr lang="cs-CZ" sz="2400" dirty="0">
                <a:solidFill>
                  <a:schemeClr val="bg2"/>
                </a:solidFill>
              </a:rPr>
              <a:t>in-house </a:t>
            </a:r>
            <a:r>
              <a:rPr lang="cs-CZ" sz="2400" dirty="0" err="1">
                <a:solidFill>
                  <a:schemeClr val="bg2"/>
                </a:solidFill>
              </a:rPr>
              <a:t>developement</a:t>
            </a:r>
            <a:r>
              <a:rPr lang="cs-CZ" sz="2400" dirty="0">
                <a:solidFill>
                  <a:schemeClr val="bg2"/>
                </a:solidFill>
              </a:rPr>
              <a:t> </a:t>
            </a:r>
            <a:r>
              <a:rPr lang="cs-CZ" sz="2400" dirty="0" err="1">
                <a:solidFill>
                  <a:schemeClr val="bg2"/>
                </a:solidFill>
              </a:rPr>
              <a:t>programmes</a:t>
            </a:r>
            <a:endParaRPr lang="cs-CZ" sz="2400" dirty="0">
              <a:solidFill>
                <a:schemeClr val="bg2"/>
              </a:solidFill>
            </a:endParaRPr>
          </a:p>
          <a:p>
            <a:pPr marL="0" indent="0" algn="just">
              <a:buNone/>
            </a:pPr>
            <a:r>
              <a:rPr lang="cs-CZ" sz="2400" u="sng" dirty="0" err="1">
                <a:solidFill>
                  <a:schemeClr val="bg2"/>
                </a:solidFill>
              </a:rPr>
              <a:t>Effectivenes</a:t>
            </a:r>
            <a:r>
              <a:rPr lang="cs-CZ" sz="2400" u="sng" dirty="0">
                <a:solidFill>
                  <a:schemeClr val="bg2"/>
                </a:solidFill>
              </a:rPr>
              <a:t> and </a:t>
            </a:r>
            <a:r>
              <a:rPr lang="cs-CZ" sz="2400" u="sng" dirty="0" err="1">
                <a:solidFill>
                  <a:schemeClr val="bg2"/>
                </a:solidFill>
              </a:rPr>
              <a:t>application</a:t>
            </a:r>
            <a:endParaRPr lang="cs-CZ" sz="2400" u="sng" dirty="0">
              <a:solidFill>
                <a:schemeClr val="bg2"/>
              </a:solidFill>
            </a:endParaRPr>
          </a:p>
          <a:p>
            <a:pPr marL="0" indent="0" algn="just">
              <a:buNone/>
            </a:pPr>
            <a:r>
              <a:rPr lang="en-US" sz="2400" dirty="0">
                <a:solidFill>
                  <a:schemeClr val="bg2"/>
                </a:solidFill>
              </a:rPr>
              <a:t>Formal learning is essential for foundational knowledge and skills, providing a base for professional careers and formal qualifications.</a:t>
            </a:r>
            <a:endParaRPr lang="cs-CZ" sz="2400" dirty="0">
              <a:solidFill>
                <a:schemeClr val="bg2"/>
              </a:solidFill>
            </a:endParaRPr>
          </a:p>
          <a:p>
            <a:pPr marL="0" indent="0" algn="just">
              <a:buNone/>
            </a:pPr>
            <a:r>
              <a:rPr lang="en-US" sz="2400" dirty="0">
                <a:solidFill>
                  <a:schemeClr val="bg2"/>
                </a:solidFill>
              </a:rPr>
              <a:t>Formal education is often necessary for obtaining specific qualifications required in many professions.</a:t>
            </a:r>
            <a:endParaRPr lang="cs-CZ" sz="2400" dirty="0">
              <a:solidFill>
                <a:schemeClr val="bg2"/>
              </a:solidFill>
            </a:endParaRPr>
          </a:p>
          <a:p>
            <a:pPr marL="0" indent="0" algn="just">
              <a:buNone/>
            </a:pPr>
            <a:endParaRPr lang="cs-CZ" sz="2400" b="1"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19191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Informal</a:t>
            </a:r>
            <a:r>
              <a:rPr lang="cs-CZ" sz="3300" b="1" dirty="0">
                <a:solidFill>
                  <a:schemeClr val="bg2"/>
                </a:solidFill>
                <a:effectLst/>
                <a:latin typeface="+mn-lt"/>
              </a:rPr>
              <a:t> 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reflection</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daily</a:t>
            </a:r>
            <a:r>
              <a:rPr lang="cs-CZ" sz="2800" dirty="0">
                <a:solidFill>
                  <a:schemeClr val="bg2"/>
                </a:solidFill>
              </a:rPr>
              <a:t> </a:t>
            </a:r>
            <a:r>
              <a:rPr lang="cs-CZ" sz="2800" dirty="0" err="1">
                <a:solidFill>
                  <a:schemeClr val="bg2"/>
                </a:solidFill>
              </a:rPr>
              <a:t>acitivities</a:t>
            </a:r>
            <a:endParaRPr lang="cs-CZ" sz="2800" dirty="0">
              <a:solidFill>
                <a:schemeClr val="bg2"/>
              </a:solidFill>
            </a:endParaRPr>
          </a:p>
          <a:p>
            <a:pPr marL="0" indent="0" algn="just">
              <a:buNone/>
            </a:pPr>
            <a:r>
              <a:rPr lang="cs-CZ" sz="2800" dirty="0" err="1">
                <a:solidFill>
                  <a:schemeClr val="bg2"/>
                </a:solidFill>
              </a:rPr>
              <a:t>reading</a:t>
            </a:r>
            <a:r>
              <a:rPr lang="cs-CZ" sz="2800" dirty="0">
                <a:solidFill>
                  <a:schemeClr val="bg2"/>
                </a:solidFill>
              </a:rPr>
              <a:t> </a:t>
            </a:r>
            <a:r>
              <a:rPr lang="cs-CZ" sz="2800" dirty="0" err="1">
                <a:solidFill>
                  <a:schemeClr val="bg2"/>
                </a:solidFill>
              </a:rPr>
              <a:t>books</a:t>
            </a:r>
            <a:r>
              <a:rPr lang="cs-CZ" sz="2800" dirty="0">
                <a:solidFill>
                  <a:schemeClr val="bg2"/>
                </a:solidFill>
              </a:rPr>
              <a:t>, </a:t>
            </a:r>
            <a:r>
              <a:rPr lang="cs-CZ" sz="2800" dirty="0" err="1">
                <a:solidFill>
                  <a:schemeClr val="bg2"/>
                </a:solidFill>
              </a:rPr>
              <a:t>journal</a:t>
            </a:r>
            <a:endParaRPr lang="cs-CZ" sz="2800" dirty="0">
              <a:solidFill>
                <a:schemeClr val="bg2"/>
              </a:solidFill>
            </a:endParaRPr>
          </a:p>
          <a:p>
            <a:pPr marL="0" indent="0" algn="just">
              <a:buNone/>
            </a:pPr>
            <a:r>
              <a:rPr lang="cs-CZ" sz="2800" dirty="0" err="1">
                <a:solidFill>
                  <a:schemeClr val="bg2"/>
                </a:solidFill>
              </a:rPr>
              <a:t>discussion</a:t>
            </a:r>
            <a:endParaRPr lang="cs-CZ" sz="2800" dirty="0">
              <a:solidFill>
                <a:schemeClr val="bg2"/>
              </a:solidFill>
            </a:endParaRPr>
          </a:p>
          <a:p>
            <a:pPr marL="0" indent="0" algn="just">
              <a:buNone/>
            </a:pPr>
            <a:r>
              <a:rPr lang="cs-CZ" sz="2800" dirty="0" err="1">
                <a:solidFill>
                  <a:schemeClr val="bg2"/>
                </a:solidFill>
              </a:rPr>
              <a:t>observation</a:t>
            </a:r>
            <a:endParaRPr lang="cs-CZ" sz="2800" dirty="0">
              <a:solidFill>
                <a:schemeClr val="bg2"/>
              </a:solidFill>
            </a:endParaRPr>
          </a:p>
          <a:p>
            <a:pPr marL="0" indent="0" algn="just">
              <a:buNone/>
            </a:pPr>
            <a:r>
              <a:rPr lang="cs-CZ" sz="2800" u="sng" dirty="0" err="1">
                <a:solidFill>
                  <a:schemeClr val="bg2"/>
                </a:solidFill>
              </a:rPr>
              <a:t>Effectivenes</a:t>
            </a:r>
            <a:r>
              <a:rPr lang="cs-CZ" sz="2800" u="sng" dirty="0">
                <a:solidFill>
                  <a:schemeClr val="bg2"/>
                </a:solidFill>
              </a:rPr>
              <a:t> and </a:t>
            </a:r>
            <a:r>
              <a:rPr lang="cs-CZ" sz="2800" u="sng" dirty="0" err="1">
                <a:solidFill>
                  <a:schemeClr val="bg2"/>
                </a:solidFill>
              </a:rPr>
              <a:t>application</a:t>
            </a:r>
            <a:endParaRPr lang="cs-CZ" sz="2800" u="sng" dirty="0">
              <a:solidFill>
                <a:schemeClr val="bg2"/>
              </a:solidFill>
            </a:endParaRPr>
          </a:p>
          <a:p>
            <a:pPr marL="0" indent="0" algn="just">
              <a:buNone/>
            </a:pPr>
            <a:r>
              <a:rPr lang="en-US" sz="2800" dirty="0">
                <a:solidFill>
                  <a:schemeClr val="bg2"/>
                </a:solidFill>
              </a:rPr>
              <a:t>Informal learning, however, is crucial for continuous professional development, keeping skills updated, and adapting to changes.</a:t>
            </a:r>
            <a:endParaRPr lang="cs-CZ" sz="2800" dirty="0">
              <a:solidFill>
                <a:schemeClr val="bg2"/>
              </a:solidFill>
            </a:endParaRPr>
          </a:p>
          <a:p>
            <a:pPr marL="0" indent="0" algn="just">
              <a:buNone/>
            </a:pPr>
            <a:r>
              <a:rPr lang="en-US" sz="2800" dirty="0">
                <a:solidFill>
                  <a:schemeClr val="bg2"/>
                </a:solidFill>
              </a:rPr>
              <a:t>Informal learning is highly effective for ongoing development, learning new trends, and personal growth.</a:t>
            </a: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2525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 </a:t>
            </a:r>
            <a:r>
              <a:rPr lang="cs-CZ" sz="3300" b="1" dirty="0" err="1">
                <a:solidFill>
                  <a:schemeClr val="bg2"/>
                </a:solidFill>
                <a:effectLst/>
                <a:latin typeface="+mn-lt"/>
              </a:rPr>
              <a:t>effectiveness</a:t>
            </a:r>
            <a:r>
              <a:rPr lang="cs-CZ" sz="3300" b="1" dirty="0">
                <a:solidFill>
                  <a:schemeClr val="bg2"/>
                </a:solidFill>
                <a:effectLst/>
                <a:latin typeface="+mn-lt"/>
              </a:rPr>
              <a:t> - </a:t>
            </a:r>
            <a:r>
              <a:rPr lang="cs-CZ" sz="3300" b="1" dirty="0" err="1">
                <a:solidFill>
                  <a:schemeClr val="bg2"/>
                </a:solidFill>
                <a:effectLst/>
                <a:latin typeface="+mn-lt"/>
              </a:rPr>
              <a:t>factors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algn="just">
              <a:buFont typeface="Wingdings" panose="05000000000000000000" pitchFamily="2" charset="2"/>
              <a:buChar char="Ø"/>
            </a:pPr>
            <a:r>
              <a:rPr lang="cs-CZ" sz="2800" dirty="0" err="1">
                <a:solidFill>
                  <a:schemeClr val="bg2"/>
                </a:solidFill>
              </a:rPr>
              <a:t>motivation</a:t>
            </a:r>
            <a:r>
              <a:rPr lang="cs-CZ" sz="2800" dirty="0">
                <a:solidFill>
                  <a:schemeClr val="bg2"/>
                </a:solidFill>
              </a:rPr>
              <a:t> to </a:t>
            </a:r>
            <a:r>
              <a:rPr lang="cs-CZ" sz="2800" dirty="0" err="1">
                <a:solidFill>
                  <a:schemeClr val="bg2"/>
                </a:solidFill>
              </a:rPr>
              <a:t>learn</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individual</a:t>
            </a:r>
            <a:r>
              <a:rPr lang="cs-CZ" sz="2800" dirty="0">
                <a:solidFill>
                  <a:schemeClr val="bg2"/>
                </a:solidFill>
              </a:rPr>
              <a:t> </a:t>
            </a:r>
            <a:r>
              <a:rPr lang="cs-CZ" sz="2800" dirty="0" err="1">
                <a:solidFill>
                  <a:schemeClr val="bg2"/>
                </a:solidFill>
              </a:rPr>
              <a:t>differences</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organisational</a:t>
            </a:r>
            <a:r>
              <a:rPr lang="cs-CZ" sz="2800" dirty="0">
                <a:solidFill>
                  <a:schemeClr val="bg2"/>
                </a:solidFill>
              </a:rPr>
              <a:t> </a:t>
            </a:r>
            <a:r>
              <a:rPr lang="cs-CZ" sz="2800" dirty="0" err="1">
                <a:solidFill>
                  <a:schemeClr val="bg2"/>
                </a:solidFill>
              </a:rPr>
              <a:t>climate</a:t>
            </a:r>
            <a:r>
              <a:rPr lang="cs-CZ" sz="2800" dirty="0">
                <a:solidFill>
                  <a:schemeClr val="bg2"/>
                </a:solidFill>
              </a:rPr>
              <a:t> and </a:t>
            </a:r>
            <a:r>
              <a:rPr lang="cs-CZ" sz="2800" dirty="0" err="1">
                <a:solidFill>
                  <a:schemeClr val="bg2"/>
                </a:solidFill>
              </a:rPr>
              <a:t>culture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25754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 and </a:t>
            </a:r>
            <a:r>
              <a:rPr lang="cs-CZ" sz="3300" b="1" dirty="0" err="1">
                <a:solidFill>
                  <a:schemeClr val="bg2"/>
                </a:solidFill>
                <a:effectLst/>
                <a:latin typeface="+mn-lt"/>
              </a:rPr>
              <a:t>developement</a:t>
            </a:r>
            <a:r>
              <a:rPr lang="cs-CZ" sz="3300" b="1" dirty="0">
                <a:solidFill>
                  <a:schemeClr val="bg2"/>
                </a:solidFill>
                <a:effectLst/>
                <a:latin typeface="+mn-lt"/>
              </a:rPr>
              <a:t> </a:t>
            </a:r>
            <a:r>
              <a:rPr lang="cs-CZ" sz="3300" b="1" dirty="0" err="1">
                <a:solidFill>
                  <a:schemeClr val="bg2"/>
                </a:solidFill>
                <a:effectLst/>
                <a:latin typeface="+mn-lt"/>
              </a:rPr>
              <a:t>strategy</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algn="just">
              <a:buFont typeface="Wingdings" panose="05000000000000000000" pitchFamily="2" charset="2"/>
              <a:buChar char="Ø"/>
            </a:pPr>
            <a:r>
              <a:rPr lang="cs-CZ" sz="2400" dirty="0">
                <a:solidFill>
                  <a:schemeClr val="bg2"/>
                </a:solidFill>
              </a:rPr>
              <a:t>part </a:t>
            </a:r>
            <a:r>
              <a:rPr lang="cs-CZ" sz="2400" dirty="0" err="1">
                <a:solidFill>
                  <a:schemeClr val="bg2"/>
                </a:solidFill>
              </a:rPr>
              <a:t>of</a:t>
            </a:r>
            <a:r>
              <a:rPr lang="cs-CZ" sz="2400" dirty="0">
                <a:solidFill>
                  <a:schemeClr val="bg2"/>
                </a:solidFill>
              </a:rPr>
              <a:t> business </a:t>
            </a:r>
            <a:r>
              <a:rPr lang="cs-CZ" sz="2400" dirty="0" err="1">
                <a:solidFill>
                  <a:schemeClr val="bg2"/>
                </a:solidFill>
              </a:rPr>
              <a:t>strategy</a:t>
            </a:r>
            <a:r>
              <a:rPr lang="cs-CZ" sz="2400" dirty="0">
                <a:solidFill>
                  <a:schemeClr val="bg2"/>
                </a:solidFill>
              </a:rPr>
              <a:t>, HR </a:t>
            </a:r>
            <a:r>
              <a:rPr lang="cs-CZ" sz="2400" dirty="0" err="1">
                <a:solidFill>
                  <a:schemeClr val="bg2"/>
                </a:solidFill>
              </a:rPr>
              <a:t>strategy</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importance</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developement</a:t>
            </a:r>
            <a:r>
              <a:rPr lang="cs-CZ" sz="2400" dirty="0">
                <a:solidFill>
                  <a:schemeClr val="bg2"/>
                </a:solidFill>
              </a:rPr>
              <a:t> </a:t>
            </a:r>
            <a:r>
              <a:rPr lang="cs-CZ" sz="2400" dirty="0" err="1">
                <a:solidFill>
                  <a:schemeClr val="bg2"/>
                </a:solidFill>
              </a:rPr>
              <a:t>for</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company</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importance</a:t>
            </a:r>
            <a:r>
              <a:rPr lang="cs-CZ" sz="2400" dirty="0">
                <a:solidFill>
                  <a:schemeClr val="bg2"/>
                </a:solidFill>
              </a:rPr>
              <a:t> </a:t>
            </a:r>
            <a:r>
              <a:rPr lang="cs-CZ" sz="2400" dirty="0" err="1">
                <a:solidFill>
                  <a:schemeClr val="bg2"/>
                </a:solidFill>
              </a:rPr>
              <a:t>of</a:t>
            </a:r>
            <a:r>
              <a:rPr lang="cs-CZ" sz="2400" dirty="0">
                <a:solidFill>
                  <a:schemeClr val="bg2"/>
                </a:solidFill>
              </a:rPr>
              <a:t> HR</a:t>
            </a:r>
          </a:p>
          <a:p>
            <a:pPr algn="just">
              <a:buFont typeface="Wingdings" panose="05000000000000000000" pitchFamily="2" charset="2"/>
              <a:buChar char="Ø"/>
            </a:pPr>
            <a:r>
              <a:rPr lang="cs-CZ" sz="2400" dirty="0" err="1">
                <a:solidFill>
                  <a:schemeClr val="bg2"/>
                </a:solidFill>
              </a:rPr>
              <a:t>implementation</a:t>
            </a:r>
            <a:r>
              <a:rPr lang="cs-CZ" sz="2400" dirty="0">
                <a:solidFill>
                  <a:schemeClr val="bg2"/>
                </a:solidFill>
              </a:rPr>
              <a:t> – </a:t>
            </a:r>
            <a:r>
              <a:rPr lang="cs-CZ" sz="2400" dirty="0" err="1">
                <a:solidFill>
                  <a:schemeClr val="bg2"/>
                </a:solidFill>
              </a:rPr>
              <a:t>methods</a:t>
            </a:r>
            <a:r>
              <a:rPr lang="cs-CZ" sz="2400" dirty="0">
                <a:solidFill>
                  <a:schemeClr val="bg2"/>
                </a:solidFill>
              </a:rPr>
              <a:t>, </a:t>
            </a:r>
            <a:r>
              <a:rPr lang="cs-CZ" sz="2400" dirty="0" err="1">
                <a:solidFill>
                  <a:schemeClr val="bg2"/>
                </a:solidFill>
              </a:rPr>
              <a:t>activities</a:t>
            </a:r>
            <a:r>
              <a:rPr lang="cs-CZ" sz="2400" dirty="0">
                <a:solidFill>
                  <a:schemeClr val="bg2"/>
                </a:solidFill>
              </a:rPr>
              <a:t>, </a:t>
            </a:r>
            <a:r>
              <a:rPr lang="cs-CZ" sz="2400" dirty="0" err="1">
                <a:solidFill>
                  <a:schemeClr val="bg2"/>
                </a:solidFill>
              </a:rPr>
              <a:t>responsibilities</a:t>
            </a:r>
            <a:r>
              <a:rPr lang="cs-CZ" sz="2400" dirty="0">
                <a:solidFill>
                  <a:schemeClr val="bg2"/>
                </a:solidFill>
              </a:rPr>
              <a:t>, </a:t>
            </a:r>
            <a:r>
              <a:rPr lang="cs-CZ" sz="2400" dirty="0" err="1">
                <a:solidFill>
                  <a:schemeClr val="bg2"/>
                </a:solidFill>
              </a:rPr>
              <a:t>costs</a:t>
            </a:r>
            <a:r>
              <a:rPr lang="cs-CZ" sz="2400" dirty="0">
                <a:solidFill>
                  <a:schemeClr val="bg2"/>
                </a:solidFill>
              </a:rPr>
              <a:t> and </a:t>
            </a:r>
            <a:r>
              <a:rPr lang="cs-CZ" sz="2400" dirty="0" err="1">
                <a:solidFill>
                  <a:schemeClr val="bg2"/>
                </a:solidFill>
              </a:rPr>
              <a:t>benefits</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22394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a:solidFill>
                  <a:schemeClr val="bg2"/>
                </a:solidFill>
              </a:rPr>
              <a:t>S</a:t>
            </a:r>
            <a:r>
              <a:rPr lang="en-US" sz="2400" dirty="0" err="1">
                <a:solidFill>
                  <a:schemeClr val="bg2"/>
                </a:solidFill>
              </a:rPr>
              <a:t>oftware</a:t>
            </a:r>
            <a:r>
              <a:rPr lang="en-US" sz="2400" dirty="0">
                <a:solidFill>
                  <a:schemeClr val="bg2"/>
                </a:solidFill>
              </a:rPr>
              <a:t> can be used in orientation sessions and training activities to enhance the learning experience and provide interactive content.</a:t>
            </a:r>
            <a:endParaRPr lang="cs-CZ" sz="2400" dirty="0">
              <a:solidFill>
                <a:schemeClr val="bg2"/>
              </a:solidFill>
            </a:endParaRPr>
          </a:p>
          <a:p>
            <a:pPr marL="0" indent="0" algn="just">
              <a:buNone/>
            </a:pPr>
            <a:r>
              <a:rPr lang="en-US" sz="2400" dirty="0">
                <a:solidFill>
                  <a:schemeClr val="bg2"/>
                </a:solidFill>
              </a:rPr>
              <a:t>1.	Learning Management Systems (LMS): LMS platforms are used to deliver, manage, and track training content. They can be used to provide on-demand training modules, track progress and completion rates, and generate reports.</a:t>
            </a:r>
          </a:p>
          <a:p>
            <a:pPr marL="0" indent="0" algn="just">
              <a:buNone/>
            </a:pPr>
            <a:r>
              <a:rPr lang="en-US" sz="2400" dirty="0">
                <a:solidFill>
                  <a:schemeClr val="bg2"/>
                </a:solidFill>
              </a:rPr>
              <a:t>2.	Virtual Reality (VR) and Augmented Reality (AR): VR and AR technology can be used to provide immersive training experiences, especially in fields like manufacturing, construction, or medical professions where hands-on training is critical.</a:t>
            </a:r>
          </a:p>
          <a:p>
            <a:pPr marL="0" indent="0" algn="just">
              <a:buNone/>
            </a:pPr>
            <a:r>
              <a:rPr lang="en-US" sz="2400" dirty="0">
                <a:solidFill>
                  <a:schemeClr val="bg2"/>
                </a:solidFill>
              </a:rPr>
              <a:t>3.	Video Conferencing Tools: Video conferencing tools like Zoom or Microsoft Teams can be used to facilitate virtual training sessions, especially for remote workers or distributed teams.</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64371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4.	E-learning platforms: E-learning platforms like Udemy or LinkedIn Learning can provide a library of on-demand training modules covering a wide range of topics.</a:t>
            </a:r>
          </a:p>
          <a:p>
            <a:pPr marL="0" indent="0" algn="just">
              <a:buNone/>
            </a:pPr>
            <a:r>
              <a:rPr lang="en-US" sz="2400" dirty="0">
                <a:solidFill>
                  <a:schemeClr val="bg2"/>
                </a:solidFill>
              </a:rPr>
              <a:t>5.	Gamification software: Gamification software like Kahoot! or Quizlet can be used to create interactive quizzes, games, or simulations to make learning more engaging and fun.</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85647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By using software in onboarding and training activities, organizations can provide a more dynamic and interactive learning experience, which can help increase engagement, retention, and knowledge transfer.</a:t>
            </a:r>
          </a:p>
          <a:p>
            <a:pPr marL="0" indent="0" algn="just">
              <a:buNone/>
            </a:pPr>
            <a:r>
              <a:rPr lang="en-US" sz="2400" dirty="0">
                <a:solidFill>
                  <a:schemeClr val="bg2"/>
                </a:solidFill>
              </a:rPr>
              <a:t>List of the Best Free LMS for Schools</a:t>
            </a:r>
          </a:p>
          <a:p>
            <a:pPr marL="0" indent="0" algn="just">
              <a:buNone/>
            </a:pPr>
            <a:r>
              <a:rPr lang="en-US" sz="2400" dirty="0">
                <a:solidFill>
                  <a:schemeClr val="bg2"/>
                </a:solidFill>
              </a:rPr>
              <a:t>•	Moodle – Popular Open-Source LMS. ... </a:t>
            </a:r>
          </a:p>
          <a:p>
            <a:pPr marL="0" indent="0" algn="just">
              <a:buNone/>
            </a:pPr>
            <a:r>
              <a:rPr lang="en-US" sz="2400" dirty="0">
                <a:solidFill>
                  <a:schemeClr val="bg2"/>
                </a:solidFill>
              </a:rPr>
              <a:t>•	Sakai – Open-Source LMS Developed by Schools. ... </a:t>
            </a:r>
          </a:p>
          <a:p>
            <a:pPr marL="0" indent="0" algn="just">
              <a:buNone/>
            </a:pPr>
            <a:r>
              <a:rPr lang="en-US" sz="2400" dirty="0">
                <a:solidFill>
                  <a:schemeClr val="bg2"/>
                </a:solidFill>
              </a:rPr>
              <a:t>•	ILIAS – Web-Based LMS for Education and Business. ... </a:t>
            </a:r>
          </a:p>
          <a:p>
            <a:pPr marL="0" indent="0" algn="just">
              <a:buNone/>
            </a:pPr>
            <a:r>
              <a:rPr lang="en-US" sz="2400" dirty="0">
                <a:solidFill>
                  <a:schemeClr val="bg2"/>
                </a:solidFill>
              </a:rPr>
              <a:t>•	</a:t>
            </a:r>
            <a:r>
              <a:rPr lang="en-US" sz="2400" dirty="0" err="1">
                <a:solidFill>
                  <a:schemeClr val="bg2"/>
                </a:solidFill>
              </a:rPr>
              <a:t>EdApp</a:t>
            </a:r>
            <a:r>
              <a:rPr lang="en-US" sz="2400" dirty="0">
                <a:solidFill>
                  <a:schemeClr val="bg2"/>
                </a:solidFill>
              </a:rPr>
              <a:t> – Mobile-First LMS. ... </a:t>
            </a:r>
          </a:p>
          <a:p>
            <a:pPr marL="0" indent="0" algn="just">
              <a:buNone/>
            </a:pPr>
            <a:r>
              <a:rPr lang="en-US" sz="2400" dirty="0">
                <a:solidFill>
                  <a:schemeClr val="bg2"/>
                </a:solidFill>
              </a:rPr>
              <a:t>•	</a:t>
            </a:r>
            <a:r>
              <a:rPr lang="en-US" sz="2400" dirty="0" err="1">
                <a:solidFill>
                  <a:schemeClr val="bg2"/>
                </a:solidFill>
              </a:rPr>
              <a:t>Chamilo</a:t>
            </a:r>
            <a:r>
              <a:rPr lang="en-US" sz="2400" dirty="0">
                <a:solidFill>
                  <a:schemeClr val="bg2"/>
                </a:solidFill>
              </a:rPr>
              <a:t> – Promotes Access to Education and Knowledge. ... </a:t>
            </a:r>
          </a:p>
          <a:p>
            <a:pPr marL="0" indent="0" algn="just">
              <a:buNone/>
            </a:pPr>
            <a:r>
              <a:rPr lang="en-US" sz="2400" dirty="0">
                <a:solidFill>
                  <a:schemeClr val="bg2"/>
                </a:solidFill>
              </a:rPr>
              <a:t>•	</a:t>
            </a:r>
            <a:r>
              <a:rPr lang="en-US" sz="2400" dirty="0" err="1">
                <a:solidFill>
                  <a:schemeClr val="bg2"/>
                </a:solidFill>
              </a:rPr>
              <a:t>Thinkific</a:t>
            </a:r>
            <a:r>
              <a:rPr lang="en-US" sz="2400" dirty="0">
                <a:solidFill>
                  <a:schemeClr val="bg2"/>
                </a:solidFill>
              </a:rPr>
              <a:t> – Suits Online Course Sellers.</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982140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Virtual</a:t>
            </a:r>
            <a:r>
              <a:rPr lang="cs-CZ" sz="3300" b="1" dirty="0">
                <a:solidFill>
                  <a:schemeClr val="bg2"/>
                </a:solidFill>
                <a:effectLst/>
                <a:latin typeface="+mn-lt"/>
              </a:rPr>
              <a:t> reality (VR)</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a:solidFill>
                  <a:schemeClr val="bg2"/>
                </a:solidFill>
              </a:rPr>
              <a:t>C</a:t>
            </a:r>
            <a:r>
              <a:rPr lang="en-US" sz="2400" dirty="0">
                <a:solidFill>
                  <a:schemeClr val="bg2"/>
                </a:solidFill>
              </a:rPr>
              <a:t>an be used in training programs to provide a highly immersive and realistic simulation of different scenarios. VR technology can create a 3D environment that simulates real-world scenarios, providing learners with hands-on experience in a safe and controlled environment. Here are some examples of how VR can be used in training programs:</a:t>
            </a:r>
          </a:p>
          <a:p>
            <a:pPr marL="457200" indent="-457200" algn="just">
              <a:buAutoNum type="arabicPeriod"/>
            </a:pPr>
            <a:r>
              <a:rPr lang="en-US" sz="2000" b="1" dirty="0">
                <a:solidFill>
                  <a:schemeClr val="bg2"/>
                </a:solidFill>
              </a:rPr>
              <a:t>Safety Training</a:t>
            </a:r>
            <a:r>
              <a:rPr lang="en-US" sz="2000" dirty="0">
                <a:solidFill>
                  <a:schemeClr val="bg2"/>
                </a:solidFill>
              </a:rPr>
              <a:t>: VR can be used to simulate hazardous or dangerous situations, such as working at heights, operating heavy machinery, or handling dangerous chemicals. Employees can practice safety procedures and emergency protocols in a safe, controlled, and realistic environment.</a:t>
            </a:r>
            <a:endParaRPr lang="cs-CZ" sz="2000" dirty="0">
              <a:solidFill>
                <a:schemeClr val="bg2"/>
              </a:solidFill>
            </a:endParaRPr>
          </a:p>
          <a:p>
            <a:pPr marL="0" indent="0" algn="just">
              <a:buNone/>
            </a:pPr>
            <a:r>
              <a:rPr lang="en-US" sz="2000" dirty="0">
                <a:solidFill>
                  <a:schemeClr val="bg2"/>
                </a:solidFill>
                <a:hlinkClick r:id="rId2"/>
              </a:rPr>
              <a:t>https://www.youtube.com/watch?v=vgPMo-LXdfA</a:t>
            </a:r>
            <a:endParaRPr lang="cs-CZ" sz="2000" dirty="0">
              <a:solidFill>
                <a:schemeClr val="bg2"/>
              </a:solidFill>
            </a:endParaRPr>
          </a:p>
          <a:p>
            <a:pPr marL="0" indent="0" algn="just">
              <a:buNone/>
            </a:pPr>
            <a:endParaRPr lang="en-US"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53631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Virtual</a:t>
            </a:r>
            <a:r>
              <a:rPr lang="cs-CZ" sz="3300" b="1" dirty="0">
                <a:solidFill>
                  <a:schemeClr val="bg2"/>
                </a:solidFill>
                <a:effectLst/>
                <a:latin typeface="+mn-lt"/>
              </a:rPr>
              <a:t> reality (VR)</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457200" indent="-457200" algn="just">
              <a:buAutoNum type="arabicPeriod" startAt="2"/>
            </a:pPr>
            <a:r>
              <a:rPr lang="en-US" sz="2000" b="1" dirty="0">
                <a:solidFill>
                  <a:schemeClr val="bg2"/>
                </a:solidFill>
              </a:rPr>
              <a:t>Customer Service Training</a:t>
            </a:r>
            <a:r>
              <a:rPr lang="en-US" sz="2000" dirty="0">
                <a:solidFill>
                  <a:schemeClr val="bg2"/>
                </a:solidFill>
              </a:rPr>
              <a:t>: VR can be used to simulate customer interactions, providing learners with the opportunity to practice their communication skills, empathy, and problem-solving abilities. Learners can interact with virtual customers and practice handling difficult situations, such as handling complaints or resolving conflicts.</a:t>
            </a:r>
            <a:endParaRPr lang="cs-CZ" sz="2000" dirty="0">
              <a:solidFill>
                <a:schemeClr val="bg2"/>
              </a:solidFill>
            </a:endParaRPr>
          </a:p>
          <a:p>
            <a:pPr marL="0" indent="0" algn="just">
              <a:buNone/>
            </a:pPr>
            <a:endParaRPr lang="cs-CZ" sz="2000" dirty="0">
              <a:solidFill>
                <a:schemeClr val="bg2"/>
              </a:solidFill>
            </a:endParaRPr>
          </a:p>
          <a:p>
            <a:pPr marL="0" indent="0" algn="just">
              <a:buNone/>
            </a:pPr>
            <a:r>
              <a:rPr lang="en-US" sz="2000" dirty="0">
                <a:solidFill>
                  <a:schemeClr val="bg2"/>
                </a:solidFill>
                <a:hlinkClick r:id="rId2"/>
              </a:rPr>
              <a:t>https://www.youtube.com/watch?v=6KuL3QMgM84</a:t>
            </a:r>
            <a:endParaRPr lang="cs-CZ" sz="2000" dirty="0">
              <a:solidFill>
                <a:schemeClr val="bg2"/>
              </a:solidFill>
            </a:endParaRPr>
          </a:p>
          <a:p>
            <a:pPr marL="0" indent="0" algn="just">
              <a:buNone/>
            </a:pPr>
            <a:endParaRPr lang="en-US"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64622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err="1">
                <a:solidFill>
                  <a:schemeClr val="bg2"/>
                </a:solidFill>
              </a:rPr>
              <a:t>training</a:t>
            </a:r>
            <a:endParaRPr lang="cs-CZ" sz="3000" dirty="0">
              <a:solidFill>
                <a:schemeClr val="bg2"/>
              </a:solidFill>
            </a:endParaRPr>
          </a:p>
          <a:p>
            <a:pPr algn="just">
              <a:buFont typeface="Wingdings" panose="05000000000000000000" pitchFamily="2" charset="2"/>
              <a:buChar char="Ø"/>
            </a:pPr>
            <a:r>
              <a:rPr lang="cs-CZ" sz="3000" dirty="0" err="1">
                <a:solidFill>
                  <a:schemeClr val="bg2"/>
                </a:solidFill>
              </a:rPr>
              <a:t>developement</a:t>
            </a:r>
            <a:r>
              <a:rPr lang="cs-CZ" sz="3000" dirty="0">
                <a:solidFill>
                  <a:schemeClr val="bg2"/>
                </a:solidFill>
              </a:rPr>
              <a:t> </a:t>
            </a:r>
          </a:p>
          <a:p>
            <a:pPr marL="0" indent="0" algn="just">
              <a:buNone/>
            </a:pPr>
            <a:endParaRPr lang="cs-CZ" dirty="0">
              <a:solidFill>
                <a:schemeClr val="bg2"/>
              </a:solidFill>
            </a:endParaRP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5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51000"/>
                            </p:stCondLst>
                            <p:childTnLst>
                              <p:par>
                                <p:cTn id="15" presetID="2" presetClass="entr" presetSubtype="1" fill="hold" grpId="0" nodeType="afterEffect">
                                  <p:stCondLst>
                                    <p:cond delay="15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Virtual</a:t>
            </a:r>
            <a:r>
              <a:rPr lang="cs-CZ" sz="3300" b="1" dirty="0">
                <a:solidFill>
                  <a:schemeClr val="bg2"/>
                </a:solidFill>
                <a:effectLst/>
                <a:latin typeface="+mn-lt"/>
              </a:rPr>
              <a:t> reality (VR)</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000" dirty="0">
                <a:solidFill>
                  <a:schemeClr val="bg2"/>
                </a:solidFill>
              </a:rPr>
              <a:t>3.	</a:t>
            </a:r>
            <a:r>
              <a:rPr lang="en-US" sz="2000" b="1" dirty="0">
                <a:solidFill>
                  <a:schemeClr val="bg2"/>
                </a:solidFill>
              </a:rPr>
              <a:t>Technical Training</a:t>
            </a:r>
            <a:r>
              <a:rPr lang="en-US" sz="2000" dirty="0">
                <a:solidFill>
                  <a:schemeClr val="bg2"/>
                </a:solidFill>
              </a:rPr>
              <a:t>: VR can be used to provide hands-on training for technical skills, such as welding, plumbing, or electrical work. Learners can practice their skills and techniques in a simulated environment without the risk of injury or damage to equipment.</a:t>
            </a:r>
          </a:p>
          <a:p>
            <a:pPr marL="0" indent="0" algn="just">
              <a:buNone/>
            </a:pPr>
            <a:r>
              <a:rPr lang="cs-CZ" sz="2000" dirty="0" err="1">
                <a:solidFill>
                  <a:schemeClr val="bg2"/>
                </a:solidFill>
              </a:rPr>
              <a:t>Examples</a:t>
            </a:r>
            <a:r>
              <a:rPr lang="cs-CZ" sz="2000" dirty="0">
                <a:solidFill>
                  <a:schemeClr val="bg2"/>
                </a:solidFill>
              </a:rPr>
              <a:t>:</a:t>
            </a:r>
          </a:p>
          <a:p>
            <a:pPr marL="0" indent="0" algn="just">
              <a:buNone/>
            </a:pPr>
            <a:r>
              <a:rPr lang="en-US" sz="2000" dirty="0">
                <a:solidFill>
                  <a:schemeClr val="bg2"/>
                </a:solidFill>
                <a:hlinkClick r:id="rId2"/>
              </a:rPr>
              <a:t>https://www.youtube.com/watch?v=42qtBUj1Pnc</a:t>
            </a:r>
            <a:endParaRPr lang="cs-CZ" sz="2000" dirty="0">
              <a:solidFill>
                <a:schemeClr val="bg2"/>
              </a:solidFill>
            </a:endParaRPr>
          </a:p>
          <a:p>
            <a:pPr marL="0" indent="0" algn="just">
              <a:buNone/>
            </a:pPr>
            <a:r>
              <a:rPr lang="en-US" sz="2000" dirty="0">
                <a:solidFill>
                  <a:schemeClr val="bg2"/>
                </a:solidFill>
                <a:hlinkClick r:id="rId3"/>
              </a:rPr>
              <a:t>https://www.youtube.com/watch?v=rHW9grB-y8g</a:t>
            </a:r>
            <a:endParaRPr lang="cs-CZ" sz="2000" dirty="0">
              <a:solidFill>
                <a:schemeClr val="bg2"/>
              </a:solidFill>
            </a:endParaRPr>
          </a:p>
          <a:p>
            <a:pPr marL="0" indent="0" algn="just">
              <a:buNone/>
            </a:pPr>
            <a:endParaRPr lang="en-US"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108684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Virtual</a:t>
            </a:r>
            <a:r>
              <a:rPr lang="cs-CZ" sz="3300" b="1" dirty="0">
                <a:solidFill>
                  <a:schemeClr val="bg2"/>
                </a:solidFill>
                <a:effectLst/>
                <a:latin typeface="+mn-lt"/>
              </a:rPr>
              <a:t> reality (VR)</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000" dirty="0">
                <a:solidFill>
                  <a:schemeClr val="bg2"/>
                </a:solidFill>
              </a:rPr>
              <a:t>4.	</a:t>
            </a:r>
            <a:r>
              <a:rPr lang="en-US" sz="2000" b="1" dirty="0">
                <a:solidFill>
                  <a:schemeClr val="bg2"/>
                </a:solidFill>
              </a:rPr>
              <a:t>Soft Skills Training</a:t>
            </a:r>
            <a:r>
              <a:rPr lang="en-US" sz="2000" dirty="0">
                <a:solidFill>
                  <a:schemeClr val="bg2"/>
                </a:solidFill>
              </a:rPr>
              <a:t>: VR can also be used to provide training for soft skills such as leadership, teamwork, or communication. Learners can participate in simulated team-building exercises, role-playing scenarios, or conflict resolution simulations.</a:t>
            </a:r>
          </a:p>
          <a:p>
            <a:pPr algn="just">
              <a:buFont typeface="Wingdings" panose="05000000000000000000" pitchFamily="2" charset="2"/>
              <a:buChar char="Ø"/>
            </a:pPr>
            <a:r>
              <a:rPr lang="en-US" sz="2000" dirty="0">
                <a:solidFill>
                  <a:schemeClr val="bg2"/>
                </a:solidFill>
              </a:rPr>
              <a:t>highly effective and engaging learning experience that can accelerate learning, increase retention, and improve knowledge transfer</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safe and controlled environment</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reduce the risk of accidents or errors </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improve employee confidence and performance</a:t>
            </a:r>
            <a:endParaRPr lang="cs-CZ" sz="2000" dirty="0">
              <a:solidFill>
                <a:schemeClr val="bg2"/>
              </a:solidFill>
            </a:endParaRPr>
          </a:p>
          <a:p>
            <a:pPr algn="just">
              <a:buFont typeface="Wingdings" panose="05000000000000000000" pitchFamily="2" charset="2"/>
              <a:buChar char="Ø"/>
            </a:pPr>
            <a:endParaRPr lang="cs-CZ" sz="2000" dirty="0">
              <a:solidFill>
                <a:schemeClr val="bg2"/>
              </a:solidFill>
            </a:endParaRPr>
          </a:p>
          <a:p>
            <a:pPr marL="0" indent="0" algn="just">
              <a:buNone/>
            </a:pPr>
            <a:r>
              <a:rPr lang="en-US" sz="2000" dirty="0">
                <a:solidFill>
                  <a:schemeClr val="bg2"/>
                </a:solidFill>
                <a:hlinkClick r:id="rId2"/>
              </a:rPr>
              <a:t>https://www.youtube.com/watch?v=ypIa7XBS7Lg</a:t>
            </a:r>
            <a:endParaRPr lang="cs-CZ" sz="2000" dirty="0">
              <a:solidFill>
                <a:schemeClr val="bg2"/>
              </a:solidFill>
            </a:endParaRPr>
          </a:p>
          <a:p>
            <a:pPr marL="0" indent="0" algn="just">
              <a:buNone/>
            </a:pPr>
            <a:endParaRPr lang="en-US" sz="2000" dirty="0">
              <a:solidFill>
                <a:schemeClr val="bg2"/>
              </a:solidFill>
            </a:endParaRPr>
          </a:p>
          <a:p>
            <a:pPr marL="0" indent="0" algn="just">
              <a:buNone/>
            </a:pPr>
            <a:endParaRPr lang="en-US"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100125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Artificial</a:t>
            </a:r>
            <a:r>
              <a:rPr lang="cs-CZ" sz="3300" b="1" dirty="0">
                <a:solidFill>
                  <a:schemeClr val="bg2"/>
                </a:solidFill>
                <a:effectLst/>
                <a:latin typeface="+mn-lt"/>
              </a:rPr>
              <a:t> Inteligence (AI)</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1800" dirty="0">
                <a:solidFill>
                  <a:schemeClr val="bg2"/>
                </a:solidFill>
              </a:rPr>
              <a:t>1</a:t>
            </a:r>
            <a:r>
              <a:rPr lang="en-US" sz="1800" dirty="0">
                <a:solidFill>
                  <a:schemeClr val="bg2"/>
                </a:solidFill>
              </a:rPr>
              <a:t>.	</a:t>
            </a:r>
            <a:r>
              <a:rPr lang="cs-CZ" sz="1800" b="1" dirty="0">
                <a:solidFill>
                  <a:schemeClr val="bg2"/>
                </a:solidFill>
              </a:rPr>
              <a:t>P</a:t>
            </a:r>
            <a:r>
              <a:rPr lang="en-US" sz="1800" b="1" dirty="0" err="1">
                <a:solidFill>
                  <a:schemeClr val="bg2"/>
                </a:solidFill>
              </a:rPr>
              <a:t>ersonalized</a:t>
            </a:r>
            <a:r>
              <a:rPr lang="en-US" sz="1800" b="1" dirty="0">
                <a:solidFill>
                  <a:schemeClr val="bg2"/>
                </a:solidFill>
              </a:rPr>
              <a:t> Learning</a:t>
            </a:r>
            <a:r>
              <a:rPr lang="en-US" sz="1800" dirty="0">
                <a:solidFill>
                  <a:schemeClr val="bg2"/>
                </a:solidFill>
              </a:rPr>
              <a:t>: AI can analyze learner data, such as past performance, learning style, and preferences, to provide personalized learning content and recommendations. This can help learners focus on areas where they need improvement and provide a customized learning experience.</a:t>
            </a:r>
          </a:p>
          <a:p>
            <a:pPr marL="0" indent="0" algn="just">
              <a:buNone/>
            </a:pPr>
            <a:r>
              <a:rPr lang="en-US" sz="1800" dirty="0">
                <a:solidFill>
                  <a:schemeClr val="bg2"/>
                </a:solidFill>
              </a:rPr>
              <a:t>2.	</a:t>
            </a:r>
            <a:r>
              <a:rPr lang="en-US" sz="1800" b="1" dirty="0">
                <a:solidFill>
                  <a:schemeClr val="bg2"/>
                </a:solidFill>
              </a:rPr>
              <a:t>Adaptive Learning</a:t>
            </a:r>
            <a:r>
              <a:rPr lang="en-US" sz="1800" dirty="0">
                <a:solidFill>
                  <a:schemeClr val="bg2"/>
                </a:solidFill>
              </a:rPr>
              <a:t>: AI can adapt the difficulty level of training content based on learner performance, providing learners with a challenging but not overwhelming experience. This can help learners stay engaged and motivated, leading to better learning outcomes.</a:t>
            </a:r>
          </a:p>
          <a:p>
            <a:pPr marL="0" indent="0" algn="just">
              <a:buNone/>
            </a:pPr>
            <a:r>
              <a:rPr lang="en-US" sz="1800" dirty="0">
                <a:solidFill>
                  <a:schemeClr val="bg2"/>
                </a:solidFill>
              </a:rPr>
              <a:t>3.	</a:t>
            </a:r>
            <a:r>
              <a:rPr lang="en-US" sz="1800" b="1" dirty="0">
                <a:solidFill>
                  <a:schemeClr val="bg2"/>
                </a:solidFill>
              </a:rPr>
              <a:t>Automated Feedback</a:t>
            </a:r>
            <a:r>
              <a:rPr lang="en-US" sz="1800" dirty="0">
                <a:solidFill>
                  <a:schemeClr val="bg2"/>
                </a:solidFill>
              </a:rPr>
              <a:t>: AI can provide instant feedback on learner performance, highlighting areas where learners need improvement and suggesting ways to improve. This can help learners stay on track and improve their skills more quickly.</a:t>
            </a:r>
          </a:p>
          <a:p>
            <a:pPr marL="0" indent="0" algn="just">
              <a:buNone/>
            </a:pPr>
            <a:r>
              <a:rPr lang="en-US" sz="1800" dirty="0">
                <a:solidFill>
                  <a:schemeClr val="bg2"/>
                </a:solidFill>
              </a:rPr>
              <a:t>4.	</a:t>
            </a:r>
            <a:r>
              <a:rPr lang="en-US" sz="1800" b="1" dirty="0">
                <a:solidFill>
                  <a:schemeClr val="bg2"/>
                </a:solidFill>
              </a:rPr>
              <a:t>Chatbots</a:t>
            </a:r>
            <a:r>
              <a:rPr lang="en-US" sz="1800" dirty="0">
                <a:solidFill>
                  <a:schemeClr val="bg2"/>
                </a:solidFill>
              </a:rPr>
              <a:t>: AI-powered chatbots can be used to provide instant answers to learners' questions, reducing the need for human intervention and improving the efficiency of the training process.</a:t>
            </a:r>
          </a:p>
          <a:p>
            <a:pPr marL="0" indent="0" algn="just">
              <a:buNone/>
            </a:pPr>
            <a:r>
              <a:rPr lang="en-US" sz="1800" dirty="0">
                <a:solidFill>
                  <a:schemeClr val="bg2"/>
                </a:solidFill>
              </a:rPr>
              <a:t>5.	</a:t>
            </a:r>
            <a:r>
              <a:rPr lang="en-US" sz="1800" b="1" dirty="0">
                <a:solidFill>
                  <a:schemeClr val="bg2"/>
                </a:solidFill>
              </a:rPr>
              <a:t>Natural Language Processing</a:t>
            </a:r>
            <a:r>
              <a:rPr lang="en-US" sz="1800" dirty="0">
                <a:solidFill>
                  <a:schemeClr val="bg2"/>
                </a:solidFill>
              </a:rPr>
              <a:t>: AI-powered Natural Language Processing (NLP) can be used to analyze written or spoken responses from learners, providing feedback on grammar, syntax, or vocabulary. This can be especially useful for language learning or communication skills training.</a:t>
            </a:r>
          </a:p>
          <a:p>
            <a:pPr marL="0" indent="0" algn="just">
              <a:buNone/>
            </a:pPr>
            <a:endParaRPr lang="en-US" sz="1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5666468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512167"/>
          </a:xfrm>
        </p:spPr>
        <p:txBody>
          <a:bodyPr/>
          <a:lstStyle/>
          <a:p>
            <a:pPr eaLnBrk="1" hangingPunct="1">
              <a:defRPr/>
            </a:pPr>
            <a:r>
              <a:rPr lang="cs-CZ" sz="3300" b="1" dirty="0">
                <a:solidFill>
                  <a:schemeClr val="bg2"/>
                </a:solidFill>
                <a:effectLst/>
                <a:latin typeface="+mn-lt"/>
              </a:rPr>
              <a:t>TASK 1 – PROS/CONS OF THE NEW METHODS OF EDUCATION</a:t>
            </a:r>
          </a:p>
        </p:txBody>
      </p:sp>
      <p:sp>
        <p:nvSpPr>
          <p:cNvPr id="44035" name="Rectangle 3"/>
          <p:cNvSpPr>
            <a:spLocks noGrp="1" noChangeArrowheads="1"/>
          </p:cNvSpPr>
          <p:nvPr>
            <p:ph type="body" idx="1"/>
          </p:nvPr>
        </p:nvSpPr>
        <p:spPr>
          <a:xfrm>
            <a:off x="251520" y="2204863"/>
            <a:ext cx="8640960" cy="4608513"/>
          </a:xfrm>
        </p:spPr>
        <p:txBody>
          <a:bodyPr>
            <a:noAutofit/>
          </a:bodyPr>
          <a:lstStyle/>
          <a:p>
            <a:pPr marL="0" indent="0" algn="just">
              <a:buNone/>
            </a:pPr>
            <a:r>
              <a:rPr lang="cs-CZ" sz="2400" dirty="0" err="1">
                <a:solidFill>
                  <a:schemeClr val="bg2"/>
                </a:solidFill>
              </a:rPr>
              <a:t>What</a:t>
            </a:r>
            <a:r>
              <a:rPr lang="cs-CZ" sz="2400" dirty="0">
                <a:solidFill>
                  <a:schemeClr val="bg2"/>
                </a:solidFill>
              </a:rPr>
              <a:t> are pros and </a:t>
            </a:r>
            <a:r>
              <a:rPr lang="cs-CZ" sz="2400" dirty="0" err="1">
                <a:solidFill>
                  <a:schemeClr val="bg2"/>
                </a:solidFill>
              </a:rPr>
              <a:t>cons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new</a:t>
            </a:r>
            <a:r>
              <a:rPr lang="cs-CZ" sz="2400" dirty="0">
                <a:solidFill>
                  <a:schemeClr val="bg2"/>
                </a:solidFill>
              </a:rPr>
              <a:t> </a:t>
            </a:r>
            <a:r>
              <a:rPr lang="cs-CZ" sz="2400" dirty="0" err="1">
                <a:solidFill>
                  <a:schemeClr val="bg2"/>
                </a:solidFill>
              </a:rPr>
              <a:t>educational</a:t>
            </a:r>
            <a:r>
              <a:rPr lang="cs-CZ" sz="2400" dirty="0">
                <a:solidFill>
                  <a:schemeClr val="bg2"/>
                </a:solidFill>
              </a:rPr>
              <a:t> </a:t>
            </a:r>
            <a:r>
              <a:rPr lang="cs-CZ" sz="2400" dirty="0" err="1">
                <a:solidFill>
                  <a:schemeClr val="bg2"/>
                </a:solidFill>
              </a:rPr>
              <a:t>methods</a:t>
            </a:r>
            <a:r>
              <a:rPr lang="cs-CZ" sz="2400" dirty="0">
                <a:solidFill>
                  <a:schemeClr val="bg2"/>
                </a:solidFill>
              </a:rPr>
              <a:t> in </a:t>
            </a:r>
            <a:r>
              <a:rPr lang="cs-CZ" sz="2400" dirty="0" err="1">
                <a:solidFill>
                  <a:schemeClr val="bg2"/>
                </a:solidFill>
              </a:rPr>
              <a:t>corporate</a:t>
            </a:r>
            <a:r>
              <a:rPr lang="cs-CZ" sz="2400" dirty="0">
                <a:solidFill>
                  <a:schemeClr val="bg2"/>
                </a:solidFill>
              </a:rPr>
              <a:t> </a:t>
            </a:r>
            <a:r>
              <a:rPr lang="cs-CZ" sz="2400" dirty="0" err="1">
                <a:solidFill>
                  <a:schemeClr val="bg2"/>
                </a:solidFill>
              </a:rPr>
              <a:t>life</a:t>
            </a:r>
            <a:r>
              <a:rPr lang="cs-CZ" sz="2400" dirty="0">
                <a:solidFill>
                  <a:schemeClr val="bg2"/>
                </a:solidFill>
              </a:rPr>
              <a:t>? </a:t>
            </a:r>
          </a:p>
          <a:p>
            <a:pPr marL="0" indent="0" algn="just">
              <a:buNone/>
            </a:pPr>
            <a:r>
              <a:rPr lang="cs-CZ" sz="2400" dirty="0" err="1">
                <a:solidFill>
                  <a:schemeClr val="bg2"/>
                </a:solidFill>
              </a:rPr>
              <a:t>Share</a:t>
            </a:r>
            <a:r>
              <a:rPr lang="cs-CZ" sz="2400" dirty="0">
                <a:solidFill>
                  <a:schemeClr val="bg2"/>
                </a:solidFill>
              </a:rPr>
              <a:t> </a:t>
            </a:r>
            <a:r>
              <a:rPr lang="cs-CZ" sz="2400" dirty="0" err="1">
                <a:solidFill>
                  <a:schemeClr val="bg2"/>
                </a:solidFill>
              </a:rPr>
              <a:t>your</a:t>
            </a:r>
            <a:r>
              <a:rPr lang="cs-CZ" sz="2400" dirty="0">
                <a:solidFill>
                  <a:schemeClr val="bg2"/>
                </a:solidFill>
              </a:rPr>
              <a:t> </a:t>
            </a:r>
            <a:r>
              <a:rPr lang="cs-CZ" sz="2400" dirty="0" err="1">
                <a:solidFill>
                  <a:schemeClr val="bg2"/>
                </a:solidFill>
              </a:rPr>
              <a:t>opinion</a:t>
            </a:r>
            <a:r>
              <a:rPr lang="cs-CZ" sz="2400" dirty="0">
                <a:solidFill>
                  <a:schemeClr val="bg2"/>
                </a:solidFill>
              </a:rPr>
              <a:t>:</a:t>
            </a:r>
          </a:p>
          <a:p>
            <a:pPr marL="0" indent="0" algn="just">
              <a:buNone/>
            </a:pPr>
            <a:endParaRPr lang="en-US"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5C38A48D-22DA-472A-8C3B-B3178F979B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936" y="2852936"/>
            <a:ext cx="4005064" cy="4005064"/>
          </a:xfrm>
          <a:prstGeom prst="rect">
            <a:avLst/>
          </a:prstGeom>
        </p:spPr>
      </p:pic>
    </p:spTree>
    <p:extLst>
      <p:ext uri="{BB962C8B-B14F-4D97-AF65-F5344CB8AC3E}">
        <p14:creationId xmlns:p14="http://schemas.microsoft.com/office/powerpoint/2010/main" val="20357855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Next</a:t>
            </a:r>
            <a:r>
              <a:rPr lang="cs-CZ" sz="3300" b="1" dirty="0">
                <a:solidFill>
                  <a:schemeClr val="bg2"/>
                </a:solidFill>
                <a:effectLst/>
                <a:latin typeface="+mn-lt"/>
              </a:rPr>
              <a:t> </a:t>
            </a:r>
            <a:r>
              <a:rPr lang="cs-CZ" sz="3300" b="1" dirty="0" err="1">
                <a:solidFill>
                  <a:schemeClr val="bg2"/>
                </a:solidFill>
                <a:effectLst/>
                <a:latin typeface="+mn-lt"/>
              </a:rPr>
              <a:t>lesson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Rewarding</a:t>
            </a:r>
            <a:r>
              <a:rPr lang="cs-CZ" sz="2400" dirty="0">
                <a:solidFill>
                  <a:schemeClr val="bg2"/>
                </a:solidFill>
              </a:rPr>
              <a:t> </a:t>
            </a:r>
            <a:r>
              <a:rPr lang="cs-CZ" sz="2400" dirty="0" err="1">
                <a:solidFill>
                  <a:schemeClr val="bg2"/>
                </a:solidFill>
              </a:rPr>
              <a:t>system</a:t>
            </a:r>
            <a:endParaRPr lang="cs-CZ" sz="2400" dirty="0">
              <a:solidFill>
                <a:schemeClr val="bg2"/>
              </a:solidFill>
            </a:endParaRPr>
          </a:p>
          <a:p>
            <a:pPr marL="0" indent="0" algn="just">
              <a:buNone/>
            </a:pPr>
            <a:r>
              <a:rPr lang="cs-CZ" sz="2400" dirty="0" err="1">
                <a:solidFill>
                  <a:schemeClr val="bg2"/>
                </a:solidFill>
              </a:rPr>
              <a:t>Practise</a:t>
            </a:r>
            <a:endParaRPr lang="cs-CZ" sz="2400" dirty="0">
              <a:solidFill>
                <a:schemeClr val="bg2"/>
              </a:solidFill>
            </a:endParaRPr>
          </a:p>
          <a:p>
            <a:pPr marL="0" indent="0" algn="just">
              <a:buNone/>
            </a:pPr>
            <a:r>
              <a:rPr lang="cs-CZ" sz="2400" dirty="0">
                <a:solidFill>
                  <a:schemeClr val="bg2"/>
                </a:solidFill>
              </a:rPr>
              <a:t>Performance management, </a:t>
            </a:r>
            <a:r>
              <a:rPr lang="cs-CZ" sz="2400" dirty="0" err="1">
                <a:solidFill>
                  <a:schemeClr val="bg2"/>
                </a:solidFill>
              </a:rPr>
              <a:t>evaluation</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31115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4" name="Obrázek 3">
            <a:extLst>
              <a:ext uri="{FF2B5EF4-FFF2-40B4-BE49-F238E27FC236}">
                <a16:creationId xmlns:a16="http://schemas.microsoft.com/office/drawing/2014/main" id="{0F2BE860-57DD-4CB7-86FD-A24C170C6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492896"/>
            <a:ext cx="5112568" cy="3603104"/>
          </a:xfrm>
          <a:prstGeom prst="rect">
            <a:avLst/>
          </a:prstGeom>
        </p:spPr>
      </p:pic>
      <p:sp>
        <p:nvSpPr>
          <p:cNvPr id="6" name="Zástupný symbol pro online obrázek 5">
            <a:extLst>
              <a:ext uri="{FF2B5EF4-FFF2-40B4-BE49-F238E27FC236}">
                <a16:creationId xmlns:a16="http://schemas.microsoft.com/office/drawing/2014/main" id="{C1F9FEF9-A983-4982-AA4F-E561D8605742}"/>
              </a:ext>
            </a:extLst>
          </p:cNvPr>
          <p:cNvSpPr>
            <a:spLocks noGrp="1"/>
          </p:cNvSpPr>
          <p:nvPr>
            <p:ph type="clipArt" sz="half" idx="2"/>
          </p:nvPr>
        </p:nvSpPr>
        <p:spPr/>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Self-initiated</a:t>
            </a:r>
            <a:r>
              <a:rPr lang="cs-CZ" sz="2800" dirty="0">
                <a:solidFill>
                  <a:schemeClr val="bg2"/>
                </a:solidFill>
              </a:rPr>
              <a:t> </a:t>
            </a:r>
            <a:r>
              <a:rPr lang="cs-CZ" sz="2800" dirty="0" err="1">
                <a:solidFill>
                  <a:schemeClr val="bg2"/>
                </a:solidFill>
              </a:rPr>
              <a:t>personal</a:t>
            </a:r>
            <a:r>
              <a:rPr lang="cs-CZ" sz="2800" dirty="0">
                <a:solidFill>
                  <a:schemeClr val="bg2"/>
                </a:solidFill>
              </a:rPr>
              <a:t> </a:t>
            </a:r>
            <a:r>
              <a:rPr lang="cs-CZ" sz="2800" dirty="0" err="1">
                <a:solidFill>
                  <a:schemeClr val="bg2"/>
                </a:solidFill>
              </a:rPr>
              <a:t>process</a:t>
            </a:r>
            <a:r>
              <a:rPr lang="en-US" sz="2800" dirty="0">
                <a:solidFill>
                  <a:schemeClr val="bg2"/>
                </a:solidFill>
              </a:rPr>
              <a:t>.</a:t>
            </a:r>
            <a:endParaRPr lang="cs-CZ" sz="2800" dirty="0">
              <a:solidFill>
                <a:schemeClr val="bg2"/>
              </a:solidFill>
            </a:endParaRPr>
          </a:p>
          <a:p>
            <a:pPr marL="0" indent="0" algn="just">
              <a:buNone/>
            </a:pPr>
            <a:r>
              <a:rPr lang="cs-CZ" sz="2800" dirty="0" err="1">
                <a:solidFill>
                  <a:schemeClr val="bg2"/>
                </a:solidFill>
              </a:rPr>
              <a:t>Involves</a:t>
            </a:r>
            <a:r>
              <a:rPr lang="cs-CZ" sz="2800" dirty="0">
                <a:solidFill>
                  <a:schemeClr val="bg2"/>
                </a:solidFill>
              </a:rPr>
              <a:t> a </a:t>
            </a:r>
            <a:r>
              <a:rPr lang="cs-CZ" sz="2800" dirty="0" err="1">
                <a:solidFill>
                  <a:schemeClr val="bg2"/>
                </a:solidFill>
              </a:rPr>
              <a:t>change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cognition</a:t>
            </a:r>
            <a:r>
              <a:rPr lang="cs-CZ" sz="2800" dirty="0">
                <a:solidFill>
                  <a:schemeClr val="bg2"/>
                </a:solidFill>
              </a:rPr>
              <a:t>, </a:t>
            </a:r>
            <a:r>
              <a:rPr lang="cs-CZ" sz="2800" dirty="0" err="1">
                <a:solidFill>
                  <a:schemeClr val="bg2"/>
                </a:solidFill>
              </a:rPr>
              <a:t>action</a:t>
            </a:r>
            <a:r>
              <a:rPr lang="cs-CZ" sz="2800" dirty="0">
                <a:solidFill>
                  <a:schemeClr val="bg2"/>
                </a:solidFill>
              </a:rPr>
              <a:t> and </a:t>
            </a:r>
            <a:r>
              <a:rPr lang="cs-CZ" sz="2800" dirty="0" err="1">
                <a:solidFill>
                  <a:schemeClr val="bg2"/>
                </a:solidFill>
              </a:rPr>
              <a:t>interaction</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others</a:t>
            </a:r>
            <a:r>
              <a:rPr lang="cs-CZ" sz="2800" dirty="0">
                <a:solidFill>
                  <a:schemeClr val="bg2"/>
                </a:solidFill>
              </a:rPr>
              <a:t>.</a:t>
            </a:r>
          </a:p>
          <a:p>
            <a:pPr marL="0" indent="0" algn="just">
              <a:buNone/>
            </a:pPr>
            <a:r>
              <a:rPr lang="cs-CZ" sz="2800" dirty="0" err="1">
                <a:solidFill>
                  <a:schemeClr val="bg2"/>
                </a:solidFill>
              </a:rPr>
              <a:t>The</a:t>
            </a:r>
            <a:r>
              <a:rPr lang="cs-CZ" sz="2800" dirty="0">
                <a:solidFill>
                  <a:schemeClr val="bg2"/>
                </a:solidFill>
              </a:rPr>
              <a:t> </a:t>
            </a:r>
            <a:r>
              <a:rPr lang="cs-CZ" sz="2800" dirty="0" err="1">
                <a:solidFill>
                  <a:schemeClr val="bg2"/>
                </a:solidFill>
              </a:rPr>
              <a:t>change</a:t>
            </a:r>
            <a:r>
              <a:rPr lang="cs-CZ" sz="2800" dirty="0">
                <a:solidFill>
                  <a:schemeClr val="bg2"/>
                </a:solidFill>
              </a:rPr>
              <a:t> </a:t>
            </a:r>
            <a:r>
              <a:rPr lang="cs-CZ" sz="2800" dirty="0" err="1">
                <a:solidFill>
                  <a:schemeClr val="bg2"/>
                </a:solidFill>
              </a:rPr>
              <a:t>may</a:t>
            </a:r>
            <a:r>
              <a:rPr lang="cs-CZ" sz="2800" dirty="0">
                <a:solidFill>
                  <a:schemeClr val="bg2"/>
                </a:solidFill>
              </a:rPr>
              <a:t> </a:t>
            </a:r>
            <a:r>
              <a:rPr lang="cs-CZ" sz="2800" dirty="0" err="1">
                <a:solidFill>
                  <a:schemeClr val="bg2"/>
                </a:solidFill>
              </a:rPr>
              <a:t>concern</a:t>
            </a:r>
            <a:r>
              <a:rPr lang="cs-CZ" sz="2800" dirty="0">
                <a:solidFill>
                  <a:schemeClr val="bg2"/>
                </a:solidFill>
              </a:rPr>
              <a:t> </a:t>
            </a:r>
            <a:r>
              <a:rPr lang="cs-CZ" sz="2800" dirty="0" err="1">
                <a:solidFill>
                  <a:schemeClr val="bg2"/>
                </a:solidFill>
              </a:rPr>
              <a:t>an</a:t>
            </a:r>
            <a:r>
              <a:rPr lang="cs-CZ" sz="2800" dirty="0">
                <a:solidFill>
                  <a:schemeClr val="bg2"/>
                </a:solidFill>
              </a:rPr>
              <a:t> </a:t>
            </a:r>
            <a:r>
              <a:rPr lang="cs-CZ" sz="2800" dirty="0" err="1">
                <a:solidFill>
                  <a:schemeClr val="bg2"/>
                </a:solidFill>
              </a:rPr>
              <a:t>individual</a:t>
            </a:r>
            <a:r>
              <a:rPr lang="cs-CZ" sz="2800" dirty="0">
                <a:solidFill>
                  <a:schemeClr val="bg2"/>
                </a:solidFill>
              </a:rPr>
              <a:t> </a:t>
            </a:r>
            <a:r>
              <a:rPr lang="cs-CZ" sz="2800" dirty="0" err="1">
                <a:solidFill>
                  <a:schemeClr val="bg2"/>
                </a:solidFill>
              </a:rPr>
              <a:t>acquisition</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knowledge</a:t>
            </a:r>
            <a:r>
              <a:rPr lang="cs-CZ" sz="2800" dirty="0">
                <a:solidFill>
                  <a:schemeClr val="bg2"/>
                </a:solidFill>
              </a:rPr>
              <a:t>, </a:t>
            </a:r>
            <a:r>
              <a:rPr lang="cs-CZ" sz="2800" dirty="0" err="1">
                <a:solidFill>
                  <a:schemeClr val="bg2"/>
                </a:solidFill>
              </a:rPr>
              <a:t>skill</a:t>
            </a:r>
            <a:r>
              <a:rPr lang="cs-CZ" sz="2800" dirty="0">
                <a:solidFill>
                  <a:schemeClr val="bg2"/>
                </a:solidFill>
              </a:rPr>
              <a:t> and </a:t>
            </a:r>
            <a:r>
              <a:rPr lang="cs-CZ" sz="2800" dirty="0" err="1">
                <a:solidFill>
                  <a:schemeClr val="bg2"/>
                </a:solidFill>
              </a:rPr>
              <a:t>attitude</a:t>
            </a:r>
            <a:r>
              <a:rPr lang="cs-CZ" sz="28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54164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648072"/>
          </a:xfrm>
        </p:spPr>
        <p:txBody>
          <a:bodyPr/>
          <a:lstStyle/>
          <a:p>
            <a:pPr eaLnBrk="1" hangingPunct="1">
              <a:defRPr/>
            </a:pPr>
            <a:br>
              <a:rPr lang="cs-CZ" sz="3300" b="1" dirty="0">
                <a:solidFill>
                  <a:schemeClr val="bg2"/>
                </a:solidFill>
                <a:effectLst/>
                <a:latin typeface="+mn-lt"/>
              </a:rPr>
            </a:br>
            <a:r>
              <a:rPr lang="cs-CZ" sz="3300" b="1" dirty="0" err="1">
                <a:solidFill>
                  <a:schemeClr val="bg2"/>
                </a:solidFill>
                <a:effectLst/>
                <a:latin typeface="+mn-lt"/>
              </a:rPr>
              <a:t>Training</a:t>
            </a:r>
            <a:br>
              <a:rPr lang="cs-CZ" sz="3300" b="1" dirty="0">
                <a:solidFill>
                  <a:schemeClr val="bg2"/>
                </a:solidFill>
                <a:effectLst/>
                <a:latin typeface="+mn-lt"/>
              </a:rPr>
            </a:b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6"/>
            <a:ext cx="8640960" cy="5400600"/>
          </a:xfrm>
        </p:spPr>
        <p:txBody>
          <a:bodyPr>
            <a:noAutofit/>
          </a:bodyPr>
          <a:lstStyle/>
          <a:p>
            <a:pPr marL="0" indent="0" algn="just">
              <a:buNone/>
            </a:pPr>
            <a:r>
              <a:rPr lang="cs-CZ" sz="2800" dirty="0" err="1">
                <a:solidFill>
                  <a:schemeClr val="bg2"/>
                </a:solidFill>
              </a:rPr>
              <a:t>Defined</a:t>
            </a:r>
            <a:r>
              <a:rPr lang="cs-CZ" sz="2800" dirty="0">
                <a:solidFill>
                  <a:schemeClr val="bg2"/>
                </a:solidFill>
              </a:rPr>
              <a:t> as „</a:t>
            </a:r>
            <a:r>
              <a:rPr lang="cs-CZ" sz="2800" dirty="0" err="1">
                <a:solidFill>
                  <a:schemeClr val="bg2"/>
                </a:solidFill>
              </a:rPr>
              <a:t>planned</a:t>
            </a:r>
            <a:r>
              <a:rPr lang="cs-CZ" sz="2800" dirty="0">
                <a:solidFill>
                  <a:schemeClr val="bg2"/>
                </a:solidFill>
              </a:rPr>
              <a:t> </a:t>
            </a:r>
            <a:r>
              <a:rPr lang="cs-CZ" sz="2800" dirty="0" err="1">
                <a:solidFill>
                  <a:schemeClr val="bg2"/>
                </a:solidFill>
              </a:rPr>
              <a:t>instructions</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purpose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achieving</a:t>
            </a:r>
            <a:r>
              <a:rPr lang="cs-CZ" sz="2800" dirty="0">
                <a:solidFill>
                  <a:schemeClr val="bg2"/>
                </a:solidFill>
              </a:rPr>
              <a:t> learning in </a:t>
            </a:r>
            <a:r>
              <a:rPr lang="cs-CZ" sz="2800" dirty="0" err="1">
                <a:solidFill>
                  <a:schemeClr val="bg2"/>
                </a:solidFill>
              </a:rPr>
              <a:t>order</a:t>
            </a:r>
            <a:r>
              <a:rPr lang="cs-CZ" sz="2800" dirty="0">
                <a:solidFill>
                  <a:schemeClr val="bg2"/>
                </a:solidFill>
              </a:rPr>
              <a:t> to </a:t>
            </a:r>
            <a:r>
              <a:rPr lang="cs-CZ" sz="2800" dirty="0" err="1">
                <a:solidFill>
                  <a:schemeClr val="bg2"/>
                </a:solidFill>
              </a:rPr>
              <a:t>improve</a:t>
            </a:r>
            <a:r>
              <a:rPr lang="cs-CZ" sz="2800" dirty="0">
                <a:solidFill>
                  <a:schemeClr val="bg2"/>
                </a:solidFill>
              </a:rPr>
              <a:t> performance </a:t>
            </a:r>
            <a:r>
              <a:rPr lang="cs-CZ" sz="2800" dirty="0" err="1">
                <a:solidFill>
                  <a:schemeClr val="bg2"/>
                </a:solidFill>
              </a:rPr>
              <a:t>or</a:t>
            </a:r>
            <a:r>
              <a:rPr lang="cs-CZ" sz="2800" dirty="0">
                <a:solidFill>
                  <a:schemeClr val="bg2"/>
                </a:solidFill>
              </a:rPr>
              <a:t> </a:t>
            </a:r>
            <a:r>
              <a:rPr lang="cs-CZ" sz="2800" dirty="0" err="1">
                <a:solidFill>
                  <a:schemeClr val="bg2"/>
                </a:solidFill>
              </a:rPr>
              <a:t>satisfy</a:t>
            </a:r>
            <a:r>
              <a:rPr lang="cs-CZ" sz="2800" dirty="0">
                <a:solidFill>
                  <a:schemeClr val="bg2"/>
                </a:solidFill>
              </a:rPr>
              <a:t> </a:t>
            </a:r>
            <a:r>
              <a:rPr lang="cs-CZ" sz="2800" dirty="0" err="1">
                <a:solidFill>
                  <a:schemeClr val="bg2"/>
                </a:solidFill>
              </a:rPr>
              <a:t>developement</a:t>
            </a:r>
            <a:r>
              <a:rPr lang="cs-CZ" sz="2800" dirty="0">
                <a:solidFill>
                  <a:schemeClr val="bg2"/>
                </a:solidFill>
              </a:rPr>
              <a:t> </a:t>
            </a:r>
            <a:r>
              <a:rPr lang="cs-CZ" sz="2800" dirty="0" err="1">
                <a:solidFill>
                  <a:schemeClr val="bg2"/>
                </a:solidFill>
              </a:rPr>
              <a:t>needs</a:t>
            </a:r>
            <a:r>
              <a:rPr lang="cs-CZ" sz="2800" dirty="0">
                <a:solidFill>
                  <a:schemeClr val="bg2"/>
                </a:solidFill>
              </a:rPr>
              <a:t>.</a:t>
            </a:r>
          </a:p>
          <a:p>
            <a:pPr marL="0" indent="0" algn="just">
              <a:buNone/>
            </a:pPr>
            <a:r>
              <a:rPr lang="cs-CZ" sz="2800" dirty="0" err="1">
                <a:solidFill>
                  <a:schemeClr val="bg2"/>
                </a:solidFill>
              </a:rPr>
              <a:t>Improving</a:t>
            </a:r>
            <a:r>
              <a:rPr lang="cs-CZ" sz="2800" dirty="0">
                <a:solidFill>
                  <a:schemeClr val="bg2"/>
                </a:solidFill>
              </a:rPr>
              <a:t> </a:t>
            </a:r>
            <a:r>
              <a:rPr lang="cs-CZ" sz="2800" dirty="0" err="1">
                <a:solidFill>
                  <a:schemeClr val="bg2"/>
                </a:solidFill>
              </a:rPr>
              <a:t>particular</a:t>
            </a:r>
            <a:r>
              <a:rPr lang="cs-CZ" sz="2800" dirty="0">
                <a:solidFill>
                  <a:schemeClr val="bg2"/>
                </a:solidFill>
              </a:rPr>
              <a:t> </a:t>
            </a:r>
            <a:r>
              <a:rPr lang="cs-CZ" sz="2800" dirty="0" err="1">
                <a:solidFill>
                  <a:schemeClr val="bg2"/>
                </a:solidFill>
              </a:rPr>
              <a:t>competence</a:t>
            </a:r>
            <a:r>
              <a:rPr lang="cs-CZ" sz="2800" dirty="0">
                <a:solidFill>
                  <a:schemeClr val="bg2"/>
                </a:solidFill>
              </a:rPr>
              <a:t>.</a:t>
            </a:r>
          </a:p>
          <a:p>
            <a:pPr marL="0" indent="0" algn="just">
              <a:buNone/>
            </a:pPr>
            <a:r>
              <a:rPr lang="cs-CZ" sz="2800" dirty="0">
                <a:solidFill>
                  <a:schemeClr val="bg2"/>
                </a:solidFill>
              </a:rPr>
              <a:t>It </a:t>
            </a:r>
            <a:r>
              <a:rPr lang="cs-CZ" sz="2800" dirty="0" err="1">
                <a:solidFill>
                  <a:schemeClr val="bg2"/>
                </a:solidFill>
              </a:rPr>
              <a:t>is</a:t>
            </a:r>
            <a:r>
              <a:rPr lang="cs-CZ" sz="2800" dirty="0">
                <a:solidFill>
                  <a:schemeClr val="bg2"/>
                </a:solidFill>
              </a:rPr>
              <a:t> </a:t>
            </a:r>
            <a:r>
              <a:rPr lang="cs-CZ" sz="2800" dirty="0" err="1">
                <a:solidFill>
                  <a:schemeClr val="bg2"/>
                </a:solidFill>
              </a:rPr>
              <a:t>planned</a:t>
            </a:r>
            <a:r>
              <a:rPr lang="cs-CZ" sz="2800" dirty="0">
                <a:solidFill>
                  <a:schemeClr val="bg2"/>
                </a:solidFill>
              </a:rPr>
              <a:t>! – </a:t>
            </a:r>
            <a:r>
              <a:rPr lang="cs-CZ" sz="2800" dirty="0" err="1">
                <a:solidFill>
                  <a:schemeClr val="bg2"/>
                </a:solidFill>
              </a:rPr>
              <a:t>important</a:t>
            </a:r>
            <a:r>
              <a:rPr lang="cs-CZ" sz="2800" dirty="0">
                <a:solidFill>
                  <a:schemeClr val="bg2"/>
                </a:solidFill>
              </a:rPr>
              <a:t> </a:t>
            </a:r>
            <a:r>
              <a:rPr lang="cs-CZ" sz="2800" dirty="0" err="1">
                <a:solidFill>
                  <a:schemeClr val="bg2"/>
                </a:solidFill>
              </a:rPr>
              <a:t>note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87887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Developement</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cs-CZ" sz="2400" dirty="0" err="1">
                <a:solidFill>
                  <a:schemeClr val="bg2"/>
                </a:solidFill>
              </a:rPr>
              <a:t>Referes</a:t>
            </a:r>
            <a:r>
              <a:rPr lang="cs-CZ" sz="2400" dirty="0">
                <a:solidFill>
                  <a:schemeClr val="bg2"/>
                </a:solidFill>
              </a:rPr>
              <a:t> to </a:t>
            </a:r>
            <a:r>
              <a:rPr lang="cs-CZ" sz="2400" dirty="0" err="1">
                <a:solidFill>
                  <a:schemeClr val="bg2"/>
                </a:solidFill>
              </a:rPr>
              <a:t>the</a:t>
            </a:r>
            <a:r>
              <a:rPr lang="cs-CZ" sz="2400" dirty="0">
                <a:solidFill>
                  <a:schemeClr val="bg2"/>
                </a:solidFill>
              </a:rPr>
              <a:t> </a:t>
            </a:r>
            <a:r>
              <a:rPr lang="cs-CZ" sz="2400" dirty="0" err="1">
                <a:solidFill>
                  <a:schemeClr val="bg2"/>
                </a:solidFill>
              </a:rPr>
              <a:t>acquisition</a:t>
            </a:r>
            <a:r>
              <a:rPr lang="cs-CZ" sz="2400" dirty="0">
                <a:solidFill>
                  <a:schemeClr val="bg2"/>
                </a:solidFill>
              </a:rPr>
              <a:t> </a:t>
            </a:r>
            <a:r>
              <a:rPr lang="cs-CZ" sz="2400" dirty="0" err="1">
                <a:solidFill>
                  <a:schemeClr val="bg2"/>
                </a:solidFill>
              </a:rPr>
              <a:t>or</a:t>
            </a:r>
            <a:r>
              <a:rPr lang="cs-CZ" sz="2400" dirty="0">
                <a:solidFill>
                  <a:schemeClr val="bg2"/>
                </a:solidFill>
              </a:rPr>
              <a:t> </a:t>
            </a:r>
            <a:r>
              <a:rPr lang="cs-CZ" sz="2400" dirty="0" err="1">
                <a:solidFill>
                  <a:schemeClr val="bg2"/>
                </a:solidFill>
              </a:rPr>
              <a:t>improvement</a:t>
            </a:r>
            <a:r>
              <a:rPr lang="cs-CZ" sz="2400" dirty="0">
                <a:solidFill>
                  <a:schemeClr val="bg2"/>
                </a:solidFill>
              </a:rPr>
              <a:t> </a:t>
            </a:r>
            <a:r>
              <a:rPr lang="cs-CZ" sz="2400" dirty="0" err="1">
                <a:solidFill>
                  <a:schemeClr val="bg2"/>
                </a:solidFill>
              </a:rPr>
              <a:t>of</a:t>
            </a:r>
            <a:r>
              <a:rPr lang="cs-CZ" sz="2400" dirty="0">
                <a:solidFill>
                  <a:schemeClr val="bg2"/>
                </a:solidFill>
              </a:rPr>
              <a:t> a portfolio </a:t>
            </a:r>
            <a:r>
              <a:rPr lang="cs-CZ" sz="2400" dirty="0" err="1">
                <a:solidFill>
                  <a:schemeClr val="bg2"/>
                </a:solidFill>
              </a:rPr>
              <a:t>of</a:t>
            </a:r>
            <a:r>
              <a:rPr lang="cs-CZ" sz="2400" dirty="0">
                <a:solidFill>
                  <a:schemeClr val="bg2"/>
                </a:solidFill>
              </a:rPr>
              <a:t> K,S </a:t>
            </a:r>
            <a:r>
              <a:rPr lang="cs-CZ" sz="2400" dirty="0" err="1">
                <a:solidFill>
                  <a:schemeClr val="bg2"/>
                </a:solidFill>
              </a:rPr>
              <a:t>or</a:t>
            </a:r>
            <a:r>
              <a:rPr lang="cs-CZ" sz="2400" dirty="0">
                <a:solidFill>
                  <a:schemeClr val="bg2"/>
                </a:solidFill>
              </a:rPr>
              <a:t> A in a </a:t>
            </a:r>
            <a:r>
              <a:rPr lang="cs-CZ" sz="2400" dirty="0" err="1">
                <a:solidFill>
                  <a:schemeClr val="bg2"/>
                </a:solidFill>
              </a:rPr>
              <a:t>specific</a:t>
            </a:r>
            <a:r>
              <a:rPr lang="cs-CZ" sz="2400" dirty="0">
                <a:solidFill>
                  <a:schemeClr val="bg2"/>
                </a:solidFill>
              </a:rPr>
              <a:t> area </a:t>
            </a:r>
            <a:r>
              <a:rPr lang="cs-CZ" sz="2400" dirty="0" err="1">
                <a:solidFill>
                  <a:schemeClr val="bg2"/>
                </a:solidFill>
              </a:rPr>
              <a:t>of</a:t>
            </a:r>
            <a:r>
              <a:rPr lang="cs-CZ" sz="2400" dirty="0">
                <a:solidFill>
                  <a:schemeClr val="bg2"/>
                </a:solidFill>
              </a:rPr>
              <a:t> </a:t>
            </a:r>
            <a:r>
              <a:rPr lang="cs-CZ" sz="2400" dirty="0" err="1">
                <a:solidFill>
                  <a:schemeClr val="bg2"/>
                </a:solidFill>
              </a:rPr>
              <a:t>interest</a:t>
            </a:r>
            <a:r>
              <a:rPr lang="cs-CZ" sz="2400" dirty="0">
                <a:solidFill>
                  <a:schemeClr val="bg2"/>
                </a:solidFill>
              </a:rPr>
              <a:t>. </a:t>
            </a:r>
          </a:p>
          <a:p>
            <a:pPr marL="0" indent="0" algn="just">
              <a:buNone/>
            </a:pPr>
            <a:r>
              <a:rPr lang="cs-CZ" sz="2400" dirty="0">
                <a:solidFill>
                  <a:schemeClr val="bg2"/>
                </a:solidFill>
              </a:rPr>
              <a:t>„</a:t>
            </a:r>
            <a:r>
              <a:rPr lang="cs-CZ" sz="2400" dirty="0" err="1">
                <a:solidFill>
                  <a:schemeClr val="bg2"/>
                </a:solidFill>
              </a:rPr>
              <a:t>Preparing</a:t>
            </a:r>
            <a:r>
              <a:rPr lang="cs-CZ" sz="2400" dirty="0">
                <a:solidFill>
                  <a:schemeClr val="bg2"/>
                </a:solidFill>
              </a:rPr>
              <a:t> </a:t>
            </a:r>
            <a:r>
              <a:rPr lang="cs-CZ" sz="2400" dirty="0" err="1">
                <a:solidFill>
                  <a:schemeClr val="bg2"/>
                </a:solidFill>
              </a:rPr>
              <a:t>someone</a:t>
            </a:r>
            <a:r>
              <a:rPr lang="cs-CZ" sz="2400" dirty="0">
                <a:solidFill>
                  <a:schemeClr val="bg2"/>
                </a:solidFill>
              </a:rPr>
              <a:t> to </a:t>
            </a:r>
            <a:r>
              <a:rPr lang="cs-CZ" sz="2400" dirty="0" err="1">
                <a:solidFill>
                  <a:schemeClr val="bg2"/>
                </a:solidFill>
              </a:rPr>
              <a:t>be</a:t>
            </a:r>
            <a:r>
              <a:rPr lang="cs-CZ" sz="2400" dirty="0">
                <a:solidFill>
                  <a:schemeClr val="bg2"/>
                </a:solidFill>
              </a:rPr>
              <a:t> </a:t>
            </a:r>
            <a:r>
              <a:rPr lang="cs-CZ" sz="2400" dirty="0" err="1">
                <a:solidFill>
                  <a:schemeClr val="bg2"/>
                </a:solidFill>
              </a:rPr>
              <a:t>something</a:t>
            </a:r>
            <a:r>
              <a:rPr lang="cs-CZ" sz="24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741054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Education</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cs-CZ" sz="2400" b="1" dirty="0" err="1">
                <a:solidFill>
                  <a:schemeClr val="bg2"/>
                </a:solidFill>
              </a:rPr>
              <a:t>Formal</a:t>
            </a:r>
            <a:r>
              <a:rPr lang="cs-CZ" sz="2400" b="1" dirty="0">
                <a:solidFill>
                  <a:schemeClr val="bg2"/>
                </a:solidFill>
              </a:rPr>
              <a:t> </a:t>
            </a:r>
            <a:r>
              <a:rPr lang="cs-CZ" sz="2400" dirty="0" err="1">
                <a:solidFill>
                  <a:schemeClr val="bg2"/>
                </a:solidFill>
              </a:rPr>
              <a:t>procedure</a:t>
            </a:r>
            <a:r>
              <a:rPr lang="cs-CZ" sz="2400" dirty="0">
                <a:solidFill>
                  <a:schemeClr val="bg2"/>
                </a:solidFill>
              </a:rPr>
              <a:t> led by </a:t>
            </a:r>
            <a:r>
              <a:rPr lang="cs-CZ" sz="2400" dirty="0" err="1">
                <a:solidFill>
                  <a:schemeClr val="bg2"/>
                </a:solidFill>
              </a:rPr>
              <a:t>one</a:t>
            </a:r>
            <a:r>
              <a:rPr lang="cs-CZ" sz="2400" dirty="0">
                <a:solidFill>
                  <a:schemeClr val="bg2"/>
                </a:solidFill>
              </a:rPr>
              <a:t> </a:t>
            </a:r>
            <a:r>
              <a:rPr lang="cs-CZ" sz="2400" dirty="0" err="1">
                <a:solidFill>
                  <a:schemeClr val="bg2"/>
                </a:solidFill>
              </a:rPr>
              <a:t>or</a:t>
            </a:r>
            <a:r>
              <a:rPr lang="cs-CZ" sz="2400" dirty="0">
                <a:solidFill>
                  <a:schemeClr val="bg2"/>
                </a:solidFill>
              </a:rPr>
              <a:t> more </a:t>
            </a:r>
            <a:r>
              <a:rPr lang="cs-CZ" sz="2400" dirty="0" err="1">
                <a:solidFill>
                  <a:schemeClr val="bg2"/>
                </a:solidFill>
              </a:rPr>
              <a:t>instructors</a:t>
            </a:r>
            <a:r>
              <a:rPr lang="cs-CZ" sz="2400" dirty="0">
                <a:solidFill>
                  <a:schemeClr val="bg2"/>
                </a:solidFill>
              </a:rPr>
              <a:t> </a:t>
            </a:r>
            <a:r>
              <a:rPr lang="cs-CZ" sz="2400" dirty="0" err="1">
                <a:solidFill>
                  <a:schemeClr val="bg2"/>
                </a:solidFill>
              </a:rPr>
              <a:t>with</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purpose</a:t>
            </a:r>
            <a:r>
              <a:rPr lang="cs-CZ" sz="2400" dirty="0">
                <a:solidFill>
                  <a:schemeClr val="bg2"/>
                </a:solidFill>
              </a:rPr>
              <a:t> to </a:t>
            </a:r>
            <a:r>
              <a:rPr lang="cs-CZ" sz="2400" dirty="0" err="1">
                <a:solidFill>
                  <a:schemeClr val="bg2"/>
                </a:solidFill>
              </a:rPr>
              <a:t>achieve</a:t>
            </a:r>
            <a:r>
              <a:rPr lang="cs-CZ" sz="2400" dirty="0">
                <a:solidFill>
                  <a:schemeClr val="bg2"/>
                </a:solidFill>
              </a:rPr>
              <a:t> learning in </a:t>
            </a:r>
            <a:r>
              <a:rPr lang="cs-CZ" sz="2400" dirty="0" err="1">
                <a:solidFill>
                  <a:schemeClr val="bg2"/>
                </a:solidFill>
              </a:rPr>
              <a:t>one</a:t>
            </a:r>
            <a:r>
              <a:rPr lang="cs-CZ" sz="2400" dirty="0">
                <a:solidFill>
                  <a:schemeClr val="bg2"/>
                </a:solidFill>
              </a:rPr>
              <a:t> </a:t>
            </a:r>
            <a:r>
              <a:rPr lang="cs-CZ" sz="2400" dirty="0" err="1">
                <a:solidFill>
                  <a:schemeClr val="bg2"/>
                </a:solidFill>
              </a:rPr>
              <a:t>or</a:t>
            </a:r>
            <a:r>
              <a:rPr lang="cs-CZ" sz="2400" dirty="0">
                <a:solidFill>
                  <a:schemeClr val="bg2"/>
                </a:solidFill>
              </a:rPr>
              <a:t> more </a:t>
            </a:r>
            <a:r>
              <a:rPr lang="cs-CZ" sz="2400" dirty="0" err="1">
                <a:solidFill>
                  <a:schemeClr val="bg2"/>
                </a:solidFill>
              </a:rPr>
              <a:t>areas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interest</a:t>
            </a:r>
            <a:r>
              <a:rPr lang="cs-CZ" sz="2400" dirty="0">
                <a:solidFill>
                  <a:schemeClr val="bg2"/>
                </a:solidFill>
              </a:rPr>
              <a:t>.</a:t>
            </a:r>
          </a:p>
          <a:p>
            <a:pPr marL="0" indent="0" algn="just">
              <a:buNone/>
            </a:pPr>
            <a:r>
              <a:rPr lang="cs-CZ" sz="2400" dirty="0" err="1">
                <a:solidFill>
                  <a:schemeClr val="bg2"/>
                </a:solidFill>
              </a:rPr>
              <a:t>From</a:t>
            </a:r>
            <a:r>
              <a:rPr lang="cs-CZ" sz="2400" dirty="0">
                <a:solidFill>
                  <a:schemeClr val="bg2"/>
                </a:solidFill>
              </a:rPr>
              <a:t> </a:t>
            </a:r>
            <a:r>
              <a:rPr lang="cs-CZ" sz="2400" dirty="0" err="1">
                <a:solidFill>
                  <a:schemeClr val="bg2"/>
                </a:solidFill>
              </a:rPr>
              <a:t>child</a:t>
            </a:r>
            <a:r>
              <a:rPr lang="cs-CZ" sz="2400" dirty="0">
                <a:solidFill>
                  <a:schemeClr val="bg2"/>
                </a:solidFill>
              </a:rPr>
              <a:t> </a:t>
            </a:r>
            <a:r>
              <a:rPr lang="cs-CZ" sz="2400" dirty="0" err="1">
                <a:solidFill>
                  <a:schemeClr val="bg2"/>
                </a:solidFill>
              </a:rPr>
              <a:t>education</a:t>
            </a:r>
            <a:r>
              <a:rPr lang="cs-CZ" sz="2400" dirty="0">
                <a:solidFill>
                  <a:schemeClr val="bg2"/>
                </a:solidFill>
              </a:rPr>
              <a:t> to andragogy (</a:t>
            </a:r>
            <a:r>
              <a:rPr lang="cs-CZ" sz="2400" dirty="0" err="1">
                <a:solidFill>
                  <a:schemeClr val="bg2"/>
                </a:solidFill>
              </a:rPr>
              <a:t>lifelong</a:t>
            </a:r>
            <a:r>
              <a:rPr lang="cs-CZ" sz="2400" dirty="0">
                <a:solidFill>
                  <a:schemeClr val="bg2"/>
                </a:solidFill>
              </a:rPr>
              <a:t>) </a:t>
            </a:r>
            <a:r>
              <a:rPr lang="cs-CZ" sz="2400" dirty="0" err="1">
                <a:solidFill>
                  <a:schemeClr val="bg2"/>
                </a:solidFill>
              </a:rPr>
              <a:t>education</a:t>
            </a:r>
            <a:r>
              <a:rPr lang="cs-CZ" sz="2400" dirty="0">
                <a:solidFill>
                  <a:schemeClr val="bg2"/>
                </a:solidFill>
              </a:rPr>
              <a: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11397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Training</a:t>
            </a:r>
            <a:r>
              <a:rPr lang="cs-CZ" sz="3300" b="1" dirty="0">
                <a:solidFill>
                  <a:schemeClr val="bg2"/>
                </a:solidFill>
                <a:effectLst/>
                <a:latin typeface="+mn-lt"/>
              </a:rPr>
              <a:t> and </a:t>
            </a:r>
            <a:r>
              <a:rPr lang="cs-CZ" sz="3300" b="1" dirty="0" err="1">
                <a:solidFill>
                  <a:schemeClr val="bg2"/>
                </a:solidFill>
                <a:effectLst/>
                <a:latin typeface="+mn-lt"/>
              </a:rPr>
              <a:t>developement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en-US" sz="2400" dirty="0">
                <a:solidFill>
                  <a:schemeClr val="bg2"/>
                </a:solidFill>
              </a:rPr>
              <a:t>Training and development play a crucial role in HR (Human Resources) as they are responsible for developing the knowledge, skills, and abilities of the employees within the organization. </a:t>
            </a:r>
            <a:endParaRPr lang="cs-CZ" sz="2400" dirty="0">
              <a:solidFill>
                <a:schemeClr val="bg2"/>
              </a:solidFill>
            </a:endParaRPr>
          </a:p>
          <a:p>
            <a:pPr marL="0" indent="0" algn="just">
              <a:buNone/>
            </a:pPr>
            <a:r>
              <a:rPr lang="en-US" sz="2400" dirty="0">
                <a:solidFill>
                  <a:schemeClr val="bg2"/>
                </a:solidFill>
              </a:rPr>
              <a:t>HR training and development programs are designed to help employees learn and grow professionally, thereby improving their performance and productivity on the job.</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39002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5"/>
          </a:xfrm>
        </p:spPr>
        <p:txBody>
          <a:bodyPr/>
          <a:lstStyle/>
          <a:p>
            <a:pPr eaLnBrk="1" hangingPunct="1">
              <a:defRPr/>
            </a:pPr>
            <a:r>
              <a:rPr lang="cs-CZ" sz="3300" b="1" dirty="0" err="1">
                <a:solidFill>
                  <a:schemeClr val="bg2"/>
                </a:solidFill>
                <a:effectLst/>
                <a:latin typeface="+mn-lt"/>
              </a:rPr>
              <a:t>Key</a:t>
            </a:r>
            <a:r>
              <a:rPr lang="cs-CZ" sz="3300" b="1" dirty="0">
                <a:solidFill>
                  <a:schemeClr val="bg2"/>
                </a:solidFill>
                <a:effectLst/>
                <a:latin typeface="+mn-lt"/>
              </a:rPr>
              <a:t> </a:t>
            </a:r>
            <a:r>
              <a:rPr lang="cs-CZ" sz="3300" b="1" dirty="0" err="1">
                <a:solidFill>
                  <a:schemeClr val="bg2"/>
                </a:solidFill>
                <a:effectLst/>
                <a:latin typeface="+mn-lt"/>
              </a:rPr>
              <a:t>roles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T/D</a:t>
            </a:r>
          </a:p>
        </p:txBody>
      </p:sp>
      <p:sp>
        <p:nvSpPr>
          <p:cNvPr id="44035" name="Rectangle 3"/>
          <p:cNvSpPr>
            <a:spLocks noGrp="1" noChangeArrowheads="1"/>
          </p:cNvSpPr>
          <p:nvPr>
            <p:ph type="body" idx="1"/>
          </p:nvPr>
        </p:nvSpPr>
        <p:spPr>
          <a:xfrm>
            <a:off x="251520" y="1241972"/>
            <a:ext cx="8640960" cy="5571405"/>
          </a:xfrm>
        </p:spPr>
        <p:txBody>
          <a:bodyPr>
            <a:noAutofit/>
          </a:bodyPr>
          <a:lstStyle/>
          <a:p>
            <a:pPr marL="0" indent="0" algn="just">
              <a:buNone/>
            </a:pPr>
            <a:r>
              <a:rPr lang="en-US" sz="2000" dirty="0">
                <a:solidFill>
                  <a:schemeClr val="bg2"/>
                </a:solidFill>
              </a:rPr>
              <a:t>1.	</a:t>
            </a:r>
            <a:r>
              <a:rPr lang="en-US" sz="2000" b="1" dirty="0">
                <a:solidFill>
                  <a:schemeClr val="bg2"/>
                </a:solidFill>
              </a:rPr>
              <a:t>Improve employee performance</a:t>
            </a:r>
            <a:r>
              <a:rPr lang="en-US" sz="2000" dirty="0">
                <a:solidFill>
                  <a:schemeClr val="bg2"/>
                </a:solidFill>
              </a:rPr>
              <a:t>: HR training and development programs help employees improve their job performance by enhancing their knowledge, skills, and abilities.</a:t>
            </a:r>
          </a:p>
          <a:p>
            <a:pPr marL="0" indent="0" algn="just">
              <a:buNone/>
            </a:pPr>
            <a:r>
              <a:rPr lang="en-US" sz="2000" dirty="0">
                <a:solidFill>
                  <a:schemeClr val="bg2"/>
                </a:solidFill>
              </a:rPr>
              <a:t>2.	</a:t>
            </a:r>
            <a:r>
              <a:rPr lang="en-US" sz="2000" b="1" dirty="0">
                <a:solidFill>
                  <a:schemeClr val="bg2"/>
                </a:solidFill>
              </a:rPr>
              <a:t>Facilitate organizational growth</a:t>
            </a:r>
            <a:r>
              <a:rPr lang="en-US" sz="2000" dirty="0">
                <a:solidFill>
                  <a:schemeClr val="bg2"/>
                </a:solidFill>
              </a:rPr>
              <a:t>: HR training and development programs help organizations achieve their goals and objectives by equipping employees with the necessary skills and knowledge to meet the needs of the business.</a:t>
            </a:r>
          </a:p>
          <a:p>
            <a:pPr marL="0" indent="0" algn="just">
              <a:buNone/>
            </a:pPr>
            <a:r>
              <a:rPr lang="en-US" sz="2000" dirty="0">
                <a:solidFill>
                  <a:schemeClr val="bg2"/>
                </a:solidFill>
              </a:rPr>
              <a:t>3.	</a:t>
            </a:r>
            <a:r>
              <a:rPr lang="en-US" sz="2000" b="1" dirty="0">
                <a:solidFill>
                  <a:schemeClr val="bg2"/>
                </a:solidFill>
              </a:rPr>
              <a:t>Increase employee engagement</a:t>
            </a:r>
            <a:r>
              <a:rPr lang="en-US" sz="2000" dirty="0">
                <a:solidFill>
                  <a:schemeClr val="bg2"/>
                </a:solidFill>
              </a:rPr>
              <a:t>: HR training and development programs can increase employee engagement by demonstrating that the organization values their professional development and providing opportunities for growth and advancement.</a:t>
            </a:r>
          </a:p>
          <a:p>
            <a:pPr marL="0" indent="0" algn="just">
              <a:buNone/>
            </a:pPr>
            <a:r>
              <a:rPr lang="en-US" sz="2000" dirty="0">
                <a:solidFill>
                  <a:schemeClr val="bg2"/>
                </a:solidFill>
              </a:rPr>
              <a:t>4.	</a:t>
            </a:r>
            <a:r>
              <a:rPr lang="en-US" sz="2000" b="1" dirty="0">
                <a:solidFill>
                  <a:schemeClr val="bg2"/>
                </a:solidFill>
              </a:rPr>
              <a:t>Support succession planning</a:t>
            </a:r>
            <a:r>
              <a:rPr lang="en-US" sz="2000" dirty="0">
                <a:solidFill>
                  <a:schemeClr val="bg2"/>
                </a:solidFill>
              </a:rPr>
              <a:t>: HR training and development programs can help identify and develop potential leaders within the organization, supporting succession planning efforts.</a:t>
            </a:r>
          </a:p>
          <a:p>
            <a:pPr marL="0" indent="0" algn="just">
              <a:buNone/>
            </a:pPr>
            <a:r>
              <a:rPr lang="en-US" sz="2000" dirty="0">
                <a:solidFill>
                  <a:schemeClr val="bg2"/>
                </a:solidFill>
              </a:rPr>
              <a:t>5.	</a:t>
            </a:r>
            <a:r>
              <a:rPr lang="en-US" sz="2000" b="1" dirty="0">
                <a:solidFill>
                  <a:schemeClr val="bg2"/>
                </a:solidFill>
              </a:rPr>
              <a:t>Reduce turnover</a:t>
            </a:r>
            <a:r>
              <a:rPr lang="en-US" sz="2000" dirty="0">
                <a:solidFill>
                  <a:schemeClr val="bg2"/>
                </a:solidFill>
              </a:rPr>
              <a:t>: HR training and development programs can improve employee retention by providing employees with opportunities to learn and grow, leading to increased job satisfaction and loyalty to the organization.</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44229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1080119"/>
          </a:xfrm>
        </p:spPr>
        <p:txBody>
          <a:bodyPr/>
          <a:lstStyle/>
          <a:p>
            <a:pPr eaLnBrk="1" hangingPunct="1">
              <a:defRPr/>
            </a:pP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process</a:t>
            </a:r>
            <a:r>
              <a:rPr lang="cs-CZ" sz="3300" b="1" dirty="0">
                <a:solidFill>
                  <a:schemeClr val="bg2"/>
                </a:solidFill>
                <a:effectLst/>
                <a:latin typeface="+mn-lt"/>
              </a:rPr>
              <a:t> – </a:t>
            </a:r>
            <a:r>
              <a:rPr lang="cs-CZ" sz="3300" b="1" dirty="0" err="1">
                <a:solidFill>
                  <a:schemeClr val="bg2"/>
                </a:solidFill>
                <a:effectLst/>
                <a:latin typeface="+mn-lt"/>
              </a:rPr>
              <a:t>how</a:t>
            </a:r>
            <a:r>
              <a:rPr lang="cs-CZ" sz="3300" b="1" dirty="0">
                <a:solidFill>
                  <a:schemeClr val="bg2"/>
                </a:solidFill>
                <a:effectLst/>
                <a:latin typeface="+mn-lt"/>
              </a:rPr>
              <a:t> to </a:t>
            </a:r>
            <a:r>
              <a:rPr lang="cs-CZ" sz="3300" b="1" dirty="0" err="1">
                <a:solidFill>
                  <a:schemeClr val="bg2"/>
                </a:solidFill>
                <a:effectLst/>
                <a:latin typeface="+mn-lt"/>
              </a:rPr>
              <a:t>plan</a:t>
            </a:r>
            <a:r>
              <a:rPr lang="cs-CZ" sz="3300" b="1" dirty="0">
                <a:solidFill>
                  <a:schemeClr val="bg2"/>
                </a:solidFill>
                <a:effectLst/>
                <a:latin typeface="+mn-lt"/>
              </a:rPr>
              <a:t> and </a:t>
            </a:r>
            <a:r>
              <a:rPr lang="cs-CZ" sz="3300" b="1" dirty="0" err="1">
                <a:solidFill>
                  <a:schemeClr val="bg2"/>
                </a:solidFill>
                <a:effectLst/>
                <a:latin typeface="+mn-lt"/>
              </a:rPr>
              <a:t>realize</a:t>
            </a:r>
            <a:r>
              <a:rPr lang="cs-CZ" sz="3300" b="1" dirty="0">
                <a:solidFill>
                  <a:schemeClr val="bg2"/>
                </a:solidFill>
                <a:effectLst/>
                <a:latin typeface="+mn-lt"/>
              </a:rPr>
              <a:t> </a:t>
            </a:r>
            <a:r>
              <a:rPr lang="cs-CZ" sz="3300" b="1" dirty="0" err="1">
                <a:solidFill>
                  <a:schemeClr val="bg2"/>
                </a:solidFill>
                <a:effectLst/>
                <a:latin typeface="+mn-lt"/>
              </a:rPr>
              <a:t>it</a:t>
            </a:r>
            <a:r>
              <a:rPr lang="cs-CZ" sz="3300" b="1" dirty="0">
                <a:solidFill>
                  <a:schemeClr val="bg2"/>
                </a:solidFill>
                <a:effectLst/>
                <a:latin typeface="+mn-lt"/>
              </a:rPr>
              <a:t> in </a:t>
            </a:r>
            <a:r>
              <a:rPr lang="cs-CZ" sz="3300" b="1" dirty="0" err="1">
                <a:solidFill>
                  <a:schemeClr val="bg2"/>
                </a:solidFill>
                <a:effectLst/>
                <a:latin typeface="+mn-lt"/>
              </a:rPr>
              <a:t>companies</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988840"/>
            <a:ext cx="8640960" cy="4824537"/>
          </a:xfrm>
        </p:spPr>
        <p:txBody>
          <a:bodyPr>
            <a:noAutofit/>
          </a:bodyPr>
          <a:lstStyle/>
          <a:p>
            <a:pPr marL="0" indent="0" algn="just">
              <a:buNone/>
            </a:pPr>
            <a:r>
              <a:rPr lang="en-US" sz="1800" dirty="0">
                <a:solidFill>
                  <a:schemeClr val="bg2"/>
                </a:solidFill>
              </a:rPr>
              <a:t>1.	</a:t>
            </a:r>
            <a:r>
              <a:rPr lang="en-US" sz="1800" b="1" dirty="0">
                <a:solidFill>
                  <a:schemeClr val="bg2"/>
                </a:solidFill>
              </a:rPr>
              <a:t>Assessment of Needs</a:t>
            </a:r>
            <a:r>
              <a:rPr lang="en-US" sz="1800" dirty="0">
                <a:solidFill>
                  <a:schemeClr val="bg2"/>
                </a:solidFill>
              </a:rPr>
              <a:t>: The first step in planning training and development is to assess the current skills and performance levels of employees and compare them against the organization's requirements or future needs. This assessment can be conducted through performance appraisals, surveys, interviews, or consultation with managers.</a:t>
            </a:r>
          </a:p>
          <a:p>
            <a:pPr marL="0" indent="0" algn="just">
              <a:buNone/>
            </a:pPr>
            <a:r>
              <a:rPr lang="en-US" sz="1800" dirty="0">
                <a:solidFill>
                  <a:schemeClr val="bg2"/>
                </a:solidFill>
              </a:rPr>
              <a:t>2.	</a:t>
            </a:r>
            <a:r>
              <a:rPr lang="en-US" sz="1800" b="1" dirty="0">
                <a:solidFill>
                  <a:schemeClr val="bg2"/>
                </a:solidFill>
              </a:rPr>
              <a:t>Defining Objectives</a:t>
            </a:r>
            <a:r>
              <a:rPr lang="en-US" sz="1800" dirty="0">
                <a:solidFill>
                  <a:schemeClr val="bg2"/>
                </a:solidFill>
              </a:rPr>
              <a:t>: Based on the needs assessment, the company then defines specific, measurable objectives for the training program. These objectives should align with the broader strategic goals of the organization and clearly state what competencies or skills are to be developed.</a:t>
            </a:r>
          </a:p>
          <a:p>
            <a:pPr marL="0" indent="0" algn="just">
              <a:buNone/>
            </a:pPr>
            <a:r>
              <a:rPr lang="en-US" sz="1800" dirty="0">
                <a:solidFill>
                  <a:schemeClr val="bg2"/>
                </a:solidFill>
              </a:rPr>
              <a:t>3.	</a:t>
            </a:r>
            <a:r>
              <a:rPr lang="en-US" sz="1800" b="1" dirty="0">
                <a:solidFill>
                  <a:schemeClr val="bg2"/>
                </a:solidFill>
              </a:rPr>
              <a:t>Designing the Program</a:t>
            </a:r>
            <a:r>
              <a:rPr lang="en-US" sz="1800" dirty="0">
                <a:solidFill>
                  <a:schemeClr val="bg2"/>
                </a:solidFill>
              </a:rPr>
              <a:t>: The training program is designed to meet the objectives identified. This involves selecting the training methods (e.g., workshops, e-learning, on-the-job training), content, schedule, and instructors. The design phase also considers the learning styles of participants and the resources available.</a:t>
            </a:r>
          </a:p>
          <a:p>
            <a:pPr marL="0" indent="0" algn="just">
              <a:buNone/>
            </a:pPr>
            <a:r>
              <a:rPr lang="en-US" sz="1800" dirty="0">
                <a:solidFill>
                  <a:schemeClr val="bg2"/>
                </a:solidFill>
              </a:rPr>
              <a:t>4.	</a:t>
            </a:r>
            <a:r>
              <a:rPr lang="en-US" sz="1800" b="1" dirty="0">
                <a:solidFill>
                  <a:schemeClr val="bg2"/>
                </a:solidFill>
              </a:rPr>
              <a:t>Development of Materials and Resources</a:t>
            </a:r>
            <a:r>
              <a:rPr lang="en-US" sz="1800" dirty="0">
                <a:solidFill>
                  <a:schemeClr val="bg2"/>
                </a:solidFill>
              </a:rPr>
              <a:t>: Depending on the chosen training methods, this step involves creating or sourcing training materials such as manuals, online courses, videos, or simulations. It may also involve setting up the necessary infrastructure, such as classrooms, technology platforms, and other learning environments.	</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99483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12877</TotalTime>
  <Words>2267</Words>
  <Application>Microsoft Office PowerPoint</Application>
  <PresentationFormat>Předvádění na obrazovce (4:3)</PresentationFormat>
  <Paragraphs>149</Paragraphs>
  <Slides>25</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Times New Roman</vt:lpstr>
      <vt:lpstr>Wingdings</vt:lpstr>
      <vt:lpstr>Vzletný</vt:lpstr>
      <vt:lpstr>Prezentace aplikace PowerPoint</vt:lpstr>
      <vt:lpstr>Content</vt:lpstr>
      <vt:lpstr>Learning</vt:lpstr>
      <vt:lpstr> Training </vt:lpstr>
      <vt:lpstr>Developement </vt:lpstr>
      <vt:lpstr>Education </vt:lpstr>
      <vt:lpstr>Training and developement</vt:lpstr>
      <vt:lpstr>Key roles of T/D</vt:lpstr>
      <vt:lpstr>The process – how to plan and realize it in companies </vt:lpstr>
      <vt:lpstr>The process – how to plan and realize it in companies </vt:lpstr>
      <vt:lpstr>Formal learning</vt:lpstr>
      <vt:lpstr>Informal learning</vt:lpstr>
      <vt:lpstr>Learning effectiveness - factors</vt:lpstr>
      <vt:lpstr>Learning and developement strategy</vt:lpstr>
      <vt:lpstr>Software in T/D activitites</vt:lpstr>
      <vt:lpstr>Software in T/D activitites</vt:lpstr>
      <vt:lpstr>Software in T/D activitites</vt:lpstr>
      <vt:lpstr>Virtual reality (VR)</vt:lpstr>
      <vt:lpstr>Virtual reality (VR)</vt:lpstr>
      <vt:lpstr>Virtual reality (VR)</vt:lpstr>
      <vt:lpstr>Virtual reality (VR)</vt:lpstr>
      <vt:lpstr>Artificial Inteligence (AI)</vt:lpstr>
      <vt:lpstr>TASK 1 – PROS/CONS OF THE NEW METHODS OF EDUCATION</vt:lpstr>
      <vt:lpstr>Next lesson</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Helena Marková</cp:lastModifiedBy>
  <cp:revision>366</cp:revision>
  <cp:lastPrinted>1601-01-01T00:00:00Z</cp:lastPrinted>
  <dcterms:created xsi:type="dcterms:W3CDTF">2005-09-23T13:42:26Z</dcterms:created>
  <dcterms:modified xsi:type="dcterms:W3CDTF">2024-04-21T22:28:15Z</dcterms:modified>
</cp:coreProperties>
</file>