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sldIdLst>
    <p:sldId id="256" r:id="rId2"/>
    <p:sldId id="269" r:id="rId3"/>
    <p:sldId id="378" r:id="rId4"/>
    <p:sldId id="379" r:id="rId5"/>
    <p:sldId id="380" r:id="rId6"/>
    <p:sldId id="372" r:id="rId7"/>
    <p:sldId id="381" r:id="rId8"/>
    <p:sldId id="382" r:id="rId9"/>
    <p:sldId id="389" r:id="rId10"/>
    <p:sldId id="388" r:id="rId11"/>
    <p:sldId id="390" r:id="rId12"/>
    <p:sldId id="392" r:id="rId13"/>
    <p:sldId id="393" r:id="rId14"/>
    <p:sldId id="383" r:id="rId15"/>
    <p:sldId id="400" r:id="rId16"/>
    <p:sldId id="384" r:id="rId17"/>
    <p:sldId id="385" r:id="rId18"/>
    <p:sldId id="386" r:id="rId19"/>
    <p:sldId id="401" r:id="rId20"/>
    <p:sldId id="402" r:id="rId21"/>
    <p:sldId id="403" r:id="rId22"/>
    <p:sldId id="414" r:id="rId23"/>
    <p:sldId id="408" r:id="rId24"/>
    <p:sldId id="409" r:id="rId25"/>
    <p:sldId id="410" r:id="rId26"/>
    <p:sldId id="413" r:id="rId27"/>
    <p:sldId id="387" r:id="rId28"/>
    <p:sldId id="273" r:id="rId29"/>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103" d="100"/>
          <a:sy n="103" d="100"/>
        </p:scale>
        <p:origin x="14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a Marková" userId="8ac8855c-4e0e-44ec-b242-4f56ba3c791e" providerId="ADAL" clId="{F466EF1A-ACB4-4E1E-BB61-855756BE4137}"/>
    <pc:docChg chg="delSld modSld">
      <pc:chgData name="Helena Marková" userId="8ac8855c-4e0e-44ec-b242-4f56ba3c791e" providerId="ADAL" clId="{F466EF1A-ACB4-4E1E-BB61-855756BE4137}" dt="2024-03-17T16:18:38.628" v="248" actId="20577"/>
      <pc:docMkLst>
        <pc:docMk/>
      </pc:docMkLst>
      <pc:sldChg chg="modSp mod">
        <pc:chgData name="Helena Marková" userId="8ac8855c-4e0e-44ec-b242-4f56ba3c791e" providerId="ADAL" clId="{F466EF1A-ACB4-4E1E-BB61-855756BE4137}" dt="2024-03-17T16:07:48.859" v="78" actId="20577"/>
        <pc:sldMkLst>
          <pc:docMk/>
          <pc:sldMk cId="0" sldId="256"/>
        </pc:sldMkLst>
        <pc:spChg chg="mod">
          <ac:chgData name="Helena Marková" userId="8ac8855c-4e0e-44ec-b242-4f56ba3c791e" providerId="ADAL" clId="{F466EF1A-ACB4-4E1E-BB61-855756BE4137}" dt="2024-03-17T16:07:01.882" v="1" actId="20577"/>
          <ac:spMkLst>
            <pc:docMk/>
            <pc:sldMk cId="0" sldId="256"/>
            <ac:spMk id="4" creationId="{00000000-0000-0000-0000-000000000000}"/>
          </ac:spMkLst>
        </pc:spChg>
        <pc:spChg chg="mod">
          <ac:chgData name="Helena Marková" userId="8ac8855c-4e0e-44ec-b242-4f56ba3c791e" providerId="ADAL" clId="{F466EF1A-ACB4-4E1E-BB61-855756BE4137}" dt="2024-03-17T16:07:48.859" v="78" actId="20577"/>
          <ac:spMkLst>
            <pc:docMk/>
            <pc:sldMk cId="0" sldId="256"/>
            <ac:spMk id="28675" creationId="{00000000-0000-0000-0000-000000000000}"/>
          </ac:spMkLst>
        </pc:spChg>
      </pc:sldChg>
      <pc:sldChg chg="modSp modAnim">
        <pc:chgData name="Helena Marková" userId="8ac8855c-4e0e-44ec-b242-4f56ba3c791e" providerId="ADAL" clId="{F466EF1A-ACB4-4E1E-BB61-855756BE4137}" dt="2024-03-17T16:08:37.587" v="159" actId="20577"/>
        <pc:sldMkLst>
          <pc:docMk/>
          <pc:sldMk cId="0" sldId="269"/>
        </pc:sldMkLst>
        <pc:spChg chg="mod">
          <ac:chgData name="Helena Marková" userId="8ac8855c-4e0e-44ec-b242-4f56ba3c791e" providerId="ADAL" clId="{F466EF1A-ACB4-4E1E-BB61-855756BE4137}" dt="2024-03-17T16:08:37.587" v="159" actId="20577"/>
          <ac:spMkLst>
            <pc:docMk/>
            <pc:sldMk cId="0" sldId="269"/>
            <ac:spMk id="44035" creationId="{00000000-0000-0000-0000-000000000000}"/>
          </ac:spMkLst>
        </pc:spChg>
      </pc:sldChg>
      <pc:sldChg chg="del">
        <pc:chgData name="Helena Marková" userId="8ac8855c-4e0e-44ec-b242-4f56ba3c791e" providerId="ADAL" clId="{F466EF1A-ACB4-4E1E-BB61-855756BE4137}" dt="2024-03-17T16:12:50.089" v="161" actId="2696"/>
        <pc:sldMkLst>
          <pc:docMk/>
          <pc:sldMk cId="2225660379" sldId="359"/>
        </pc:sldMkLst>
      </pc:sldChg>
      <pc:sldChg chg="del">
        <pc:chgData name="Helena Marková" userId="8ac8855c-4e0e-44ec-b242-4f56ba3c791e" providerId="ADAL" clId="{F466EF1A-ACB4-4E1E-BB61-855756BE4137}" dt="2024-03-17T16:13:27.592" v="170" actId="2696"/>
        <pc:sldMkLst>
          <pc:docMk/>
          <pc:sldMk cId="1298590971" sldId="363"/>
        </pc:sldMkLst>
      </pc:sldChg>
      <pc:sldChg chg="del">
        <pc:chgData name="Helena Marková" userId="8ac8855c-4e0e-44ec-b242-4f56ba3c791e" providerId="ADAL" clId="{F466EF1A-ACB4-4E1E-BB61-855756BE4137}" dt="2024-03-17T16:13:37.232" v="173" actId="2696"/>
        <pc:sldMkLst>
          <pc:docMk/>
          <pc:sldMk cId="1910951250" sldId="364"/>
        </pc:sldMkLst>
      </pc:sldChg>
      <pc:sldChg chg="del">
        <pc:chgData name="Helena Marková" userId="8ac8855c-4e0e-44ec-b242-4f56ba3c791e" providerId="ADAL" clId="{F466EF1A-ACB4-4E1E-BB61-855756BE4137}" dt="2024-03-17T16:13:44.799" v="175" actId="2696"/>
        <pc:sldMkLst>
          <pc:docMk/>
          <pc:sldMk cId="2612645582" sldId="365"/>
        </pc:sldMkLst>
      </pc:sldChg>
      <pc:sldChg chg="del">
        <pc:chgData name="Helena Marková" userId="8ac8855c-4e0e-44ec-b242-4f56ba3c791e" providerId="ADAL" clId="{F466EF1A-ACB4-4E1E-BB61-855756BE4137}" dt="2024-03-17T16:13:34.409" v="172" actId="2696"/>
        <pc:sldMkLst>
          <pc:docMk/>
          <pc:sldMk cId="693877687" sldId="366"/>
        </pc:sldMkLst>
      </pc:sldChg>
      <pc:sldChg chg="del">
        <pc:chgData name="Helena Marková" userId="8ac8855c-4e0e-44ec-b242-4f56ba3c791e" providerId="ADAL" clId="{F466EF1A-ACB4-4E1E-BB61-855756BE4137}" dt="2024-03-17T16:13:50.609" v="177" actId="2696"/>
        <pc:sldMkLst>
          <pc:docMk/>
          <pc:sldMk cId="2983910808" sldId="367"/>
        </pc:sldMkLst>
      </pc:sldChg>
      <pc:sldChg chg="del">
        <pc:chgData name="Helena Marková" userId="8ac8855c-4e0e-44ec-b242-4f56ba3c791e" providerId="ADAL" clId="{F466EF1A-ACB4-4E1E-BB61-855756BE4137}" dt="2024-03-17T16:13:21.603" v="168" actId="2696"/>
        <pc:sldMkLst>
          <pc:docMk/>
          <pc:sldMk cId="4096801843" sldId="368"/>
        </pc:sldMkLst>
      </pc:sldChg>
      <pc:sldChg chg="del">
        <pc:chgData name="Helena Marková" userId="8ac8855c-4e0e-44ec-b242-4f56ba3c791e" providerId="ADAL" clId="{F466EF1A-ACB4-4E1E-BB61-855756BE4137}" dt="2024-03-17T16:13:15.774" v="167" actId="2696"/>
        <pc:sldMkLst>
          <pc:docMk/>
          <pc:sldMk cId="2539125665" sldId="369"/>
        </pc:sldMkLst>
      </pc:sldChg>
      <pc:sldChg chg="del">
        <pc:chgData name="Helena Marková" userId="8ac8855c-4e0e-44ec-b242-4f56ba3c791e" providerId="ADAL" clId="{F466EF1A-ACB4-4E1E-BB61-855756BE4137}" dt="2024-03-17T16:13:08.503" v="165" actId="2696"/>
        <pc:sldMkLst>
          <pc:docMk/>
          <pc:sldMk cId="3292745388" sldId="370"/>
        </pc:sldMkLst>
      </pc:sldChg>
      <pc:sldChg chg="del">
        <pc:chgData name="Helena Marková" userId="8ac8855c-4e0e-44ec-b242-4f56ba3c791e" providerId="ADAL" clId="{F466EF1A-ACB4-4E1E-BB61-855756BE4137}" dt="2024-03-17T16:13:11.079" v="166" actId="2696"/>
        <pc:sldMkLst>
          <pc:docMk/>
          <pc:sldMk cId="1794315337" sldId="371"/>
        </pc:sldMkLst>
      </pc:sldChg>
      <pc:sldChg chg="del">
        <pc:chgData name="Helena Marková" userId="8ac8855c-4e0e-44ec-b242-4f56ba3c791e" providerId="ADAL" clId="{F466EF1A-ACB4-4E1E-BB61-855756BE4137}" dt="2024-03-17T16:13:24.109" v="169" actId="2696"/>
        <pc:sldMkLst>
          <pc:docMk/>
          <pc:sldMk cId="2539231250" sldId="373"/>
        </pc:sldMkLst>
      </pc:sldChg>
      <pc:sldChg chg="del">
        <pc:chgData name="Helena Marková" userId="8ac8855c-4e0e-44ec-b242-4f56ba3c791e" providerId="ADAL" clId="{F466EF1A-ACB4-4E1E-BB61-855756BE4137}" dt="2024-03-17T16:13:30.450" v="171" actId="2696"/>
        <pc:sldMkLst>
          <pc:docMk/>
          <pc:sldMk cId="62118723" sldId="374"/>
        </pc:sldMkLst>
      </pc:sldChg>
      <pc:sldChg chg="del">
        <pc:chgData name="Helena Marková" userId="8ac8855c-4e0e-44ec-b242-4f56ba3c791e" providerId="ADAL" clId="{F466EF1A-ACB4-4E1E-BB61-855756BE4137}" dt="2024-03-17T16:13:39.381" v="174" actId="2696"/>
        <pc:sldMkLst>
          <pc:docMk/>
          <pc:sldMk cId="300785249" sldId="375"/>
        </pc:sldMkLst>
      </pc:sldChg>
      <pc:sldChg chg="del">
        <pc:chgData name="Helena Marková" userId="8ac8855c-4e0e-44ec-b242-4f56ba3c791e" providerId="ADAL" clId="{F466EF1A-ACB4-4E1E-BB61-855756BE4137}" dt="2024-03-17T16:13:46.638" v="176" actId="2696"/>
        <pc:sldMkLst>
          <pc:docMk/>
          <pc:sldMk cId="1521844622" sldId="376"/>
        </pc:sldMkLst>
      </pc:sldChg>
      <pc:sldChg chg="del">
        <pc:chgData name="Helena Marková" userId="8ac8855c-4e0e-44ec-b242-4f56ba3c791e" providerId="ADAL" clId="{F466EF1A-ACB4-4E1E-BB61-855756BE4137}" dt="2024-03-17T16:13:57.982" v="178" actId="2696"/>
        <pc:sldMkLst>
          <pc:docMk/>
          <pc:sldMk cId="1199520106" sldId="377"/>
        </pc:sldMkLst>
      </pc:sldChg>
      <pc:sldChg chg="modSp">
        <pc:chgData name="Helena Marková" userId="8ac8855c-4e0e-44ec-b242-4f56ba3c791e" providerId="ADAL" clId="{F466EF1A-ACB4-4E1E-BB61-855756BE4137}" dt="2024-03-17T16:14:23.149" v="180" actId="20577"/>
        <pc:sldMkLst>
          <pc:docMk/>
          <pc:sldMk cId="123427671" sldId="382"/>
        </pc:sldMkLst>
        <pc:spChg chg="mod">
          <ac:chgData name="Helena Marková" userId="8ac8855c-4e0e-44ec-b242-4f56ba3c791e" providerId="ADAL" clId="{F466EF1A-ACB4-4E1E-BB61-855756BE4137}" dt="2024-03-17T16:14:23.149" v="180" actId="20577"/>
          <ac:spMkLst>
            <pc:docMk/>
            <pc:sldMk cId="123427671" sldId="382"/>
            <ac:spMk id="44034" creationId="{00000000-0000-0000-0000-000000000000}"/>
          </ac:spMkLst>
        </pc:spChg>
      </pc:sldChg>
      <pc:sldChg chg="modSp mod">
        <pc:chgData name="Helena Marková" userId="8ac8855c-4e0e-44ec-b242-4f56ba3c791e" providerId="ADAL" clId="{F466EF1A-ACB4-4E1E-BB61-855756BE4137}" dt="2024-03-17T16:18:38.628" v="248" actId="20577"/>
        <pc:sldMkLst>
          <pc:docMk/>
          <pc:sldMk cId="3054164814" sldId="387"/>
        </pc:sldMkLst>
        <pc:spChg chg="mod">
          <ac:chgData name="Helena Marková" userId="8ac8855c-4e0e-44ec-b242-4f56ba3c791e" providerId="ADAL" clId="{F466EF1A-ACB4-4E1E-BB61-855756BE4137}" dt="2024-03-17T16:18:38.628" v="248" actId="20577"/>
          <ac:spMkLst>
            <pc:docMk/>
            <pc:sldMk cId="3054164814" sldId="387"/>
            <ac:spMk id="44035" creationId="{00000000-0000-0000-0000-000000000000}"/>
          </ac:spMkLst>
        </pc:spChg>
      </pc:sldChg>
      <pc:sldChg chg="del">
        <pc:chgData name="Helena Marková" userId="8ac8855c-4e0e-44ec-b242-4f56ba3c791e" providerId="ADAL" clId="{F466EF1A-ACB4-4E1E-BB61-855756BE4137}" dt="2024-03-17T16:12:46.219" v="160" actId="2696"/>
        <pc:sldMkLst>
          <pc:docMk/>
          <pc:sldMk cId="5933519" sldId="388"/>
        </pc:sldMkLst>
      </pc:sldChg>
      <pc:sldChg chg="del">
        <pc:chgData name="Helena Marková" userId="8ac8855c-4e0e-44ec-b242-4f56ba3c791e" providerId="ADAL" clId="{F466EF1A-ACB4-4E1E-BB61-855756BE4137}" dt="2024-03-17T16:13:03.126" v="164" actId="2696"/>
        <pc:sldMkLst>
          <pc:docMk/>
          <pc:sldMk cId="4260648256" sldId="389"/>
        </pc:sldMkLst>
      </pc:sldChg>
      <pc:sldChg chg="del">
        <pc:chgData name="Helena Marková" userId="8ac8855c-4e0e-44ec-b242-4f56ba3c791e" providerId="ADAL" clId="{F466EF1A-ACB4-4E1E-BB61-855756BE4137}" dt="2024-03-17T16:12:52.438" v="162" actId="2696"/>
        <pc:sldMkLst>
          <pc:docMk/>
          <pc:sldMk cId="138298526" sldId="390"/>
        </pc:sldMkLst>
      </pc:sldChg>
      <pc:sldChg chg="del">
        <pc:chgData name="Helena Marková" userId="8ac8855c-4e0e-44ec-b242-4f56ba3c791e" providerId="ADAL" clId="{F466EF1A-ACB4-4E1E-BB61-855756BE4137}" dt="2024-03-17T16:13:00.369" v="163" actId="2696"/>
        <pc:sldMkLst>
          <pc:docMk/>
          <pc:sldMk cId="1985132609" sldId="391"/>
        </pc:sldMkLst>
      </pc:sldChg>
    </pc:docChg>
  </pc:docChgLst>
  <pc:docChgLst>
    <pc:chgData name="Helena" userId="8ac8855c-4e0e-44ec-b242-4f56ba3c791e" providerId="ADAL" clId="{704205CF-A614-42B6-9539-47C6F8251FBD}"/>
    <pc:docChg chg="undo custSel addSld delSld modSld sldOrd">
      <pc:chgData name="Helena" userId="8ac8855c-4e0e-44ec-b242-4f56ba3c791e" providerId="ADAL" clId="{704205CF-A614-42B6-9539-47C6F8251FBD}" dt="2024-03-18T12:57:13.955" v="918" actId="1076"/>
      <pc:docMkLst>
        <pc:docMk/>
      </pc:docMkLst>
      <pc:sldChg chg="modSp modAnim">
        <pc:chgData name="Helena" userId="8ac8855c-4e0e-44ec-b242-4f56ba3c791e" providerId="ADAL" clId="{704205CF-A614-42B6-9539-47C6F8251FBD}" dt="2024-03-11T08:59:42.083" v="49" actId="20577"/>
        <pc:sldMkLst>
          <pc:docMk/>
          <pc:sldMk cId="0" sldId="269"/>
        </pc:sldMkLst>
        <pc:spChg chg="mod">
          <ac:chgData name="Helena" userId="8ac8855c-4e0e-44ec-b242-4f56ba3c791e" providerId="ADAL" clId="{704205CF-A614-42B6-9539-47C6F8251FBD}" dt="2024-03-11T08:59:42.083" v="49" actId="20577"/>
          <ac:spMkLst>
            <pc:docMk/>
            <pc:sldMk cId="0" sldId="269"/>
            <ac:spMk id="44035" creationId="{00000000-0000-0000-0000-000000000000}"/>
          </ac:spMkLst>
        </pc:spChg>
      </pc:sldChg>
      <pc:sldChg chg="modSp mod">
        <pc:chgData name="Helena" userId="8ac8855c-4e0e-44ec-b242-4f56ba3c791e" providerId="ADAL" clId="{704205CF-A614-42B6-9539-47C6F8251FBD}" dt="2024-03-11T09:44:09.071" v="380" actId="20577"/>
        <pc:sldMkLst>
          <pc:docMk/>
          <pc:sldMk cId="2225660379" sldId="359"/>
        </pc:sldMkLst>
        <pc:spChg chg="mod">
          <ac:chgData name="Helena" userId="8ac8855c-4e0e-44ec-b242-4f56ba3c791e" providerId="ADAL" clId="{704205CF-A614-42B6-9539-47C6F8251FBD}" dt="2024-03-11T09:32:01.618" v="76" actId="20577"/>
          <ac:spMkLst>
            <pc:docMk/>
            <pc:sldMk cId="2225660379" sldId="359"/>
            <ac:spMk id="44034" creationId="{00000000-0000-0000-0000-000000000000}"/>
          </ac:spMkLst>
        </pc:spChg>
        <pc:spChg chg="mod">
          <ac:chgData name="Helena" userId="8ac8855c-4e0e-44ec-b242-4f56ba3c791e" providerId="ADAL" clId="{704205CF-A614-42B6-9539-47C6F8251FBD}" dt="2024-03-11T09:44:09.071" v="380" actId="20577"/>
          <ac:spMkLst>
            <pc:docMk/>
            <pc:sldMk cId="2225660379" sldId="359"/>
            <ac:spMk id="44035" creationId="{00000000-0000-0000-0000-000000000000}"/>
          </ac:spMkLst>
        </pc:spChg>
      </pc:sldChg>
      <pc:sldChg chg="modSp mod">
        <pc:chgData name="Helena" userId="8ac8855c-4e0e-44ec-b242-4f56ba3c791e" providerId="ADAL" clId="{704205CF-A614-42B6-9539-47C6F8251FBD}" dt="2024-03-18T12:06:17.363" v="691" actId="255"/>
        <pc:sldMkLst>
          <pc:docMk/>
          <pc:sldMk cId="123427671" sldId="382"/>
        </pc:sldMkLst>
        <pc:spChg chg="mod">
          <ac:chgData name="Helena" userId="8ac8855c-4e0e-44ec-b242-4f56ba3c791e" providerId="ADAL" clId="{704205CF-A614-42B6-9539-47C6F8251FBD}" dt="2024-03-18T12:06:17.363" v="691" actId="255"/>
          <ac:spMkLst>
            <pc:docMk/>
            <pc:sldMk cId="123427671" sldId="382"/>
            <ac:spMk id="44035" creationId="{00000000-0000-0000-0000-000000000000}"/>
          </ac:spMkLst>
        </pc:spChg>
      </pc:sldChg>
      <pc:sldChg chg="add del">
        <pc:chgData name="Helena" userId="8ac8855c-4e0e-44ec-b242-4f56ba3c791e" providerId="ADAL" clId="{704205CF-A614-42B6-9539-47C6F8251FBD}" dt="2024-03-18T12:31:10.457" v="889"/>
        <pc:sldMkLst>
          <pc:docMk/>
          <pc:sldMk cId="1002084148" sldId="383"/>
        </pc:sldMkLst>
      </pc:sldChg>
      <pc:sldChg chg="add del">
        <pc:chgData name="Helena" userId="8ac8855c-4e0e-44ec-b242-4f56ba3c791e" providerId="ADAL" clId="{704205CF-A614-42B6-9539-47C6F8251FBD}" dt="2024-03-18T12:31:40.168" v="891"/>
        <pc:sldMkLst>
          <pc:docMk/>
          <pc:sldMk cId="695541271" sldId="384"/>
        </pc:sldMkLst>
      </pc:sldChg>
      <pc:sldChg chg="add del">
        <pc:chgData name="Helena" userId="8ac8855c-4e0e-44ec-b242-4f56ba3c791e" providerId="ADAL" clId="{704205CF-A614-42B6-9539-47C6F8251FBD}" dt="2024-03-18T12:31:53.234" v="892"/>
        <pc:sldMkLst>
          <pc:docMk/>
          <pc:sldMk cId="1241920278" sldId="385"/>
        </pc:sldMkLst>
      </pc:sldChg>
      <pc:sldChg chg="add del">
        <pc:chgData name="Helena" userId="8ac8855c-4e0e-44ec-b242-4f56ba3c791e" providerId="ADAL" clId="{704205CF-A614-42B6-9539-47C6F8251FBD}" dt="2024-03-18T12:32:04.745" v="893"/>
        <pc:sldMkLst>
          <pc:docMk/>
          <pc:sldMk cId="2087887450" sldId="386"/>
        </pc:sldMkLst>
      </pc:sldChg>
      <pc:sldChg chg="modSp mod">
        <pc:chgData name="Helena" userId="8ac8855c-4e0e-44ec-b242-4f56ba3c791e" providerId="ADAL" clId="{704205CF-A614-42B6-9539-47C6F8251FBD}" dt="2024-03-11T08:58:47.377" v="31" actId="12"/>
        <pc:sldMkLst>
          <pc:docMk/>
          <pc:sldMk cId="3054164814" sldId="387"/>
        </pc:sldMkLst>
        <pc:spChg chg="mod">
          <ac:chgData name="Helena" userId="8ac8855c-4e0e-44ec-b242-4f56ba3c791e" providerId="ADAL" clId="{704205CF-A614-42B6-9539-47C6F8251FBD}" dt="2024-03-11T08:58:47.377" v="31" actId="12"/>
          <ac:spMkLst>
            <pc:docMk/>
            <pc:sldMk cId="3054164814" sldId="387"/>
            <ac:spMk id="44035" creationId="{00000000-0000-0000-0000-000000000000}"/>
          </ac:spMkLst>
        </pc:spChg>
      </pc:sldChg>
      <pc:sldChg chg="addSp modSp add mod modAnim">
        <pc:chgData name="Helena" userId="8ac8855c-4e0e-44ec-b242-4f56ba3c791e" providerId="ADAL" clId="{704205CF-A614-42B6-9539-47C6F8251FBD}" dt="2024-03-11T09:07:41.926" v="58" actId="14100"/>
        <pc:sldMkLst>
          <pc:docMk/>
          <pc:sldMk cId="5933519" sldId="388"/>
        </pc:sldMkLst>
        <pc:spChg chg="mod">
          <ac:chgData name="Helena" userId="8ac8855c-4e0e-44ec-b242-4f56ba3c791e" providerId="ADAL" clId="{704205CF-A614-42B6-9539-47C6F8251FBD}" dt="2024-03-11T09:07:35.796" v="56" actId="20577"/>
          <ac:spMkLst>
            <pc:docMk/>
            <pc:sldMk cId="5933519" sldId="388"/>
            <ac:spMk id="44034" creationId="{00000000-0000-0000-0000-000000000000}"/>
          </ac:spMkLst>
        </pc:spChg>
        <pc:picChg chg="add mod">
          <ac:chgData name="Helena" userId="8ac8855c-4e0e-44ec-b242-4f56ba3c791e" providerId="ADAL" clId="{704205CF-A614-42B6-9539-47C6F8251FBD}" dt="2024-03-11T09:07:41.926" v="58" actId="14100"/>
          <ac:picMkLst>
            <pc:docMk/>
            <pc:sldMk cId="5933519" sldId="388"/>
            <ac:picMk id="3" creationId="{3C6A6A63-631F-48B0-A83A-71B79F91ACDD}"/>
          </ac:picMkLst>
        </pc:picChg>
      </pc:sldChg>
      <pc:sldChg chg="add del">
        <pc:chgData name="Helena" userId="8ac8855c-4e0e-44ec-b242-4f56ba3c791e" providerId="ADAL" clId="{704205CF-A614-42B6-9539-47C6F8251FBD}" dt="2024-03-18T11:47:10.514" v="430" actId="2890"/>
        <pc:sldMkLst>
          <pc:docMk/>
          <pc:sldMk cId="2153065852" sldId="388"/>
        </pc:sldMkLst>
      </pc:sldChg>
      <pc:sldChg chg="modSp add mod">
        <pc:chgData name="Helena" userId="8ac8855c-4e0e-44ec-b242-4f56ba3c791e" providerId="ADAL" clId="{704205CF-A614-42B6-9539-47C6F8251FBD}" dt="2024-03-18T12:57:13.955" v="918" actId="1076"/>
        <pc:sldMkLst>
          <pc:docMk/>
          <pc:sldMk cId="3821308166" sldId="388"/>
        </pc:sldMkLst>
        <pc:spChg chg="mod">
          <ac:chgData name="Helena" userId="8ac8855c-4e0e-44ec-b242-4f56ba3c791e" providerId="ADAL" clId="{704205CF-A614-42B6-9539-47C6F8251FBD}" dt="2024-03-18T12:16:37.316" v="750" actId="20577"/>
          <ac:spMkLst>
            <pc:docMk/>
            <pc:sldMk cId="3821308166" sldId="388"/>
            <ac:spMk id="44034" creationId="{00000000-0000-0000-0000-000000000000}"/>
          </ac:spMkLst>
        </pc:spChg>
        <pc:spChg chg="mod">
          <ac:chgData name="Helena" userId="8ac8855c-4e0e-44ec-b242-4f56ba3c791e" providerId="ADAL" clId="{704205CF-A614-42B6-9539-47C6F8251FBD}" dt="2024-03-18T12:57:13.955" v="918" actId="1076"/>
          <ac:spMkLst>
            <pc:docMk/>
            <pc:sldMk cId="3821308166" sldId="388"/>
            <ac:spMk id="44035" creationId="{00000000-0000-0000-0000-000000000000}"/>
          </ac:spMkLst>
        </pc:spChg>
      </pc:sldChg>
      <pc:sldChg chg="modSp add del mod">
        <pc:chgData name="Helena" userId="8ac8855c-4e0e-44ec-b242-4f56ba3c791e" providerId="ADAL" clId="{704205CF-A614-42B6-9539-47C6F8251FBD}" dt="2024-03-18T12:06:21.984" v="692" actId="2696"/>
        <pc:sldMkLst>
          <pc:docMk/>
          <pc:sldMk cId="3947056516" sldId="388"/>
        </pc:sldMkLst>
        <pc:spChg chg="mod">
          <ac:chgData name="Helena" userId="8ac8855c-4e0e-44ec-b242-4f56ba3c791e" providerId="ADAL" clId="{704205CF-A614-42B6-9539-47C6F8251FBD}" dt="2024-03-18T12:05:00.926" v="630" actId="20577"/>
          <ac:spMkLst>
            <pc:docMk/>
            <pc:sldMk cId="3947056516" sldId="388"/>
            <ac:spMk id="44035" creationId="{00000000-0000-0000-0000-000000000000}"/>
          </ac:spMkLst>
        </pc:spChg>
      </pc:sldChg>
      <pc:sldChg chg="modSp add mod ord">
        <pc:chgData name="Helena" userId="8ac8855c-4e0e-44ec-b242-4f56ba3c791e" providerId="ADAL" clId="{704205CF-A614-42B6-9539-47C6F8251FBD}" dt="2024-03-18T12:16:13.404" v="742" actId="20577"/>
        <pc:sldMkLst>
          <pc:docMk/>
          <pc:sldMk cId="386277634" sldId="389"/>
        </pc:sldMkLst>
        <pc:spChg chg="mod">
          <ac:chgData name="Helena" userId="8ac8855c-4e0e-44ec-b242-4f56ba3c791e" providerId="ADAL" clId="{704205CF-A614-42B6-9539-47C6F8251FBD}" dt="2024-03-18T12:16:13.404" v="742" actId="20577"/>
          <ac:spMkLst>
            <pc:docMk/>
            <pc:sldMk cId="386277634" sldId="389"/>
            <ac:spMk id="44034" creationId="{00000000-0000-0000-0000-000000000000}"/>
          </ac:spMkLst>
        </pc:spChg>
        <pc:spChg chg="mod">
          <ac:chgData name="Helena" userId="8ac8855c-4e0e-44ec-b242-4f56ba3c791e" providerId="ADAL" clId="{704205CF-A614-42B6-9539-47C6F8251FBD}" dt="2024-03-18T12:11:45.794" v="712" actId="5793"/>
          <ac:spMkLst>
            <pc:docMk/>
            <pc:sldMk cId="386277634" sldId="389"/>
            <ac:spMk id="44035" creationId="{00000000-0000-0000-0000-000000000000}"/>
          </ac:spMkLst>
        </pc:spChg>
      </pc:sldChg>
      <pc:sldChg chg="add">
        <pc:chgData name="Helena" userId="8ac8855c-4e0e-44ec-b242-4f56ba3c791e" providerId="ADAL" clId="{704205CF-A614-42B6-9539-47C6F8251FBD}" dt="2024-03-11T09:27:30.717" v="63" actId="2890"/>
        <pc:sldMkLst>
          <pc:docMk/>
          <pc:sldMk cId="4260648256" sldId="389"/>
        </pc:sldMkLst>
      </pc:sldChg>
      <pc:sldChg chg="addSp modSp add mod">
        <pc:chgData name="Helena" userId="8ac8855c-4e0e-44ec-b242-4f56ba3c791e" providerId="ADAL" clId="{704205CF-A614-42B6-9539-47C6F8251FBD}" dt="2024-03-11T10:04:08.452" v="426" actId="14100"/>
        <pc:sldMkLst>
          <pc:docMk/>
          <pc:sldMk cId="138298526" sldId="390"/>
        </pc:sldMkLst>
        <pc:spChg chg="mod">
          <ac:chgData name="Helena" userId="8ac8855c-4e0e-44ec-b242-4f56ba3c791e" providerId="ADAL" clId="{704205CF-A614-42B6-9539-47C6F8251FBD}" dt="2024-03-11T10:03:35.585" v="411" actId="20577"/>
          <ac:spMkLst>
            <pc:docMk/>
            <pc:sldMk cId="138298526" sldId="390"/>
            <ac:spMk id="44034" creationId="{00000000-0000-0000-0000-000000000000}"/>
          </ac:spMkLst>
        </pc:spChg>
        <pc:spChg chg="mod">
          <ac:chgData name="Helena" userId="8ac8855c-4e0e-44ec-b242-4f56ba3c791e" providerId="ADAL" clId="{704205CF-A614-42B6-9539-47C6F8251FBD}" dt="2024-03-11T10:03:56.166" v="422" actId="20577"/>
          <ac:spMkLst>
            <pc:docMk/>
            <pc:sldMk cId="138298526" sldId="390"/>
            <ac:spMk id="44035" creationId="{00000000-0000-0000-0000-000000000000}"/>
          </ac:spMkLst>
        </pc:spChg>
        <pc:picChg chg="add mod">
          <ac:chgData name="Helena" userId="8ac8855c-4e0e-44ec-b242-4f56ba3c791e" providerId="ADAL" clId="{704205CF-A614-42B6-9539-47C6F8251FBD}" dt="2024-03-11T10:04:08.452" v="426" actId="14100"/>
          <ac:picMkLst>
            <pc:docMk/>
            <pc:sldMk cId="138298526" sldId="390"/>
            <ac:picMk id="3" creationId="{A50E5CF1-E5E5-48FB-9396-FAAE79ACD5EE}"/>
          </ac:picMkLst>
        </pc:picChg>
      </pc:sldChg>
      <pc:sldChg chg="modSp add mod ord">
        <pc:chgData name="Helena" userId="8ac8855c-4e0e-44ec-b242-4f56ba3c791e" providerId="ADAL" clId="{704205CF-A614-42B6-9539-47C6F8251FBD}" dt="2024-03-18T12:26:45.294" v="786"/>
        <pc:sldMkLst>
          <pc:docMk/>
          <pc:sldMk cId="626764444" sldId="390"/>
        </pc:sldMkLst>
        <pc:spChg chg="mod">
          <ac:chgData name="Helena" userId="8ac8855c-4e0e-44ec-b242-4f56ba3c791e" providerId="ADAL" clId="{704205CF-A614-42B6-9539-47C6F8251FBD}" dt="2024-03-18T12:12:49.394" v="728" actId="20577"/>
          <ac:spMkLst>
            <pc:docMk/>
            <pc:sldMk cId="626764444" sldId="390"/>
            <ac:spMk id="44034" creationId="{00000000-0000-0000-0000-000000000000}"/>
          </ac:spMkLst>
        </pc:spChg>
        <pc:spChg chg="mod">
          <ac:chgData name="Helena" userId="8ac8855c-4e0e-44ec-b242-4f56ba3c791e" providerId="ADAL" clId="{704205CF-A614-42B6-9539-47C6F8251FBD}" dt="2024-03-18T12:17:01.376" v="753"/>
          <ac:spMkLst>
            <pc:docMk/>
            <pc:sldMk cId="626764444" sldId="390"/>
            <ac:spMk id="44035" creationId="{00000000-0000-0000-0000-000000000000}"/>
          </ac:spMkLst>
        </pc:spChg>
      </pc:sldChg>
      <pc:sldChg chg="modSp add del mod">
        <pc:chgData name="Helena" userId="8ac8855c-4e0e-44ec-b242-4f56ba3c791e" providerId="ADAL" clId="{704205CF-A614-42B6-9539-47C6F8251FBD}" dt="2024-03-18T12:26:40.516" v="784" actId="2696"/>
        <pc:sldMkLst>
          <pc:docMk/>
          <pc:sldMk cId="125082184" sldId="391"/>
        </pc:sldMkLst>
        <pc:spChg chg="mod">
          <ac:chgData name="Helena" userId="8ac8855c-4e0e-44ec-b242-4f56ba3c791e" providerId="ADAL" clId="{704205CF-A614-42B6-9539-47C6F8251FBD}" dt="2024-03-18T12:18:27.455" v="756" actId="20577"/>
          <ac:spMkLst>
            <pc:docMk/>
            <pc:sldMk cId="125082184" sldId="391"/>
            <ac:spMk id="44034" creationId="{00000000-0000-0000-0000-000000000000}"/>
          </ac:spMkLst>
        </pc:spChg>
        <pc:spChg chg="mod">
          <ac:chgData name="Helena" userId="8ac8855c-4e0e-44ec-b242-4f56ba3c791e" providerId="ADAL" clId="{704205CF-A614-42B6-9539-47C6F8251FBD}" dt="2024-03-18T12:19:33.977" v="766"/>
          <ac:spMkLst>
            <pc:docMk/>
            <pc:sldMk cId="125082184" sldId="391"/>
            <ac:spMk id="44035" creationId="{00000000-0000-0000-0000-000000000000}"/>
          </ac:spMkLst>
        </pc:spChg>
      </pc:sldChg>
      <pc:sldChg chg="delSp add mod">
        <pc:chgData name="Helena" userId="8ac8855c-4e0e-44ec-b242-4f56ba3c791e" providerId="ADAL" clId="{704205CF-A614-42B6-9539-47C6F8251FBD}" dt="2024-03-11T10:04:17.454" v="427" actId="478"/>
        <pc:sldMkLst>
          <pc:docMk/>
          <pc:sldMk cId="1985132609" sldId="391"/>
        </pc:sldMkLst>
        <pc:picChg chg="del">
          <ac:chgData name="Helena" userId="8ac8855c-4e0e-44ec-b242-4f56ba3c791e" providerId="ADAL" clId="{704205CF-A614-42B6-9539-47C6F8251FBD}" dt="2024-03-11T10:04:17.454" v="427" actId="478"/>
          <ac:picMkLst>
            <pc:docMk/>
            <pc:sldMk cId="1985132609" sldId="391"/>
            <ac:picMk id="3" creationId="{A50E5CF1-E5E5-48FB-9396-FAAE79ACD5EE}"/>
          </ac:picMkLst>
        </pc:picChg>
      </pc:sldChg>
      <pc:sldChg chg="modSp add mod">
        <pc:chgData name="Helena" userId="8ac8855c-4e0e-44ec-b242-4f56ba3c791e" providerId="ADAL" clId="{704205CF-A614-42B6-9539-47C6F8251FBD}" dt="2024-03-18T12:26:01.555" v="783" actId="20577"/>
        <pc:sldMkLst>
          <pc:docMk/>
          <pc:sldMk cId="1132948739" sldId="392"/>
        </pc:sldMkLst>
        <pc:spChg chg="mod">
          <ac:chgData name="Helena" userId="8ac8855c-4e0e-44ec-b242-4f56ba3c791e" providerId="ADAL" clId="{704205CF-A614-42B6-9539-47C6F8251FBD}" dt="2024-03-18T12:26:01.555" v="783" actId="20577"/>
          <ac:spMkLst>
            <pc:docMk/>
            <pc:sldMk cId="1132948739" sldId="392"/>
            <ac:spMk id="44034" creationId="{00000000-0000-0000-0000-000000000000}"/>
          </ac:spMkLst>
        </pc:spChg>
        <pc:spChg chg="mod">
          <ac:chgData name="Helena" userId="8ac8855c-4e0e-44ec-b242-4f56ba3c791e" providerId="ADAL" clId="{704205CF-A614-42B6-9539-47C6F8251FBD}" dt="2024-03-18T12:19:56.069" v="781" actId="20577"/>
          <ac:spMkLst>
            <pc:docMk/>
            <pc:sldMk cId="1132948739" sldId="392"/>
            <ac:spMk id="44035" creationId="{00000000-0000-0000-0000-000000000000}"/>
          </ac:spMkLst>
        </pc:spChg>
      </pc:sldChg>
      <pc:sldChg chg="modSp add mod">
        <pc:chgData name="Helena" userId="8ac8855c-4e0e-44ec-b242-4f56ba3c791e" providerId="ADAL" clId="{704205CF-A614-42B6-9539-47C6F8251FBD}" dt="2024-03-18T12:29:16.429" v="888" actId="20577"/>
        <pc:sldMkLst>
          <pc:docMk/>
          <pc:sldMk cId="998825178" sldId="393"/>
        </pc:sldMkLst>
        <pc:spChg chg="mod">
          <ac:chgData name="Helena" userId="8ac8855c-4e0e-44ec-b242-4f56ba3c791e" providerId="ADAL" clId="{704205CF-A614-42B6-9539-47C6F8251FBD}" dt="2024-03-18T12:28:36.444" v="828" actId="20577"/>
          <ac:spMkLst>
            <pc:docMk/>
            <pc:sldMk cId="998825178" sldId="393"/>
            <ac:spMk id="44034" creationId="{00000000-0000-0000-0000-000000000000}"/>
          </ac:spMkLst>
        </pc:spChg>
        <pc:spChg chg="mod">
          <ac:chgData name="Helena" userId="8ac8855c-4e0e-44ec-b242-4f56ba3c791e" providerId="ADAL" clId="{704205CF-A614-42B6-9539-47C6F8251FBD}" dt="2024-03-18T12:29:16.429" v="888" actId="20577"/>
          <ac:spMkLst>
            <pc:docMk/>
            <pc:sldMk cId="998825178" sldId="393"/>
            <ac:spMk id="44035" creationId="{00000000-0000-0000-0000-000000000000}"/>
          </ac:spMkLst>
        </pc:spChg>
      </pc:sldChg>
      <pc:sldChg chg="add">
        <pc:chgData name="Helena" userId="8ac8855c-4e0e-44ec-b242-4f56ba3c791e" providerId="ADAL" clId="{704205CF-A614-42B6-9539-47C6F8251FBD}" dt="2024-03-18T12:31:26.078" v="890"/>
        <pc:sldMkLst>
          <pc:docMk/>
          <pc:sldMk cId="3651369400" sldId="400"/>
        </pc:sldMkLst>
      </pc:sldChg>
      <pc:sldChg chg="add">
        <pc:chgData name="Helena" userId="8ac8855c-4e0e-44ec-b242-4f56ba3c791e" providerId="ADAL" clId="{704205CF-A614-42B6-9539-47C6F8251FBD}" dt="2024-03-18T12:32:12.945" v="894"/>
        <pc:sldMkLst>
          <pc:docMk/>
          <pc:sldMk cId="4218092080" sldId="401"/>
        </pc:sldMkLst>
      </pc:sldChg>
      <pc:sldChg chg="add">
        <pc:chgData name="Helena" userId="8ac8855c-4e0e-44ec-b242-4f56ba3c791e" providerId="ADAL" clId="{704205CF-A614-42B6-9539-47C6F8251FBD}" dt="2024-03-18T12:34:13.764" v="895"/>
        <pc:sldMkLst>
          <pc:docMk/>
          <pc:sldMk cId="2741054610" sldId="402"/>
        </pc:sldMkLst>
      </pc:sldChg>
      <pc:sldChg chg="add">
        <pc:chgData name="Helena" userId="8ac8855c-4e0e-44ec-b242-4f56ba3c791e" providerId="ADAL" clId="{704205CF-A614-42B6-9539-47C6F8251FBD}" dt="2024-03-18T12:34:24.057" v="896"/>
        <pc:sldMkLst>
          <pc:docMk/>
          <pc:sldMk cId="439002994" sldId="403"/>
        </pc:sldMkLst>
      </pc:sldChg>
      <pc:sldChg chg="add">
        <pc:chgData name="Helena" userId="8ac8855c-4e0e-44ec-b242-4f56ba3c791e" providerId="ADAL" clId="{704205CF-A614-42B6-9539-47C6F8251FBD}" dt="2024-03-18T12:34:55.898" v="897"/>
        <pc:sldMkLst>
          <pc:docMk/>
          <pc:sldMk cId="1744229398" sldId="408"/>
        </pc:sldMkLst>
      </pc:sldChg>
      <pc:sldChg chg="add">
        <pc:chgData name="Helena" userId="8ac8855c-4e0e-44ec-b242-4f56ba3c791e" providerId="ADAL" clId="{704205CF-A614-42B6-9539-47C6F8251FBD}" dt="2024-03-18T12:35:01.905" v="898"/>
        <pc:sldMkLst>
          <pc:docMk/>
          <pc:sldMk cId="3652525091" sldId="409"/>
        </pc:sldMkLst>
      </pc:sldChg>
      <pc:sldChg chg="add">
        <pc:chgData name="Helena" userId="8ac8855c-4e0e-44ec-b242-4f56ba3c791e" providerId="ADAL" clId="{704205CF-A614-42B6-9539-47C6F8251FBD}" dt="2024-03-18T12:35:18.499" v="899"/>
        <pc:sldMkLst>
          <pc:docMk/>
          <pc:sldMk cId="969409962" sldId="410"/>
        </pc:sldMkLst>
      </pc:sldChg>
      <pc:sldChg chg="add">
        <pc:chgData name="Helena" userId="8ac8855c-4e0e-44ec-b242-4f56ba3c791e" providerId="ADAL" clId="{704205CF-A614-42B6-9539-47C6F8251FBD}" dt="2024-03-18T12:35:23.954" v="900"/>
        <pc:sldMkLst>
          <pc:docMk/>
          <pc:sldMk cId="2922394526" sldId="413"/>
        </pc:sldMkLst>
      </pc:sldChg>
      <pc:sldChg chg="addSp delSp modSp add mod">
        <pc:chgData name="Helena" userId="8ac8855c-4e0e-44ec-b242-4f56ba3c791e" providerId="ADAL" clId="{704205CF-A614-42B6-9539-47C6F8251FBD}" dt="2024-03-18T12:43:52.339" v="917" actId="20577"/>
        <pc:sldMkLst>
          <pc:docMk/>
          <pc:sldMk cId="1843388196" sldId="414"/>
        </pc:sldMkLst>
        <pc:spChg chg="mod">
          <ac:chgData name="Helena" userId="8ac8855c-4e0e-44ec-b242-4f56ba3c791e" providerId="ADAL" clId="{704205CF-A614-42B6-9539-47C6F8251FBD}" dt="2024-03-18T12:35:49.765" v="908" actId="20577"/>
          <ac:spMkLst>
            <pc:docMk/>
            <pc:sldMk cId="1843388196" sldId="414"/>
            <ac:spMk id="44034" creationId="{00000000-0000-0000-0000-000000000000}"/>
          </ac:spMkLst>
        </pc:spChg>
        <pc:spChg chg="mod">
          <ac:chgData name="Helena" userId="8ac8855c-4e0e-44ec-b242-4f56ba3c791e" providerId="ADAL" clId="{704205CF-A614-42B6-9539-47C6F8251FBD}" dt="2024-03-18T12:43:52.339" v="917" actId="20577"/>
          <ac:spMkLst>
            <pc:docMk/>
            <pc:sldMk cId="1843388196" sldId="414"/>
            <ac:spMk id="44035" creationId="{00000000-0000-0000-0000-000000000000}"/>
          </ac:spMkLst>
        </pc:spChg>
        <pc:picChg chg="del mod">
          <ac:chgData name="Helena" userId="8ac8855c-4e0e-44ec-b242-4f56ba3c791e" providerId="ADAL" clId="{704205CF-A614-42B6-9539-47C6F8251FBD}" dt="2024-03-18T12:35:56.325" v="910" actId="478"/>
          <ac:picMkLst>
            <pc:docMk/>
            <pc:sldMk cId="1843388196" sldId="414"/>
            <ac:picMk id="3" creationId="{69ADD337-6E5D-484B-AA22-91AD6A4747C1}"/>
          </ac:picMkLst>
        </pc:picChg>
        <pc:picChg chg="add mod">
          <ac:chgData name="Helena" userId="8ac8855c-4e0e-44ec-b242-4f56ba3c791e" providerId="ADAL" clId="{704205CF-A614-42B6-9539-47C6F8251FBD}" dt="2024-03-18T12:43:35.387" v="915" actId="1076"/>
          <ac:picMkLst>
            <pc:docMk/>
            <pc:sldMk cId="1843388196" sldId="414"/>
            <ac:picMk id="5" creationId="{61CF1547-84B4-4C43-A3D5-4DAC109CCFD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18.03.2024</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adlet.com/markova17/diversity-management-discussion-rpcj4moavhf1ymmq"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wmf"/><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GrC_yuzO-S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3500" b="1" dirty="0" err="1">
                <a:solidFill>
                  <a:schemeClr val="bg2"/>
                </a:solidFill>
              </a:rPr>
              <a:t>Multigenerational</a:t>
            </a:r>
            <a:r>
              <a:rPr lang="cs-CZ" sz="3500" b="1" dirty="0">
                <a:solidFill>
                  <a:schemeClr val="bg2"/>
                </a:solidFill>
              </a:rPr>
              <a:t> leadership. Diversity management. Talent </a:t>
            </a:r>
            <a:r>
              <a:rPr lang="cs-CZ" sz="3500" b="1" dirty="0" err="1">
                <a:solidFill>
                  <a:schemeClr val="bg2"/>
                </a:solidFill>
              </a:rPr>
              <a:t>managament</a:t>
            </a:r>
            <a:r>
              <a:rPr lang="cs-CZ" sz="3500" b="1" dirty="0">
                <a:solidFill>
                  <a:schemeClr val="bg2"/>
                </a:solidFill>
              </a:rPr>
              <a:t>.</a:t>
            </a:r>
            <a:endParaRPr lang="cs-CZ" sz="2400" b="1" i="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5</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3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gen X</a:t>
            </a:r>
          </a:p>
        </p:txBody>
      </p:sp>
      <p:sp>
        <p:nvSpPr>
          <p:cNvPr id="44035" name="Rectangle 3"/>
          <p:cNvSpPr>
            <a:spLocks noGrp="1" noChangeArrowheads="1"/>
          </p:cNvSpPr>
          <p:nvPr>
            <p:ph type="body" idx="1"/>
          </p:nvPr>
        </p:nvSpPr>
        <p:spPr>
          <a:xfrm>
            <a:off x="250404" y="1236496"/>
            <a:ext cx="8640960" cy="5571403"/>
          </a:xfrm>
        </p:spPr>
        <p:txBody>
          <a:bodyPr>
            <a:noAutofit/>
          </a:bodyPr>
          <a:lstStyle/>
          <a:p>
            <a:pPr marL="0" indent="0" algn="just">
              <a:buNone/>
            </a:pPr>
            <a:r>
              <a:rPr lang="en-US" sz="2400" dirty="0">
                <a:solidFill>
                  <a:schemeClr val="bg2"/>
                </a:solidFill>
              </a:rPr>
              <a:t>Your team is working on a project that requires collaboration across different departments and locations. Generation X team members express frustration with the reliance on digital communication tools and prefer face-to-face interactions to build rapport and trust. Your challenge is to facilitate a brainstorming session with the Generation X group to find a balance between digital and in-person communication methods, ensuring effective collaboration while accommodating their preference for personal connections and relationship-building.</a:t>
            </a: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821308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gen Y (</a:t>
            </a:r>
            <a:r>
              <a:rPr lang="cs-CZ" sz="3300" b="1" dirty="0" err="1">
                <a:solidFill>
                  <a:schemeClr val="bg2"/>
                </a:solidFill>
                <a:effectLst/>
                <a:latin typeface="+mn-lt"/>
              </a:rPr>
              <a:t>Millenials</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Your organization is introducing a new performance feedback system that includes real-time feedback and peer-to-peer recognition platforms. However, some Millennial employees are skeptical about the effectiveness of these tools and express concerns about transparency and fairness. Your task is to lead a discussion with the Millennial group to address their concerns, highlight the benefits of real-time feedback and recognition, and develop strategies to ensure the system is implemented in a way that promotes transparency, equity, and employee engagement.</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267644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gen Z</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400" dirty="0">
                <a:solidFill>
                  <a:schemeClr val="bg2"/>
                </a:solidFill>
              </a:rPr>
              <a:t>Your team is tasked with implementing a new technology platform to streamline workflow processes and enhance productivity. However, some Generation Z employees express frustration with the complexity of the system and prefer simpler, more intuitive tools. Your challenge is to lead a brainstorming session with the Generation Z group to identify user-friendly features, provide training and support to enhance their digital literacy, and ensure the successful adoption of the technology platform while accommodating their preference for simplicity and efficiency.</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132948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Is</a:t>
            </a:r>
            <a:r>
              <a:rPr lang="cs-CZ" sz="3300" b="1" dirty="0">
                <a:solidFill>
                  <a:schemeClr val="bg2"/>
                </a:solidFill>
                <a:effectLst/>
                <a:latin typeface="+mn-lt"/>
              </a:rPr>
              <a:t> </a:t>
            </a:r>
            <a:r>
              <a:rPr lang="cs-CZ" sz="3300" b="1" dirty="0" err="1">
                <a:solidFill>
                  <a:schemeClr val="bg2"/>
                </a:solidFill>
                <a:effectLst/>
                <a:latin typeface="+mn-lt"/>
              </a:rPr>
              <a:t>Multigen</a:t>
            </a:r>
            <a:r>
              <a:rPr lang="cs-CZ" sz="3300" b="1" dirty="0">
                <a:solidFill>
                  <a:schemeClr val="bg2"/>
                </a:solidFill>
                <a:effectLst/>
                <a:latin typeface="+mn-lt"/>
              </a:rPr>
              <a:t> Leadership </a:t>
            </a:r>
            <a:r>
              <a:rPr lang="cs-CZ" sz="3300" b="1" dirty="0" err="1">
                <a:solidFill>
                  <a:schemeClr val="bg2"/>
                </a:solidFill>
                <a:effectLst/>
                <a:latin typeface="+mn-lt"/>
              </a:rPr>
              <a:t>important</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400" dirty="0" err="1">
                <a:solidFill>
                  <a:schemeClr val="bg2"/>
                </a:solidFill>
              </a:rPr>
              <a:t>Let´s</a:t>
            </a:r>
            <a:r>
              <a:rPr lang="cs-CZ" sz="2400" dirty="0">
                <a:solidFill>
                  <a:schemeClr val="bg2"/>
                </a:solidFill>
              </a:rPr>
              <a:t> </a:t>
            </a:r>
            <a:r>
              <a:rPr lang="cs-CZ" sz="2400" dirty="0" err="1">
                <a:solidFill>
                  <a:schemeClr val="bg2"/>
                </a:solidFill>
              </a:rPr>
              <a:t>summarize</a:t>
            </a:r>
            <a:r>
              <a:rPr lang="cs-CZ" sz="2400" dirty="0">
                <a:solidFill>
                  <a:schemeClr val="bg2"/>
                </a:solidFill>
              </a:rPr>
              <a:t> </a:t>
            </a:r>
            <a:r>
              <a:rPr lang="cs-CZ" sz="2400" dirty="0" err="1">
                <a:solidFill>
                  <a:schemeClr val="bg2"/>
                </a:solidFill>
              </a:rPr>
              <a:t>todays</a:t>
            </a:r>
            <a:r>
              <a:rPr lang="cs-CZ" sz="2400" dirty="0">
                <a:solidFill>
                  <a:schemeClr val="bg2"/>
                </a:solidFill>
              </a:rPr>
              <a:t> </a:t>
            </a:r>
            <a:r>
              <a:rPr lang="cs-CZ" sz="2400" dirty="0" err="1">
                <a:solidFill>
                  <a:schemeClr val="bg2"/>
                </a:solidFill>
              </a:rPr>
              <a:t>findings</a:t>
            </a:r>
            <a:r>
              <a:rPr lang="cs-CZ" sz="2400" dirty="0">
                <a:solidFill>
                  <a:schemeClr val="bg2"/>
                </a:solidFill>
              </a:rPr>
              <a:t>.</a:t>
            </a:r>
          </a:p>
          <a:p>
            <a:pPr marL="0" indent="0" algn="just">
              <a:buNone/>
            </a:pPr>
            <a:r>
              <a:rPr lang="cs-CZ" sz="2400" dirty="0">
                <a:solidFill>
                  <a:schemeClr val="bg2"/>
                </a:solidFill>
              </a:rPr>
              <a:t>Any </a:t>
            </a:r>
            <a:r>
              <a:rPr lang="cs-CZ" sz="2400" dirty="0" err="1">
                <a:solidFill>
                  <a:schemeClr val="bg2"/>
                </a:solidFill>
              </a:rPr>
              <a:t>inspiriational</a:t>
            </a:r>
            <a:r>
              <a:rPr lang="cs-CZ" sz="2400" dirty="0">
                <a:solidFill>
                  <a:schemeClr val="bg2"/>
                </a:solidFill>
              </a:rPr>
              <a:t> </a:t>
            </a:r>
            <a:r>
              <a:rPr lang="cs-CZ" sz="2400" dirty="0" err="1">
                <a:solidFill>
                  <a:schemeClr val="bg2"/>
                </a:solidFill>
              </a:rPr>
              <a:t>moments</a:t>
            </a:r>
            <a:r>
              <a:rPr lang="cs-CZ" sz="2400" dirty="0">
                <a:solidFill>
                  <a:schemeClr val="bg2"/>
                </a:solidFill>
              </a:rPr>
              <a:t>?</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998825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Diversity management refers to the proactive steps an organization takes to create and maintain a diverse and </a:t>
            </a:r>
            <a:r>
              <a:rPr lang="en-US" sz="2800" b="1" dirty="0">
                <a:solidFill>
                  <a:schemeClr val="bg2"/>
                </a:solidFill>
              </a:rPr>
              <a:t>inclusive workplace</a:t>
            </a:r>
            <a:r>
              <a:rPr lang="en-US" sz="2800" dirty="0">
                <a:solidFill>
                  <a:schemeClr val="bg2"/>
                </a:solidFill>
              </a:rPr>
              <a:t>. </a:t>
            </a:r>
            <a:endParaRPr lang="cs-CZ" sz="2800" dirty="0">
              <a:solidFill>
                <a:schemeClr val="bg2"/>
              </a:solidFill>
            </a:endParaRPr>
          </a:p>
          <a:p>
            <a:pPr marL="0" indent="0" algn="just">
              <a:buNone/>
            </a:pPr>
            <a:r>
              <a:rPr lang="en-US" sz="2800" dirty="0">
                <a:solidFill>
                  <a:schemeClr val="bg2"/>
                </a:solidFill>
              </a:rPr>
              <a:t>The goal of diversity management is to ensure that </a:t>
            </a:r>
            <a:r>
              <a:rPr lang="en-US" sz="2800" b="1" dirty="0">
                <a:solidFill>
                  <a:schemeClr val="bg2"/>
                </a:solidFill>
              </a:rPr>
              <a:t>all employees are valued and respected </a:t>
            </a:r>
            <a:r>
              <a:rPr lang="en-US" sz="2800" dirty="0">
                <a:solidFill>
                  <a:schemeClr val="bg2"/>
                </a:solidFill>
              </a:rPr>
              <a:t>for their unique backgrounds, experiences, and perspectives, and that they are given equal opportunities to succeed.</a:t>
            </a:r>
            <a:endParaRPr lang="cs-CZ" sz="2800" dirty="0">
              <a:solidFill>
                <a:schemeClr val="bg2"/>
              </a:solidFill>
            </a:endParaRPr>
          </a:p>
          <a:p>
            <a:pPr marL="0" indent="0" algn="just">
              <a:buNone/>
            </a:pPr>
            <a:r>
              <a:rPr lang="cs-CZ" sz="2800" dirty="0">
                <a:solidFill>
                  <a:schemeClr val="bg2"/>
                </a:solidFill>
              </a:rPr>
              <a:t>It </a:t>
            </a:r>
            <a:r>
              <a:rPr lang="cs-CZ" sz="2800" dirty="0" err="1">
                <a:solidFill>
                  <a:schemeClr val="bg2"/>
                </a:solidFill>
              </a:rPr>
              <a:t>is</a:t>
            </a:r>
            <a:r>
              <a:rPr lang="cs-CZ" sz="2800" dirty="0">
                <a:solidFill>
                  <a:schemeClr val="bg2"/>
                </a:solidFill>
              </a:rPr>
              <a:t> </a:t>
            </a:r>
            <a:r>
              <a:rPr lang="en-US" sz="2800" dirty="0">
                <a:solidFill>
                  <a:schemeClr val="bg2"/>
                </a:solidFill>
              </a:rPr>
              <a:t>more innovative, productive, and successful</a:t>
            </a:r>
            <a:r>
              <a:rPr lang="cs-CZ" sz="2800" dirty="0">
                <a:solidFill>
                  <a:schemeClr val="bg2"/>
                </a:solidFill>
              </a:rPr>
              <a:t> </a:t>
            </a:r>
            <a:r>
              <a:rPr lang="cs-CZ" sz="2800" dirty="0" err="1">
                <a:solidFill>
                  <a:schemeClr val="bg2"/>
                </a:solidFill>
              </a:rPr>
              <a:t>approach</a:t>
            </a:r>
            <a:r>
              <a:rPr lang="en-US" sz="2800" dirty="0">
                <a:solidFill>
                  <a:schemeClr val="bg2"/>
                </a:solidFill>
              </a:rPr>
              <a:t>. By embracing diversity and inclusion, organizations </a:t>
            </a:r>
            <a:r>
              <a:rPr lang="en-US" sz="2800" b="1" dirty="0">
                <a:solidFill>
                  <a:schemeClr val="bg2"/>
                </a:solidFill>
              </a:rPr>
              <a:t>can attract and retain top talent</a:t>
            </a:r>
            <a:r>
              <a:rPr lang="en-US" sz="2800" dirty="0">
                <a:solidFill>
                  <a:schemeClr val="bg2"/>
                </a:solidFill>
              </a:rPr>
              <a:t>, </a:t>
            </a:r>
            <a:r>
              <a:rPr lang="en-US" sz="2800" b="1" dirty="0">
                <a:solidFill>
                  <a:schemeClr val="bg2"/>
                </a:solidFill>
              </a:rPr>
              <a:t>improve customer </a:t>
            </a:r>
            <a:r>
              <a:rPr lang="en-US" sz="2800" dirty="0">
                <a:solidFill>
                  <a:schemeClr val="bg2"/>
                </a:solidFill>
              </a:rPr>
              <a:t>satisfaction, and build </a:t>
            </a:r>
            <a:r>
              <a:rPr lang="en-US" sz="2800" b="1" dirty="0">
                <a:solidFill>
                  <a:schemeClr val="bg2"/>
                </a:solidFill>
              </a:rPr>
              <a:t>stronger relationships with the communities t</a:t>
            </a:r>
            <a:r>
              <a:rPr lang="en-US" sz="2800" dirty="0">
                <a:solidFill>
                  <a:schemeClr val="bg2"/>
                </a:solidFill>
              </a:rPr>
              <a:t>hey serve.</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2084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Different</a:t>
            </a:r>
            <a:r>
              <a:rPr lang="cs-CZ" sz="2800" dirty="0">
                <a:solidFill>
                  <a:schemeClr val="bg2"/>
                </a:solidFill>
              </a:rPr>
              <a:t> </a:t>
            </a:r>
            <a:r>
              <a:rPr lang="cs-CZ" sz="2800" dirty="0" err="1">
                <a:solidFill>
                  <a:schemeClr val="bg2"/>
                </a:solidFill>
              </a:rPr>
              <a:t>approaches</a:t>
            </a:r>
            <a:r>
              <a:rPr lang="cs-CZ" sz="2800" dirty="0">
                <a:solidFill>
                  <a:schemeClr val="bg2"/>
                </a:solidFill>
              </a:rPr>
              <a:t> – </a:t>
            </a:r>
            <a:r>
              <a:rPr lang="cs-CZ" sz="2800" dirty="0" err="1">
                <a:solidFill>
                  <a:schemeClr val="bg2"/>
                </a:solidFill>
              </a:rPr>
              <a:t>from</a:t>
            </a:r>
            <a:r>
              <a:rPr lang="cs-CZ" sz="2800" dirty="0">
                <a:solidFill>
                  <a:schemeClr val="bg2"/>
                </a:solidFill>
              </a:rPr>
              <a:t> </a:t>
            </a:r>
            <a:r>
              <a:rPr lang="cs-CZ" sz="2800" dirty="0" err="1">
                <a:solidFill>
                  <a:schemeClr val="bg2"/>
                </a:solidFill>
              </a:rPr>
              <a:t>liberal</a:t>
            </a:r>
            <a:r>
              <a:rPr lang="cs-CZ" sz="2800" dirty="0">
                <a:solidFill>
                  <a:schemeClr val="bg2"/>
                </a:solidFill>
              </a:rPr>
              <a:t> to </a:t>
            </a:r>
            <a:r>
              <a:rPr lang="cs-CZ" sz="2800" dirty="0" err="1">
                <a:solidFill>
                  <a:schemeClr val="bg2"/>
                </a:solidFill>
              </a:rPr>
              <a:t>radical</a:t>
            </a:r>
            <a:r>
              <a:rPr lang="cs-CZ" sz="2800" dirty="0">
                <a:solidFill>
                  <a:schemeClr val="bg2"/>
                </a:solidFill>
              </a:rPr>
              <a:t>.</a:t>
            </a:r>
          </a:p>
          <a:p>
            <a:pPr marL="0" indent="0" algn="just">
              <a:buNone/>
            </a:pPr>
            <a:r>
              <a:rPr lang="cs-CZ" sz="2800" dirty="0" err="1">
                <a:solidFill>
                  <a:schemeClr val="bg2"/>
                </a:solidFill>
              </a:rPr>
              <a:t>Government</a:t>
            </a:r>
            <a:r>
              <a:rPr lang="cs-CZ" sz="2800" dirty="0">
                <a:solidFill>
                  <a:schemeClr val="bg2"/>
                </a:solidFill>
              </a:rPr>
              <a:t> level </a:t>
            </a:r>
            <a:r>
              <a:rPr lang="cs-CZ" sz="2800" dirty="0" err="1">
                <a:solidFill>
                  <a:schemeClr val="bg2"/>
                </a:solidFill>
              </a:rPr>
              <a:t>of</a:t>
            </a:r>
            <a:r>
              <a:rPr lang="cs-CZ" sz="2800" dirty="0">
                <a:solidFill>
                  <a:schemeClr val="bg2"/>
                </a:solidFill>
              </a:rPr>
              <a:t> </a:t>
            </a:r>
            <a:r>
              <a:rPr lang="cs-CZ" sz="2800" dirty="0" err="1">
                <a:solidFill>
                  <a:schemeClr val="bg2"/>
                </a:solidFill>
              </a:rPr>
              <a:t>measures</a:t>
            </a:r>
            <a:r>
              <a:rPr lang="cs-CZ" sz="2800" dirty="0">
                <a:solidFill>
                  <a:schemeClr val="bg2"/>
                </a:solidFill>
              </a:rPr>
              <a:t> – </a:t>
            </a:r>
            <a:r>
              <a:rPr lang="cs-CZ" sz="2800" dirty="0" err="1">
                <a:solidFill>
                  <a:schemeClr val="bg2"/>
                </a:solidFill>
              </a:rPr>
              <a:t>quotes</a:t>
            </a:r>
            <a:r>
              <a:rPr lang="cs-CZ" sz="2800" dirty="0">
                <a:solidFill>
                  <a:schemeClr val="bg2"/>
                </a:solidFill>
              </a:rPr>
              <a:t> </a:t>
            </a:r>
            <a:r>
              <a:rPr lang="cs-CZ" sz="2800" dirty="0" err="1">
                <a:solidFill>
                  <a:schemeClr val="bg2"/>
                </a:solidFill>
              </a:rPr>
              <a:t>for</a:t>
            </a:r>
            <a:r>
              <a:rPr lang="cs-CZ" sz="2800" dirty="0">
                <a:solidFill>
                  <a:schemeClr val="bg2"/>
                </a:solidFill>
              </a:rPr>
              <a:t> </a:t>
            </a:r>
            <a:r>
              <a:rPr lang="cs-CZ" sz="2800" dirty="0" err="1">
                <a:solidFill>
                  <a:schemeClr val="bg2"/>
                </a:solidFill>
              </a:rPr>
              <a:t>employing</a:t>
            </a:r>
            <a:r>
              <a:rPr lang="cs-CZ" sz="2800" dirty="0">
                <a:solidFill>
                  <a:schemeClr val="bg2"/>
                </a:solidFill>
              </a:rPr>
              <a:t> </a:t>
            </a:r>
            <a:r>
              <a:rPr lang="cs-CZ" sz="2800" dirty="0" err="1">
                <a:solidFill>
                  <a:schemeClr val="bg2"/>
                </a:solidFill>
              </a:rPr>
              <a:t>women</a:t>
            </a:r>
            <a:r>
              <a:rPr lang="cs-CZ" sz="2800" dirty="0">
                <a:solidFill>
                  <a:schemeClr val="bg2"/>
                </a:solidFill>
              </a:rPr>
              <a:t> in </a:t>
            </a:r>
            <a:r>
              <a:rPr lang="cs-CZ" sz="2800" dirty="0" err="1">
                <a:solidFill>
                  <a:schemeClr val="bg2"/>
                </a:solidFill>
              </a:rPr>
              <a:t>managerial</a:t>
            </a:r>
            <a:r>
              <a:rPr lang="cs-CZ" sz="2800" dirty="0">
                <a:solidFill>
                  <a:schemeClr val="bg2"/>
                </a:solidFill>
              </a:rPr>
              <a:t> post, anti-</a:t>
            </a:r>
            <a:r>
              <a:rPr lang="cs-CZ" sz="2800" dirty="0" err="1">
                <a:solidFill>
                  <a:schemeClr val="bg2"/>
                </a:solidFill>
              </a:rPr>
              <a:t>discrimination</a:t>
            </a:r>
            <a:r>
              <a:rPr lang="cs-CZ" sz="2800" dirty="0">
                <a:solidFill>
                  <a:schemeClr val="bg2"/>
                </a:solidFill>
              </a:rPr>
              <a:t> </a:t>
            </a:r>
            <a:r>
              <a:rPr lang="cs-CZ" sz="2800" dirty="0" err="1">
                <a:solidFill>
                  <a:schemeClr val="bg2"/>
                </a:solidFill>
              </a:rPr>
              <a:t>legal</a:t>
            </a:r>
            <a:r>
              <a:rPr lang="cs-CZ" sz="2800" dirty="0">
                <a:solidFill>
                  <a:schemeClr val="bg2"/>
                </a:solidFill>
              </a:rPr>
              <a:t>. </a:t>
            </a:r>
          </a:p>
          <a:p>
            <a:pPr marL="0" indent="0" algn="just">
              <a:buNone/>
            </a:pPr>
            <a:r>
              <a:rPr lang="cs-CZ" sz="2800" dirty="0" err="1">
                <a:solidFill>
                  <a:schemeClr val="bg2"/>
                </a:solidFill>
              </a:rPr>
              <a:t>Cultural</a:t>
            </a:r>
            <a:r>
              <a:rPr lang="cs-CZ" sz="2800" dirty="0">
                <a:solidFill>
                  <a:schemeClr val="bg2"/>
                </a:solidFill>
              </a:rPr>
              <a:t> background </a:t>
            </a:r>
            <a:r>
              <a:rPr lang="cs-CZ" sz="2800" dirty="0" err="1">
                <a:solidFill>
                  <a:schemeClr val="bg2"/>
                </a:solidFill>
              </a:rPr>
              <a:t>of</a:t>
            </a:r>
            <a:r>
              <a:rPr lang="cs-CZ" sz="2800" dirty="0">
                <a:solidFill>
                  <a:schemeClr val="bg2"/>
                </a:solidFill>
              </a:rPr>
              <a:t> </a:t>
            </a:r>
            <a:r>
              <a:rPr lang="cs-CZ" sz="2800" dirty="0" err="1">
                <a:solidFill>
                  <a:schemeClr val="bg2"/>
                </a:solidFill>
              </a:rPr>
              <a:t>inequal</a:t>
            </a:r>
            <a:r>
              <a:rPr lang="cs-CZ" sz="2800" dirty="0">
                <a:solidFill>
                  <a:schemeClr val="bg2"/>
                </a:solidFill>
              </a:rPr>
              <a:t> </a:t>
            </a:r>
            <a:r>
              <a:rPr lang="cs-CZ" sz="2800" dirty="0" err="1">
                <a:solidFill>
                  <a:schemeClr val="bg2"/>
                </a:solidFill>
              </a:rPr>
              <a:t>conditions</a:t>
            </a:r>
            <a:r>
              <a:rPr lang="cs-CZ" sz="2800" dirty="0">
                <a:solidFill>
                  <a:schemeClr val="bg2"/>
                </a:solidFill>
              </a:rPr>
              <a:t>, </a:t>
            </a:r>
            <a:r>
              <a:rPr lang="cs-CZ" sz="2800" dirty="0" err="1">
                <a:solidFill>
                  <a:schemeClr val="bg2"/>
                </a:solidFill>
              </a:rPr>
              <a:t>lack</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effort</a:t>
            </a:r>
            <a:r>
              <a:rPr lang="cs-CZ" sz="2800" dirty="0">
                <a:solidFill>
                  <a:schemeClr val="bg2"/>
                </a:solidFill>
              </a:rPr>
              <a:t> to </a:t>
            </a:r>
            <a:r>
              <a:rPr lang="cs-CZ" sz="2800" dirty="0" err="1">
                <a:solidFill>
                  <a:schemeClr val="bg2"/>
                </a:solidFill>
              </a:rPr>
              <a:t>change</a:t>
            </a:r>
            <a:r>
              <a:rPr lang="cs-CZ" sz="2800" dirty="0">
                <a:solidFill>
                  <a:schemeClr val="bg2"/>
                </a:solidFill>
              </a:rPr>
              <a:t> </a:t>
            </a:r>
            <a:r>
              <a:rPr lang="cs-CZ" sz="2800" dirty="0" err="1">
                <a:solidFill>
                  <a:schemeClr val="bg2"/>
                </a:solidFill>
              </a:rPr>
              <a:t>habits</a:t>
            </a:r>
            <a:r>
              <a:rPr lang="cs-CZ" sz="2800" dirty="0">
                <a:solidFill>
                  <a:schemeClr val="bg2"/>
                </a:solidFill>
              </a:rPr>
              <a:t>.</a:t>
            </a:r>
          </a:p>
          <a:p>
            <a:pPr marL="0" indent="0" algn="just">
              <a:buNone/>
            </a:pPr>
            <a:r>
              <a:rPr lang="cs-CZ" sz="2800" dirty="0" err="1">
                <a:solidFill>
                  <a:schemeClr val="bg2"/>
                </a:solidFill>
              </a:rPr>
              <a:t>Concept</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inclusion</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spreading</a:t>
            </a:r>
            <a:r>
              <a:rPr lang="cs-CZ" sz="2800" dirty="0">
                <a:solidFill>
                  <a:schemeClr val="bg2"/>
                </a:solidFill>
              </a:rPr>
              <a:t> in </a:t>
            </a:r>
            <a:r>
              <a:rPr lang="cs-CZ" sz="2800" dirty="0" err="1">
                <a:solidFill>
                  <a:schemeClr val="bg2"/>
                </a:solidFill>
              </a:rPr>
              <a:t>all</a:t>
            </a:r>
            <a:r>
              <a:rPr lang="cs-CZ" sz="2800" dirty="0">
                <a:solidFill>
                  <a:schemeClr val="bg2"/>
                </a:solidFill>
              </a:rPr>
              <a:t> </a:t>
            </a:r>
            <a:r>
              <a:rPr lang="cs-CZ" sz="2800" dirty="0" err="1">
                <a:solidFill>
                  <a:schemeClr val="bg2"/>
                </a:solidFill>
              </a:rPr>
              <a:t>areas</a:t>
            </a:r>
            <a:r>
              <a:rPr lang="cs-CZ" sz="2800" dirty="0">
                <a:solidFill>
                  <a:schemeClr val="bg2"/>
                </a:solidFill>
              </a:rPr>
              <a:t> </a:t>
            </a:r>
            <a:r>
              <a:rPr lang="cs-CZ" sz="2800" dirty="0" err="1">
                <a:solidFill>
                  <a:schemeClr val="bg2"/>
                </a:solidFill>
              </a:rPr>
              <a:t>of</a:t>
            </a:r>
            <a:r>
              <a:rPr lang="cs-CZ" sz="2800" dirty="0">
                <a:solidFill>
                  <a:schemeClr val="bg2"/>
                </a:solidFill>
              </a:rPr>
              <a:t> public </a:t>
            </a:r>
            <a:r>
              <a:rPr lang="cs-CZ" sz="2800" dirty="0" err="1">
                <a:solidFill>
                  <a:schemeClr val="bg2"/>
                </a:solidFill>
              </a:rPr>
              <a:t>life</a:t>
            </a:r>
            <a:r>
              <a:rPr lang="cs-CZ" sz="2800" dirty="0">
                <a:solidFill>
                  <a:schemeClr val="bg2"/>
                </a:solidFill>
              </a:rPr>
              <a:t>.</a:t>
            </a:r>
          </a:p>
          <a:p>
            <a:pPr marL="0" indent="0" algn="just">
              <a:buNone/>
            </a:pPr>
            <a:r>
              <a:rPr lang="cs-CZ" sz="2800" dirty="0" err="1">
                <a:solidFill>
                  <a:schemeClr val="bg2"/>
                </a:solidFill>
              </a:rPr>
              <a:t>Connection</a:t>
            </a:r>
            <a:r>
              <a:rPr lang="cs-CZ" sz="2800" dirty="0">
                <a:solidFill>
                  <a:schemeClr val="bg2"/>
                </a:solidFill>
              </a:rPr>
              <a:t> </a:t>
            </a:r>
            <a:r>
              <a:rPr lang="cs-CZ" sz="2800" dirty="0" err="1">
                <a:solidFill>
                  <a:schemeClr val="bg2"/>
                </a:solidFill>
              </a:rPr>
              <a:t>between</a:t>
            </a:r>
            <a:r>
              <a:rPr lang="cs-CZ" sz="2800" dirty="0">
                <a:solidFill>
                  <a:schemeClr val="bg2"/>
                </a:solidFill>
              </a:rPr>
              <a:t> </a:t>
            </a:r>
            <a:r>
              <a:rPr lang="cs-CZ" sz="2800" dirty="0" err="1">
                <a:solidFill>
                  <a:schemeClr val="bg2"/>
                </a:solidFill>
              </a:rPr>
              <a:t>strategic</a:t>
            </a:r>
            <a:r>
              <a:rPr lang="cs-CZ" sz="2800" dirty="0">
                <a:solidFill>
                  <a:schemeClr val="bg2"/>
                </a:solidFill>
              </a:rPr>
              <a:t> HRM and diversity management – SHRM </a:t>
            </a:r>
            <a:r>
              <a:rPr lang="cs-CZ" sz="2800" dirty="0" err="1">
                <a:solidFill>
                  <a:schemeClr val="bg2"/>
                </a:solidFill>
              </a:rPr>
              <a:t>is</a:t>
            </a:r>
            <a:r>
              <a:rPr lang="cs-CZ" sz="2800" dirty="0">
                <a:solidFill>
                  <a:schemeClr val="bg2"/>
                </a:solidFill>
              </a:rPr>
              <a:t> more </a:t>
            </a:r>
            <a:r>
              <a:rPr lang="cs-CZ" sz="2800" dirty="0" err="1">
                <a:solidFill>
                  <a:schemeClr val="bg2"/>
                </a:solidFill>
              </a:rPr>
              <a:t>oriented</a:t>
            </a:r>
            <a:r>
              <a:rPr lang="cs-CZ" sz="2800" dirty="0">
                <a:solidFill>
                  <a:schemeClr val="bg2"/>
                </a:solidFill>
              </a:rPr>
              <a:t> on business </a:t>
            </a:r>
            <a:r>
              <a:rPr lang="cs-CZ" sz="2800" dirty="0" err="1">
                <a:solidFill>
                  <a:schemeClr val="bg2"/>
                </a:solidFill>
              </a:rPr>
              <a:t>goals</a:t>
            </a:r>
            <a:r>
              <a:rPr lang="cs-CZ" sz="2800" dirty="0">
                <a:solidFill>
                  <a:schemeClr val="bg2"/>
                </a:solidFill>
              </a:rPr>
              <a:t>, DM more on </a:t>
            </a:r>
            <a:r>
              <a:rPr lang="cs-CZ" sz="2800" dirty="0" err="1">
                <a:solidFill>
                  <a:schemeClr val="bg2"/>
                </a:solidFill>
              </a:rPr>
              <a:t>employees</a:t>
            </a:r>
            <a:r>
              <a:rPr lang="cs-CZ" sz="2800" dirty="0">
                <a:solidFill>
                  <a:schemeClr val="bg2"/>
                </a:solidFill>
              </a:rPr>
              <a:t>, but </a:t>
            </a:r>
            <a:r>
              <a:rPr lang="cs-CZ" sz="2800" dirty="0" err="1">
                <a:solidFill>
                  <a:schemeClr val="bg2"/>
                </a:solidFill>
              </a:rPr>
              <a:t>today</a:t>
            </a:r>
            <a:r>
              <a:rPr lang="cs-CZ" sz="2800" dirty="0">
                <a:solidFill>
                  <a:schemeClr val="bg2"/>
                </a:solidFill>
              </a:rPr>
              <a:t> diversity </a:t>
            </a:r>
            <a:r>
              <a:rPr lang="cs-CZ" sz="2800" dirty="0" err="1">
                <a:solidFill>
                  <a:schemeClr val="bg2"/>
                </a:solidFill>
              </a:rPr>
              <a:t>approach</a:t>
            </a:r>
            <a:r>
              <a:rPr lang="cs-CZ" sz="2800" dirty="0">
                <a:solidFill>
                  <a:schemeClr val="bg2"/>
                </a:solidFill>
              </a:rPr>
              <a:t> </a:t>
            </a:r>
            <a:r>
              <a:rPr lang="cs-CZ" sz="2800" dirty="0" err="1">
                <a:solidFill>
                  <a:schemeClr val="bg2"/>
                </a:solidFill>
              </a:rPr>
              <a:t>becomes</a:t>
            </a:r>
            <a:r>
              <a:rPr lang="cs-CZ" sz="2800" dirty="0">
                <a:solidFill>
                  <a:schemeClr val="bg2"/>
                </a:solidFill>
              </a:rPr>
              <a:t> </a:t>
            </a:r>
            <a:r>
              <a:rPr lang="cs-CZ" sz="2800" dirty="0" err="1">
                <a:solidFill>
                  <a:schemeClr val="bg2"/>
                </a:solidFill>
              </a:rPr>
              <a:t>one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strategic</a:t>
            </a:r>
            <a:r>
              <a:rPr lang="cs-CZ" sz="2800" dirty="0">
                <a:solidFill>
                  <a:schemeClr val="bg2"/>
                </a:solidFill>
              </a:rPr>
              <a:t> </a:t>
            </a:r>
            <a:r>
              <a:rPr lang="cs-CZ" sz="2800" dirty="0" err="1">
                <a:solidFill>
                  <a:schemeClr val="bg2"/>
                </a:solidFill>
              </a:rPr>
              <a:t>goal</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companies</a:t>
            </a:r>
            <a:r>
              <a:rPr lang="cs-CZ" sz="2800" dirty="0">
                <a:solidFill>
                  <a:schemeClr val="bg2"/>
                </a:solidFill>
              </a:rPr>
              <a:t>.</a:t>
            </a: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13694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Significant</a:t>
            </a:r>
            <a:r>
              <a:rPr lang="cs-CZ" sz="2800" dirty="0">
                <a:solidFill>
                  <a:schemeClr val="bg2"/>
                </a:solidFill>
              </a:rPr>
              <a:t> role </a:t>
            </a:r>
            <a:r>
              <a:rPr lang="cs-CZ" sz="2800" dirty="0" err="1">
                <a:solidFill>
                  <a:schemeClr val="bg2"/>
                </a:solidFill>
              </a:rPr>
              <a:t>of</a:t>
            </a:r>
            <a:r>
              <a:rPr lang="cs-CZ" sz="2800" dirty="0">
                <a:solidFill>
                  <a:schemeClr val="bg2"/>
                </a:solidFill>
              </a:rPr>
              <a:t> </a:t>
            </a:r>
            <a:r>
              <a:rPr lang="cs-CZ" sz="2800" dirty="0" err="1">
                <a:solidFill>
                  <a:schemeClr val="bg2"/>
                </a:solidFill>
              </a:rPr>
              <a:t>leaders</a:t>
            </a:r>
            <a:r>
              <a:rPr lang="cs-CZ" sz="2800" dirty="0">
                <a:solidFill>
                  <a:schemeClr val="bg2"/>
                </a:solidFill>
              </a:rPr>
              <a:t>:</a:t>
            </a:r>
            <a:r>
              <a:rPr lang="en-US" sz="2800" dirty="0">
                <a:solidFill>
                  <a:schemeClr val="bg2"/>
                </a:solidFill>
              </a:rPr>
              <a:t> Finally, effective diversity management requires strong leadership and accountability at all levels of the organization. </a:t>
            </a:r>
            <a:endParaRPr lang="cs-CZ" sz="2800" dirty="0">
              <a:solidFill>
                <a:schemeClr val="bg2"/>
              </a:solidFill>
            </a:endParaRPr>
          </a:p>
          <a:p>
            <a:pPr marL="0" indent="0" algn="just">
              <a:buNone/>
            </a:pPr>
            <a:r>
              <a:rPr lang="en-US" sz="2800" dirty="0">
                <a:solidFill>
                  <a:schemeClr val="bg2"/>
                </a:solidFill>
              </a:rPr>
              <a:t>Leaders must </a:t>
            </a:r>
            <a:r>
              <a:rPr lang="cs-CZ" sz="2800" dirty="0">
                <a:solidFill>
                  <a:schemeClr val="bg2"/>
                </a:solidFill>
              </a:rPr>
              <a:t>support </a:t>
            </a:r>
            <a:r>
              <a:rPr lang="en-US" sz="2800" dirty="0">
                <a:solidFill>
                  <a:schemeClr val="bg2"/>
                </a:solidFill>
              </a:rPr>
              <a:t>inclusive workplace culture and  diverse and respectful workplace.</a:t>
            </a:r>
          </a:p>
          <a:p>
            <a:pPr marL="0" indent="0" algn="just">
              <a:buNone/>
            </a:pPr>
            <a:r>
              <a:rPr lang="cs-CZ" sz="2800" dirty="0">
                <a:solidFill>
                  <a:schemeClr val="bg2"/>
                </a:solidFill>
              </a:rPr>
              <a:t>DM </a:t>
            </a:r>
            <a:r>
              <a:rPr lang="cs-CZ" sz="2800" dirty="0" err="1">
                <a:solidFill>
                  <a:schemeClr val="bg2"/>
                </a:solidFill>
              </a:rPr>
              <a:t>is</a:t>
            </a:r>
            <a:r>
              <a:rPr lang="cs-CZ" sz="2800" dirty="0">
                <a:solidFill>
                  <a:schemeClr val="bg2"/>
                </a:solidFill>
              </a:rPr>
              <a:t> </a:t>
            </a:r>
            <a:r>
              <a:rPr lang="cs-CZ" sz="2800" dirty="0" err="1">
                <a:solidFill>
                  <a:schemeClr val="bg2"/>
                </a:solidFill>
              </a:rPr>
              <a:t>projected</a:t>
            </a:r>
            <a:r>
              <a:rPr lang="cs-CZ" sz="2800" dirty="0">
                <a:solidFill>
                  <a:schemeClr val="bg2"/>
                </a:solidFill>
              </a:rPr>
              <a:t> </a:t>
            </a:r>
            <a:r>
              <a:rPr lang="cs-CZ" sz="2800" dirty="0" err="1">
                <a:solidFill>
                  <a:schemeClr val="bg2"/>
                </a:solidFill>
              </a:rPr>
              <a:t>into</a:t>
            </a:r>
            <a:r>
              <a:rPr lang="cs-CZ" sz="2800" dirty="0">
                <a:solidFill>
                  <a:schemeClr val="bg2"/>
                </a:solidFill>
              </a:rPr>
              <a:t> </a:t>
            </a:r>
            <a:r>
              <a:rPr lang="cs-CZ" sz="2800" dirty="0" err="1">
                <a:solidFill>
                  <a:schemeClr val="bg2"/>
                </a:solidFill>
              </a:rPr>
              <a:t>all</a:t>
            </a:r>
            <a:r>
              <a:rPr lang="cs-CZ" sz="2800" dirty="0">
                <a:solidFill>
                  <a:schemeClr val="bg2"/>
                </a:solidFill>
              </a:rPr>
              <a:t> </a:t>
            </a:r>
            <a:r>
              <a:rPr lang="cs-CZ" sz="2800" dirty="0" err="1">
                <a:solidFill>
                  <a:schemeClr val="bg2"/>
                </a:solidFill>
              </a:rPr>
              <a:t>processes</a:t>
            </a:r>
            <a:r>
              <a:rPr lang="cs-CZ" sz="2800" dirty="0">
                <a:solidFill>
                  <a:schemeClr val="bg2"/>
                </a:solidFill>
              </a:rPr>
              <a:t>: </a:t>
            </a:r>
            <a:r>
              <a:rPr lang="cs-CZ" sz="2800" dirty="0" err="1">
                <a:solidFill>
                  <a:schemeClr val="bg2"/>
                </a:solidFill>
              </a:rPr>
              <a:t>recruitment</a:t>
            </a:r>
            <a:r>
              <a:rPr lang="cs-CZ" sz="2800" dirty="0">
                <a:solidFill>
                  <a:schemeClr val="bg2"/>
                </a:solidFill>
              </a:rPr>
              <a:t> and </a:t>
            </a:r>
            <a:r>
              <a:rPr lang="cs-CZ" sz="2800" dirty="0" err="1">
                <a:solidFill>
                  <a:schemeClr val="bg2"/>
                </a:solidFill>
              </a:rPr>
              <a:t>hiring</a:t>
            </a:r>
            <a:r>
              <a:rPr lang="cs-CZ" sz="2800" dirty="0">
                <a:solidFill>
                  <a:schemeClr val="bg2"/>
                </a:solidFill>
              </a:rPr>
              <a:t>, </a:t>
            </a:r>
            <a:r>
              <a:rPr lang="cs-CZ" sz="2800" dirty="0" err="1">
                <a:solidFill>
                  <a:schemeClr val="bg2"/>
                </a:solidFill>
              </a:rPr>
              <a:t>training</a:t>
            </a:r>
            <a:r>
              <a:rPr lang="cs-CZ" sz="2800" dirty="0">
                <a:solidFill>
                  <a:schemeClr val="bg2"/>
                </a:solidFill>
              </a:rPr>
              <a:t> and </a:t>
            </a:r>
            <a:r>
              <a:rPr lang="cs-CZ" sz="2800" dirty="0" err="1">
                <a:solidFill>
                  <a:schemeClr val="bg2"/>
                </a:solidFill>
              </a:rPr>
              <a:t>developement</a:t>
            </a:r>
            <a:r>
              <a:rPr lang="cs-CZ" sz="2800" dirty="0">
                <a:solidFill>
                  <a:schemeClr val="bg2"/>
                </a:solidFill>
              </a:rPr>
              <a:t> </a:t>
            </a:r>
            <a:r>
              <a:rPr lang="cs-CZ" sz="2800" dirty="0" err="1">
                <a:solidFill>
                  <a:schemeClr val="bg2"/>
                </a:solidFill>
              </a:rPr>
              <a:t>programs</a:t>
            </a:r>
            <a:r>
              <a:rPr lang="cs-CZ" sz="2800" dirty="0">
                <a:solidFill>
                  <a:schemeClr val="bg2"/>
                </a:solidFill>
              </a:rPr>
              <a:t> </a:t>
            </a:r>
            <a:r>
              <a:rPr lang="cs-CZ" sz="2800" dirty="0" err="1">
                <a:solidFill>
                  <a:schemeClr val="bg2"/>
                </a:solidFill>
              </a:rPr>
              <a:t>esp</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95541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Advantages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 typeface="Wingdings" panose="05000000000000000000" pitchFamily="2" charset="2"/>
              <a:buChar char="Ø"/>
            </a:pPr>
            <a:r>
              <a:rPr lang="en-US" sz="2800" dirty="0">
                <a:solidFill>
                  <a:schemeClr val="bg2"/>
                </a:solidFill>
              </a:rPr>
              <a:t>Increased Innovation</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Better Decision-Making</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Improved Employee Engagement</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Enhanced Reputation</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Increased Creativity</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Expanded Market Reach</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41920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224135"/>
          </a:xfrm>
        </p:spPr>
        <p:txBody>
          <a:bodyPr/>
          <a:lstStyle/>
          <a:p>
            <a:pPr eaLnBrk="1" hangingPunct="1">
              <a:defRPr/>
            </a:pPr>
            <a:r>
              <a:rPr lang="cs-CZ" sz="3300" b="1" dirty="0" err="1">
                <a:solidFill>
                  <a:schemeClr val="bg2"/>
                </a:solidFill>
                <a:effectLst/>
                <a:latin typeface="+mn-lt"/>
              </a:rPr>
              <a:t>Disadvantages</a:t>
            </a:r>
            <a:r>
              <a:rPr lang="cs-CZ" sz="3300" b="1" dirty="0">
                <a:solidFill>
                  <a:schemeClr val="bg2"/>
                </a:solidFill>
                <a:effectLst/>
                <a:latin typeface="+mn-lt"/>
              </a:rPr>
              <a:t> / </a:t>
            </a:r>
            <a:r>
              <a:rPr lang="cs-CZ" sz="3300" b="1" dirty="0" err="1">
                <a:solidFill>
                  <a:schemeClr val="bg2"/>
                </a:solidFill>
                <a:effectLst/>
                <a:latin typeface="+mn-lt"/>
              </a:rPr>
              <a:t>challenges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2060848"/>
            <a:ext cx="8640960" cy="4752528"/>
          </a:xfrm>
        </p:spPr>
        <p:txBody>
          <a:bodyPr>
            <a:noAutofit/>
          </a:bodyPr>
          <a:lstStyle/>
          <a:p>
            <a:pPr algn="just">
              <a:buFont typeface="Wingdings" panose="05000000000000000000" pitchFamily="2" charset="2"/>
              <a:buChar char="Ø"/>
            </a:pPr>
            <a:r>
              <a:rPr lang="en-US" sz="2800" dirty="0">
                <a:solidFill>
                  <a:schemeClr val="bg2"/>
                </a:solidFill>
              </a:rPr>
              <a:t>Resistance to Change</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Communication Challenges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Potential for Conflict</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Misunderstandings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Increased Complexity</a:t>
            </a:r>
            <a:r>
              <a:rPr lang="cs-CZ" sz="2800" dirty="0">
                <a:solidFill>
                  <a:schemeClr val="bg2"/>
                </a:solidFill>
              </a:rPr>
              <a:t> (</a:t>
            </a:r>
            <a:r>
              <a:rPr lang="en-US" sz="2800" dirty="0">
                <a:solidFill>
                  <a:schemeClr val="bg2"/>
                </a:solidFill>
              </a:rPr>
              <a:t>Managing a diverse workforce can be more complex and require more resources than managing a homogenous workforce. This can lead to increased administrative costs and logistical challenges.</a:t>
            </a:r>
            <a:r>
              <a:rPr lang="cs-CZ" sz="2800" dirty="0">
                <a:solidFill>
                  <a:schemeClr val="bg2"/>
                </a:solidFill>
              </a:rPr>
              <a:t>)</a:t>
            </a: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788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Diversity management is the practice of creating and maintaining a workplace that respects and values individual differences. There are several methods of diversity management that can be employed in an organization, including:</a:t>
            </a:r>
            <a:endParaRPr lang="cs-CZ" sz="2800" dirty="0">
              <a:solidFill>
                <a:schemeClr val="bg2"/>
              </a:solidFill>
            </a:endParaRPr>
          </a:p>
          <a:p>
            <a:pPr marL="0" indent="0" algn="just">
              <a:buNone/>
            </a:pPr>
            <a:r>
              <a:rPr lang="en-US" sz="2800" u="sng" dirty="0">
                <a:solidFill>
                  <a:schemeClr val="bg2"/>
                </a:solidFill>
              </a:rPr>
              <a:t>Diversity training: </a:t>
            </a:r>
            <a:r>
              <a:rPr lang="en-US" sz="2800" dirty="0">
                <a:solidFill>
                  <a:schemeClr val="bg2"/>
                </a:solidFill>
              </a:rPr>
              <a:t>This involves educating employees about the benefits of diversity and how to recognize and avoid bias.</a:t>
            </a:r>
            <a:endParaRPr lang="cs-CZ" sz="2800" dirty="0">
              <a:solidFill>
                <a:schemeClr val="bg2"/>
              </a:solidFill>
            </a:endParaRPr>
          </a:p>
          <a:p>
            <a:pPr marL="0" indent="0" algn="just">
              <a:buNone/>
            </a:pPr>
            <a:r>
              <a:rPr lang="en-US" sz="2800" u="sng" dirty="0">
                <a:solidFill>
                  <a:schemeClr val="bg2"/>
                </a:solidFill>
              </a:rPr>
              <a:t>Recruitment and hiring practices</a:t>
            </a:r>
            <a:r>
              <a:rPr lang="en-US" sz="2800" dirty="0">
                <a:solidFill>
                  <a:schemeClr val="bg2"/>
                </a:solidFill>
              </a:rPr>
              <a:t>: Organizations can adopt policies that ensure diverse candidate pools for open positions and use diverse selection committees.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180920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err="1">
                <a:solidFill>
                  <a:schemeClr val="bg2"/>
                </a:solidFill>
              </a:rPr>
              <a:t>Vevox</a:t>
            </a:r>
            <a:r>
              <a:rPr lang="cs-CZ" sz="3000" dirty="0">
                <a:solidFill>
                  <a:schemeClr val="bg2"/>
                </a:solidFill>
              </a:rPr>
              <a:t> test</a:t>
            </a:r>
          </a:p>
          <a:p>
            <a:pPr algn="just">
              <a:buFont typeface="Wingdings" panose="05000000000000000000" pitchFamily="2" charset="2"/>
              <a:buChar char="Ø"/>
            </a:pPr>
            <a:r>
              <a:rPr lang="cs-CZ" sz="3000" dirty="0" err="1">
                <a:solidFill>
                  <a:schemeClr val="bg2"/>
                </a:solidFill>
              </a:rPr>
              <a:t>multigenerational</a:t>
            </a:r>
            <a:r>
              <a:rPr lang="cs-CZ" sz="3000" dirty="0">
                <a:solidFill>
                  <a:schemeClr val="bg2"/>
                </a:solidFill>
              </a:rPr>
              <a:t> leadership</a:t>
            </a:r>
          </a:p>
          <a:p>
            <a:pPr algn="just">
              <a:buFont typeface="Wingdings" panose="05000000000000000000" pitchFamily="2" charset="2"/>
              <a:buChar char="Ø"/>
            </a:pPr>
            <a:r>
              <a:rPr lang="cs-CZ" sz="3000" dirty="0">
                <a:solidFill>
                  <a:schemeClr val="bg2"/>
                </a:solidFill>
              </a:rPr>
              <a:t>diversity management</a:t>
            </a:r>
          </a:p>
          <a:p>
            <a:pPr algn="just">
              <a:buFont typeface="Wingdings" panose="05000000000000000000" pitchFamily="2" charset="2"/>
              <a:buChar char="Ø"/>
            </a:pPr>
            <a:r>
              <a:rPr lang="cs-CZ" sz="3000" dirty="0">
                <a:solidFill>
                  <a:schemeClr val="bg2"/>
                </a:solidFill>
              </a:rPr>
              <a:t>talent management</a:t>
            </a:r>
          </a:p>
          <a:p>
            <a:pPr algn="just">
              <a:buFont typeface="Wingdings" panose="05000000000000000000" pitchFamily="2" charset="2"/>
              <a:buChar char="Ø"/>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2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21000"/>
                            </p:stCondLst>
                            <p:childTnLst>
                              <p:par>
                                <p:cTn id="15" presetID="2" presetClass="entr" presetSubtype="1" fill="hold" grpId="0" nodeType="afterEffect">
                                  <p:stCondLst>
                                    <p:cond delay="15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271500"/>
                            </p:stCondLst>
                            <p:childTnLst>
                              <p:par>
                                <p:cTn id="20" presetID="2" presetClass="entr" presetSubtype="1" fill="hold" grpId="0" nodeType="afterEffect">
                                  <p:stCondLst>
                                    <p:cond delay="18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par>
                          <p:cTn id="24" fill="hold">
                            <p:stCondLst>
                              <p:cond delay="452000"/>
                            </p:stCondLst>
                            <p:childTnLst>
                              <p:par>
                                <p:cTn id="25" presetID="2" presetClass="entr" presetSubtype="1" fill="hold" grpId="0" nodeType="afterEffect">
                                  <p:stCondLst>
                                    <p:cond delay="210000"/>
                                  </p:stCondLst>
                                  <p:childTnLst>
                                    <p:set>
                                      <p:cBhvr>
                                        <p:cTn id="26" dur="1" fill="hold">
                                          <p:stCondLst>
                                            <p:cond delay="0"/>
                                          </p:stCondLst>
                                        </p:cTn>
                                        <p:tgtEl>
                                          <p:spTgt spid="44035">
                                            <p:txEl>
                                              <p:pRg st="3" end="3"/>
                                            </p:txEl>
                                          </p:spTgt>
                                        </p:tgtEl>
                                        <p:attrNameLst>
                                          <p:attrName>style.visibility</p:attrName>
                                        </p:attrNameLst>
                                      </p:cBhvr>
                                      <p:to>
                                        <p:strVal val="visible"/>
                                      </p:to>
                                    </p:set>
                                    <p:anim calcmode="lin" valueType="num">
                                      <p:cBhvr additive="base">
                                        <p:cTn id="27" dur="500" fill="hold"/>
                                        <p:tgtEl>
                                          <p:spTgt spid="44035">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4035">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u="sng" dirty="0">
                <a:solidFill>
                  <a:schemeClr val="bg2"/>
                </a:solidFill>
              </a:rPr>
              <a:t>Mentoring and networking</a:t>
            </a:r>
            <a:r>
              <a:rPr lang="en-US" sz="2800" dirty="0">
                <a:solidFill>
                  <a:schemeClr val="bg2"/>
                </a:solidFill>
              </a:rPr>
              <a:t>: Creating formal and informal mentoring programs that connect employees from different backgrounds can help foster a more inclusive workplace.</a:t>
            </a:r>
            <a:endParaRPr lang="cs-CZ" sz="2800" dirty="0">
              <a:solidFill>
                <a:schemeClr val="bg2"/>
              </a:solidFill>
            </a:endParaRPr>
          </a:p>
          <a:p>
            <a:pPr marL="0" indent="0" algn="just">
              <a:buNone/>
            </a:pPr>
            <a:r>
              <a:rPr lang="en-US" sz="2800" u="sng" dirty="0">
                <a:solidFill>
                  <a:schemeClr val="bg2"/>
                </a:solidFill>
              </a:rPr>
              <a:t>Affinity groups</a:t>
            </a:r>
            <a:r>
              <a:rPr lang="en-US" sz="2800" dirty="0">
                <a:solidFill>
                  <a:schemeClr val="bg2"/>
                </a:solidFill>
              </a:rPr>
              <a:t>: These are employee-led groups that come together based on shared characteristics, such as race, gender, or sexual orientation. These groups can provide support and advocacy for underrepresented employees.</a:t>
            </a:r>
            <a:endParaRPr lang="cs-CZ" sz="2800" dirty="0">
              <a:solidFill>
                <a:schemeClr val="bg2"/>
              </a:solidFill>
            </a:endParaRPr>
          </a:p>
          <a:p>
            <a:pPr marL="0" indent="0" algn="just">
              <a:buNone/>
            </a:pPr>
            <a:r>
              <a:rPr lang="en-US" sz="2800" u="sng" dirty="0">
                <a:solidFill>
                  <a:schemeClr val="bg2"/>
                </a:solidFill>
              </a:rPr>
              <a:t>Flexible work arrangements</a:t>
            </a:r>
            <a:r>
              <a:rPr lang="en-US" sz="2800" dirty="0">
                <a:solidFill>
                  <a:schemeClr val="bg2"/>
                </a:solidFill>
              </a:rPr>
              <a:t>: Offering flexible schedules or remote work options can accommodate diverse needs and help create a more inclusive workplace.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74105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u="sng" dirty="0">
                <a:solidFill>
                  <a:schemeClr val="bg2"/>
                </a:solidFill>
              </a:rPr>
              <a:t>Performance management</a:t>
            </a:r>
            <a:r>
              <a:rPr lang="en-US" sz="2800" dirty="0">
                <a:solidFill>
                  <a:schemeClr val="bg2"/>
                </a:solidFill>
              </a:rPr>
              <a:t>: Organizations can ensure that their performance evaluations are free of bias and that all employees are given equal opportunities for advancement.</a:t>
            </a:r>
            <a:endParaRPr lang="cs-CZ" sz="2800" dirty="0">
              <a:solidFill>
                <a:schemeClr val="bg2"/>
              </a:solidFill>
            </a:endParaRPr>
          </a:p>
          <a:p>
            <a:pPr marL="0" indent="0" algn="just">
              <a:buNone/>
            </a:pPr>
            <a:r>
              <a:rPr lang="en-US" sz="2800" u="sng" dirty="0">
                <a:solidFill>
                  <a:schemeClr val="bg2"/>
                </a:solidFill>
              </a:rPr>
              <a:t>Diversity councils</a:t>
            </a:r>
            <a:r>
              <a:rPr lang="en-US" sz="2800" dirty="0">
                <a:solidFill>
                  <a:schemeClr val="bg2"/>
                </a:solidFill>
              </a:rPr>
              <a:t>: These are cross-functional teams that can help create and implement diversity initiatives and policies.</a:t>
            </a:r>
            <a:endParaRPr lang="cs-CZ" sz="2800" dirty="0">
              <a:solidFill>
                <a:schemeClr val="bg2"/>
              </a:solidFill>
            </a:endParaRPr>
          </a:p>
          <a:p>
            <a:pPr marL="0" indent="0" algn="just">
              <a:buNone/>
            </a:pPr>
            <a:r>
              <a:rPr lang="en-US" sz="2800" u="sng" dirty="0">
                <a:solidFill>
                  <a:schemeClr val="bg2"/>
                </a:solidFill>
              </a:rPr>
              <a:t>Employee resource groups</a:t>
            </a:r>
            <a:r>
              <a:rPr lang="en-US" sz="2800" dirty="0">
                <a:solidFill>
                  <a:schemeClr val="bg2"/>
                </a:solidFill>
              </a:rPr>
              <a:t>: These are groups of employees who come together to address specific workplace issues, such as disability accommodations or LGBTQ+ rights.</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39002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TASK 2 </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u="sng" dirty="0">
                <a:solidFill>
                  <a:schemeClr val="bg2"/>
                </a:solidFill>
              </a:rPr>
              <a:t>Design </a:t>
            </a:r>
            <a:r>
              <a:rPr lang="cs-CZ" sz="2800" u="sng" dirty="0" err="1">
                <a:solidFill>
                  <a:schemeClr val="bg2"/>
                </a:solidFill>
              </a:rPr>
              <a:t>issues</a:t>
            </a:r>
            <a:r>
              <a:rPr lang="cs-CZ" sz="2800" u="sng" dirty="0">
                <a:solidFill>
                  <a:schemeClr val="bg2"/>
                </a:solidFill>
              </a:rPr>
              <a:t> to </a:t>
            </a:r>
            <a:r>
              <a:rPr lang="cs-CZ" sz="2800" u="sng" dirty="0" err="1">
                <a:solidFill>
                  <a:schemeClr val="bg2"/>
                </a:solidFill>
              </a:rPr>
              <a:t>include</a:t>
            </a:r>
            <a:r>
              <a:rPr lang="cs-CZ" sz="2800" u="sng" dirty="0">
                <a:solidFill>
                  <a:schemeClr val="bg2"/>
                </a:solidFill>
              </a:rPr>
              <a:t> </a:t>
            </a:r>
            <a:r>
              <a:rPr lang="cs-CZ" sz="2800" u="sng" dirty="0" err="1">
                <a:solidFill>
                  <a:schemeClr val="bg2"/>
                </a:solidFill>
              </a:rPr>
              <a:t>employees</a:t>
            </a:r>
            <a:r>
              <a:rPr lang="cs-CZ" sz="2800" u="sng" dirty="0">
                <a:solidFill>
                  <a:schemeClr val="bg2"/>
                </a:solidFill>
              </a:rPr>
              <a:t>:</a:t>
            </a:r>
          </a:p>
          <a:p>
            <a:pPr algn="just">
              <a:buFont typeface="Wingdings" panose="05000000000000000000" pitchFamily="2" charset="2"/>
              <a:buChar char="Ø"/>
            </a:pPr>
            <a:r>
              <a:rPr lang="cs-CZ" sz="2800" dirty="0">
                <a:solidFill>
                  <a:schemeClr val="bg2"/>
                </a:solidFill>
              </a:rPr>
              <a:t>single </a:t>
            </a:r>
            <a:r>
              <a:rPr lang="cs-CZ" sz="2800" dirty="0" err="1">
                <a:solidFill>
                  <a:schemeClr val="bg2"/>
                </a:solidFill>
              </a:rPr>
              <a:t>parents</a:t>
            </a:r>
            <a:r>
              <a:rPr lang="cs-CZ" sz="2800" dirty="0">
                <a:solidFill>
                  <a:schemeClr val="bg2"/>
                </a:solidFill>
              </a:rPr>
              <a:t> (</a:t>
            </a:r>
            <a:r>
              <a:rPr lang="cs-CZ" sz="2800" dirty="0" err="1">
                <a:solidFill>
                  <a:schemeClr val="bg2"/>
                </a:solidFill>
              </a:rPr>
              <a:t>or</a:t>
            </a:r>
            <a:r>
              <a:rPr lang="cs-CZ" sz="2800" dirty="0">
                <a:solidFill>
                  <a:schemeClr val="bg2"/>
                </a:solidFill>
              </a:rPr>
              <a:t> </a:t>
            </a:r>
            <a:r>
              <a:rPr lang="cs-CZ" sz="2800" dirty="0" err="1">
                <a:solidFill>
                  <a:schemeClr val="bg2"/>
                </a:solidFill>
              </a:rPr>
              <a:t>parents</a:t>
            </a:r>
            <a:r>
              <a:rPr lang="cs-CZ" sz="2800" dirty="0">
                <a:solidFill>
                  <a:schemeClr val="bg2"/>
                </a:solidFill>
              </a:rPr>
              <a:t> as </a:t>
            </a:r>
            <a:r>
              <a:rPr lang="cs-CZ" sz="2800" dirty="0" err="1">
                <a:solidFill>
                  <a:schemeClr val="bg2"/>
                </a:solidFill>
              </a:rPr>
              <a:t>well</a:t>
            </a:r>
            <a:r>
              <a:rPr lang="cs-CZ" sz="2800" dirty="0">
                <a:solidFill>
                  <a:schemeClr val="bg2"/>
                </a:solidFill>
              </a:rPr>
              <a:t>)</a:t>
            </a:r>
          </a:p>
          <a:p>
            <a:pPr algn="just">
              <a:buFont typeface="Wingdings" panose="05000000000000000000" pitchFamily="2" charset="2"/>
              <a:buChar char="Ø"/>
            </a:pPr>
            <a:r>
              <a:rPr lang="cs-CZ" sz="2800" dirty="0" err="1">
                <a:solidFill>
                  <a:schemeClr val="bg2"/>
                </a:solidFill>
              </a:rPr>
              <a:t>employees</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disabilities</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religious</a:t>
            </a:r>
            <a:r>
              <a:rPr lang="cs-CZ" sz="2800" dirty="0">
                <a:solidFill>
                  <a:schemeClr val="bg2"/>
                </a:solidFill>
              </a:rPr>
              <a:t> </a:t>
            </a:r>
            <a:r>
              <a:rPr lang="cs-CZ" sz="2800" dirty="0" err="1">
                <a:solidFill>
                  <a:schemeClr val="bg2"/>
                </a:solidFill>
              </a:rPr>
              <a:t>people</a:t>
            </a:r>
            <a:endParaRPr lang="cs-CZ" sz="2800" dirty="0">
              <a:solidFill>
                <a:schemeClr val="bg2"/>
              </a:solidFill>
            </a:endParaRPr>
          </a:p>
          <a:p>
            <a:pPr marL="0" indent="0" algn="just">
              <a:buNone/>
            </a:pPr>
            <a:r>
              <a:rPr lang="cs-CZ" sz="2800" dirty="0">
                <a:solidFill>
                  <a:schemeClr val="bg2"/>
                </a:solidFill>
                <a:hlinkClick r:id="rId2"/>
              </a:rPr>
              <a:t>https://padlet.com/markova17/diversity-management-discussion-rpcj4moavhf1ymmq</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5" name="Obrázek 4">
            <a:extLst>
              <a:ext uri="{FF2B5EF4-FFF2-40B4-BE49-F238E27FC236}">
                <a16:creationId xmlns:a16="http://schemas.microsoft.com/office/drawing/2014/main" id="{61CF1547-84B4-4C43-A3D5-4DAC109CCF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88024" y="2636912"/>
            <a:ext cx="4005064" cy="4005064"/>
          </a:xfrm>
          <a:prstGeom prst="rect">
            <a:avLst/>
          </a:prstGeom>
        </p:spPr>
      </p:pic>
    </p:spTree>
    <p:extLst>
      <p:ext uri="{BB962C8B-B14F-4D97-AF65-F5344CB8AC3E}">
        <p14:creationId xmlns:p14="http://schemas.microsoft.com/office/powerpoint/2010/main" val="18433881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Talent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What</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it</a:t>
            </a:r>
            <a:r>
              <a:rPr lang="cs-CZ" sz="2800" dirty="0">
                <a:solidFill>
                  <a:schemeClr val="bg2"/>
                </a:solidFill>
              </a:rPr>
              <a:t>?</a:t>
            </a:r>
          </a:p>
          <a:p>
            <a:pPr marL="0" indent="0" algn="just">
              <a:buNone/>
            </a:pPr>
            <a:r>
              <a:rPr lang="en-US" sz="2800" dirty="0">
                <a:solidFill>
                  <a:schemeClr val="bg2"/>
                </a:solidFill>
              </a:rPr>
              <a:t>Talent management is a company's internal system that deals with the recruitment, retention and development of talent in the organization. It is a long-term strategy whereby the company </a:t>
            </a:r>
            <a:r>
              <a:rPr lang="en-US" sz="2800" b="1" dirty="0">
                <a:solidFill>
                  <a:schemeClr val="bg2"/>
                </a:solidFill>
              </a:rPr>
              <a:t>"trains"</a:t>
            </a:r>
            <a:r>
              <a:rPr lang="en-US" sz="2800" dirty="0">
                <a:solidFill>
                  <a:schemeClr val="bg2"/>
                </a:solidFill>
              </a:rPr>
              <a:t> and </a:t>
            </a:r>
            <a:r>
              <a:rPr lang="en-US" sz="2800" b="1" dirty="0">
                <a:solidFill>
                  <a:schemeClr val="bg2"/>
                </a:solidFill>
              </a:rPr>
              <a:t>retains quality employees</a:t>
            </a:r>
            <a:r>
              <a:rPr lang="en-US" sz="2800" dirty="0">
                <a:solidFill>
                  <a:schemeClr val="bg2"/>
                </a:solidFill>
              </a:rPr>
              <a:t>, or </a:t>
            </a:r>
            <a:r>
              <a:rPr lang="en-US" sz="2800" b="1" dirty="0">
                <a:solidFill>
                  <a:schemeClr val="bg2"/>
                </a:solidFill>
              </a:rPr>
              <a:t>handles succession </a:t>
            </a:r>
            <a:r>
              <a:rPr lang="en-US" sz="2800" dirty="0">
                <a:solidFill>
                  <a:schemeClr val="bg2"/>
                </a:solidFill>
              </a:rPr>
              <a:t>to individual positions.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44229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Talent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Talent management enables organizations </a:t>
            </a:r>
            <a:r>
              <a:rPr lang="en-US" sz="2800" b="1" dirty="0">
                <a:solidFill>
                  <a:schemeClr val="bg2"/>
                </a:solidFill>
              </a:rPr>
              <a:t>to attract and retain talent in the long term.</a:t>
            </a:r>
            <a:r>
              <a:rPr lang="en-US" sz="2800" dirty="0">
                <a:solidFill>
                  <a:schemeClr val="bg2"/>
                </a:solidFill>
              </a:rPr>
              <a:t> </a:t>
            </a:r>
            <a:endParaRPr lang="cs-CZ" sz="2800" dirty="0">
              <a:solidFill>
                <a:schemeClr val="bg2"/>
              </a:solidFill>
            </a:endParaRPr>
          </a:p>
          <a:p>
            <a:pPr marL="0" indent="0" algn="just">
              <a:buNone/>
            </a:pPr>
            <a:r>
              <a:rPr lang="en-US" sz="2800" dirty="0">
                <a:solidFill>
                  <a:schemeClr val="bg2"/>
                </a:solidFill>
              </a:rPr>
              <a:t>It encompasses development opportunities and strategies that motivate teams to be at their best performance.</a:t>
            </a:r>
            <a:endParaRPr lang="cs-CZ" sz="2800" dirty="0">
              <a:solidFill>
                <a:schemeClr val="bg2"/>
              </a:solidFill>
            </a:endParaRPr>
          </a:p>
          <a:p>
            <a:pPr marL="0" indent="0" algn="just">
              <a:buNone/>
            </a:pPr>
            <a:r>
              <a:rPr lang="cs-CZ" sz="2800" dirty="0" err="1">
                <a:solidFill>
                  <a:schemeClr val="bg2"/>
                </a:solidFill>
              </a:rPr>
              <a:t>Why</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it</a:t>
            </a:r>
            <a:r>
              <a:rPr lang="cs-CZ" sz="2800" dirty="0">
                <a:solidFill>
                  <a:schemeClr val="bg2"/>
                </a:solidFill>
              </a:rPr>
              <a:t> </a:t>
            </a:r>
            <a:r>
              <a:rPr lang="cs-CZ" sz="2800" dirty="0" err="1">
                <a:solidFill>
                  <a:schemeClr val="bg2"/>
                </a:solidFill>
              </a:rPr>
              <a:t>important</a:t>
            </a:r>
            <a:r>
              <a:rPr lang="cs-CZ" sz="2800" dirty="0">
                <a:solidFill>
                  <a:schemeClr val="bg2"/>
                </a:solidFill>
              </a:rPr>
              <a:t>?</a:t>
            </a:r>
          </a:p>
          <a:p>
            <a:pPr marL="0" indent="0" algn="just">
              <a:buNone/>
            </a:pPr>
            <a:r>
              <a:rPr lang="cs-CZ" sz="2800" dirty="0">
                <a:solidFill>
                  <a:schemeClr val="bg2"/>
                </a:solidFill>
              </a:rPr>
              <a:t>T</a:t>
            </a:r>
            <a:r>
              <a:rPr lang="en-US" sz="2800" dirty="0">
                <a:solidFill>
                  <a:schemeClr val="bg2"/>
                </a:solidFill>
              </a:rPr>
              <a:t>he cost of hiring a new employee can range from one-half to two times the employee’s annual salary</a:t>
            </a:r>
            <a:r>
              <a:rPr lang="cs-CZ" sz="2800" dirty="0">
                <a:solidFill>
                  <a:schemeClr val="bg2"/>
                </a:solidFill>
              </a:rPr>
              <a:t> (by Gallup Institute)</a:t>
            </a:r>
            <a:r>
              <a:rPr lang="en-US" sz="2800" dirty="0">
                <a:solidFill>
                  <a:schemeClr val="bg2"/>
                </a:solidFill>
              </a:rPr>
              <a:t>. </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2525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Talent management x Talent </a:t>
            </a:r>
            <a:r>
              <a:rPr lang="cs-CZ" sz="3300" b="1" dirty="0" err="1">
                <a:solidFill>
                  <a:schemeClr val="bg2"/>
                </a:solidFill>
                <a:effectLst/>
                <a:latin typeface="+mn-lt"/>
              </a:rPr>
              <a:t>aquisition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Talent management and talent acquisition seem interchangeable, but there are some key differences. </a:t>
            </a:r>
            <a:endParaRPr lang="cs-CZ" sz="2800" dirty="0">
              <a:solidFill>
                <a:schemeClr val="bg2"/>
              </a:solidFill>
            </a:endParaRPr>
          </a:p>
          <a:p>
            <a:pPr marL="0" indent="0" algn="just">
              <a:buNone/>
            </a:pPr>
            <a:r>
              <a:rPr lang="en-US" sz="2800" dirty="0">
                <a:solidFill>
                  <a:schemeClr val="bg2"/>
                </a:solidFill>
              </a:rPr>
              <a:t>While </a:t>
            </a:r>
            <a:r>
              <a:rPr lang="en-US" sz="2800" b="1" dirty="0">
                <a:solidFill>
                  <a:schemeClr val="bg2"/>
                </a:solidFill>
              </a:rPr>
              <a:t>talent management’s aim </a:t>
            </a:r>
            <a:r>
              <a:rPr lang="en-US" sz="2800" dirty="0">
                <a:solidFill>
                  <a:schemeClr val="bg2"/>
                </a:solidFill>
              </a:rPr>
              <a:t>is to </a:t>
            </a:r>
            <a:r>
              <a:rPr lang="en-US" sz="2800" u="sng" dirty="0">
                <a:solidFill>
                  <a:schemeClr val="bg2"/>
                </a:solidFill>
              </a:rPr>
              <a:t>build and retain </a:t>
            </a:r>
            <a:r>
              <a:rPr lang="en-US" sz="2800" dirty="0">
                <a:solidFill>
                  <a:schemeClr val="bg2"/>
                </a:solidFill>
              </a:rPr>
              <a:t>talent after hiring, </a:t>
            </a:r>
            <a:endParaRPr lang="cs-CZ" sz="2800" dirty="0">
              <a:solidFill>
                <a:schemeClr val="bg2"/>
              </a:solidFill>
            </a:endParaRPr>
          </a:p>
          <a:p>
            <a:pPr marL="0" indent="0" algn="just">
              <a:buNone/>
            </a:pPr>
            <a:r>
              <a:rPr lang="en-US" sz="2800" b="1" dirty="0">
                <a:solidFill>
                  <a:schemeClr val="bg2"/>
                </a:solidFill>
              </a:rPr>
              <a:t>talent acquisition </a:t>
            </a:r>
            <a:r>
              <a:rPr lang="en-US" sz="2800" dirty="0">
                <a:solidFill>
                  <a:schemeClr val="bg2"/>
                </a:solidFill>
              </a:rPr>
              <a:t>is mainly focused on </a:t>
            </a:r>
            <a:r>
              <a:rPr lang="en-US" sz="2800" u="sng" dirty="0">
                <a:solidFill>
                  <a:schemeClr val="bg2"/>
                </a:solidFill>
              </a:rPr>
              <a:t>attracting and recruiting</a:t>
            </a:r>
            <a:r>
              <a:rPr lang="en-US" sz="2800" dirty="0">
                <a:solidFill>
                  <a:schemeClr val="bg2"/>
                </a:solidFill>
              </a:rPr>
              <a:t> individuals to join your company.</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969409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en-US" sz="3300" b="1" dirty="0">
                <a:solidFill>
                  <a:schemeClr val="bg2"/>
                </a:solidFill>
                <a:effectLst/>
                <a:latin typeface="+mn-lt"/>
              </a:rPr>
              <a:t>Key Principles of Talent Management </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algn="just">
              <a:buFont typeface="Wingdings" panose="05000000000000000000" pitchFamily="2" charset="2"/>
              <a:buChar char="Ø"/>
            </a:pPr>
            <a:r>
              <a:rPr lang="en-US" sz="2000" u="sng" dirty="0">
                <a:solidFill>
                  <a:schemeClr val="bg2"/>
                </a:solidFill>
              </a:rPr>
              <a:t>Alignment With Strategy</a:t>
            </a:r>
            <a:r>
              <a:rPr lang="cs-CZ" sz="2000" dirty="0">
                <a:solidFill>
                  <a:schemeClr val="bg2"/>
                </a:solidFill>
              </a:rPr>
              <a:t> (</a:t>
            </a:r>
            <a:r>
              <a:rPr lang="cs-CZ" sz="2000" dirty="0" err="1">
                <a:solidFill>
                  <a:schemeClr val="bg2"/>
                </a:solidFill>
              </a:rPr>
              <a:t>if</a:t>
            </a:r>
            <a:r>
              <a:rPr lang="cs-CZ" sz="2000" dirty="0">
                <a:solidFill>
                  <a:schemeClr val="bg2"/>
                </a:solidFill>
              </a:rPr>
              <a:t> </a:t>
            </a:r>
            <a:r>
              <a:rPr lang="en-US" sz="2000" dirty="0">
                <a:solidFill>
                  <a:schemeClr val="bg2"/>
                </a:solidFill>
              </a:rPr>
              <a:t>corporate strategy changes </a:t>
            </a:r>
            <a:r>
              <a:rPr lang="cs-CZ" sz="2000" dirty="0">
                <a:solidFill>
                  <a:schemeClr val="bg2"/>
                </a:solidFill>
              </a:rPr>
              <a:t>…</a:t>
            </a:r>
            <a:r>
              <a:rPr lang="en-US" sz="2000" dirty="0">
                <a:solidFill>
                  <a:schemeClr val="bg2"/>
                </a:solidFill>
              </a:rPr>
              <a:t>adapt your talent approach</a:t>
            </a:r>
            <a:r>
              <a:rPr lang="cs-CZ" sz="2000" dirty="0">
                <a:solidFill>
                  <a:schemeClr val="bg2"/>
                </a:solidFill>
              </a:rPr>
              <a:t>)</a:t>
            </a:r>
            <a:endParaRPr lang="en-US" sz="2000" dirty="0">
              <a:solidFill>
                <a:schemeClr val="bg2"/>
              </a:solidFill>
            </a:endParaRPr>
          </a:p>
          <a:p>
            <a:pPr algn="just">
              <a:buFont typeface="Wingdings" panose="05000000000000000000" pitchFamily="2" charset="2"/>
              <a:buChar char="Ø"/>
            </a:pPr>
            <a:r>
              <a:rPr lang="en-US" sz="2000" u="sng" dirty="0">
                <a:solidFill>
                  <a:schemeClr val="bg2"/>
                </a:solidFill>
              </a:rPr>
              <a:t>Internal Consistency</a:t>
            </a:r>
            <a:r>
              <a:rPr lang="cs-CZ" sz="2000" u="sng" dirty="0">
                <a:solidFill>
                  <a:schemeClr val="bg2"/>
                </a:solidFill>
              </a:rPr>
              <a:t> </a:t>
            </a:r>
            <a:r>
              <a:rPr lang="cs-CZ" sz="2000" dirty="0">
                <a:solidFill>
                  <a:schemeClr val="bg2"/>
                </a:solidFill>
              </a:rPr>
              <a:t>(</a:t>
            </a:r>
            <a:r>
              <a:rPr lang="cs-CZ" sz="2000" dirty="0" err="1">
                <a:solidFill>
                  <a:schemeClr val="bg2"/>
                </a:solidFill>
              </a:rPr>
              <a:t>regular</a:t>
            </a:r>
            <a:r>
              <a:rPr lang="cs-CZ" sz="2000" dirty="0">
                <a:solidFill>
                  <a:schemeClr val="bg2"/>
                </a:solidFill>
              </a:rPr>
              <a:t> feedback, </a:t>
            </a:r>
            <a:r>
              <a:rPr lang="cs-CZ" sz="2000" dirty="0" err="1">
                <a:solidFill>
                  <a:schemeClr val="bg2"/>
                </a:solidFill>
              </a:rPr>
              <a:t>evaluation</a:t>
            </a:r>
            <a:r>
              <a:rPr lang="cs-CZ" sz="2000" dirty="0">
                <a:solidFill>
                  <a:schemeClr val="bg2"/>
                </a:solidFill>
              </a:rPr>
              <a:t>…</a:t>
            </a:r>
            <a:r>
              <a:rPr lang="cs-CZ" sz="2000" dirty="0" err="1">
                <a:solidFill>
                  <a:schemeClr val="bg2"/>
                </a:solidFill>
              </a:rPr>
              <a:t>consistent</a:t>
            </a:r>
            <a:r>
              <a:rPr lang="cs-CZ" sz="2000" dirty="0">
                <a:solidFill>
                  <a:schemeClr val="bg2"/>
                </a:solidFill>
              </a:rPr>
              <a:t> in </a:t>
            </a:r>
            <a:r>
              <a:rPr lang="cs-CZ" sz="2000" dirty="0" err="1">
                <a:solidFill>
                  <a:schemeClr val="bg2"/>
                </a:solidFill>
              </a:rPr>
              <a:t>all</a:t>
            </a:r>
            <a:r>
              <a:rPr lang="cs-CZ" sz="2000" dirty="0">
                <a:solidFill>
                  <a:schemeClr val="bg2"/>
                </a:solidFill>
              </a:rPr>
              <a:t> </a:t>
            </a:r>
            <a:r>
              <a:rPr lang="cs-CZ" sz="2000" dirty="0" err="1">
                <a:solidFill>
                  <a:schemeClr val="bg2"/>
                </a:solidFill>
              </a:rPr>
              <a:t>company</a:t>
            </a:r>
            <a:r>
              <a:rPr lang="cs-CZ" sz="2000" dirty="0">
                <a:solidFill>
                  <a:schemeClr val="bg2"/>
                </a:solidFill>
              </a:rPr>
              <a:t>, </a:t>
            </a:r>
            <a:r>
              <a:rPr lang="cs-CZ" sz="2000" dirty="0" err="1">
                <a:solidFill>
                  <a:schemeClr val="bg2"/>
                </a:solidFill>
              </a:rPr>
              <a:t>competitive</a:t>
            </a:r>
            <a:r>
              <a:rPr lang="cs-CZ" sz="2000" dirty="0">
                <a:solidFill>
                  <a:schemeClr val="bg2"/>
                </a:solidFill>
              </a:rPr>
              <a:t> and </a:t>
            </a:r>
            <a:r>
              <a:rPr lang="cs-CZ" sz="2000" dirty="0" err="1">
                <a:solidFill>
                  <a:schemeClr val="bg2"/>
                </a:solidFill>
              </a:rPr>
              <a:t>similar</a:t>
            </a:r>
            <a:r>
              <a:rPr lang="cs-CZ" sz="2000" dirty="0">
                <a:solidFill>
                  <a:schemeClr val="bg2"/>
                </a:solidFill>
              </a:rPr>
              <a:t> </a:t>
            </a:r>
            <a:r>
              <a:rPr lang="cs-CZ" sz="2000" dirty="0" err="1">
                <a:solidFill>
                  <a:schemeClr val="bg2"/>
                </a:solidFill>
              </a:rPr>
              <a:t>compensation</a:t>
            </a:r>
            <a:r>
              <a:rPr lang="cs-CZ" sz="2000" dirty="0">
                <a:solidFill>
                  <a:schemeClr val="bg2"/>
                </a:solidFill>
              </a:rPr>
              <a:t> in </a:t>
            </a:r>
            <a:r>
              <a:rPr lang="cs-CZ" sz="2000" dirty="0" err="1">
                <a:solidFill>
                  <a:schemeClr val="bg2"/>
                </a:solidFill>
              </a:rPr>
              <a:t>all</a:t>
            </a:r>
            <a:r>
              <a:rPr lang="cs-CZ" sz="2000" dirty="0">
                <a:solidFill>
                  <a:schemeClr val="bg2"/>
                </a:solidFill>
              </a:rPr>
              <a:t> </a:t>
            </a:r>
            <a:r>
              <a:rPr lang="cs-CZ" sz="2000" dirty="0" err="1">
                <a:solidFill>
                  <a:schemeClr val="bg2"/>
                </a:solidFill>
              </a:rPr>
              <a:t>positions</a:t>
            </a:r>
            <a:r>
              <a:rPr lang="cs-CZ" sz="2000" dirty="0">
                <a:solidFill>
                  <a:schemeClr val="bg2"/>
                </a:solidFill>
              </a:rPr>
              <a:t>) </a:t>
            </a:r>
            <a:endParaRPr lang="en-US" sz="2000" dirty="0">
              <a:solidFill>
                <a:schemeClr val="bg2"/>
              </a:solidFill>
            </a:endParaRPr>
          </a:p>
          <a:p>
            <a:pPr algn="just">
              <a:buFont typeface="Wingdings" panose="05000000000000000000" pitchFamily="2" charset="2"/>
              <a:buChar char="Ø"/>
            </a:pPr>
            <a:r>
              <a:rPr lang="en-US" sz="2000" u="sng" dirty="0">
                <a:solidFill>
                  <a:schemeClr val="bg2"/>
                </a:solidFill>
              </a:rPr>
              <a:t>Management Involvement</a:t>
            </a:r>
            <a:r>
              <a:rPr lang="cs-CZ" sz="2000" u="sng" dirty="0">
                <a:solidFill>
                  <a:schemeClr val="bg2"/>
                </a:solidFill>
              </a:rPr>
              <a:t> </a:t>
            </a:r>
            <a:r>
              <a:rPr lang="cs-CZ" sz="2000" dirty="0">
                <a:solidFill>
                  <a:schemeClr val="bg2"/>
                </a:solidFill>
              </a:rPr>
              <a:t>(</a:t>
            </a:r>
            <a:r>
              <a:rPr lang="en-US" sz="2000" dirty="0">
                <a:solidFill>
                  <a:schemeClr val="bg2"/>
                </a:solidFill>
              </a:rPr>
              <a:t>career development programs, job rotations and new assignments. </a:t>
            </a:r>
            <a:r>
              <a:rPr lang="cs-CZ" sz="2000" dirty="0">
                <a:solidFill>
                  <a:schemeClr val="bg2"/>
                </a:solidFill>
              </a:rPr>
              <a:t>P</a:t>
            </a:r>
            <a:r>
              <a:rPr lang="en-US" sz="2000" dirty="0" err="1">
                <a:solidFill>
                  <a:schemeClr val="bg2"/>
                </a:solidFill>
              </a:rPr>
              <a:t>rofessional</a:t>
            </a:r>
            <a:r>
              <a:rPr lang="en-US" sz="2000" dirty="0">
                <a:solidFill>
                  <a:schemeClr val="bg2"/>
                </a:solidFill>
              </a:rPr>
              <a:t> development is the best way to improve company culture.</a:t>
            </a:r>
            <a:r>
              <a:rPr lang="cs-CZ" sz="2000" dirty="0">
                <a:solidFill>
                  <a:schemeClr val="bg2"/>
                </a:solidFill>
              </a:rPr>
              <a:t>)</a:t>
            </a:r>
            <a:endParaRPr lang="en-US" sz="2000" dirty="0">
              <a:solidFill>
                <a:schemeClr val="bg2"/>
              </a:solidFill>
            </a:endParaRPr>
          </a:p>
          <a:p>
            <a:pPr algn="just">
              <a:buFont typeface="Wingdings" panose="05000000000000000000" pitchFamily="2" charset="2"/>
              <a:buChar char="Ø"/>
            </a:pPr>
            <a:r>
              <a:rPr lang="en-US" sz="2000" u="sng" dirty="0">
                <a:solidFill>
                  <a:schemeClr val="bg2"/>
                </a:solidFill>
              </a:rPr>
              <a:t>Cultural Embeddedness</a:t>
            </a:r>
            <a:r>
              <a:rPr lang="cs-CZ" sz="2000" u="sng" dirty="0">
                <a:solidFill>
                  <a:schemeClr val="bg2"/>
                </a:solidFill>
              </a:rPr>
              <a:t> (</a:t>
            </a:r>
            <a:r>
              <a:rPr lang="cs-CZ" sz="2000" dirty="0" err="1">
                <a:solidFill>
                  <a:schemeClr val="bg2"/>
                </a:solidFill>
              </a:rPr>
              <a:t>hiring</a:t>
            </a:r>
            <a:r>
              <a:rPr lang="cs-CZ" sz="2000" dirty="0">
                <a:solidFill>
                  <a:schemeClr val="bg2"/>
                </a:solidFill>
              </a:rPr>
              <a:t> </a:t>
            </a:r>
            <a:r>
              <a:rPr lang="cs-CZ" sz="2000" dirty="0" err="1">
                <a:solidFill>
                  <a:schemeClr val="bg2"/>
                </a:solidFill>
              </a:rPr>
              <a:t>candidates</a:t>
            </a:r>
            <a:r>
              <a:rPr lang="cs-CZ" sz="2000" dirty="0">
                <a:solidFill>
                  <a:schemeClr val="bg2"/>
                </a:solidFill>
              </a:rPr>
              <a:t> </a:t>
            </a:r>
            <a:r>
              <a:rPr lang="cs-CZ" sz="2000" dirty="0" err="1">
                <a:solidFill>
                  <a:schemeClr val="bg2"/>
                </a:solidFill>
              </a:rPr>
              <a:t>with</a:t>
            </a:r>
            <a:r>
              <a:rPr lang="cs-CZ" sz="2000" dirty="0">
                <a:solidFill>
                  <a:schemeClr val="bg2"/>
                </a:solidFill>
              </a:rPr>
              <a:t> </a:t>
            </a:r>
            <a:r>
              <a:rPr lang="cs-CZ" sz="2000" dirty="0" err="1">
                <a:solidFill>
                  <a:schemeClr val="bg2"/>
                </a:solidFill>
              </a:rPr>
              <a:t>the</a:t>
            </a:r>
            <a:r>
              <a:rPr lang="cs-CZ" sz="2000" dirty="0">
                <a:solidFill>
                  <a:schemeClr val="bg2"/>
                </a:solidFill>
              </a:rPr>
              <a:t> </a:t>
            </a:r>
            <a:r>
              <a:rPr lang="cs-CZ" sz="2000" dirty="0" err="1">
                <a:solidFill>
                  <a:schemeClr val="bg2"/>
                </a:solidFill>
              </a:rPr>
              <a:t>same</a:t>
            </a:r>
            <a:r>
              <a:rPr lang="cs-CZ" sz="2000" dirty="0">
                <a:solidFill>
                  <a:schemeClr val="bg2"/>
                </a:solidFill>
              </a:rPr>
              <a:t> </a:t>
            </a:r>
            <a:r>
              <a:rPr lang="cs-CZ" sz="2000" dirty="0" err="1">
                <a:solidFill>
                  <a:schemeClr val="bg2"/>
                </a:solidFill>
              </a:rPr>
              <a:t>values</a:t>
            </a:r>
            <a:r>
              <a:rPr lang="cs-CZ" sz="2000" dirty="0">
                <a:solidFill>
                  <a:schemeClr val="bg2"/>
                </a:solidFill>
              </a:rPr>
              <a:t>, </a:t>
            </a:r>
            <a:r>
              <a:rPr lang="cs-CZ" sz="2000" dirty="0" err="1">
                <a:solidFill>
                  <a:schemeClr val="bg2"/>
                </a:solidFill>
              </a:rPr>
              <a:t>training</a:t>
            </a:r>
            <a:r>
              <a:rPr lang="cs-CZ" sz="2000" dirty="0">
                <a:solidFill>
                  <a:schemeClr val="bg2"/>
                </a:solidFill>
              </a:rPr>
              <a:t> </a:t>
            </a:r>
            <a:r>
              <a:rPr lang="cs-CZ" sz="2000" dirty="0" err="1">
                <a:solidFill>
                  <a:schemeClr val="bg2"/>
                </a:solidFill>
              </a:rPr>
              <a:t>programmes</a:t>
            </a:r>
            <a:r>
              <a:rPr lang="cs-CZ" sz="2000" dirty="0">
                <a:solidFill>
                  <a:schemeClr val="bg2"/>
                </a:solidFill>
              </a:rPr>
              <a:t> </a:t>
            </a:r>
            <a:r>
              <a:rPr lang="cs-CZ" sz="2000" dirty="0" err="1">
                <a:solidFill>
                  <a:schemeClr val="bg2"/>
                </a:solidFill>
              </a:rPr>
              <a:t>of</a:t>
            </a:r>
            <a:r>
              <a:rPr lang="cs-CZ" sz="2000" dirty="0">
                <a:solidFill>
                  <a:schemeClr val="bg2"/>
                </a:solidFill>
              </a:rPr>
              <a:t> </a:t>
            </a:r>
            <a:r>
              <a:rPr lang="cs-CZ" sz="2000" dirty="0" err="1">
                <a:solidFill>
                  <a:schemeClr val="bg2"/>
                </a:solidFill>
              </a:rPr>
              <a:t>comp.culture</a:t>
            </a:r>
            <a:r>
              <a:rPr lang="cs-CZ" sz="2000" dirty="0">
                <a:solidFill>
                  <a:schemeClr val="bg2"/>
                </a:solidFill>
              </a:rPr>
              <a:t>)</a:t>
            </a:r>
            <a:endParaRPr lang="en-US" sz="2000" u="sng" dirty="0">
              <a:solidFill>
                <a:schemeClr val="bg2"/>
              </a:solidFill>
            </a:endParaRPr>
          </a:p>
          <a:p>
            <a:pPr algn="just">
              <a:buFont typeface="Wingdings" panose="05000000000000000000" pitchFamily="2" charset="2"/>
              <a:buChar char="Ø"/>
            </a:pPr>
            <a:r>
              <a:rPr lang="en-US" sz="2000" u="sng" dirty="0">
                <a:solidFill>
                  <a:schemeClr val="bg2"/>
                </a:solidFill>
              </a:rPr>
              <a:t>Employer Branding Through Differentiation</a:t>
            </a:r>
            <a:r>
              <a:rPr lang="cs-CZ" sz="2000" u="sng" dirty="0">
                <a:solidFill>
                  <a:schemeClr val="bg2"/>
                </a:solidFill>
              </a:rPr>
              <a:t> </a:t>
            </a:r>
            <a:r>
              <a:rPr lang="cs-CZ" sz="2000" dirty="0">
                <a:solidFill>
                  <a:schemeClr val="bg2"/>
                </a:solidFill>
              </a:rPr>
              <a:t>(</a:t>
            </a:r>
            <a:r>
              <a:rPr lang="en-US" sz="2000" dirty="0">
                <a:solidFill>
                  <a:schemeClr val="bg2"/>
                </a:solidFill>
              </a:rPr>
              <a:t>employers must differentiate themselves from competitors and increase brand awareness in local communities</a:t>
            </a:r>
            <a:r>
              <a:rPr lang="cs-CZ" sz="2000" dirty="0">
                <a:solidFill>
                  <a:schemeClr val="bg2"/>
                </a:solidFill>
              </a:rPr>
              <a:t>…</a:t>
            </a:r>
            <a:r>
              <a:rPr lang="en-US" sz="2000" dirty="0">
                <a:solidFill>
                  <a:schemeClr val="bg2"/>
                </a:solidFill>
              </a:rPr>
              <a:t>launching campaigns in universities that emphasize unique long-term opportunities, benefits and promotions</a:t>
            </a:r>
            <a:r>
              <a:rPr lang="cs-CZ" sz="2000" dirty="0">
                <a:solidFill>
                  <a:schemeClr val="bg2"/>
                </a:solidFill>
              </a:rPr>
              <a:t>)</a:t>
            </a:r>
            <a:endParaRPr lang="en-US" sz="2000" u="sng" dirty="0">
              <a:solidFill>
                <a:schemeClr val="bg2"/>
              </a:solidFill>
            </a:endParaRPr>
          </a:p>
          <a:p>
            <a:pPr algn="just">
              <a:buFont typeface="Wingdings" panose="05000000000000000000" pitchFamily="2" charset="2"/>
              <a:buChar char="Ø"/>
            </a:pPr>
            <a:r>
              <a:rPr lang="en-US" sz="2000" u="sng" dirty="0">
                <a:solidFill>
                  <a:schemeClr val="bg2"/>
                </a:solidFill>
              </a:rPr>
              <a:t>Balancing Global and Local Needs</a:t>
            </a:r>
            <a:r>
              <a:rPr lang="cs-CZ" sz="2000" u="sng" dirty="0">
                <a:solidFill>
                  <a:schemeClr val="bg2"/>
                </a:solidFill>
              </a:rPr>
              <a:t> (In </a:t>
            </a:r>
            <a:r>
              <a:rPr lang="cs-CZ" sz="2000" u="sng" dirty="0" err="1">
                <a:solidFill>
                  <a:schemeClr val="bg2"/>
                </a:solidFill>
              </a:rPr>
              <a:t>international</a:t>
            </a:r>
            <a:r>
              <a:rPr lang="cs-CZ" sz="2000" u="sng" dirty="0">
                <a:solidFill>
                  <a:schemeClr val="bg2"/>
                </a:solidFill>
              </a:rPr>
              <a:t> </a:t>
            </a:r>
            <a:r>
              <a:rPr lang="cs-CZ" sz="2000" u="sng" dirty="0" err="1">
                <a:solidFill>
                  <a:schemeClr val="bg2"/>
                </a:solidFill>
              </a:rPr>
              <a:t>companies</a:t>
            </a:r>
            <a:r>
              <a:rPr lang="cs-CZ" sz="2000" u="sng" dirty="0">
                <a:solidFill>
                  <a:schemeClr val="bg2"/>
                </a:solidFill>
              </a:rPr>
              <a:t> m</a:t>
            </a:r>
            <a:r>
              <a:rPr lang="en-US" sz="2000" dirty="0" err="1">
                <a:solidFill>
                  <a:schemeClr val="bg2"/>
                </a:solidFill>
              </a:rPr>
              <a:t>anagers</a:t>
            </a:r>
            <a:r>
              <a:rPr lang="en-US" sz="2000" dirty="0">
                <a:solidFill>
                  <a:schemeClr val="bg2"/>
                </a:solidFill>
              </a:rPr>
              <a:t> and HR teams may need to adjust their processes based on the cultural and behavioral norms in a particular country.</a:t>
            </a:r>
            <a:r>
              <a:rPr lang="cs-CZ" sz="20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22394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224135"/>
          </a:xfrm>
        </p:spPr>
        <p:txBody>
          <a:bodyPr/>
          <a:lstStyle/>
          <a:p>
            <a:pPr eaLnBrk="1" hangingPunct="1">
              <a:defRPr/>
            </a:pPr>
            <a:r>
              <a:rPr lang="cs-CZ" sz="3300" b="1" dirty="0" err="1">
                <a:solidFill>
                  <a:schemeClr val="bg2"/>
                </a:solidFill>
                <a:effectLst/>
                <a:latin typeface="+mn-lt"/>
              </a:rPr>
              <a:t>Next</a:t>
            </a:r>
            <a:r>
              <a:rPr lang="cs-CZ" sz="3300" b="1" dirty="0">
                <a:solidFill>
                  <a:schemeClr val="bg2"/>
                </a:solidFill>
                <a:effectLst/>
                <a:latin typeface="+mn-lt"/>
              </a:rPr>
              <a:t> </a:t>
            </a:r>
            <a:r>
              <a:rPr lang="cs-CZ" sz="3300" b="1" dirty="0" err="1">
                <a:solidFill>
                  <a:schemeClr val="bg2"/>
                </a:solidFill>
                <a:effectLst/>
                <a:latin typeface="+mn-lt"/>
              </a:rPr>
              <a:t>lesson</a:t>
            </a:r>
            <a:r>
              <a:rPr lang="cs-CZ" sz="3300" b="1" dirty="0">
                <a:solidFill>
                  <a:schemeClr val="bg2"/>
                </a:solidFill>
                <a:effectLst/>
                <a:latin typeface="+mn-lt"/>
              </a:rPr>
              <a:t> </a:t>
            </a: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2060848"/>
            <a:ext cx="8640960" cy="4752528"/>
          </a:xfrm>
        </p:spPr>
        <p:txBody>
          <a:bodyPr>
            <a:noAutofit/>
          </a:bodyPr>
          <a:lstStyle/>
          <a:p>
            <a:pPr marL="0" indent="0" algn="just">
              <a:buNone/>
            </a:pPr>
            <a:r>
              <a:rPr lang="cs-CZ" sz="2800" dirty="0">
                <a:solidFill>
                  <a:schemeClr val="bg2"/>
                </a:solidFill>
              </a:rPr>
              <a:t>25.3.2024 </a:t>
            </a:r>
            <a:r>
              <a:rPr lang="cs-CZ" sz="2800" dirty="0" err="1">
                <a:solidFill>
                  <a:schemeClr val="bg2"/>
                </a:solidFill>
              </a:rPr>
              <a:t>at</a:t>
            </a:r>
            <a:r>
              <a:rPr lang="cs-CZ" sz="2800" dirty="0">
                <a:solidFill>
                  <a:schemeClr val="bg2"/>
                </a:solidFill>
              </a:rPr>
              <a:t> 14:45, on-line meeting </a:t>
            </a:r>
          </a:p>
          <a:p>
            <a:pPr marL="0" indent="0" algn="just">
              <a:buNone/>
            </a:pPr>
            <a:r>
              <a:rPr lang="cs-CZ" sz="2800" dirty="0">
                <a:solidFill>
                  <a:srgbClr val="FF0000"/>
                </a:solidFill>
              </a:rPr>
              <a:t>Branding. </a:t>
            </a:r>
            <a:r>
              <a:rPr lang="cs-CZ" sz="2800" dirty="0" err="1">
                <a:solidFill>
                  <a:srgbClr val="FF0000"/>
                </a:solidFill>
              </a:rPr>
              <a:t>Social</a:t>
            </a:r>
            <a:r>
              <a:rPr lang="cs-CZ" sz="2800" dirty="0">
                <a:solidFill>
                  <a:srgbClr val="FF0000"/>
                </a:solidFill>
              </a:rPr>
              <a:t> media.</a:t>
            </a:r>
          </a:p>
          <a:p>
            <a:pPr marL="0" indent="0" algn="just">
              <a:buNone/>
            </a:pPr>
            <a:r>
              <a:rPr lang="cs-CZ" sz="2800" dirty="0" err="1">
                <a:solidFill>
                  <a:schemeClr val="bg2"/>
                </a:solidFill>
              </a:rPr>
              <a:t>Presenters</a:t>
            </a:r>
            <a:r>
              <a:rPr lang="cs-CZ" sz="2800" dirty="0">
                <a:solidFill>
                  <a:schemeClr val="bg2"/>
                </a:solidFill>
              </a:rPr>
              <a:t>: Daria </a:t>
            </a:r>
            <a:r>
              <a:rPr lang="cs-CZ" sz="2800" dirty="0" err="1">
                <a:solidFill>
                  <a:schemeClr val="bg2"/>
                </a:solidFill>
              </a:rPr>
              <a:t>Wojtkowska</a:t>
            </a:r>
            <a:r>
              <a:rPr lang="cs-CZ" sz="2800" dirty="0">
                <a:solidFill>
                  <a:schemeClr val="bg2"/>
                </a:solidFill>
              </a:rPr>
              <a:t>, </a:t>
            </a:r>
            <a:r>
              <a:rPr lang="cs-CZ" sz="2800" dirty="0" err="1">
                <a:solidFill>
                  <a:schemeClr val="bg2"/>
                </a:solidFill>
              </a:rPr>
              <a:t>Global</a:t>
            </a:r>
            <a:r>
              <a:rPr lang="cs-CZ" sz="2800" dirty="0">
                <a:solidFill>
                  <a:schemeClr val="bg2"/>
                </a:solidFill>
              </a:rPr>
              <a:t> Talent Marketing Lead - Early </a:t>
            </a:r>
            <a:r>
              <a:rPr lang="cs-CZ" sz="2800" dirty="0" err="1">
                <a:solidFill>
                  <a:schemeClr val="bg2"/>
                </a:solidFill>
              </a:rPr>
              <a:t>Careers</a:t>
            </a:r>
            <a:r>
              <a:rPr lang="cs-CZ" sz="2800" dirty="0">
                <a:solidFill>
                  <a:schemeClr val="bg2"/>
                </a:solidFill>
              </a:rPr>
              <a:t> &amp; </a:t>
            </a:r>
            <a:r>
              <a:rPr lang="cs-CZ" sz="2800" dirty="0" err="1">
                <a:solidFill>
                  <a:schemeClr val="bg2"/>
                </a:solidFill>
              </a:rPr>
              <a:t>Social</a:t>
            </a:r>
            <a:r>
              <a:rPr lang="cs-CZ" sz="2800" dirty="0">
                <a:solidFill>
                  <a:schemeClr val="bg2"/>
                </a:solidFill>
              </a:rPr>
              <a:t>, </a:t>
            </a:r>
            <a:r>
              <a:rPr lang="cs-CZ" sz="2800" dirty="0" err="1">
                <a:solidFill>
                  <a:schemeClr val="bg2"/>
                </a:solidFill>
              </a:rPr>
              <a:t>together</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Kavya</a:t>
            </a:r>
            <a:r>
              <a:rPr lang="cs-CZ" sz="2800" dirty="0">
                <a:solidFill>
                  <a:schemeClr val="bg2"/>
                </a:solidFill>
              </a:rPr>
              <a:t> </a:t>
            </a:r>
            <a:r>
              <a:rPr lang="cs-CZ" sz="2800" dirty="0" err="1">
                <a:solidFill>
                  <a:schemeClr val="bg2"/>
                </a:solidFill>
              </a:rPr>
              <a:t>Kundalia</a:t>
            </a:r>
            <a:r>
              <a:rPr lang="cs-CZ" sz="2800" dirty="0">
                <a:solidFill>
                  <a:schemeClr val="bg2"/>
                </a:solidFill>
              </a:rPr>
              <a:t>, </a:t>
            </a:r>
            <a:r>
              <a:rPr lang="cs-CZ" sz="2800" dirty="0" err="1">
                <a:solidFill>
                  <a:schemeClr val="bg2"/>
                </a:solidFill>
              </a:rPr>
              <a:t>Social</a:t>
            </a:r>
            <a:r>
              <a:rPr lang="cs-CZ" sz="2800" dirty="0">
                <a:solidFill>
                  <a:schemeClr val="bg2"/>
                </a:solidFill>
              </a:rPr>
              <a:t> Media Marketing Senior Lead.</a:t>
            </a: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pic>
        <p:nvPicPr>
          <p:cNvPr id="52242" name="Picture 18" descr="PE01931_"/>
          <p:cNvPicPr>
            <a:picLocks noGrp="1" noChangeAspect="1" noChangeArrowheads="1"/>
          </p:cNvPicPr>
          <p:nvPr>
            <p:ph type="clipArt" sz="half" idx="2"/>
          </p:nvPr>
        </p:nvPicPr>
        <p:blipFill>
          <a:blip r:embed="rId2" cstate="print"/>
          <a:srcRect/>
          <a:stretch>
            <a:fillRect/>
          </a:stretch>
        </p:blipFill>
        <p:spPr>
          <a:xfrm>
            <a:off x="4355976" y="3212976"/>
            <a:ext cx="3864751" cy="2993572"/>
          </a:xfrm>
        </p:spPr>
      </p:pic>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3FA7C956-A34B-46E8-B883-E9F0F5CEA4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63888" y="2348880"/>
            <a:ext cx="4656839" cy="407707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par>
                          <p:cTn id="19" fill="hold" nodeType="afterGroup">
                            <p:stCondLst>
                              <p:cond delay="91500"/>
                            </p:stCondLst>
                            <p:childTnLst>
                              <p:par>
                                <p:cTn id="20" presetID="2" presetClass="entr" presetSubtype="8" fill="hold" nodeType="afterEffect">
                                  <p:stCondLst>
                                    <p:cond delay="30000"/>
                                  </p:stCondLst>
                                  <p:childTnLst>
                                    <p:set>
                                      <p:cBhvr>
                                        <p:cTn id="21" dur="1" fill="hold">
                                          <p:stCondLst>
                                            <p:cond delay="0"/>
                                          </p:stCondLst>
                                        </p:cTn>
                                        <p:tgtEl>
                                          <p:spTgt spid="52242"/>
                                        </p:tgtEl>
                                        <p:attrNameLst>
                                          <p:attrName>style.visibility</p:attrName>
                                        </p:attrNameLst>
                                      </p:cBhvr>
                                      <p:to>
                                        <p:strVal val="visible"/>
                                      </p:to>
                                    </p:set>
                                    <p:anim calcmode="lin" valueType="num">
                                      <p:cBhvr additive="base">
                                        <p:cTn id="22" dur="500" fill="hold"/>
                                        <p:tgtEl>
                                          <p:spTgt spid="52242"/>
                                        </p:tgtEl>
                                        <p:attrNameLst>
                                          <p:attrName>ppt_x</p:attrName>
                                        </p:attrNameLst>
                                      </p:cBhvr>
                                      <p:tavLst>
                                        <p:tav tm="0">
                                          <p:val>
                                            <p:strVal val="0-#ppt_w/2"/>
                                          </p:val>
                                        </p:tav>
                                        <p:tav tm="100000">
                                          <p:val>
                                            <p:strVal val="#ppt_x"/>
                                          </p:val>
                                        </p:tav>
                                      </p:tavLst>
                                    </p:anim>
                                    <p:anim calcmode="lin" valueType="num">
                                      <p:cBhvr additive="base">
                                        <p:cTn id="23" dur="500" fill="hold"/>
                                        <p:tgtEl>
                                          <p:spTgt spid="522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792088"/>
          </a:xfrm>
        </p:spPr>
        <p:txBody>
          <a:bodyPr/>
          <a:lstStyle/>
          <a:p>
            <a:pPr eaLnBrk="1" hangingPunct="1">
              <a:defRPr/>
            </a:pPr>
            <a:r>
              <a:rPr lang="cs-CZ" sz="3300" b="1" dirty="0" err="1">
                <a:solidFill>
                  <a:schemeClr val="bg2"/>
                </a:solidFill>
                <a:effectLst/>
                <a:latin typeface="+mn-lt"/>
              </a:rPr>
              <a:t>Multigenerational</a:t>
            </a:r>
            <a:r>
              <a:rPr lang="cs-CZ" sz="3300" b="1" dirty="0">
                <a:solidFill>
                  <a:schemeClr val="bg2"/>
                </a:solidFill>
                <a:effectLst/>
                <a:latin typeface="+mn-lt"/>
              </a:rPr>
              <a:t> leadership</a:t>
            </a:r>
          </a:p>
        </p:txBody>
      </p:sp>
      <p:sp>
        <p:nvSpPr>
          <p:cNvPr id="44035" name="Rectangle 3"/>
          <p:cNvSpPr>
            <a:spLocks noGrp="1" noChangeArrowheads="1"/>
          </p:cNvSpPr>
          <p:nvPr>
            <p:ph type="body" idx="1"/>
          </p:nvPr>
        </p:nvSpPr>
        <p:spPr>
          <a:xfrm>
            <a:off x="251520" y="1628207"/>
            <a:ext cx="8640960" cy="5185169"/>
          </a:xfrm>
        </p:spPr>
        <p:txBody>
          <a:bodyPr>
            <a:noAutofit/>
          </a:bodyPr>
          <a:lstStyle/>
          <a:p>
            <a:pPr marL="0" indent="0" algn="just">
              <a:buNone/>
            </a:pPr>
            <a:r>
              <a:rPr lang="en-US" sz="2400" dirty="0">
                <a:solidFill>
                  <a:schemeClr val="bg2"/>
                </a:solidFill>
              </a:rPr>
              <a:t>Multigenerational leadership refers to the ability to effectively lead and manage teams that include members from different generations, such as Baby Boomers, Gen X, Millennials, and Gen Z. </a:t>
            </a:r>
            <a:endParaRPr lang="cs-CZ" sz="2400" dirty="0">
              <a:solidFill>
                <a:schemeClr val="bg2"/>
              </a:solidFill>
            </a:endParaRPr>
          </a:p>
          <a:p>
            <a:pPr marL="0" indent="0" algn="just">
              <a:buNone/>
            </a:pPr>
            <a:r>
              <a:rPr lang="en-US" sz="2400" dirty="0">
                <a:solidFill>
                  <a:schemeClr val="bg2"/>
                </a:solidFill>
              </a:rPr>
              <a:t>Each generation has its own unique characteristics, values, and communication styles, and effective multigenerational leaders are able to understand and navigate these differences in order to create a cohesive and productive team.</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7412996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5"/>
            <a:ext cx="7774632" cy="549275"/>
          </a:xfrm>
        </p:spPr>
        <p:txBody>
          <a:bodyPr/>
          <a:lstStyle/>
          <a:p>
            <a:pPr eaLnBrk="1" hangingPunct="1">
              <a:defRPr/>
            </a:pPr>
            <a:r>
              <a:rPr lang="cs-CZ" sz="3300" b="1" dirty="0" err="1">
                <a:solidFill>
                  <a:schemeClr val="bg2"/>
                </a:solidFill>
                <a:effectLst/>
                <a:latin typeface="+mn-lt"/>
              </a:rPr>
              <a:t>Skills</a:t>
            </a:r>
            <a:r>
              <a:rPr lang="cs-CZ" sz="3300" b="1" dirty="0">
                <a:solidFill>
                  <a:schemeClr val="bg2"/>
                </a:solidFill>
                <a:effectLst/>
                <a:latin typeface="+mn-lt"/>
              </a:rPr>
              <a:t> to </a:t>
            </a:r>
            <a:r>
              <a:rPr lang="cs-CZ" sz="3300" b="1" dirty="0" err="1">
                <a:solidFill>
                  <a:schemeClr val="bg2"/>
                </a:solidFill>
                <a:effectLst/>
                <a:latin typeface="+mn-lt"/>
              </a:rPr>
              <a:t>be</a:t>
            </a:r>
            <a:r>
              <a:rPr lang="cs-CZ" sz="3300" b="1" dirty="0">
                <a:solidFill>
                  <a:schemeClr val="bg2"/>
                </a:solidFill>
                <a:effectLst/>
                <a:latin typeface="+mn-lt"/>
              </a:rPr>
              <a:t> a </a:t>
            </a:r>
            <a:r>
              <a:rPr lang="cs-CZ" sz="3300" b="1" dirty="0" err="1">
                <a:solidFill>
                  <a:schemeClr val="bg2"/>
                </a:solidFill>
                <a:effectLst/>
                <a:latin typeface="+mn-lt"/>
              </a:rPr>
              <a:t>multigenerational</a:t>
            </a:r>
            <a:r>
              <a:rPr lang="cs-CZ" sz="3300" b="1" dirty="0">
                <a:solidFill>
                  <a:schemeClr val="bg2"/>
                </a:solidFill>
                <a:effectLst/>
                <a:latin typeface="+mn-lt"/>
              </a:rPr>
              <a:t> leader</a:t>
            </a:r>
          </a:p>
        </p:txBody>
      </p:sp>
      <p:sp>
        <p:nvSpPr>
          <p:cNvPr id="44035" name="Rectangle 3"/>
          <p:cNvSpPr>
            <a:spLocks noGrp="1" noChangeArrowheads="1"/>
          </p:cNvSpPr>
          <p:nvPr>
            <p:ph type="body" idx="1"/>
          </p:nvPr>
        </p:nvSpPr>
        <p:spPr>
          <a:xfrm>
            <a:off x="251520" y="1098550"/>
            <a:ext cx="8640960" cy="5714827"/>
          </a:xfrm>
        </p:spPr>
        <p:txBody>
          <a:bodyPr>
            <a:noAutofit/>
          </a:bodyPr>
          <a:lstStyle/>
          <a:p>
            <a:pPr marL="457200" indent="-457200" algn="just">
              <a:buAutoNum type="arabicPeriod"/>
            </a:pPr>
            <a:r>
              <a:rPr lang="en-US" sz="2300" u="sng" dirty="0">
                <a:solidFill>
                  <a:schemeClr val="bg2"/>
                </a:solidFill>
              </a:rPr>
              <a:t>Strong communication skills</a:t>
            </a:r>
            <a:r>
              <a:rPr lang="en-US" sz="2300" dirty="0">
                <a:solidFill>
                  <a:schemeClr val="bg2"/>
                </a:solidFill>
              </a:rPr>
              <a:t>: to communicate effectively with team members from different generations, </a:t>
            </a:r>
            <a:r>
              <a:rPr lang="cs-CZ" sz="2300" dirty="0">
                <a:solidFill>
                  <a:schemeClr val="bg2"/>
                </a:solidFill>
              </a:rPr>
              <a:t>to</a:t>
            </a:r>
            <a:r>
              <a:rPr lang="en-US" sz="2300" dirty="0">
                <a:solidFill>
                  <a:schemeClr val="bg2"/>
                </a:solidFill>
              </a:rPr>
              <a:t> adapt communication style to meet the needs and preferences of each individual.</a:t>
            </a:r>
            <a:endParaRPr lang="cs-CZ" sz="2300" dirty="0">
              <a:solidFill>
                <a:schemeClr val="bg2"/>
              </a:solidFill>
            </a:endParaRPr>
          </a:p>
          <a:p>
            <a:pPr marL="457200" indent="-457200" algn="just">
              <a:buAutoNum type="arabicPeriod"/>
            </a:pPr>
            <a:r>
              <a:rPr lang="en-US" sz="2300" u="sng" dirty="0">
                <a:solidFill>
                  <a:schemeClr val="bg2"/>
                </a:solidFill>
              </a:rPr>
              <a:t>Cultural competence</a:t>
            </a:r>
            <a:r>
              <a:rPr lang="en-US" sz="2300" dirty="0">
                <a:solidFill>
                  <a:schemeClr val="bg2"/>
                </a:solidFill>
              </a:rPr>
              <a:t>: </a:t>
            </a:r>
            <a:r>
              <a:rPr lang="cs-CZ" sz="2300" dirty="0">
                <a:solidFill>
                  <a:schemeClr val="bg2"/>
                </a:solidFill>
              </a:rPr>
              <a:t>to </a:t>
            </a:r>
            <a:r>
              <a:rPr lang="en-US" sz="2300" dirty="0">
                <a:solidFill>
                  <a:schemeClr val="bg2"/>
                </a:solidFill>
              </a:rPr>
              <a:t>understand the cultural values and beliefs of each generation, and how those values may impact their work style and priorities.</a:t>
            </a:r>
            <a:endParaRPr lang="cs-CZ" sz="2300" dirty="0">
              <a:solidFill>
                <a:schemeClr val="bg2"/>
              </a:solidFill>
            </a:endParaRPr>
          </a:p>
          <a:p>
            <a:pPr marL="457200" indent="-457200" algn="just">
              <a:buAutoNum type="arabicPeriod"/>
            </a:pPr>
            <a:r>
              <a:rPr lang="en-US" sz="2300" u="sng" dirty="0">
                <a:solidFill>
                  <a:schemeClr val="bg2"/>
                </a:solidFill>
              </a:rPr>
              <a:t>Flexibility</a:t>
            </a:r>
            <a:r>
              <a:rPr lang="en-US" sz="2300" dirty="0">
                <a:solidFill>
                  <a:schemeClr val="bg2"/>
                </a:solidFill>
              </a:rPr>
              <a:t>: </a:t>
            </a:r>
            <a:r>
              <a:rPr lang="cs-CZ" sz="2300" dirty="0">
                <a:solidFill>
                  <a:schemeClr val="bg2"/>
                </a:solidFill>
              </a:rPr>
              <a:t>to</a:t>
            </a:r>
            <a:r>
              <a:rPr lang="en-US" sz="2300" dirty="0">
                <a:solidFill>
                  <a:schemeClr val="bg2"/>
                </a:solidFill>
              </a:rPr>
              <a:t> be flexible and adaptable, and able to adjust their leadership style to meet the needs of each individual and the team as a whole.</a:t>
            </a:r>
            <a:endParaRPr lang="cs-CZ" sz="2300" dirty="0">
              <a:solidFill>
                <a:schemeClr val="bg2"/>
              </a:solidFill>
            </a:endParaRPr>
          </a:p>
          <a:p>
            <a:pPr marL="457200" indent="-457200" algn="just">
              <a:buAutoNum type="arabicPeriod"/>
            </a:pPr>
            <a:r>
              <a:rPr lang="en-US" sz="2300" u="sng" dirty="0">
                <a:solidFill>
                  <a:schemeClr val="bg2"/>
                </a:solidFill>
              </a:rPr>
              <a:t>Empathy</a:t>
            </a:r>
            <a:r>
              <a:rPr lang="en-US" sz="2300" dirty="0">
                <a:solidFill>
                  <a:schemeClr val="bg2"/>
                </a:solidFill>
              </a:rPr>
              <a:t>: </a:t>
            </a:r>
            <a:r>
              <a:rPr lang="cs-CZ" sz="2300" dirty="0">
                <a:solidFill>
                  <a:schemeClr val="bg2"/>
                </a:solidFill>
              </a:rPr>
              <a:t>to </a:t>
            </a:r>
            <a:r>
              <a:rPr lang="en-US" sz="2300" dirty="0">
                <a:solidFill>
                  <a:schemeClr val="bg2"/>
                </a:solidFill>
              </a:rPr>
              <a:t>be able to </a:t>
            </a:r>
            <a:r>
              <a:rPr lang="en-US" sz="2300" b="1" dirty="0">
                <a:solidFill>
                  <a:schemeClr val="bg2"/>
                </a:solidFill>
              </a:rPr>
              <a:t>put themselves </a:t>
            </a:r>
            <a:r>
              <a:rPr lang="en-US" sz="2300" b="1" dirty="0">
                <a:solidFill>
                  <a:schemeClr val="bg1">
                    <a:lumMod val="60000"/>
                    <a:lumOff val="40000"/>
                  </a:schemeClr>
                </a:solidFill>
                <a:hlinkClick r:id="rId2" tooltip="Walking in my shoes">
                  <a:extLst>
                    <a:ext uri="{A12FA001-AC4F-418D-AE19-62706E023703}">
                      <ahyp:hlinkClr xmlns:ahyp="http://schemas.microsoft.com/office/drawing/2018/hyperlinkcolor" val="tx"/>
                    </a:ext>
                  </a:extLst>
                </a:hlinkClick>
              </a:rPr>
              <a:t>in the shoes</a:t>
            </a:r>
            <a:r>
              <a:rPr lang="en-US" sz="2300" dirty="0">
                <a:solidFill>
                  <a:schemeClr val="bg1">
                    <a:lumMod val="60000"/>
                    <a:lumOff val="40000"/>
                  </a:schemeClr>
                </a:solidFill>
              </a:rPr>
              <a:t> </a:t>
            </a:r>
            <a:r>
              <a:rPr lang="en-US" sz="2300" dirty="0">
                <a:solidFill>
                  <a:schemeClr val="bg2"/>
                </a:solidFill>
              </a:rPr>
              <a:t>of team members from different generations, and understand their perspectives and challenges.</a:t>
            </a:r>
            <a:endParaRPr lang="cs-CZ" sz="2300" dirty="0">
              <a:solidFill>
                <a:schemeClr val="bg2"/>
              </a:solidFill>
            </a:endParaRPr>
          </a:p>
          <a:p>
            <a:pPr marL="457200" indent="-457200" algn="just">
              <a:buAutoNum type="arabicPeriod"/>
            </a:pPr>
            <a:r>
              <a:rPr lang="en-US" sz="2300" u="sng" dirty="0">
                <a:solidFill>
                  <a:schemeClr val="bg2"/>
                </a:solidFill>
              </a:rPr>
              <a:t>Collaboration</a:t>
            </a:r>
            <a:r>
              <a:rPr lang="en-US" sz="2300" dirty="0">
                <a:solidFill>
                  <a:schemeClr val="bg2"/>
                </a:solidFill>
              </a:rPr>
              <a:t>: </a:t>
            </a:r>
            <a:r>
              <a:rPr lang="cs-CZ" sz="2300" dirty="0">
                <a:solidFill>
                  <a:schemeClr val="bg2"/>
                </a:solidFill>
              </a:rPr>
              <a:t>to </a:t>
            </a:r>
            <a:r>
              <a:rPr lang="en-US" sz="2300" dirty="0">
                <a:solidFill>
                  <a:schemeClr val="bg2"/>
                </a:solidFill>
              </a:rPr>
              <a:t>be able to build bridges between team members from different generations, and foster a sense of collaboration and shared purpose.</a:t>
            </a:r>
            <a:endParaRPr lang="cs-CZ" sz="23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4247879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549275"/>
            <a:ext cx="7774632" cy="549275"/>
          </a:xfrm>
        </p:spPr>
        <p:txBody>
          <a:bodyPr/>
          <a:lstStyle/>
          <a:p>
            <a:pPr eaLnBrk="1" hangingPunct="1">
              <a:defRPr/>
            </a:pPr>
            <a:r>
              <a:rPr lang="cs-CZ" sz="3300" b="1" dirty="0" err="1">
                <a:solidFill>
                  <a:schemeClr val="bg2"/>
                </a:solidFill>
                <a:effectLst/>
                <a:latin typeface="+mn-lt"/>
              </a:rPr>
              <a:t>Generations</a:t>
            </a:r>
            <a:r>
              <a:rPr lang="cs-CZ" sz="3300" b="1" dirty="0">
                <a:solidFill>
                  <a:schemeClr val="bg2"/>
                </a:solidFill>
                <a:effectLst/>
                <a:latin typeface="+mn-lt"/>
              </a:rPr>
              <a:t> and </a:t>
            </a:r>
            <a:r>
              <a:rPr lang="cs-CZ" sz="3300" b="1" dirty="0" err="1">
                <a:solidFill>
                  <a:schemeClr val="bg2"/>
                </a:solidFill>
                <a:effectLst/>
                <a:latin typeface="+mn-lt"/>
              </a:rPr>
              <a:t>their</a:t>
            </a:r>
            <a:r>
              <a:rPr lang="cs-CZ" sz="3300" b="1" dirty="0">
                <a:solidFill>
                  <a:schemeClr val="bg2"/>
                </a:solidFill>
                <a:effectLst/>
                <a:latin typeface="+mn-lt"/>
              </a:rPr>
              <a:t> </a:t>
            </a:r>
            <a:r>
              <a:rPr lang="cs-CZ" sz="3300" b="1" dirty="0" err="1">
                <a:solidFill>
                  <a:schemeClr val="bg2"/>
                </a:solidFill>
                <a:effectLst/>
                <a:latin typeface="+mn-lt"/>
              </a:rPr>
              <a:t>characteristics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098550"/>
            <a:ext cx="8640960" cy="5714827"/>
          </a:xfrm>
        </p:spPr>
        <p:txBody>
          <a:bodyPr>
            <a:noAutofit/>
          </a:bodyPr>
          <a:lstStyle/>
          <a:p>
            <a:pPr marL="0" indent="0" algn="just">
              <a:buNone/>
            </a:pPr>
            <a:r>
              <a:rPr lang="en-US" sz="2200" dirty="0">
                <a:solidFill>
                  <a:schemeClr val="bg2"/>
                </a:solidFill>
              </a:rPr>
              <a:t>1.	</a:t>
            </a:r>
            <a:r>
              <a:rPr lang="en-US" sz="2200" u="sng" dirty="0">
                <a:solidFill>
                  <a:schemeClr val="bg2"/>
                </a:solidFill>
              </a:rPr>
              <a:t>Baby Boomers (born 1946-1964</a:t>
            </a:r>
            <a:r>
              <a:rPr lang="en-US" sz="2200" dirty="0">
                <a:solidFill>
                  <a:schemeClr val="bg2"/>
                </a:solidFill>
              </a:rPr>
              <a:t>): Baby Boomers are often characterized as hardworking, competitive, and goal-oriented. They tend to value stability and security, and may be motivated by opportunities for advancement and recognition.</a:t>
            </a:r>
          </a:p>
          <a:p>
            <a:pPr marL="0" indent="0" algn="just">
              <a:buNone/>
            </a:pPr>
            <a:r>
              <a:rPr lang="en-US" sz="2200" dirty="0">
                <a:solidFill>
                  <a:schemeClr val="bg2"/>
                </a:solidFill>
              </a:rPr>
              <a:t>2.	</a:t>
            </a:r>
            <a:r>
              <a:rPr lang="en-US" sz="2200" u="sng" dirty="0">
                <a:solidFill>
                  <a:schemeClr val="bg2"/>
                </a:solidFill>
              </a:rPr>
              <a:t>Generation X (born 1965-1980</a:t>
            </a:r>
            <a:r>
              <a:rPr lang="en-US" sz="2200" dirty="0">
                <a:solidFill>
                  <a:schemeClr val="bg2"/>
                </a:solidFill>
              </a:rPr>
              <a:t>): Gen Xers are often described as independent, self-reliant, and adaptable. They value work-life balance and may be motivated by flexibility and opportunities to learn and grow.</a:t>
            </a:r>
          </a:p>
          <a:p>
            <a:pPr marL="0" indent="0" algn="just">
              <a:buNone/>
            </a:pPr>
            <a:r>
              <a:rPr lang="en-US" sz="2200" dirty="0">
                <a:solidFill>
                  <a:schemeClr val="bg2"/>
                </a:solidFill>
              </a:rPr>
              <a:t>3.	</a:t>
            </a:r>
            <a:r>
              <a:rPr lang="en-US" sz="2200" u="sng" dirty="0">
                <a:solidFill>
                  <a:schemeClr val="bg2"/>
                </a:solidFill>
              </a:rPr>
              <a:t>Millennials (born 1981-1996</a:t>
            </a:r>
            <a:r>
              <a:rPr lang="en-US" sz="2200" dirty="0">
                <a:solidFill>
                  <a:schemeClr val="bg2"/>
                </a:solidFill>
              </a:rPr>
              <a:t>): Millennials are often characterized as tech-savvy, socially conscious, and collaborative. They value work that is meaningful and aligned with their values, and may be motivated by opportunities to make a positive impact.</a:t>
            </a:r>
          </a:p>
          <a:p>
            <a:pPr marL="0" indent="0" algn="just">
              <a:buNone/>
            </a:pPr>
            <a:r>
              <a:rPr lang="en-US" sz="2200" dirty="0">
                <a:solidFill>
                  <a:schemeClr val="bg2"/>
                </a:solidFill>
              </a:rPr>
              <a:t>4.	</a:t>
            </a:r>
            <a:r>
              <a:rPr lang="en-US" sz="2200" u="sng" dirty="0">
                <a:solidFill>
                  <a:schemeClr val="bg2"/>
                </a:solidFill>
              </a:rPr>
              <a:t>Generation Z (born after 1996</a:t>
            </a:r>
            <a:r>
              <a:rPr lang="en-US" sz="2200" dirty="0">
                <a:solidFill>
                  <a:schemeClr val="bg2"/>
                </a:solidFill>
              </a:rPr>
              <a:t>): Gen </a:t>
            </a:r>
            <a:r>
              <a:rPr lang="en-US" sz="2200" dirty="0" err="1">
                <a:solidFill>
                  <a:schemeClr val="bg2"/>
                </a:solidFill>
              </a:rPr>
              <a:t>Zers</a:t>
            </a:r>
            <a:r>
              <a:rPr lang="en-US" sz="2200" dirty="0">
                <a:solidFill>
                  <a:schemeClr val="bg2"/>
                </a:solidFill>
              </a:rPr>
              <a:t> are just entering the workforce and are often described as entrepreneurial, creative, and diverse. They tend to value autonomy and opportunities to learn and grow, and may be motivated by the chance to make a tangible impact.</a:t>
            </a:r>
          </a:p>
          <a:p>
            <a:pPr marL="0" indent="0" algn="just">
              <a:buNone/>
            </a:pPr>
            <a:endParaRPr lang="cs-CZ" sz="22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9948720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defRPr/>
            </a:pPr>
            <a:r>
              <a:rPr lang="cs-CZ" sz="3300" b="1" dirty="0">
                <a:solidFill>
                  <a:schemeClr val="bg2"/>
                </a:solidFill>
                <a:effectLst/>
                <a:latin typeface="+mn-lt"/>
              </a:rPr>
              <a:t>Pros and </a:t>
            </a:r>
            <a:r>
              <a:rPr lang="cs-CZ" sz="3300" b="1" dirty="0" err="1">
                <a:solidFill>
                  <a:schemeClr val="bg2"/>
                </a:solidFill>
                <a:effectLst/>
                <a:latin typeface="+mn-lt"/>
              </a:rPr>
              <a:t>cons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approach</a:t>
            </a:r>
            <a:endParaRPr lang="cs-CZ" sz="3300" b="1" dirty="0">
              <a:solidFill>
                <a:schemeClr val="bg2"/>
              </a:solidFill>
              <a:effectLst/>
              <a:latin typeface="+mn-lt"/>
            </a:endParaRPr>
          </a:p>
        </p:txBody>
      </p:sp>
      <p:sp>
        <p:nvSpPr>
          <p:cNvPr id="2" name="Zástupný text 1">
            <a:extLst>
              <a:ext uri="{FF2B5EF4-FFF2-40B4-BE49-F238E27FC236}">
                <a16:creationId xmlns:a16="http://schemas.microsoft.com/office/drawing/2014/main" id="{06F752FE-05B1-4A85-B512-088DF688616E}"/>
              </a:ext>
            </a:extLst>
          </p:cNvPr>
          <p:cNvSpPr>
            <a:spLocks noGrp="1"/>
          </p:cNvSpPr>
          <p:nvPr>
            <p:ph type="body" idx="1"/>
          </p:nvPr>
        </p:nvSpPr>
        <p:spPr/>
        <p:txBody>
          <a:bodyPr/>
          <a:lstStyle/>
          <a:p>
            <a:pPr algn="ctr"/>
            <a:r>
              <a:rPr lang="cs-CZ" sz="3200" dirty="0">
                <a:solidFill>
                  <a:schemeClr val="bg2"/>
                </a:solidFill>
              </a:rPr>
              <a:t>Pros</a:t>
            </a:r>
          </a:p>
        </p:txBody>
      </p:sp>
      <p:sp>
        <p:nvSpPr>
          <p:cNvPr id="3" name="Zástupný obsah 2">
            <a:extLst>
              <a:ext uri="{FF2B5EF4-FFF2-40B4-BE49-F238E27FC236}">
                <a16:creationId xmlns:a16="http://schemas.microsoft.com/office/drawing/2014/main" id="{30785AC8-EBFD-45A8-A045-C2A8A1CF1BF7}"/>
              </a:ext>
            </a:extLst>
          </p:cNvPr>
          <p:cNvSpPr>
            <a:spLocks noGrp="1"/>
          </p:cNvSpPr>
          <p:nvPr>
            <p:ph sz="half" idx="2"/>
          </p:nvPr>
        </p:nvSpPr>
        <p:spPr/>
        <p:txBody>
          <a:bodyPr/>
          <a:lstStyle/>
          <a:p>
            <a:pPr>
              <a:buFont typeface="Wingdings" panose="05000000000000000000" pitchFamily="2" charset="2"/>
              <a:buChar char="Ø"/>
            </a:pPr>
            <a:r>
              <a:rPr lang="cs-CZ" sz="2800" dirty="0">
                <a:solidFill>
                  <a:schemeClr val="bg2"/>
                </a:solidFill>
                <a:effectLst/>
                <a:latin typeface="Times New Roman" panose="02020603050405020304" pitchFamily="18" charset="0"/>
                <a:ea typeface="Times New Roman" panose="02020603050405020304" pitchFamily="18" charset="0"/>
              </a:rPr>
              <a:t>Diverse </a:t>
            </a:r>
            <a:r>
              <a:rPr lang="cs-CZ" sz="2800" dirty="0" err="1">
                <a:solidFill>
                  <a:schemeClr val="bg2"/>
                </a:solidFill>
                <a:effectLst/>
                <a:latin typeface="Times New Roman" panose="02020603050405020304" pitchFamily="18" charset="0"/>
                <a:ea typeface="Times New Roman" panose="02020603050405020304" pitchFamily="18" charset="0"/>
              </a:rPr>
              <a:t>perspectives</a:t>
            </a:r>
            <a:endParaRPr lang="cs-CZ" sz="2800" dirty="0">
              <a:solidFill>
                <a:schemeClr val="bg2"/>
              </a:solidFill>
              <a:effectLst/>
              <a:latin typeface="Times New Roman" panose="02020603050405020304" pitchFamily="18" charset="0"/>
              <a:ea typeface="Times New Roman" panose="02020603050405020304" pitchFamily="18" charset="0"/>
            </a:endParaRPr>
          </a:p>
          <a:p>
            <a:pPr>
              <a:buFont typeface="Wingdings" panose="05000000000000000000" pitchFamily="2" charset="2"/>
              <a:buChar char="Ø"/>
            </a:pPr>
            <a:r>
              <a:rPr lang="cs-CZ" sz="2800" dirty="0" err="1">
                <a:solidFill>
                  <a:schemeClr val="bg2"/>
                </a:solidFill>
              </a:rPr>
              <a:t>Improved</a:t>
            </a:r>
            <a:r>
              <a:rPr lang="cs-CZ" sz="2800" dirty="0">
                <a:solidFill>
                  <a:schemeClr val="bg2"/>
                </a:solidFill>
              </a:rPr>
              <a:t> </a:t>
            </a:r>
            <a:r>
              <a:rPr lang="cs-CZ" sz="2800" dirty="0" err="1">
                <a:solidFill>
                  <a:schemeClr val="bg2"/>
                </a:solidFill>
              </a:rPr>
              <a:t>decision-making</a:t>
            </a:r>
            <a:endParaRPr lang="cs-CZ" sz="2800" dirty="0">
              <a:solidFill>
                <a:schemeClr val="bg2"/>
              </a:solidFill>
            </a:endParaRPr>
          </a:p>
          <a:p>
            <a:pPr>
              <a:buFont typeface="Wingdings" panose="05000000000000000000" pitchFamily="2" charset="2"/>
              <a:buChar char="Ø"/>
            </a:pPr>
            <a:r>
              <a:rPr lang="cs-CZ" sz="2800" dirty="0" err="1">
                <a:solidFill>
                  <a:schemeClr val="bg2"/>
                </a:solidFill>
              </a:rPr>
              <a:t>Enhanced</a:t>
            </a:r>
            <a:r>
              <a:rPr lang="cs-CZ" sz="2800" dirty="0">
                <a:solidFill>
                  <a:schemeClr val="bg2"/>
                </a:solidFill>
              </a:rPr>
              <a:t> learning </a:t>
            </a:r>
            <a:r>
              <a:rPr lang="cs-CZ" sz="2800" dirty="0" err="1">
                <a:solidFill>
                  <a:schemeClr val="bg2"/>
                </a:solidFill>
              </a:rPr>
              <a:t>opportunities</a:t>
            </a:r>
            <a:endParaRPr lang="cs-CZ" sz="2800" dirty="0">
              <a:solidFill>
                <a:schemeClr val="bg2"/>
              </a:solidFill>
            </a:endParaRPr>
          </a:p>
          <a:p>
            <a:pPr>
              <a:buFont typeface="Wingdings" panose="05000000000000000000" pitchFamily="2" charset="2"/>
              <a:buChar char="Ø"/>
            </a:pPr>
            <a:r>
              <a:rPr lang="cs-CZ" sz="2800" dirty="0" err="1">
                <a:solidFill>
                  <a:schemeClr val="bg2"/>
                </a:solidFill>
              </a:rPr>
              <a:t>Increased</a:t>
            </a:r>
            <a:r>
              <a:rPr lang="cs-CZ" sz="2800" dirty="0">
                <a:solidFill>
                  <a:schemeClr val="bg2"/>
                </a:solidFill>
              </a:rPr>
              <a:t> adaptability</a:t>
            </a:r>
          </a:p>
        </p:txBody>
      </p:sp>
      <p:sp>
        <p:nvSpPr>
          <p:cNvPr id="5" name="Zástupný text 4">
            <a:extLst>
              <a:ext uri="{FF2B5EF4-FFF2-40B4-BE49-F238E27FC236}">
                <a16:creationId xmlns:a16="http://schemas.microsoft.com/office/drawing/2014/main" id="{46E9C020-02BF-4E30-9F6F-E9161129EE09}"/>
              </a:ext>
            </a:extLst>
          </p:cNvPr>
          <p:cNvSpPr>
            <a:spLocks noGrp="1"/>
          </p:cNvSpPr>
          <p:nvPr>
            <p:ph type="body" sz="quarter" idx="3"/>
          </p:nvPr>
        </p:nvSpPr>
        <p:spPr/>
        <p:txBody>
          <a:bodyPr/>
          <a:lstStyle/>
          <a:p>
            <a:pPr algn="ctr"/>
            <a:r>
              <a:rPr lang="cs-CZ" sz="3200" dirty="0" err="1">
                <a:solidFill>
                  <a:schemeClr val="bg2"/>
                </a:solidFill>
              </a:rPr>
              <a:t>Cons</a:t>
            </a:r>
            <a:r>
              <a:rPr lang="cs-CZ" sz="3200" dirty="0">
                <a:solidFill>
                  <a:schemeClr val="bg2"/>
                </a:solidFill>
              </a:rPr>
              <a:t>/</a:t>
            </a:r>
            <a:r>
              <a:rPr lang="cs-CZ" sz="3200" dirty="0" err="1">
                <a:solidFill>
                  <a:schemeClr val="bg2"/>
                </a:solidFill>
              </a:rPr>
              <a:t>challenges</a:t>
            </a:r>
            <a:r>
              <a:rPr lang="cs-CZ" sz="3200" dirty="0">
                <a:solidFill>
                  <a:schemeClr val="bg2"/>
                </a:solidFill>
              </a:rPr>
              <a:t> </a:t>
            </a:r>
          </a:p>
        </p:txBody>
      </p:sp>
      <p:sp>
        <p:nvSpPr>
          <p:cNvPr id="6" name="Zástupný obsah 5">
            <a:extLst>
              <a:ext uri="{FF2B5EF4-FFF2-40B4-BE49-F238E27FC236}">
                <a16:creationId xmlns:a16="http://schemas.microsoft.com/office/drawing/2014/main" id="{386024D4-2275-46D4-9C21-AE15566A03CF}"/>
              </a:ext>
            </a:extLst>
          </p:cNvPr>
          <p:cNvSpPr>
            <a:spLocks noGrp="1"/>
          </p:cNvSpPr>
          <p:nvPr>
            <p:ph sz="quarter" idx="4"/>
          </p:nvPr>
        </p:nvSpPr>
        <p:spPr/>
        <p:txBody>
          <a:bodyPr/>
          <a:lstStyle/>
          <a:p>
            <a:pPr>
              <a:buFont typeface="Wingdings" panose="05000000000000000000" pitchFamily="2" charset="2"/>
              <a:buChar char="Ø"/>
            </a:pPr>
            <a:r>
              <a:rPr lang="cs-CZ" sz="2800" dirty="0" err="1">
                <a:solidFill>
                  <a:schemeClr val="bg2"/>
                </a:solidFill>
              </a:rPr>
              <a:t>Communication</a:t>
            </a:r>
            <a:r>
              <a:rPr lang="cs-CZ" sz="2800" dirty="0">
                <a:solidFill>
                  <a:schemeClr val="bg2"/>
                </a:solidFill>
              </a:rPr>
              <a:t> </a:t>
            </a:r>
            <a:r>
              <a:rPr lang="cs-CZ" sz="2800" dirty="0" err="1">
                <a:solidFill>
                  <a:schemeClr val="bg2"/>
                </a:solidFill>
              </a:rPr>
              <a:t>challenges</a:t>
            </a:r>
            <a:endParaRPr lang="cs-CZ" sz="2800" dirty="0">
              <a:solidFill>
                <a:schemeClr val="bg2"/>
              </a:solidFill>
            </a:endParaRPr>
          </a:p>
          <a:p>
            <a:pPr>
              <a:buFont typeface="Wingdings" panose="05000000000000000000" pitchFamily="2" charset="2"/>
              <a:buChar char="Ø"/>
            </a:pPr>
            <a:r>
              <a:rPr lang="en-US" sz="2800" dirty="0">
                <a:solidFill>
                  <a:schemeClr val="bg2"/>
                </a:solidFill>
              </a:rPr>
              <a:t>Differing work styles</a:t>
            </a:r>
          </a:p>
          <a:p>
            <a:pPr>
              <a:buFont typeface="Wingdings" panose="05000000000000000000" pitchFamily="2" charset="2"/>
              <a:buChar char="Ø"/>
            </a:pPr>
            <a:r>
              <a:rPr lang="en-US" sz="2800" dirty="0">
                <a:solidFill>
                  <a:schemeClr val="bg2"/>
                </a:solidFill>
              </a:rPr>
              <a:t>Conflict resolution challenges</a:t>
            </a:r>
          </a:p>
          <a:p>
            <a:pPr>
              <a:buFont typeface="Wingdings" panose="05000000000000000000" pitchFamily="2" charset="2"/>
              <a:buChar char="Ø"/>
            </a:pPr>
            <a:r>
              <a:rPr lang="en-US" sz="2800" dirty="0">
                <a:solidFill>
                  <a:schemeClr val="bg2"/>
                </a:solidFill>
              </a:rPr>
              <a:t>Ageism</a:t>
            </a:r>
          </a:p>
          <a:p>
            <a:pPr marL="0" indent="0">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790740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Companies</a:t>
            </a:r>
            <a:r>
              <a:rPr lang="cs-CZ" sz="3300" b="1" dirty="0">
                <a:solidFill>
                  <a:schemeClr val="bg2"/>
                </a:solidFill>
                <a:effectLst/>
                <a:latin typeface="+mn-lt"/>
              </a:rPr>
              <a:t> </a:t>
            </a:r>
            <a:r>
              <a:rPr lang="cs-CZ" sz="3300" b="1" dirty="0" err="1">
                <a:solidFill>
                  <a:schemeClr val="bg2"/>
                </a:solidFill>
                <a:effectLst/>
                <a:latin typeface="+mn-lt"/>
              </a:rPr>
              <a:t>with</a:t>
            </a:r>
            <a:r>
              <a:rPr lang="cs-CZ" sz="3300" b="1" dirty="0">
                <a:solidFill>
                  <a:schemeClr val="bg2"/>
                </a:solidFill>
                <a:effectLst/>
                <a:latin typeface="+mn-lt"/>
              </a:rPr>
              <a:t> positive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approach</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385395"/>
            <a:ext cx="8640960" cy="5283965"/>
          </a:xfrm>
        </p:spPr>
        <p:txBody>
          <a:bodyPr>
            <a:noAutofit/>
          </a:bodyPr>
          <a:lstStyle/>
          <a:p>
            <a:pPr marL="0" indent="0" algn="just">
              <a:buNone/>
            </a:pPr>
            <a:r>
              <a:rPr lang="en-US" sz="2400" dirty="0">
                <a:solidFill>
                  <a:schemeClr val="bg2"/>
                </a:solidFill>
              </a:rPr>
              <a:t>IBM has been recognized for its efforts to create an inclusive workplace for employees of all ages. The company offers training programs, mentorship opportunities, and flexible work arrangements to support employees at all stages of their careers</a:t>
            </a:r>
            <a:r>
              <a:rPr lang="cs-CZ" sz="2400" dirty="0">
                <a:solidFill>
                  <a:schemeClr val="bg2"/>
                </a:solidFill>
              </a:rPr>
              <a:t>.</a:t>
            </a:r>
          </a:p>
          <a:p>
            <a:pPr marL="0" indent="0" algn="just">
              <a:buNone/>
            </a:pPr>
            <a:r>
              <a:rPr lang="en-US" sz="2400" dirty="0">
                <a:solidFill>
                  <a:schemeClr val="bg2"/>
                </a:solidFill>
              </a:rPr>
              <a:t>PwC has implemented a "reverse mentoring" program, where younger employees mentor older employees on new technologies and trends. </a:t>
            </a:r>
            <a:endParaRPr lang="cs-CZ" sz="2400" dirty="0">
              <a:solidFill>
                <a:schemeClr val="bg2"/>
              </a:solidFill>
            </a:endParaRPr>
          </a:p>
          <a:p>
            <a:pPr marL="0" indent="0" algn="just">
              <a:buNone/>
            </a:pPr>
            <a:r>
              <a:rPr lang="en-US" sz="2400" dirty="0">
                <a:solidFill>
                  <a:schemeClr val="bg2"/>
                </a:solidFill>
              </a:rPr>
              <a:t>BMW has a diversity and inclusion program and encourages cross-generational mentorship and collaboration.</a:t>
            </a:r>
            <a:endParaRPr lang="cs-CZ" sz="2400" dirty="0">
              <a:solidFill>
                <a:schemeClr val="bg2"/>
              </a:solidFill>
            </a:endParaRPr>
          </a:p>
          <a:p>
            <a:pPr marL="0" indent="0" algn="just">
              <a:buNone/>
            </a:pPr>
            <a:r>
              <a:rPr lang="en-US" sz="2400" dirty="0">
                <a:solidFill>
                  <a:schemeClr val="bg2"/>
                </a:solidFill>
              </a:rPr>
              <a:t>Marriott International has implemented a "Learn from Everyone" program, which encourages employees to learn from colleagues of all ages. </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8272970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a:t>
            </a:r>
            <a:r>
              <a:rPr lang="cs-CZ" sz="3300" b="1" dirty="0" err="1">
                <a:solidFill>
                  <a:schemeClr val="bg2"/>
                </a:solidFill>
                <a:effectLst/>
                <a:latin typeface="+mn-lt"/>
              </a:rPr>
              <a:t>multigen</a:t>
            </a:r>
            <a:r>
              <a:rPr lang="cs-CZ" sz="3300" b="1" dirty="0">
                <a:solidFill>
                  <a:schemeClr val="bg2"/>
                </a:solidFill>
                <a:effectLst/>
                <a:latin typeface="+mn-lt"/>
              </a:rPr>
              <a:t> </a:t>
            </a:r>
            <a:r>
              <a:rPr lang="cs-CZ" sz="3300" b="1" dirty="0" err="1">
                <a:solidFill>
                  <a:schemeClr val="bg2"/>
                </a:solidFill>
                <a:effectLst/>
                <a:latin typeface="+mn-lt"/>
              </a:rPr>
              <a:t>challenge</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400" dirty="0" err="1">
                <a:solidFill>
                  <a:schemeClr val="bg2"/>
                </a:solidFill>
              </a:rPr>
              <a:t>Divide</a:t>
            </a:r>
            <a:r>
              <a:rPr lang="cs-CZ" sz="2400" dirty="0">
                <a:solidFill>
                  <a:schemeClr val="bg2"/>
                </a:solidFill>
              </a:rPr>
              <a:t> </a:t>
            </a:r>
            <a:r>
              <a:rPr lang="cs-CZ" sz="2400" dirty="0" err="1">
                <a:solidFill>
                  <a:schemeClr val="bg2"/>
                </a:solidFill>
              </a:rPr>
              <a:t>students</a:t>
            </a:r>
            <a:r>
              <a:rPr lang="cs-CZ" sz="2400" dirty="0">
                <a:solidFill>
                  <a:schemeClr val="bg2"/>
                </a:solidFill>
              </a:rPr>
              <a:t> </a:t>
            </a:r>
            <a:r>
              <a:rPr lang="cs-CZ" sz="2400" dirty="0" err="1">
                <a:solidFill>
                  <a:schemeClr val="bg2"/>
                </a:solidFill>
              </a:rPr>
              <a:t>into</a:t>
            </a:r>
            <a:r>
              <a:rPr lang="cs-CZ" sz="2400" dirty="0">
                <a:solidFill>
                  <a:schemeClr val="bg2"/>
                </a:solidFill>
              </a:rPr>
              <a:t> 4 </a:t>
            </a:r>
            <a:r>
              <a:rPr lang="cs-CZ" sz="2400" dirty="0" err="1">
                <a:solidFill>
                  <a:schemeClr val="bg2"/>
                </a:solidFill>
              </a:rPr>
              <a:t>groups</a:t>
            </a:r>
            <a:r>
              <a:rPr lang="cs-CZ" sz="2400" dirty="0">
                <a:solidFill>
                  <a:schemeClr val="bg2"/>
                </a:solidFill>
              </a:rPr>
              <a:t>/4 </a:t>
            </a:r>
            <a:r>
              <a:rPr lang="cs-CZ" sz="2400" dirty="0" err="1">
                <a:solidFill>
                  <a:schemeClr val="bg2"/>
                </a:solidFill>
              </a:rPr>
              <a:t>generations</a:t>
            </a:r>
            <a:r>
              <a:rPr lang="cs-CZ" sz="2400" dirty="0">
                <a:solidFill>
                  <a:schemeClr val="bg2"/>
                </a:solidFill>
              </a:rPr>
              <a:t>.</a:t>
            </a:r>
          </a:p>
          <a:p>
            <a:pPr marL="0" indent="0" algn="just">
              <a:buNone/>
            </a:pPr>
            <a:r>
              <a:rPr lang="cs-CZ" sz="2400" dirty="0">
                <a:solidFill>
                  <a:schemeClr val="bg2"/>
                </a:solidFill>
              </a:rPr>
              <a:t>1. </a:t>
            </a:r>
            <a:r>
              <a:rPr lang="cs-CZ" sz="2400" dirty="0" err="1">
                <a:solidFill>
                  <a:schemeClr val="bg2"/>
                </a:solidFill>
              </a:rPr>
              <a:t>Create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features</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approach</a:t>
            </a:r>
            <a:r>
              <a:rPr lang="cs-CZ" sz="2400" dirty="0">
                <a:solidFill>
                  <a:schemeClr val="bg2"/>
                </a:solidFill>
              </a:rPr>
              <a:t> to </a:t>
            </a:r>
            <a:r>
              <a:rPr lang="cs-CZ" sz="2400" dirty="0" err="1">
                <a:solidFill>
                  <a:schemeClr val="bg2"/>
                </a:solidFill>
              </a:rPr>
              <a:t>each</a:t>
            </a:r>
            <a:r>
              <a:rPr lang="cs-CZ" sz="2400" dirty="0">
                <a:solidFill>
                  <a:schemeClr val="bg2"/>
                </a:solidFill>
              </a:rPr>
              <a:t> </a:t>
            </a:r>
            <a:r>
              <a:rPr lang="cs-CZ" sz="2400" dirty="0" err="1">
                <a:solidFill>
                  <a:schemeClr val="bg2"/>
                </a:solidFill>
              </a:rPr>
              <a:t>group</a:t>
            </a:r>
            <a:r>
              <a:rPr lang="cs-CZ" sz="2400" dirty="0">
                <a:solidFill>
                  <a:schemeClr val="bg2"/>
                </a:solidFill>
              </a:rPr>
              <a:t> </a:t>
            </a:r>
            <a:r>
              <a:rPr lang="cs-CZ" sz="2400" dirty="0" err="1">
                <a:solidFill>
                  <a:schemeClr val="bg2"/>
                </a:solidFill>
              </a:rPr>
              <a:t>of</a:t>
            </a:r>
            <a:r>
              <a:rPr lang="cs-CZ" sz="2400" dirty="0">
                <a:solidFill>
                  <a:schemeClr val="bg2"/>
                </a:solidFill>
              </a:rPr>
              <a:t> </a:t>
            </a:r>
            <a:r>
              <a:rPr lang="cs-CZ" sz="2400" dirty="0" err="1">
                <a:solidFill>
                  <a:schemeClr val="bg2"/>
                </a:solidFill>
              </a:rPr>
              <a:t>employees</a:t>
            </a:r>
            <a:r>
              <a:rPr lang="cs-CZ" sz="2400" dirty="0">
                <a:solidFill>
                  <a:schemeClr val="bg2"/>
                </a:solidFill>
              </a:rPr>
              <a:t> (20 </a:t>
            </a:r>
            <a:r>
              <a:rPr lang="cs-CZ" sz="2400" dirty="0" err="1">
                <a:solidFill>
                  <a:schemeClr val="bg2"/>
                </a:solidFill>
              </a:rPr>
              <a:t>minutes</a:t>
            </a:r>
            <a:r>
              <a:rPr lang="cs-CZ" sz="2400" dirty="0">
                <a:solidFill>
                  <a:schemeClr val="bg2"/>
                </a:solidFill>
              </a:rPr>
              <a:t>)</a:t>
            </a:r>
          </a:p>
          <a:p>
            <a:pPr marL="0" indent="0" algn="just">
              <a:buNone/>
            </a:pPr>
            <a:r>
              <a:rPr lang="cs-CZ" sz="2400" dirty="0" err="1">
                <a:solidFill>
                  <a:schemeClr val="bg2"/>
                </a:solidFill>
              </a:rPr>
              <a:t>Work-life</a:t>
            </a:r>
            <a:r>
              <a:rPr lang="cs-CZ" sz="2400" dirty="0">
                <a:solidFill>
                  <a:schemeClr val="bg2"/>
                </a:solidFill>
              </a:rPr>
              <a:t> </a:t>
            </a:r>
            <a:r>
              <a:rPr lang="cs-CZ" sz="2400" dirty="0" err="1">
                <a:solidFill>
                  <a:schemeClr val="bg2"/>
                </a:solidFill>
              </a:rPr>
              <a:t>Integration</a:t>
            </a:r>
            <a:endParaRPr lang="cs-CZ" sz="2400" dirty="0">
              <a:solidFill>
                <a:schemeClr val="bg2"/>
              </a:solidFill>
            </a:endParaRPr>
          </a:p>
          <a:p>
            <a:pPr marL="0" indent="0" algn="just">
              <a:buNone/>
            </a:pPr>
            <a:r>
              <a:rPr lang="cs-CZ" sz="2400" dirty="0">
                <a:solidFill>
                  <a:schemeClr val="bg2"/>
                </a:solidFill>
              </a:rPr>
              <a:t>Technology</a:t>
            </a:r>
          </a:p>
          <a:p>
            <a:pPr marL="0" indent="0" algn="just">
              <a:buNone/>
            </a:pPr>
            <a:r>
              <a:rPr lang="cs-CZ" sz="2400" dirty="0" err="1">
                <a:solidFill>
                  <a:schemeClr val="bg2"/>
                </a:solidFill>
              </a:rPr>
              <a:t>Continuous</a:t>
            </a:r>
            <a:r>
              <a:rPr lang="cs-CZ" sz="2400" dirty="0">
                <a:solidFill>
                  <a:schemeClr val="bg2"/>
                </a:solidFill>
              </a:rPr>
              <a:t> Learning</a:t>
            </a:r>
          </a:p>
          <a:p>
            <a:pPr marL="0" indent="0" algn="just">
              <a:buNone/>
            </a:pPr>
            <a:r>
              <a:rPr lang="cs-CZ" sz="2400" dirty="0">
                <a:solidFill>
                  <a:schemeClr val="bg2"/>
                </a:solidFill>
              </a:rPr>
              <a:t>Feedback and </a:t>
            </a:r>
            <a:r>
              <a:rPr lang="cs-CZ" sz="2400" dirty="0" err="1">
                <a:solidFill>
                  <a:schemeClr val="bg2"/>
                </a:solidFill>
              </a:rPr>
              <a:t>Recognition</a:t>
            </a:r>
            <a:endParaRPr lang="cs-CZ" sz="2400" dirty="0">
              <a:solidFill>
                <a:schemeClr val="bg2"/>
              </a:solidFill>
            </a:endParaRPr>
          </a:p>
          <a:p>
            <a:pPr marL="0" indent="0" algn="just">
              <a:buNone/>
            </a:pPr>
            <a:r>
              <a:rPr lang="cs-CZ" sz="2400" dirty="0">
                <a:solidFill>
                  <a:schemeClr val="bg2"/>
                </a:solidFill>
              </a:rPr>
              <a:t>Team </a:t>
            </a:r>
            <a:r>
              <a:rPr lang="cs-CZ" sz="2400" dirty="0" err="1">
                <a:solidFill>
                  <a:schemeClr val="bg2"/>
                </a:solidFill>
              </a:rPr>
              <a:t>Interaction</a:t>
            </a:r>
            <a:r>
              <a:rPr lang="cs-CZ" sz="2400" dirty="0">
                <a:solidFill>
                  <a:schemeClr val="bg2"/>
                </a:solidFill>
              </a:rPr>
              <a:t> (</a:t>
            </a:r>
            <a:r>
              <a:rPr lang="cs-CZ" sz="2400" dirty="0" err="1">
                <a:solidFill>
                  <a:schemeClr val="bg2"/>
                </a:solidFill>
              </a:rPr>
              <a:t>Collaboration</a:t>
            </a:r>
            <a:r>
              <a:rPr lang="cs-CZ" sz="2400" dirty="0">
                <a:solidFill>
                  <a:schemeClr val="bg2"/>
                </a:solidFill>
              </a:rPr>
              <a:t>)</a:t>
            </a:r>
          </a:p>
          <a:p>
            <a:pPr marL="0" indent="0" algn="just">
              <a:buNone/>
            </a:pPr>
            <a:r>
              <a:rPr lang="cs-CZ" sz="2400" dirty="0">
                <a:solidFill>
                  <a:schemeClr val="bg2"/>
                </a:solidFill>
              </a:rPr>
              <a:t>2. </a:t>
            </a:r>
            <a:r>
              <a:rPr lang="cs-CZ" sz="2400" dirty="0" err="1">
                <a:solidFill>
                  <a:schemeClr val="bg2"/>
                </a:solidFill>
              </a:rPr>
              <a:t>Present</a:t>
            </a:r>
            <a:r>
              <a:rPr lang="cs-CZ" sz="2400" dirty="0">
                <a:solidFill>
                  <a:schemeClr val="bg2"/>
                </a:solidFill>
              </a:rPr>
              <a:t> </a:t>
            </a:r>
            <a:r>
              <a:rPr lang="cs-CZ" sz="2400" dirty="0" err="1">
                <a:solidFill>
                  <a:schemeClr val="bg2"/>
                </a:solidFill>
              </a:rPr>
              <a:t>your</a:t>
            </a:r>
            <a:r>
              <a:rPr lang="cs-CZ" sz="2400" dirty="0">
                <a:solidFill>
                  <a:schemeClr val="bg2"/>
                </a:solidFill>
              </a:rPr>
              <a:t> </a:t>
            </a:r>
            <a:r>
              <a:rPr lang="cs-CZ" sz="2400" dirty="0" err="1">
                <a:solidFill>
                  <a:schemeClr val="bg2"/>
                </a:solidFill>
              </a:rPr>
              <a:t>findings</a:t>
            </a:r>
            <a:r>
              <a:rPr lang="cs-CZ" sz="2400" dirty="0">
                <a:solidFill>
                  <a:schemeClr val="bg2"/>
                </a:solidFill>
              </a:rPr>
              <a:t> (5 </a:t>
            </a:r>
            <a:r>
              <a:rPr lang="cs-CZ" sz="2400" dirty="0" err="1">
                <a:solidFill>
                  <a:schemeClr val="bg2"/>
                </a:solidFill>
              </a:rPr>
              <a:t>minutes</a:t>
            </a:r>
            <a:r>
              <a:rPr lang="cs-CZ" sz="2400" dirty="0">
                <a:solidFill>
                  <a:schemeClr val="bg2"/>
                </a:solidFill>
              </a:rPr>
              <a:t> </a:t>
            </a:r>
            <a:r>
              <a:rPr lang="cs-CZ" sz="2400" dirty="0" err="1">
                <a:solidFill>
                  <a:schemeClr val="bg2"/>
                </a:solidFill>
              </a:rPr>
              <a:t>each</a:t>
            </a:r>
            <a:r>
              <a:rPr lang="cs-CZ" sz="2400" dirty="0">
                <a:solidFill>
                  <a:schemeClr val="bg2"/>
                </a:solidFill>
              </a:rPr>
              <a:t> </a:t>
            </a:r>
            <a:r>
              <a:rPr lang="cs-CZ" sz="2400" dirty="0" err="1">
                <a:solidFill>
                  <a:schemeClr val="bg2"/>
                </a:solidFill>
              </a:rPr>
              <a:t>group</a:t>
            </a:r>
            <a:r>
              <a:rPr lang="cs-CZ" sz="2400" dirty="0">
                <a:solidFill>
                  <a:schemeClr val="bg2"/>
                </a:solidFill>
              </a:rPr>
              <a:t>)</a:t>
            </a:r>
          </a:p>
          <a:p>
            <a:pPr marL="0" indent="0" algn="just">
              <a:buNone/>
            </a:pPr>
            <a:r>
              <a:rPr lang="cs-CZ" sz="2400" dirty="0" err="1">
                <a:solidFill>
                  <a:schemeClr val="bg2"/>
                </a:solidFill>
              </a:rPr>
              <a:t>Presentation</a:t>
            </a:r>
            <a:r>
              <a:rPr lang="cs-CZ" sz="2400" dirty="0">
                <a:solidFill>
                  <a:schemeClr val="bg2"/>
                </a:solidFill>
              </a:rPr>
              <a:t> to </a:t>
            </a:r>
            <a:r>
              <a:rPr lang="cs-CZ" sz="2400" dirty="0" err="1">
                <a:solidFill>
                  <a:schemeClr val="bg2"/>
                </a:solidFill>
              </a:rPr>
              <a:t>the</a:t>
            </a:r>
            <a:r>
              <a:rPr lang="cs-CZ" sz="2400" dirty="0">
                <a:solidFill>
                  <a:schemeClr val="bg2"/>
                </a:solidFill>
              </a:rPr>
              <a:t> rest </a:t>
            </a:r>
            <a:r>
              <a:rPr lang="cs-CZ" sz="2400" dirty="0" err="1">
                <a:solidFill>
                  <a:schemeClr val="bg2"/>
                </a:solidFill>
              </a:rPr>
              <a:t>of</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class</a:t>
            </a:r>
            <a:r>
              <a:rPr lang="cs-CZ" sz="2400" dirty="0">
                <a:solidFill>
                  <a:schemeClr val="bg2"/>
                </a:solidFill>
              </a:rPr>
              <a:t>, </a:t>
            </a:r>
            <a:r>
              <a:rPr lang="cs-CZ" sz="2400" dirty="0" err="1">
                <a:solidFill>
                  <a:schemeClr val="bg2"/>
                </a:solidFill>
              </a:rPr>
              <a:t>key</a:t>
            </a:r>
            <a:r>
              <a:rPr lang="cs-CZ" sz="2400" dirty="0">
                <a:solidFill>
                  <a:schemeClr val="bg2"/>
                </a:solidFill>
              </a:rPr>
              <a:t> moment.</a:t>
            </a:r>
          </a:p>
          <a:p>
            <a:pPr marL="0" indent="0" algn="just">
              <a:buNone/>
            </a:pPr>
            <a:r>
              <a:rPr lang="cs-CZ" sz="2400" dirty="0">
                <a:solidFill>
                  <a:schemeClr val="bg2"/>
                </a:solidFill>
              </a:rPr>
              <a:t>3. </a:t>
            </a:r>
            <a:r>
              <a:rPr lang="cs-CZ" sz="2400" dirty="0" err="1">
                <a:solidFill>
                  <a:schemeClr val="bg2"/>
                </a:solidFill>
              </a:rPr>
              <a:t>Summary</a:t>
            </a:r>
            <a:r>
              <a:rPr lang="cs-CZ" sz="2400" dirty="0">
                <a:solidFill>
                  <a:schemeClr val="bg2"/>
                </a:solidFill>
              </a:rPr>
              <a:t> </a:t>
            </a:r>
          </a:p>
          <a:p>
            <a:pPr marL="0" indent="0" algn="just">
              <a:buNone/>
            </a:pPr>
            <a:r>
              <a:rPr lang="cs-CZ" sz="2400" dirty="0" err="1">
                <a:solidFill>
                  <a:schemeClr val="bg2"/>
                </a:solidFill>
              </a:rPr>
              <a:t>Summarize</a:t>
            </a:r>
            <a:r>
              <a:rPr lang="cs-CZ" sz="2400" dirty="0">
                <a:solidFill>
                  <a:schemeClr val="bg2"/>
                </a:solidFill>
              </a:rPr>
              <a:t> </a:t>
            </a:r>
            <a:r>
              <a:rPr lang="cs-CZ" sz="2400" dirty="0" err="1">
                <a:solidFill>
                  <a:schemeClr val="bg2"/>
                </a:solidFill>
              </a:rPr>
              <a:t>the</a:t>
            </a:r>
            <a:r>
              <a:rPr lang="cs-CZ" sz="2400" dirty="0">
                <a:solidFill>
                  <a:schemeClr val="bg2"/>
                </a:solidFill>
              </a:rPr>
              <a:t> </a:t>
            </a:r>
            <a:r>
              <a:rPr lang="cs-CZ" sz="2400" dirty="0" err="1">
                <a:solidFill>
                  <a:schemeClr val="bg2"/>
                </a:solidFill>
              </a:rPr>
              <a:t>key</a:t>
            </a:r>
            <a:r>
              <a:rPr lang="cs-CZ" sz="2400" dirty="0">
                <a:solidFill>
                  <a:schemeClr val="bg2"/>
                </a:solidFill>
              </a:rPr>
              <a:t> </a:t>
            </a:r>
            <a:r>
              <a:rPr lang="cs-CZ" sz="2400" dirty="0" err="1">
                <a:solidFill>
                  <a:schemeClr val="bg2"/>
                </a:solidFill>
              </a:rPr>
              <a:t>finding</a:t>
            </a:r>
            <a:r>
              <a:rPr lang="cs-CZ" sz="2400" dirty="0">
                <a:solidFill>
                  <a:schemeClr val="bg2"/>
                </a:solidFill>
              </a:rPr>
              <a:t>. </a:t>
            </a:r>
            <a:r>
              <a:rPr lang="cs-CZ" sz="2400" dirty="0" err="1">
                <a:solidFill>
                  <a:schemeClr val="bg2"/>
                </a:solidFill>
              </a:rPr>
              <a:t>Good</a:t>
            </a:r>
            <a:r>
              <a:rPr lang="cs-CZ" sz="2400" dirty="0">
                <a:solidFill>
                  <a:schemeClr val="bg2"/>
                </a:solidFill>
              </a:rPr>
              <a:t> </a:t>
            </a:r>
            <a:r>
              <a:rPr lang="cs-CZ" sz="2400" dirty="0" err="1">
                <a:solidFill>
                  <a:schemeClr val="bg2"/>
                </a:solidFill>
              </a:rPr>
              <a:t>practise</a:t>
            </a:r>
            <a:r>
              <a:rPr lang="cs-CZ" sz="24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34276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TASK 1 – gen </a:t>
            </a:r>
            <a:r>
              <a:rPr lang="cs-CZ" sz="3300" b="1" dirty="0" err="1">
                <a:solidFill>
                  <a:schemeClr val="bg2"/>
                </a:solidFill>
                <a:effectLst/>
                <a:latin typeface="+mn-lt"/>
              </a:rPr>
              <a:t>Babyboomers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Your company is implementing a new flexible work policy that allows employees to work remotely on certain days of the week. However, some Baby Boomer employees are resistant to this change, expressing concerns about productivity and communication. Your task is to lead a discussion with the Baby Boomer group to address their concerns, explore the benefits of flexible work arrangements, and develop strategies to ensure successful implementation while accommodating their preferences for traditional work structures.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86277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9461</TotalTime>
  <Words>2319</Words>
  <Application>Microsoft Office PowerPoint</Application>
  <PresentationFormat>Předvádění na obrazovce (4:3)</PresentationFormat>
  <Paragraphs>177</Paragraphs>
  <Slides>28</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Times New Roman</vt:lpstr>
      <vt:lpstr>Wingdings</vt:lpstr>
      <vt:lpstr>Vzletný</vt:lpstr>
      <vt:lpstr>Prezentace aplikace PowerPoint</vt:lpstr>
      <vt:lpstr>Content</vt:lpstr>
      <vt:lpstr>Multigenerational leadership</vt:lpstr>
      <vt:lpstr>Skills to be a multigenerational leader</vt:lpstr>
      <vt:lpstr>Generations and their characteristics</vt:lpstr>
      <vt:lpstr>Pros and cons of multigen approach</vt:lpstr>
      <vt:lpstr>Companies with positive multigen approach</vt:lpstr>
      <vt:lpstr>TASK 1 – multigen challenge</vt:lpstr>
      <vt:lpstr>TASK 1 – gen Babyboomers</vt:lpstr>
      <vt:lpstr>TASK 1 – gen X</vt:lpstr>
      <vt:lpstr>TASK 1 – gen Y (Millenials)</vt:lpstr>
      <vt:lpstr>TASK 1 – gen Z</vt:lpstr>
      <vt:lpstr>Is Multigen Leadership important?</vt:lpstr>
      <vt:lpstr>Diversity management</vt:lpstr>
      <vt:lpstr>Diversity management</vt:lpstr>
      <vt:lpstr>Diversity management</vt:lpstr>
      <vt:lpstr>Advantages of diversity management</vt:lpstr>
      <vt:lpstr>Disadvantages / challenges of diversity management</vt:lpstr>
      <vt:lpstr>Methods of diversity management</vt:lpstr>
      <vt:lpstr>Methods of diversity management</vt:lpstr>
      <vt:lpstr>Methods of diversity management</vt:lpstr>
      <vt:lpstr>TASK 2 </vt:lpstr>
      <vt:lpstr>Talent management</vt:lpstr>
      <vt:lpstr>Talent management</vt:lpstr>
      <vt:lpstr>Talent management x Talent aquisition</vt:lpstr>
      <vt:lpstr>Key Principles of Talent Management </vt:lpstr>
      <vt:lpstr>Next lesson content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Helena Marková</cp:lastModifiedBy>
  <cp:revision>290</cp:revision>
  <cp:lastPrinted>1601-01-01T00:00:00Z</cp:lastPrinted>
  <dcterms:created xsi:type="dcterms:W3CDTF">2005-09-23T13:42:26Z</dcterms:created>
  <dcterms:modified xsi:type="dcterms:W3CDTF">2024-03-18T13:06:21Z</dcterms:modified>
</cp:coreProperties>
</file>