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56" r:id="rId2"/>
    <p:sldId id="269" r:id="rId3"/>
    <p:sldId id="383" r:id="rId4"/>
    <p:sldId id="427" r:id="rId5"/>
    <p:sldId id="414" r:id="rId6"/>
    <p:sldId id="400" r:id="rId7"/>
    <p:sldId id="415" r:id="rId8"/>
    <p:sldId id="428" r:id="rId9"/>
    <p:sldId id="416" r:id="rId10"/>
    <p:sldId id="398" r:id="rId11"/>
    <p:sldId id="387" r:id="rId12"/>
    <p:sldId id="386" r:id="rId13"/>
    <p:sldId id="388" r:id="rId14"/>
    <p:sldId id="417" r:id="rId15"/>
    <p:sldId id="389" r:id="rId16"/>
    <p:sldId id="408" r:id="rId17"/>
    <p:sldId id="418" r:id="rId18"/>
    <p:sldId id="409" r:id="rId19"/>
    <p:sldId id="419" r:id="rId20"/>
    <p:sldId id="410" r:id="rId21"/>
    <p:sldId id="413" r:id="rId22"/>
    <p:sldId id="393" r:id="rId23"/>
    <p:sldId id="432" r:id="rId24"/>
    <p:sldId id="433" r:id="rId25"/>
    <p:sldId id="394" r:id="rId26"/>
    <p:sldId id="434" r:id="rId27"/>
    <p:sldId id="435" r:id="rId28"/>
    <p:sldId id="436" r:id="rId29"/>
    <p:sldId id="446" r:id="rId30"/>
    <p:sldId id="273" r:id="rId31"/>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Výchozí oddíl" id="{E58DADE8-EFD0-4CCF-830F-B9EE80690544}">
          <p14:sldIdLst>
            <p14:sldId id="256"/>
            <p14:sldId id="269"/>
            <p14:sldId id="383"/>
            <p14:sldId id="427"/>
            <p14:sldId id="414"/>
            <p14:sldId id="400"/>
            <p14:sldId id="415"/>
            <p14:sldId id="428"/>
            <p14:sldId id="416"/>
          </p14:sldIdLst>
        </p14:section>
        <p14:section name="Oddíl bez názvu" id="{0DD63392-BB8C-491B-BAF5-AE269A00D3A9}">
          <p14:sldIdLst>
            <p14:sldId id="398"/>
            <p14:sldId id="387"/>
            <p14:sldId id="386"/>
            <p14:sldId id="388"/>
            <p14:sldId id="417"/>
            <p14:sldId id="389"/>
            <p14:sldId id="408"/>
            <p14:sldId id="418"/>
            <p14:sldId id="409"/>
            <p14:sldId id="419"/>
            <p14:sldId id="410"/>
            <p14:sldId id="413"/>
            <p14:sldId id="393"/>
            <p14:sldId id="432"/>
            <p14:sldId id="433"/>
            <p14:sldId id="394"/>
            <p14:sldId id="434"/>
            <p14:sldId id="435"/>
            <p14:sldId id="436"/>
            <p14:sldId id="446"/>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9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userId="8ac8855c-4e0e-44ec-b242-4f56ba3c791e" providerId="ADAL" clId="{3E574447-B767-4EE0-9DE6-59F9B8108336}"/>
    <pc:docChg chg="delSld modSld modSection">
      <pc:chgData name="Helena" userId="8ac8855c-4e0e-44ec-b242-4f56ba3c791e" providerId="ADAL" clId="{3E574447-B767-4EE0-9DE6-59F9B8108336}" dt="2024-04-15T12:31:12.311" v="156" actId="2696"/>
      <pc:docMkLst>
        <pc:docMk/>
      </pc:docMkLst>
      <pc:sldChg chg="del">
        <pc:chgData name="Helena" userId="8ac8855c-4e0e-44ec-b242-4f56ba3c791e" providerId="ADAL" clId="{3E574447-B767-4EE0-9DE6-59F9B8108336}" dt="2024-04-15T12:31:12.311" v="156" actId="2696"/>
        <pc:sldMkLst>
          <pc:docMk/>
          <pc:sldMk cId="1241920278" sldId="385"/>
        </pc:sldMkLst>
      </pc:sldChg>
      <pc:sldChg chg="addSp modSp mod">
        <pc:chgData name="Helena" userId="8ac8855c-4e0e-44ec-b242-4f56ba3c791e" providerId="ADAL" clId="{3E574447-B767-4EE0-9DE6-59F9B8108336}" dt="2024-04-15T12:30:54.961" v="154" actId="1076"/>
        <pc:sldMkLst>
          <pc:docMk/>
          <pc:sldMk cId="428736296" sldId="398"/>
        </pc:sldMkLst>
        <pc:spChg chg="mod">
          <ac:chgData name="Helena" userId="8ac8855c-4e0e-44ec-b242-4f56ba3c791e" providerId="ADAL" clId="{3E574447-B767-4EE0-9DE6-59F9B8108336}" dt="2024-04-15T12:30:26.092" v="151" actId="20577"/>
          <ac:spMkLst>
            <pc:docMk/>
            <pc:sldMk cId="428736296" sldId="398"/>
            <ac:spMk id="44035" creationId="{00000000-0000-0000-0000-000000000000}"/>
          </ac:spMkLst>
        </pc:spChg>
        <pc:picChg chg="add mod">
          <ac:chgData name="Helena" userId="8ac8855c-4e0e-44ec-b242-4f56ba3c791e" providerId="ADAL" clId="{3E574447-B767-4EE0-9DE6-59F9B8108336}" dt="2024-04-15T12:30:54.961" v="154" actId="1076"/>
          <ac:picMkLst>
            <pc:docMk/>
            <pc:sldMk cId="428736296" sldId="398"/>
            <ac:picMk id="3" creationId="{F745E739-C8BA-44FC-9CB5-220169D62C40}"/>
          </ac:picMkLst>
        </pc:picChg>
      </pc:sldChg>
      <pc:sldChg chg="modSp mod">
        <pc:chgData name="Helena" userId="8ac8855c-4e0e-44ec-b242-4f56ba3c791e" providerId="ADAL" clId="{3E574447-B767-4EE0-9DE6-59F9B8108336}" dt="2024-04-15T10:17:30.015" v="28" actId="6549"/>
        <pc:sldMkLst>
          <pc:docMk/>
          <pc:sldMk cId="2026075550" sldId="427"/>
        </pc:sldMkLst>
        <pc:spChg chg="mod">
          <ac:chgData name="Helena" userId="8ac8855c-4e0e-44ec-b242-4f56ba3c791e" providerId="ADAL" clId="{3E574447-B767-4EE0-9DE6-59F9B8108336}" dt="2024-04-15T10:17:30.015" v="28" actId="6549"/>
          <ac:spMkLst>
            <pc:docMk/>
            <pc:sldMk cId="2026075550" sldId="427"/>
            <ac:spMk id="44035" creationId="{00000000-0000-0000-0000-000000000000}"/>
          </ac:spMkLst>
        </pc:spChg>
      </pc:sldChg>
      <pc:sldChg chg="del">
        <pc:chgData name="Helena" userId="8ac8855c-4e0e-44ec-b242-4f56ba3c791e" providerId="ADAL" clId="{3E574447-B767-4EE0-9DE6-59F9B8108336}" dt="2024-04-15T12:31:08.314" v="155" actId="2696"/>
        <pc:sldMkLst>
          <pc:docMk/>
          <pc:sldMk cId="4172627491" sldId="4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15.04.2024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4000" b="1" dirty="0" err="1">
                <a:solidFill>
                  <a:schemeClr val="bg2"/>
                </a:solidFill>
              </a:rPr>
              <a:t>Onboarding</a:t>
            </a:r>
            <a:r>
              <a:rPr lang="cs-CZ" sz="4000" b="1" dirty="0">
                <a:solidFill>
                  <a:schemeClr val="bg2"/>
                </a:solidFill>
              </a:rPr>
              <a:t> </a:t>
            </a:r>
            <a:r>
              <a:rPr lang="cs-CZ" sz="4000" b="1" dirty="0" err="1">
                <a:solidFill>
                  <a:schemeClr val="bg2"/>
                </a:solidFill>
              </a:rPr>
              <a:t>process</a:t>
            </a:r>
            <a:r>
              <a:rPr lang="cs-CZ" sz="4000" b="1" dirty="0">
                <a:solidFill>
                  <a:schemeClr val="bg2"/>
                </a:solidFill>
              </a:rPr>
              <a:t>. Learning and </a:t>
            </a:r>
            <a:r>
              <a:rPr lang="cs-CZ" sz="4000" b="1" dirty="0" err="1">
                <a:solidFill>
                  <a:schemeClr val="bg2"/>
                </a:solidFill>
              </a:rPr>
              <a:t>developement</a:t>
            </a:r>
            <a:r>
              <a:rPr lang="cs-CZ" sz="4000" b="1" dirty="0">
                <a:solidFill>
                  <a:schemeClr val="bg2"/>
                </a:solidFill>
              </a:rPr>
              <a:t>. </a:t>
            </a:r>
          </a:p>
          <a:p>
            <a:pPr algn="ctr" eaLnBrk="1" hangingPunct="1">
              <a:lnSpc>
                <a:spcPct val="90000"/>
              </a:lnSpc>
              <a:buNone/>
            </a:pPr>
            <a:endParaRPr lang="cs-CZ" sz="4000" b="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10</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6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at</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university</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What</a:t>
            </a:r>
            <a:r>
              <a:rPr lang="cs-CZ" sz="2800" dirty="0">
                <a:solidFill>
                  <a:schemeClr val="bg2"/>
                </a:solidFill>
              </a:rPr>
              <a:t> </a:t>
            </a:r>
            <a:r>
              <a:rPr lang="cs-CZ" sz="2800" dirty="0" err="1">
                <a:solidFill>
                  <a:schemeClr val="bg2"/>
                </a:solidFill>
              </a:rPr>
              <a:t>about</a:t>
            </a:r>
            <a:r>
              <a:rPr lang="cs-CZ" sz="2800" dirty="0">
                <a:solidFill>
                  <a:schemeClr val="bg2"/>
                </a:solidFill>
              </a:rPr>
              <a:t> </a:t>
            </a:r>
            <a:r>
              <a:rPr lang="cs-CZ" sz="2800" dirty="0" err="1">
                <a:solidFill>
                  <a:schemeClr val="bg2"/>
                </a:solidFill>
              </a:rPr>
              <a:t>our</a:t>
            </a:r>
            <a:r>
              <a:rPr lang="cs-CZ" sz="2800" dirty="0">
                <a:solidFill>
                  <a:schemeClr val="bg2"/>
                </a:solidFill>
              </a:rPr>
              <a:t> university </a:t>
            </a:r>
            <a:r>
              <a:rPr lang="cs-CZ" sz="2800" dirty="0" err="1">
                <a:solidFill>
                  <a:schemeClr val="bg2"/>
                </a:solidFill>
              </a:rPr>
              <a:t>onborarding</a:t>
            </a:r>
            <a:r>
              <a:rPr lang="cs-CZ" sz="2800" dirty="0">
                <a:solidFill>
                  <a:schemeClr val="bg2"/>
                </a:solidFill>
              </a:rPr>
              <a:t> </a:t>
            </a:r>
            <a:r>
              <a:rPr lang="cs-CZ" sz="2800" dirty="0" err="1">
                <a:solidFill>
                  <a:schemeClr val="bg2"/>
                </a:solidFill>
              </a:rPr>
              <a:t>process</a:t>
            </a:r>
            <a:r>
              <a:rPr lang="cs-CZ" sz="2800" dirty="0">
                <a:solidFill>
                  <a:schemeClr val="bg2"/>
                </a:solidFill>
              </a:rPr>
              <a:t>? </a:t>
            </a:r>
            <a:r>
              <a:rPr lang="cs-CZ" sz="2800" dirty="0" err="1">
                <a:solidFill>
                  <a:schemeClr val="bg2"/>
                </a:solidFill>
              </a:rPr>
              <a:t>What</a:t>
            </a:r>
            <a:r>
              <a:rPr lang="cs-CZ" sz="2800" dirty="0">
                <a:solidFill>
                  <a:schemeClr val="bg2"/>
                </a:solidFill>
              </a:rPr>
              <a:t> do </a:t>
            </a:r>
            <a:r>
              <a:rPr lang="cs-CZ" sz="2800" dirty="0" err="1">
                <a:solidFill>
                  <a:schemeClr val="bg2"/>
                </a:solidFill>
              </a:rPr>
              <a:t>you</a:t>
            </a:r>
            <a:r>
              <a:rPr lang="cs-CZ" sz="2800" dirty="0">
                <a:solidFill>
                  <a:schemeClr val="bg2"/>
                </a:solidFill>
              </a:rPr>
              <a:t> </a:t>
            </a:r>
            <a:r>
              <a:rPr lang="cs-CZ" sz="2800" dirty="0" err="1">
                <a:solidFill>
                  <a:schemeClr val="bg2"/>
                </a:solidFill>
              </a:rPr>
              <a:t>appreciate</a:t>
            </a:r>
            <a:r>
              <a:rPr lang="cs-CZ" sz="2800" dirty="0">
                <a:solidFill>
                  <a:schemeClr val="bg2"/>
                </a:solidFill>
              </a:rPr>
              <a:t> and </a:t>
            </a:r>
            <a:r>
              <a:rPr lang="cs-CZ" sz="2800" dirty="0" err="1">
                <a:solidFill>
                  <a:schemeClr val="bg2"/>
                </a:solidFill>
              </a:rPr>
              <a:t>what</a:t>
            </a:r>
            <a:r>
              <a:rPr lang="cs-CZ" sz="2800" dirty="0">
                <a:solidFill>
                  <a:schemeClr val="bg2"/>
                </a:solidFill>
              </a:rPr>
              <a:t> </a:t>
            </a:r>
            <a:r>
              <a:rPr lang="cs-CZ" sz="2800" dirty="0" err="1">
                <a:solidFill>
                  <a:schemeClr val="bg2"/>
                </a:solidFill>
              </a:rPr>
              <a:t>would</a:t>
            </a:r>
            <a:r>
              <a:rPr lang="cs-CZ" sz="2800" dirty="0">
                <a:solidFill>
                  <a:schemeClr val="bg2"/>
                </a:solidFill>
              </a:rPr>
              <a:t> </a:t>
            </a:r>
            <a:r>
              <a:rPr lang="cs-CZ" sz="2800" dirty="0" err="1">
                <a:solidFill>
                  <a:schemeClr val="bg2"/>
                </a:solidFill>
              </a:rPr>
              <a:t>you</a:t>
            </a:r>
            <a:r>
              <a:rPr lang="cs-CZ" sz="2800" dirty="0">
                <a:solidFill>
                  <a:schemeClr val="bg2"/>
                </a:solidFill>
              </a:rPr>
              <a:t> </a:t>
            </a:r>
            <a:r>
              <a:rPr lang="cs-CZ" sz="2800" dirty="0" err="1">
                <a:solidFill>
                  <a:schemeClr val="bg2"/>
                </a:solidFill>
              </a:rPr>
              <a:t>improve</a:t>
            </a:r>
            <a:r>
              <a:rPr lang="cs-CZ" sz="2800" dirty="0">
                <a:solidFill>
                  <a:schemeClr val="bg2"/>
                </a:solidFill>
              </a:rPr>
              <a:t>?</a:t>
            </a: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F745E739-C8BA-44FC-9CB5-220169D62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2300237"/>
            <a:ext cx="4509120" cy="4509120"/>
          </a:xfrm>
          <a:prstGeom prst="rect">
            <a:avLst/>
          </a:prstGeom>
        </p:spPr>
      </p:pic>
    </p:spTree>
    <p:extLst>
      <p:ext uri="{BB962C8B-B14F-4D97-AF65-F5344CB8AC3E}">
        <p14:creationId xmlns:p14="http://schemas.microsoft.com/office/powerpoint/2010/main" val="42873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Self-initiated</a:t>
            </a:r>
            <a:r>
              <a:rPr lang="cs-CZ" sz="2800" dirty="0">
                <a:solidFill>
                  <a:schemeClr val="bg2"/>
                </a:solidFill>
              </a:rPr>
              <a:t> </a:t>
            </a:r>
            <a:r>
              <a:rPr lang="cs-CZ" sz="2800" dirty="0" err="1">
                <a:solidFill>
                  <a:schemeClr val="bg2"/>
                </a:solidFill>
              </a:rPr>
              <a:t>personal</a:t>
            </a:r>
            <a:r>
              <a:rPr lang="cs-CZ" sz="2800" dirty="0">
                <a:solidFill>
                  <a:schemeClr val="bg2"/>
                </a:solidFill>
              </a:rPr>
              <a:t> </a:t>
            </a:r>
            <a:r>
              <a:rPr lang="cs-CZ" sz="2800" dirty="0" err="1">
                <a:solidFill>
                  <a:schemeClr val="bg2"/>
                </a:solidFill>
              </a:rPr>
              <a:t>process</a:t>
            </a:r>
            <a:r>
              <a:rPr lang="en-US" sz="2800" dirty="0">
                <a:solidFill>
                  <a:schemeClr val="bg2"/>
                </a:solidFill>
              </a:rPr>
              <a:t>.</a:t>
            </a:r>
            <a:endParaRPr lang="cs-CZ" sz="2800" dirty="0">
              <a:solidFill>
                <a:schemeClr val="bg2"/>
              </a:solidFill>
            </a:endParaRPr>
          </a:p>
          <a:p>
            <a:pPr marL="0" indent="0" algn="just">
              <a:buNone/>
            </a:pPr>
            <a:r>
              <a:rPr lang="cs-CZ" sz="2800" dirty="0" err="1">
                <a:solidFill>
                  <a:schemeClr val="bg2"/>
                </a:solidFill>
              </a:rPr>
              <a:t>Involves</a:t>
            </a:r>
            <a:r>
              <a:rPr lang="cs-CZ" sz="2800" dirty="0">
                <a:solidFill>
                  <a:schemeClr val="bg2"/>
                </a:solidFill>
              </a:rPr>
              <a:t> a </a:t>
            </a:r>
            <a:r>
              <a:rPr lang="cs-CZ" sz="2800" dirty="0" err="1">
                <a:solidFill>
                  <a:schemeClr val="bg2"/>
                </a:solidFill>
              </a:rPr>
              <a:t>change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cognition</a:t>
            </a:r>
            <a:r>
              <a:rPr lang="cs-CZ" sz="2800" dirty="0">
                <a:solidFill>
                  <a:schemeClr val="bg2"/>
                </a:solidFill>
              </a:rPr>
              <a:t>, </a:t>
            </a:r>
            <a:r>
              <a:rPr lang="cs-CZ" sz="2800" dirty="0" err="1">
                <a:solidFill>
                  <a:schemeClr val="bg2"/>
                </a:solidFill>
              </a:rPr>
              <a:t>action</a:t>
            </a:r>
            <a:r>
              <a:rPr lang="cs-CZ" sz="2800" dirty="0">
                <a:solidFill>
                  <a:schemeClr val="bg2"/>
                </a:solidFill>
              </a:rPr>
              <a:t> and </a:t>
            </a:r>
            <a:r>
              <a:rPr lang="cs-CZ" sz="2800" dirty="0" err="1">
                <a:solidFill>
                  <a:schemeClr val="bg2"/>
                </a:solidFill>
              </a:rPr>
              <a:t>interaction</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others</a:t>
            </a:r>
            <a:r>
              <a:rPr lang="cs-CZ" sz="2800" dirty="0">
                <a:solidFill>
                  <a:schemeClr val="bg2"/>
                </a:solidFill>
              </a:rPr>
              <a:t>.</a:t>
            </a:r>
          </a:p>
          <a:p>
            <a:pPr marL="0" indent="0" algn="just">
              <a:buNone/>
            </a:pPr>
            <a:r>
              <a:rPr lang="cs-CZ" sz="2800" dirty="0" err="1">
                <a:solidFill>
                  <a:schemeClr val="bg2"/>
                </a:solidFill>
              </a:rPr>
              <a:t>The</a:t>
            </a:r>
            <a:r>
              <a:rPr lang="cs-CZ" sz="2800" dirty="0">
                <a:solidFill>
                  <a:schemeClr val="bg2"/>
                </a:solidFill>
              </a:rPr>
              <a:t> </a:t>
            </a:r>
            <a:r>
              <a:rPr lang="cs-CZ" sz="2800" dirty="0" err="1">
                <a:solidFill>
                  <a:schemeClr val="bg2"/>
                </a:solidFill>
              </a:rPr>
              <a:t>change</a:t>
            </a:r>
            <a:r>
              <a:rPr lang="cs-CZ" sz="2800" dirty="0">
                <a:solidFill>
                  <a:schemeClr val="bg2"/>
                </a:solidFill>
              </a:rPr>
              <a:t> </a:t>
            </a:r>
            <a:r>
              <a:rPr lang="cs-CZ" sz="2800" dirty="0" err="1">
                <a:solidFill>
                  <a:schemeClr val="bg2"/>
                </a:solidFill>
              </a:rPr>
              <a:t>may</a:t>
            </a:r>
            <a:r>
              <a:rPr lang="cs-CZ" sz="2800" dirty="0">
                <a:solidFill>
                  <a:schemeClr val="bg2"/>
                </a:solidFill>
              </a:rPr>
              <a:t> </a:t>
            </a:r>
            <a:r>
              <a:rPr lang="cs-CZ" sz="2800" dirty="0" err="1">
                <a:solidFill>
                  <a:schemeClr val="bg2"/>
                </a:solidFill>
              </a:rPr>
              <a:t>concern</a:t>
            </a:r>
            <a:r>
              <a:rPr lang="cs-CZ" sz="2800" dirty="0">
                <a:solidFill>
                  <a:schemeClr val="bg2"/>
                </a:solidFill>
              </a:rPr>
              <a:t> </a:t>
            </a:r>
            <a:r>
              <a:rPr lang="cs-CZ" sz="2800" dirty="0" err="1">
                <a:solidFill>
                  <a:schemeClr val="bg2"/>
                </a:solidFill>
              </a:rPr>
              <a:t>an</a:t>
            </a:r>
            <a:r>
              <a:rPr lang="cs-CZ" sz="2800" dirty="0">
                <a:solidFill>
                  <a:schemeClr val="bg2"/>
                </a:solidFill>
              </a:rPr>
              <a:t> </a:t>
            </a:r>
            <a:r>
              <a:rPr lang="cs-CZ" sz="2800" dirty="0" err="1">
                <a:solidFill>
                  <a:schemeClr val="bg2"/>
                </a:solidFill>
              </a:rPr>
              <a:t>individual</a:t>
            </a:r>
            <a:r>
              <a:rPr lang="cs-CZ" sz="2800" dirty="0">
                <a:solidFill>
                  <a:schemeClr val="bg2"/>
                </a:solidFill>
              </a:rPr>
              <a:t> </a:t>
            </a:r>
            <a:r>
              <a:rPr lang="cs-CZ" sz="2800" dirty="0" err="1">
                <a:solidFill>
                  <a:schemeClr val="bg2"/>
                </a:solidFill>
              </a:rPr>
              <a:t>acquisition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knowledge</a:t>
            </a:r>
            <a:r>
              <a:rPr lang="cs-CZ" sz="2800" dirty="0">
                <a:solidFill>
                  <a:schemeClr val="bg2"/>
                </a:solidFill>
              </a:rPr>
              <a:t>, </a:t>
            </a:r>
            <a:r>
              <a:rPr lang="cs-CZ" sz="2800" dirty="0" err="1">
                <a:solidFill>
                  <a:schemeClr val="bg2"/>
                </a:solidFill>
              </a:rPr>
              <a:t>skill</a:t>
            </a:r>
            <a:r>
              <a:rPr lang="cs-CZ" sz="2800" dirty="0">
                <a:solidFill>
                  <a:schemeClr val="bg2"/>
                </a:solidFill>
              </a:rPr>
              <a:t> and </a:t>
            </a:r>
            <a:r>
              <a:rPr lang="cs-CZ" sz="2800" dirty="0" err="1">
                <a:solidFill>
                  <a:schemeClr val="bg2"/>
                </a:solidFill>
              </a:rPr>
              <a:t>attitude</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2"/>
          </a:xfrm>
        </p:spPr>
        <p:txBody>
          <a:bodyPr/>
          <a:lstStyle/>
          <a:p>
            <a:pPr eaLnBrk="1" hangingPunct="1">
              <a:defRPr/>
            </a:pPr>
            <a:br>
              <a:rPr lang="cs-CZ" sz="3300" b="1" dirty="0">
                <a:solidFill>
                  <a:schemeClr val="bg2"/>
                </a:solidFill>
                <a:effectLst/>
                <a:latin typeface="+mn-lt"/>
              </a:rPr>
            </a:br>
            <a:r>
              <a:rPr lang="cs-CZ" sz="3300" b="1" dirty="0" err="1">
                <a:solidFill>
                  <a:schemeClr val="bg2"/>
                </a:solidFill>
                <a:effectLst/>
                <a:latin typeface="+mn-lt"/>
              </a:rPr>
              <a:t>Training</a:t>
            </a:r>
            <a:br>
              <a:rPr lang="cs-CZ" sz="3300" b="1" dirty="0">
                <a:solidFill>
                  <a:schemeClr val="bg2"/>
                </a:solidFill>
                <a:effectLst/>
                <a:latin typeface="+mn-lt"/>
              </a:rPr>
            </a:b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6"/>
            <a:ext cx="8640960" cy="5400600"/>
          </a:xfrm>
        </p:spPr>
        <p:txBody>
          <a:bodyPr>
            <a:noAutofit/>
          </a:bodyPr>
          <a:lstStyle/>
          <a:p>
            <a:pPr marL="0" indent="0" algn="just">
              <a:buNone/>
            </a:pPr>
            <a:r>
              <a:rPr lang="cs-CZ" sz="2800" dirty="0" err="1">
                <a:solidFill>
                  <a:schemeClr val="bg2"/>
                </a:solidFill>
              </a:rPr>
              <a:t>Defined</a:t>
            </a:r>
            <a:r>
              <a:rPr lang="cs-CZ" sz="2800" dirty="0">
                <a:solidFill>
                  <a:schemeClr val="bg2"/>
                </a:solidFill>
              </a:rPr>
              <a:t> as „</a:t>
            </a:r>
            <a:r>
              <a:rPr lang="cs-CZ" sz="2800" dirty="0" err="1">
                <a:solidFill>
                  <a:schemeClr val="bg2"/>
                </a:solidFill>
              </a:rPr>
              <a:t>planned</a:t>
            </a:r>
            <a:r>
              <a:rPr lang="cs-CZ" sz="2800" dirty="0">
                <a:solidFill>
                  <a:schemeClr val="bg2"/>
                </a:solidFill>
              </a:rPr>
              <a:t> </a:t>
            </a:r>
            <a:r>
              <a:rPr lang="cs-CZ" sz="2800" dirty="0" err="1">
                <a:solidFill>
                  <a:schemeClr val="bg2"/>
                </a:solidFill>
              </a:rPr>
              <a:t>instructions</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purpose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achieving</a:t>
            </a:r>
            <a:r>
              <a:rPr lang="cs-CZ" sz="2800" dirty="0">
                <a:solidFill>
                  <a:schemeClr val="bg2"/>
                </a:solidFill>
              </a:rPr>
              <a:t> learning in </a:t>
            </a:r>
            <a:r>
              <a:rPr lang="cs-CZ" sz="2800" dirty="0" err="1">
                <a:solidFill>
                  <a:schemeClr val="bg2"/>
                </a:solidFill>
              </a:rPr>
              <a:t>order</a:t>
            </a:r>
            <a:r>
              <a:rPr lang="cs-CZ" sz="2800" dirty="0">
                <a:solidFill>
                  <a:schemeClr val="bg2"/>
                </a:solidFill>
              </a:rPr>
              <a:t> to </a:t>
            </a:r>
            <a:r>
              <a:rPr lang="cs-CZ" sz="2800" dirty="0" err="1">
                <a:solidFill>
                  <a:schemeClr val="bg2"/>
                </a:solidFill>
              </a:rPr>
              <a:t>improve</a:t>
            </a:r>
            <a:r>
              <a:rPr lang="cs-CZ" sz="2800" dirty="0">
                <a:solidFill>
                  <a:schemeClr val="bg2"/>
                </a:solidFill>
              </a:rPr>
              <a:t> performance </a:t>
            </a:r>
            <a:r>
              <a:rPr lang="cs-CZ" sz="2800" dirty="0" err="1">
                <a:solidFill>
                  <a:schemeClr val="bg2"/>
                </a:solidFill>
              </a:rPr>
              <a:t>or</a:t>
            </a:r>
            <a:r>
              <a:rPr lang="cs-CZ" sz="2800" dirty="0">
                <a:solidFill>
                  <a:schemeClr val="bg2"/>
                </a:solidFill>
              </a:rPr>
              <a:t> </a:t>
            </a:r>
            <a:r>
              <a:rPr lang="cs-CZ" sz="2800" dirty="0" err="1">
                <a:solidFill>
                  <a:schemeClr val="bg2"/>
                </a:solidFill>
              </a:rPr>
              <a:t>satisfy</a:t>
            </a:r>
            <a:r>
              <a:rPr lang="cs-CZ" sz="2800" dirty="0">
                <a:solidFill>
                  <a:schemeClr val="bg2"/>
                </a:solidFill>
              </a:rPr>
              <a:t> </a:t>
            </a:r>
            <a:r>
              <a:rPr lang="cs-CZ" sz="2800" dirty="0" err="1">
                <a:solidFill>
                  <a:schemeClr val="bg2"/>
                </a:solidFill>
              </a:rPr>
              <a:t>developement</a:t>
            </a:r>
            <a:r>
              <a:rPr lang="cs-CZ" sz="2800" dirty="0">
                <a:solidFill>
                  <a:schemeClr val="bg2"/>
                </a:solidFill>
              </a:rPr>
              <a:t> </a:t>
            </a:r>
            <a:r>
              <a:rPr lang="cs-CZ" sz="2800" dirty="0" err="1">
                <a:solidFill>
                  <a:schemeClr val="bg2"/>
                </a:solidFill>
              </a:rPr>
              <a:t>needs</a:t>
            </a:r>
            <a:r>
              <a:rPr lang="cs-CZ" sz="2800" dirty="0">
                <a:solidFill>
                  <a:schemeClr val="bg2"/>
                </a:solidFill>
              </a:rPr>
              <a:t>.</a:t>
            </a:r>
          </a:p>
          <a:p>
            <a:pPr marL="0" indent="0" algn="just">
              <a:buNone/>
            </a:pPr>
            <a:r>
              <a:rPr lang="cs-CZ" sz="2800" dirty="0" err="1">
                <a:solidFill>
                  <a:schemeClr val="bg2"/>
                </a:solidFill>
              </a:rPr>
              <a:t>Improving</a:t>
            </a:r>
            <a:r>
              <a:rPr lang="cs-CZ" sz="2800" dirty="0">
                <a:solidFill>
                  <a:schemeClr val="bg2"/>
                </a:solidFill>
              </a:rPr>
              <a:t> </a:t>
            </a:r>
            <a:r>
              <a:rPr lang="cs-CZ" sz="2800" dirty="0" err="1">
                <a:solidFill>
                  <a:schemeClr val="bg2"/>
                </a:solidFill>
              </a:rPr>
              <a:t>particular</a:t>
            </a:r>
            <a:r>
              <a:rPr lang="cs-CZ" sz="2800" dirty="0">
                <a:solidFill>
                  <a:schemeClr val="bg2"/>
                </a:solidFill>
              </a:rPr>
              <a:t> </a:t>
            </a:r>
            <a:r>
              <a:rPr lang="cs-CZ" sz="2800" dirty="0" err="1">
                <a:solidFill>
                  <a:schemeClr val="bg2"/>
                </a:solidFill>
              </a:rPr>
              <a:t>competence</a:t>
            </a:r>
            <a:r>
              <a:rPr lang="cs-CZ" sz="2800" dirty="0">
                <a:solidFill>
                  <a:schemeClr val="bg2"/>
                </a:solidFill>
              </a:rPr>
              <a:t>.</a:t>
            </a: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cs-CZ" sz="2800" dirty="0" err="1">
                <a:solidFill>
                  <a:schemeClr val="bg2"/>
                </a:solidFill>
              </a:rPr>
              <a:t>planned</a:t>
            </a:r>
            <a:r>
              <a:rPr lang="cs-CZ" sz="2800" dirty="0">
                <a:solidFill>
                  <a:schemeClr val="bg2"/>
                </a:solidFill>
              </a:rPr>
              <a:t>! – </a:t>
            </a:r>
            <a:r>
              <a:rPr lang="cs-CZ" sz="2800" dirty="0" err="1">
                <a:solidFill>
                  <a:schemeClr val="bg2"/>
                </a:solidFill>
              </a:rPr>
              <a:t>important</a:t>
            </a:r>
            <a:r>
              <a:rPr lang="cs-CZ" sz="2800" dirty="0">
                <a:solidFill>
                  <a:schemeClr val="bg2"/>
                </a:solidFill>
              </a:rPr>
              <a:t> </a:t>
            </a:r>
            <a:r>
              <a:rPr lang="cs-CZ" sz="2800" dirty="0" err="1">
                <a:solidFill>
                  <a:schemeClr val="bg2"/>
                </a:solidFill>
              </a:rPr>
              <a:t>note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Developement</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dirty="0" err="1">
                <a:solidFill>
                  <a:schemeClr val="bg2"/>
                </a:solidFill>
              </a:rPr>
              <a:t>Referes</a:t>
            </a:r>
            <a:r>
              <a:rPr lang="cs-CZ" sz="2400" dirty="0">
                <a:solidFill>
                  <a:schemeClr val="bg2"/>
                </a:solidFill>
              </a:rPr>
              <a:t> to </a:t>
            </a:r>
            <a:r>
              <a:rPr lang="cs-CZ" sz="2400" dirty="0" err="1">
                <a:solidFill>
                  <a:schemeClr val="bg2"/>
                </a:solidFill>
              </a:rPr>
              <a:t>the</a:t>
            </a:r>
            <a:r>
              <a:rPr lang="cs-CZ" sz="2400" dirty="0">
                <a:solidFill>
                  <a:schemeClr val="bg2"/>
                </a:solidFill>
              </a:rPr>
              <a:t> </a:t>
            </a:r>
            <a:r>
              <a:rPr lang="cs-CZ" sz="2400" dirty="0" err="1">
                <a:solidFill>
                  <a:schemeClr val="bg2"/>
                </a:solidFill>
              </a:rPr>
              <a:t>acquisition</a:t>
            </a:r>
            <a:r>
              <a:rPr lang="cs-CZ" sz="2400" dirty="0">
                <a:solidFill>
                  <a:schemeClr val="bg2"/>
                </a:solidFill>
              </a:rPr>
              <a:t> </a:t>
            </a:r>
            <a:r>
              <a:rPr lang="cs-CZ" sz="2400" dirty="0" err="1">
                <a:solidFill>
                  <a:schemeClr val="bg2"/>
                </a:solidFill>
              </a:rPr>
              <a:t>or</a:t>
            </a:r>
            <a:r>
              <a:rPr lang="cs-CZ" sz="2400" dirty="0">
                <a:solidFill>
                  <a:schemeClr val="bg2"/>
                </a:solidFill>
              </a:rPr>
              <a:t> </a:t>
            </a:r>
            <a:r>
              <a:rPr lang="cs-CZ" sz="2400" dirty="0" err="1">
                <a:solidFill>
                  <a:schemeClr val="bg2"/>
                </a:solidFill>
              </a:rPr>
              <a:t>improvement</a:t>
            </a:r>
            <a:r>
              <a:rPr lang="cs-CZ" sz="2400" dirty="0">
                <a:solidFill>
                  <a:schemeClr val="bg2"/>
                </a:solidFill>
              </a:rPr>
              <a:t> </a:t>
            </a:r>
            <a:r>
              <a:rPr lang="cs-CZ" sz="2400" dirty="0" err="1">
                <a:solidFill>
                  <a:schemeClr val="bg2"/>
                </a:solidFill>
              </a:rPr>
              <a:t>of</a:t>
            </a:r>
            <a:r>
              <a:rPr lang="cs-CZ" sz="2400" dirty="0">
                <a:solidFill>
                  <a:schemeClr val="bg2"/>
                </a:solidFill>
              </a:rPr>
              <a:t> a portfolio </a:t>
            </a:r>
            <a:r>
              <a:rPr lang="cs-CZ" sz="2400" dirty="0" err="1">
                <a:solidFill>
                  <a:schemeClr val="bg2"/>
                </a:solidFill>
              </a:rPr>
              <a:t>of</a:t>
            </a:r>
            <a:r>
              <a:rPr lang="cs-CZ" sz="2400" dirty="0">
                <a:solidFill>
                  <a:schemeClr val="bg2"/>
                </a:solidFill>
              </a:rPr>
              <a:t> K,S </a:t>
            </a:r>
            <a:r>
              <a:rPr lang="cs-CZ" sz="2400" dirty="0" err="1">
                <a:solidFill>
                  <a:schemeClr val="bg2"/>
                </a:solidFill>
              </a:rPr>
              <a:t>or</a:t>
            </a:r>
            <a:r>
              <a:rPr lang="cs-CZ" sz="2400" dirty="0">
                <a:solidFill>
                  <a:schemeClr val="bg2"/>
                </a:solidFill>
              </a:rPr>
              <a:t> A in a </a:t>
            </a:r>
            <a:r>
              <a:rPr lang="cs-CZ" sz="2400" dirty="0" err="1">
                <a:solidFill>
                  <a:schemeClr val="bg2"/>
                </a:solidFill>
              </a:rPr>
              <a:t>specific</a:t>
            </a:r>
            <a:r>
              <a:rPr lang="cs-CZ" sz="2400" dirty="0">
                <a:solidFill>
                  <a:schemeClr val="bg2"/>
                </a:solidFill>
              </a:rPr>
              <a:t> area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 </a:t>
            </a:r>
          </a:p>
          <a:p>
            <a:pPr marL="0" indent="0" algn="just">
              <a:buNone/>
            </a:pPr>
            <a:r>
              <a:rPr lang="cs-CZ" sz="2400" dirty="0">
                <a:solidFill>
                  <a:schemeClr val="bg2"/>
                </a:solidFill>
              </a:rPr>
              <a:t>„</a:t>
            </a:r>
            <a:r>
              <a:rPr lang="cs-CZ" sz="2400" dirty="0" err="1">
                <a:solidFill>
                  <a:schemeClr val="bg2"/>
                </a:solidFill>
              </a:rPr>
              <a:t>Preparing</a:t>
            </a:r>
            <a:r>
              <a:rPr lang="cs-CZ" sz="2400" dirty="0">
                <a:solidFill>
                  <a:schemeClr val="bg2"/>
                </a:solidFill>
              </a:rPr>
              <a:t> </a:t>
            </a:r>
            <a:r>
              <a:rPr lang="cs-CZ" sz="2400" dirty="0" err="1">
                <a:solidFill>
                  <a:schemeClr val="bg2"/>
                </a:solidFill>
              </a:rPr>
              <a:t>someone</a:t>
            </a:r>
            <a:r>
              <a:rPr lang="cs-CZ" sz="2400" dirty="0">
                <a:solidFill>
                  <a:schemeClr val="bg2"/>
                </a:solidFill>
              </a:rPr>
              <a:t> to </a:t>
            </a:r>
            <a:r>
              <a:rPr lang="cs-CZ" sz="2400" dirty="0" err="1">
                <a:solidFill>
                  <a:schemeClr val="bg2"/>
                </a:solidFill>
              </a:rPr>
              <a:t>be</a:t>
            </a:r>
            <a:r>
              <a:rPr lang="cs-CZ" sz="2400" dirty="0">
                <a:solidFill>
                  <a:schemeClr val="bg2"/>
                </a:solidFill>
              </a:rPr>
              <a:t> </a:t>
            </a:r>
            <a:r>
              <a:rPr lang="cs-CZ" sz="2400" dirty="0" err="1">
                <a:solidFill>
                  <a:schemeClr val="bg2"/>
                </a:solidFill>
              </a:rPr>
              <a:t>something</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Education</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b="1" dirty="0" err="1">
                <a:solidFill>
                  <a:schemeClr val="bg2"/>
                </a:solidFill>
              </a:rPr>
              <a:t>Formal</a:t>
            </a:r>
            <a:r>
              <a:rPr lang="cs-CZ" sz="2400" b="1" dirty="0">
                <a:solidFill>
                  <a:schemeClr val="bg2"/>
                </a:solidFill>
              </a:rPr>
              <a:t> </a:t>
            </a:r>
            <a:r>
              <a:rPr lang="cs-CZ" sz="2400" dirty="0" err="1">
                <a:solidFill>
                  <a:schemeClr val="bg2"/>
                </a:solidFill>
              </a:rPr>
              <a:t>procedure</a:t>
            </a:r>
            <a:r>
              <a:rPr lang="cs-CZ" sz="2400" dirty="0">
                <a:solidFill>
                  <a:schemeClr val="bg2"/>
                </a:solidFill>
              </a:rPr>
              <a:t> led by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instructors</a:t>
            </a:r>
            <a:r>
              <a:rPr lang="cs-CZ" sz="2400" dirty="0">
                <a:solidFill>
                  <a:schemeClr val="bg2"/>
                </a:solidFill>
              </a:rPr>
              <a:t> </a:t>
            </a:r>
            <a:r>
              <a:rPr lang="cs-CZ" sz="2400" dirty="0" err="1">
                <a:solidFill>
                  <a:schemeClr val="bg2"/>
                </a:solidFill>
              </a:rPr>
              <a:t>with</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purpose</a:t>
            </a:r>
            <a:r>
              <a:rPr lang="cs-CZ" sz="2400" dirty="0">
                <a:solidFill>
                  <a:schemeClr val="bg2"/>
                </a:solidFill>
              </a:rPr>
              <a:t> to </a:t>
            </a:r>
            <a:r>
              <a:rPr lang="cs-CZ" sz="2400" dirty="0" err="1">
                <a:solidFill>
                  <a:schemeClr val="bg2"/>
                </a:solidFill>
              </a:rPr>
              <a:t>achieve</a:t>
            </a:r>
            <a:r>
              <a:rPr lang="cs-CZ" sz="2400" dirty="0">
                <a:solidFill>
                  <a:schemeClr val="bg2"/>
                </a:solidFill>
              </a:rPr>
              <a:t> learning in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areas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a:t>
            </a:r>
          </a:p>
          <a:p>
            <a:pPr marL="0" indent="0" algn="just">
              <a:buNone/>
            </a:pPr>
            <a:r>
              <a:rPr lang="cs-CZ" sz="2400" dirty="0" err="1">
                <a:solidFill>
                  <a:schemeClr val="bg2"/>
                </a:solidFill>
              </a:rPr>
              <a:t>From</a:t>
            </a:r>
            <a:r>
              <a:rPr lang="cs-CZ" sz="2400" dirty="0">
                <a:solidFill>
                  <a:schemeClr val="bg2"/>
                </a:solidFill>
              </a:rPr>
              <a:t> </a:t>
            </a:r>
            <a:r>
              <a:rPr lang="cs-CZ" sz="2400" dirty="0" err="1">
                <a:solidFill>
                  <a:schemeClr val="bg2"/>
                </a:solidFill>
              </a:rPr>
              <a:t>child</a:t>
            </a:r>
            <a:r>
              <a:rPr lang="cs-CZ" sz="2400" dirty="0">
                <a:solidFill>
                  <a:schemeClr val="bg2"/>
                </a:solidFill>
              </a:rPr>
              <a:t> </a:t>
            </a:r>
            <a:r>
              <a:rPr lang="cs-CZ" sz="2400" dirty="0" err="1">
                <a:solidFill>
                  <a:schemeClr val="bg2"/>
                </a:solidFill>
              </a:rPr>
              <a:t>education</a:t>
            </a:r>
            <a:r>
              <a:rPr lang="cs-CZ" sz="2400" dirty="0">
                <a:solidFill>
                  <a:schemeClr val="bg2"/>
                </a:solidFill>
              </a:rPr>
              <a:t> to andragogy </a:t>
            </a:r>
            <a:r>
              <a:rPr lang="cs-CZ" sz="2400" dirty="0" err="1">
                <a:solidFill>
                  <a:schemeClr val="bg2"/>
                </a:solidFill>
              </a:rPr>
              <a:t>education</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97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Training</a:t>
            </a:r>
            <a:r>
              <a:rPr lang="cs-CZ" sz="3300" b="1" dirty="0">
                <a:solidFill>
                  <a:schemeClr val="bg2"/>
                </a:solidFill>
                <a:effectLst/>
                <a:latin typeface="+mn-lt"/>
              </a:rPr>
              <a:t> and </a:t>
            </a:r>
            <a:r>
              <a:rPr lang="cs-CZ" sz="3300" b="1" dirty="0" err="1">
                <a:solidFill>
                  <a:schemeClr val="bg2"/>
                </a:solidFill>
                <a:effectLst/>
                <a:latin typeface="+mn-lt"/>
              </a:rPr>
              <a:t>developement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Training and development play a crucial role in HR (Human Resources) as they are responsible for developing the knowledge, skills, and abilities of the employees within the organization. </a:t>
            </a:r>
            <a:endParaRPr lang="cs-CZ" sz="2400" dirty="0">
              <a:solidFill>
                <a:schemeClr val="bg2"/>
              </a:solidFill>
            </a:endParaRPr>
          </a:p>
          <a:p>
            <a:pPr marL="0" indent="0" algn="just">
              <a:buNone/>
            </a:pPr>
            <a:r>
              <a:rPr lang="en-US" sz="2400" dirty="0">
                <a:solidFill>
                  <a:schemeClr val="bg2"/>
                </a:solidFill>
              </a:rPr>
              <a:t>HR training and development programs are designed to help employees learn and grow professionally, thereby improving their performance and productivity on the job.</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err="1">
                <a:solidFill>
                  <a:schemeClr val="bg2"/>
                </a:solidFill>
                <a:effectLst/>
                <a:latin typeface="+mn-lt"/>
              </a:rPr>
              <a:t>Key</a:t>
            </a:r>
            <a:r>
              <a:rPr lang="cs-CZ" sz="3300" b="1" dirty="0">
                <a:solidFill>
                  <a:schemeClr val="bg2"/>
                </a:solidFill>
                <a:effectLst/>
                <a:latin typeface="+mn-lt"/>
              </a:rPr>
              <a:t> </a:t>
            </a:r>
            <a:r>
              <a:rPr lang="cs-CZ" sz="3300" b="1" dirty="0" err="1">
                <a:solidFill>
                  <a:schemeClr val="bg2"/>
                </a:solidFill>
                <a:effectLst/>
                <a:latin typeface="+mn-lt"/>
              </a:rPr>
              <a:t>roles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T/D</a:t>
            </a:r>
          </a:p>
        </p:txBody>
      </p:sp>
      <p:sp>
        <p:nvSpPr>
          <p:cNvPr id="44035" name="Rectangle 3"/>
          <p:cNvSpPr>
            <a:spLocks noGrp="1" noChangeArrowheads="1"/>
          </p:cNvSpPr>
          <p:nvPr>
            <p:ph type="body" idx="1"/>
          </p:nvPr>
        </p:nvSpPr>
        <p:spPr>
          <a:xfrm>
            <a:off x="251520" y="1241972"/>
            <a:ext cx="8640960" cy="5571405"/>
          </a:xfrm>
        </p:spPr>
        <p:txBody>
          <a:bodyPr>
            <a:noAutofit/>
          </a:bodyPr>
          <a:lstStyle/>
          <a:p>
            <a:pPr marL="0" indent="0" algn="just">
              <a:buNone/>
            </a:pPr>
            <a:r>
              <a:rPr lang="en-US" sz="2000" dirty="0">
                <a:solidFill>
                  <a:schemeClr val="bg2"/>
                </a:solidFill>
              </a:rPr>
              <a:t>1.	</a:t>
            </a:r>
            <a:r>
              <a:rPr lang="en-US" sz="2000" b="1" dirty="0">
                <a:solidFill>
                  <a:schemeClr val="bg2"/>
                </a:solidFill>
              </a:rPr>
              <a:t>Improve employee performance</a:t>
            </a:r>
            <a:r>
              <a:rPr lang="en-US" sz="2000" dirty="0">
                <a:solidFill>
                  <a:schemeClr val="bg2"/>
                </a:solidFill>
              </a:rPr>
              <a:t>: HR training and development programs help employees improve their job performance by enhancing their knowledge, skills, and abilities.</a:t>
            </a:r>
          </a:p>
          <a:p>
            <a:pPr marL="0" indent="0" algn="just">
              <a:buNone/>
            </a:pPr>
            <a:r>
              <a:rPr lang="en-US" sz="2000" dirty="0">
                <a:solidFill>
                  <a:schemeClr val="bg2"/>
                </a:solidFill>
              </a:rPr>
              <a:t>2.	</a:t>
            </a:r>
            <a:r>
              <a:rPr lang="en-US" sz="2000" b="1" dirty="0">
                <a:solidFill>
                  <a:schemeClr val="bg2"/>
                </a:solidFill>
              </a:rPr>
              <a:t>Facilitate organizational growth</a:t>
            </a:r>
            <a:r>
              <a:rPr lang="en-US" sz="2000" dirty="0">
                <a:solidFill>
                  <a:schemeClr val="bg2"/>
                </a:solidFill>
              </a:rPr>
              <a:t>: HR training and development programs help organizations achieve their goals and objectives by equipping employees with the necessary skills and knowledge to meet the needs of the business.</a:t>
            </a:r>
          </a:p>
          <a:p>
            <a:pPr marL="0" indent="0" algn="just">
              <a:buNone/>
            </a:pPr>
            <a:r>
              <a:rPr lang="en-US" sz="2000" dirty="0">
                <a:solidFill>
                  <a:schemeClr val="bg2"/>
                </a:solidFill>
              </a:rPr>
              <a:t>3.	</a:t>
            </a:r>
            <a:r>
              <a:rPr lang="en-US" sz="2000" b="1" dirty="0">
                <a:solidFill>
                  <a:schemeClr val="bg2"/>
                </a:solidFill>
              </a:rPr>
              <a:t>Increase employee engagement</a:t>
            </a:r>
            <a:r>
              <a:rPr lang="en-US" sz="2000" dirty="0">
                <a:solidFill>
                  <a:schemeClr val="bg2"/>
                </a:solidFill>
              </a:rPr>
              <a:t>: HR training and development programs can increase employee engagement by demonstrating that the organization values their professional development and providing opportunities for growth and advancement.</a:t>
            </a:r>
          </a:p>
          <a:p>
            <a:pPr marL="0" indent="0" algn="just">
              <a:buNone/>
            </a:pPr>
            <a:r>
              <a:rPr lang="en-US" sz="2000" dirty="0">
                <a:solidFill>
                  <a:schemeClr val="bg2"/>
                </a:solidFill>
              </a:rPr>
              <a:t>4.	</a:t>
            </a:r>
            <a:r>
              <a:rPr lang="en-US" sz="2000" b="1" dirty="0">
                <a:solidFill>
                  <a:schemeClr val="bg2"/>
                </a:solidFill>
              </a:rPr>
              <a:t>Support succession planning</a:t>
            </a:r>
            <a:r>
              <a:rPr lang="en-US" sz="2000" dirty="0">
                <a:solidFill>
                  <a:schemeClr val="bg2"/>
                </a:solidFill>
              </a:rPr>
              <a:t>: HR training and development programs can help identify and develop potential leaders within the organization, supporting succession planning efforts.</a:t>
            </a:r>
          </a:p>
          <a:p>
            <a:pPr marL="0" indent="0" algn="just">
              <a:buNone/>
            </a:pPr>
            <a:r>
              <a:rPr lang="en-US" sz="2000" dirty="0">
                <a:solidFill>
                  <a:schemeClr val="bg2"/>
                </a:solidFill>
              </a:rPr>
              <a:t>5.	</a:t>
            </a:r>
            <a:r>
              <a:rPr lang="en-US" sz="2000" b="1" dirty="0">
                <a:solidFill>
                  <a:schemeClr val="bg2"/>
                </a:solidFill>
              </a:rPr>
              <a:t>Reduce turnover</a:t>
            </a:r>
            <a:r>
              <a:rPr lang="en-US" sz="2000" dirty="0">
                <a:solidFill>
                  <a:schemeClr val="bg2"/>
                </a:solidFill>
              </a:rPr>
              <a:t>: HR training and development programs can improve employee retention by providing employees with opportunities to learn and grow, leading to increased job satisfaction and loyalty to the organization.</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a:solidFill>
                  <a:schemeClr val="bg2"/>
                </a:solidFill>
              </a:rPr>
              <a:t>coaching</a:t>
            </a:r>
          </a:p>
          <a:p>
            <a:pPr marL="0" indent="0" algn="just">
              <a:buNone/>
            </a:pPr>
            <a:r>
              <a:rPr lang="cs-CZ" sz="2400" b="1" dirty="0">
                <a:solidFill>
                  <a:schemeClr val="bg2"/>
                </a:solidFill>
              </a:rPr>
              <a:t>mentoring</a:t>
            </a:r>
          </a:p>
          <a:p>
            <a:pPr marL="0" indent="0" algn="just">
              <a:buNone/>
            </a:pPr>
            <a:r>
              <a:rPr lang="cs-CZ" sz="2400" b="1" dirty="0">
                <a:solidFill>
                  <a:schemeClr val="bg2"/>
                </a:solidFill>
              </a:rPr>
              <a:t>e-learning</a:t>
            </a:r>
          </a:p>
          <a:p>
            <a:pPr marL="0" indent="0" algn="just">
              <a:buNone/>
            </a:pPr>
            <a:r>
              <a:rPr lang="cs-CZ" sz="2400" b="1" dirty="0" err="1">
                <a:solidFill>
                  <a:schemeClr val="bg2"/>
                </a:solidFill>
              </a:rPr>
              <a:t>classroom-based</a:t>
            </a:r>
            <a:r>
              <a:rPr lang="cs-CZ" sz="2400" b="1" dirty="0">
                <a:solidFill>
                  <a:schemeClr val="bg2"/>
                </a:solidFill>
              </a:rPr>
              <a:t> </a:t>
            </a:r>
            <a:r>
              <a:rPr lang="cs-CZ" sz="2400" b="1" dirty="0" err="1">
                <a:solidFill>
                  <a:schemeClr val="bg2"/>
                </a:solidFill>
              </a:rPr>
              <a:t>training</a:t>
            </a:r>
            <a:endParaRPr lang="cs-CZ" sz="2400" b="1" dirty="0">
              <a:solidFill>
                <a:schemeClr val="bg2"/>
              </a:solidFill>
            </a:endParaRPr>
          </a:p>
          <a:p>
            <a:pPr marL="0" indent="0" algn="just">
              <a:buNone/>
            </a:pPr>
            <a:r>
              <a:rPr lang="cs-CZ" sz="2400" b="1" dirty="0" err="1">
                <a:solidFill>
                  <a:schemeClr val="bg2"/>
                </a:solidFill>
              </a:rPr>
              <a:t>courses</a:t>
            </a:r>
            <a:r>
              <a:rPr lang="cs-CZ" sz="2400" b="1" dirty="0">
                <a:solidFill>
                  <a:schemeClr val="bg2"/>
                </a:solidFill>
              </a:rPr>
              <a:t>, </a:t>
            </a:r>
            <a:r>
              <a:rPr lang="cs-CZ" sz="2400" b="1" dirty="0" err="1">
                <a:solidFill>
                  <a:schemeClr val="bg2"/>
                </a:solidFill>
              </a:rPr>
              <a:t>lectures</a:t>
            </a:r>
            <a:endParaRPr lang="cs-CZ" sz="2400" b="1" dirty="0">
              <a:solidFill>
                <a:schemeClr val="bg2"/>
              </a:solidFill>
            </a:endParaRPr>
          </a:p>
          <a:p>
            <a:pPr marL="0" indent="0" algn="just">
              <a:buNone/>
            </a:pPr>
            <a:r>
              <a:rPr lang="cs-CZ" sz="2400" b="1" dirty="0">
                <a:solidFill>
                  <a:schemeClr val="bg2"/>
                </a:solidFill>
              </a:rPr>
              <a:t>in-house </a:t>
            </a:r>
            <a:r>
              <a:rPr lang="cs-CZ" sz="2400" b="1" dirty="0" err="1">
                <a:solidFill>
                  <a:schemeClr val="bg2"/>
                </a:solidFill>
              </a:rPr>
              <a:t>developement</a:t>
            </a:r>
            <a:r>
              <a:rPr lang="cs-CZ" sz="2400" b="1" dirty="0">
                <a:solidFill>
                  <a:schemeClr val="bg2"/>
                </a:solidFill>
              </a:rPr>
              <a:t> </a:t>
            </a:r>
            <a:r>
              <a:rPr lang="cs-CZ" sz="2400" b="1" dirty="0" err="1">
                <a:solidFill>
                  <a:schemeClr val="bg2"/>
                </a:solidFill>
              </a:rPr>
              <a:t>programmes</a:t>
            </a:r>
            <a:endParaRPr lang="cs-CZ" sz="2400" b="1" dirty="0">
              <a:solidFill>
                <a:schemeClr val="bg2"/>
              </a:solidFill>
            </a:endParaRPr>
          </a:p>
          <a:p>
            <a:pPr marL="0" indent="0" algn="just">
              <a:buNone/>
            </a:pPr>
            <a:endParaRPr lang="cs-CZ" sz="2400" b="1"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19191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Informal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reflection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daily</a:t>
            </a:r>
            <a:r>
              <a:rPr lang="cs-CZ" sz="2800" dirty="0">
                <a:solidFill>
                  <a:schemeClr val="bg2"/>
                </a:solidFill>
              </a:rPr>
              <a:t> </a:t>
            </a:r>
            <a:r>
              <a:rPr lang="cs-CZ" sz="2800" dirty="0" err="1">
                <a:solidFill>
                  <a:schemeClr val="bg2"/>
                </a:solidFill>
              </a:rPr>
              <a:t>acitivities</a:t>
            </a:r>
            <a:endParaRPr lang="cs-CZ" sz="2800" dirty="0">
              <a:solidFill>
                <a:schemeClr val="bg2"/>
              </a:solidFill>
            </a:endParaRPr>
          </a:p>
          <a:p>
            <a:pPr marL="0" indent="0" algn="just">
              <a:buNone/>
            </a:pPr>
            <a:r>
              <a:rPr lang="cs-CZ" sz="2800" dirty="0" err="1">
                <a:solidFill>
                  <a:schemeClr val="bg2"/>
                </a:solidFill>
              </a:rPr>
              <a:t>reading</a:t>
            </a:r>
            <a:r>
              <a:rPr lang="cs-CZ" sz="2800" dirty="0">
                <a:solidFill>
                  <a:schemeClr val="bg2"/>
                </a:solidFill>
              </a:rPr>
              <a:t> </a:t>
            </a:r>
            <a:r>
              <a:rPr lang="cs-CZ" sz="2800" dirty="0" err="1">
                <a:solidFill>
                  <a:schemeClr val="bg2"/>
                </a:solidFill>
              </a:rPr>
              <a:t>books</a:t>
            </a:r>
            <a:r>
              <a:rPr lang="cs-CZ" sz="2800" dirty="0">
                <a:solidFill>
                  <a:schemeClr val="bg2"/>
                </a:solidFill>
              </a:rPr>
              <a:t>, </a:t>
            </a:r>
            <a:r>
              <a:rPr lang="cs-CZ" sz="2800" dirty="0" err="1">
                <a:solidFill>
                  <a:schemeClr val="bg2"/>
                </a:solidFill>
              </a:rPr>
              <a:t>journal</a:t>
            </a:r>
            <a:endParaRPr lang="cs-CZ" sz="2800" dirty="0">
              <a:solidFill>
                <a:schemeClr val="bg2"/>
              </a:solidFill>
            </a:endParaRPr>
          </a:p>
          <a:p>
            <a:pPr marL="0" indent="0" algn="just">
              <a:buNone/>
            </a:pPr>
            <a:r>
              <a:rPr lang="cs-CZ" sz="2800" dirty="0" err="1">
                <a:solidFill>
                  <a:schemeClr val="bg2"/>
                </a:solidFill>
              </a:rPr>
              <a:t>discussion</a:t>
            </a:r>
            <a:endParaRPr lang="cs-CZ" sz="2800" dirty="0">
              <a:solidFill>
                <a:schemeClr val="bg2"/>
              </a:solidFill>
            </a:endParaRPr>
          </a:p>
          <a:p>
            <a:pPr marL="0" indent="0" algn="just">
              <a:buNone/>
            </a:pPr>
            <a:r>
              <a:rPr lang="cs-CZ" sz="2800" dirty="0" err="1">
                <a:solidFill>
                  <a:schemeClr val="bg2"/>
                </a:solidFill>
              </a:rPr>
              <a:t>observation</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t>
            </a:r>
            <a:r>
              <a:rPr lang="cs-CZ" sz="3300" b="1" dirty="0" err="1">
                <a:solidFill>
                  <a:schemeClr val="bg2"/>
                </a:solidFill>
                <a:effectLst/>
                <a:latin typeface="+mn-lt"/>
              </a:rPr>
              <a:t>effectiveness</a:t>
            </a:r>
            <a:r>
              <a:rPr lang="cs-CZ" sz="3300" b="1" dirty="0">
                <a:solidFill>
                  <a:schemeClr val="bg2"/>
                </a:solidFill>
                <a:effectLst/>
                <a:latin typeface="+mn-lt"/>
              </a:rPr>
              <a:t> - </a:t>
            </a:r>
            <a:r>
              <a:rPr lang="cs-CZ" sz="3300" b="1" dirty="0" err="1">
                <a:solidFill>
                  <a:schemeClr val="bg2"/>
                </a:solidFill>
                <a:effectLst/>
                <a:latin typeface="+mn-lt"/>
              </a:rPr>
              <a:t>factors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algn="just">
              <a:buFont typeface="Wingdings" panose="05000000000000000000" pitchFamily="2" charset="2"/>
              <a:buChar char="Ø"/>
            </a:pPr>
            <a:r>
              <a:rPr lang="cs-CZ" sz="2800" dirty="0" err="1">
                <a:solidFill>
                  <a:schemeClr val="bg2"/>
                </a:solidFill>
              </a:rPr>
              <a:t>motivation</a:t>
            </a:r>
            <a:r>
              <a:rPr lang="cs-CZ" sz="2800" dirty="0">
                <a:solidFill>
                  <a:schemeClr val="bg2"/>
                </a:solidFill>
              </a:rPr>
              <a:t> to </a:t>
            </a:r>
            <a:r>
              <a:rPr lang="cs-CZ" sz="2800" dirty="0" err="1">
                <a:solidFill>
                  <a:schemeClr val="bg2"/>
                </a:solidFill>
              </a:rPr>
              <a:t>learn</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individual</a:t>
            </a:r>
            <a:r>
              <a:rPr lang="cs-CZ" sz="2800" dirty="0">
                <a:solidFill>
                  <a:schemeClr val="bg2"/>
                </a:solidFill>
              </a:rPr>
              <a:t> </a:t>
            </a:r>
            <a:r>
              <a:rPr lang="cs-CZ" sz="2800" dirty="0" err="1">
                <a:solidFill>
                  <a:schemeClr val="bg2"/>
                </a:solidFill>
              </a:rPr>
              <a:t>differences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organisational</a:t>
            </a:r>
            <a:r>
              <a:rPr lang="cs-CZ" sz="2800" dirty="0">
                <a:solidFill>
                  <a:schemeClr val="bg2"/>
                </a:solidFill>
              </a:rPr>
              <a:t> </a:t>
            </a:r>
            <a:r>
              <a:rPr lang="cs-CZ" sz="2800" dirty="0" err="1">
                <a:solidFill>
                  <a:schemeClr val="bg2"/>
                </a:solidFill>
              </a:rPr>
              <a:t>climate</a:t>
            </a:r>
            <a:r>
              <a:rPr lang="cs-CZ" sz="2800" dirty="0">
                <a:solidFill>
                  <a:schemeClr val="bg2"/>
                </a:solidFill>
              </a:rPr>
              <a:t> and </a:t>
            </a:r>
            <a:r>
              <a:rPr lang="cs-CZ" sz="2800" dirty="0" err="1">
                <a:solidFill>
                  <a:schemeClr val="bg2"/>
                </a:solidFill>
              </a:rPr>
              <a:t>culture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2575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err="1">
                <a:solidFill>
                  <a:schemeClr val="bg2"/>
                </a:solidFill>
              </a:rPr>
              <a:t>final</a:t>
            </a:r>
            <a:r>
              <a:rPr lang="cs-CZ" sz="3000" dirty="0">
                <a:solidFill>
                  <a:schemeClr val="bg2"/>
                </a:solidFill>
              </a:rPr>
              <a:t> </a:t>
            </a:r>
            <a:r>
              <a:rPr lang="cs-CZ" sz="3000" dirty="0" err="1">
                <a:solidFill>
                  <a:schemeClr val="bg2"/>
                </a:solidFill>
              </a:rPr>
              <a:t>activities</a:t>
            </a:r>
            <a:r>
              <a:rPr lang="cs-CZ" sz="3000" dirty="0">
                <a:solidFill>
                  <a:schemeClr val="bg2"/>
                </a:solidFill>
              </a:rPr>
              <a:t> in </a:t>
            </a:r>
            <a:r>
              <a:rPr lang="cs-CZ" sz="3000" dirty="0" err="1">
                <a:solidFill>
                  <a:schemeClr val="bg2"/>
                </a:solidFill>
              </a:rPr>
              <a:t>hiring</a:t>
            </a:r>
            <a:r>
              <a:rPr lang="cs-CZ" sz="3000" dirty="0">
                <a:solidFill>
                  <a:schemeClr val="bg2"/>
                </a:solidFill>
              </a:rPr>
              <a:t> </a:t>
            </a:r>
            <a:r>
              <a:rPr lang="cs-CZ" sz="3000" dirty="0" err="1">
                <a:solidFill>
                  <a:schemeClr val="bg2"/>
                </a:solidFill>
              </a:rPr>
              <a:t>process</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onboarding</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training</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developement</a:t>
            </a:r>
            <a:r>
              <a:rPr lang="cs-CZ" sz="3000" dirty="0">
                <a:solidFill>
                  <a:schemeClr val="bg2"/>
                </a:solidFill>
              </a:rPr>
              <a:t> </a:t>
            </a:r>
          </a:p>
          <a:p>
            <a:pPr marL="0" indent="0" algn="just">
              <a:buNone/>
            </a:pPr>
            <a:endParaRPr lang="cs-CZ"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5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01500"/>
                            </p:stCondLst>
                            <p:childTnLst>
                              <p:par>
                                <p:cTn id="20" presetID="2" presetClass="entr" presetSubtype="1" fill="hold" grpId="0" nodeType="afterEffect">
                                  <p:stCondLst>
                                    <p:cond delay="15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52000"/>
                            </p:stCondLst>
                            <p:childTnLst>
                              <p:par>
                                <p:cTn id="25" presetID="2" presetClass="entr" presetSubtype="1" fill="hold" grpId="0" nodeType="afterEffect">
                                  <p:stCondLst>
                                    <p:cond delay="15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Systematic</a:t>
            </a:r>
            <a:r>
              <a:rPr lang="cs-CZ" sz="3300" b="1" dirty="0">
                <a:solidFill>
                  <a:schemeClr val="bg2"/>
                </a:solidFill>
                <a:effectLst/>
                <a:latin typeface="+mn-lt"/>
              </a:rPr>
              <a:t> </a:t>
            </a:r>
            <a:r>
              <a:rPr lang="cs-CZ" sz="3300" b="1" dirty="0" err="1">
                <a:solidFill>
                  <a:schemeClr val="bg2"/>
                </a:solidFill>
                <a:effectLst/>
                <a:latin typeface="+mn-lt"/>
              </a:rPr>
              <a:t>training</a:t>
            </a:r>
            <a:r>
              <a:rPr lang="cs-CZ" sz="3300" b="1" dirty="0">
                <a:solidFill>
                  <a:schemeClr val="bg2"/>
                </a:solidFill>
                <a:effectLst/>
                <a:latin typeface="+mn-lt"/>
              </a:rPr>
              <a:t> </a:t>
            </a:r>
            <a:r>
              <a:rPr lang="cs-CZ" sz="3300" b="1" dirty="0" err="1">
                <a:solidFill>
                  <a:schemeClr val="bg2"/>
                </a:solidFill>
                <a:effectLst/>
                <a:latin typeface="+mn-lt"/>
              </a:rPr>
              <a:t>cycle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err="1">
                <a:solidFill>
                  <a:schemeClr val="bg2"/>
                </a:solidFill>
              </a:rPr>
              <a:t>Stage</a:t>
            </a:r>
            <a:r>
              <a:rPr lang="cs-CZ" sz="2400" b="1" dirty="0">
                <a:solidFill>
                  <a:schemeClr val="bg2"/>
                </a:solidFill>
              </a:rPr>
              <a:t> 1</a:t>
            </a:r>
          </a:p>
          <a:p>
            <a:pPr marL="0" indent="0" algn="just">
              <a:buNone/>
            </a:pPr>
            <a:r>
              <a:rPr lang="cs-CZ" sz="2400" dirty="0" err="1">
                <a:solidFill>
                  <a:schemeClr val="bg2"/>
                </a:solidFill>
              </a:rPr>
              <a:t>Analysis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needs</a:t>
            </a:r>
            <a:r>
              <a:rPr lang="cs-CZ" sz="2400" dirty="0">
                <a:solidFill>
                  <a:schemeClr val="bg2"/>
                </a:solidFill>
              </a:rPr>
              <a:t> – </a:t>
            </a:r>
            <a:r>
              <a:rPr lang="cs-CZ" sz="2400" dirty="0" err="1">
                <a:solidFill>
                  <a:schemeClr val="bg2"/>
                </a:solidFill>
              </a:rPr>
              <a:t>objectives</a:t>
            </a:r>
            <a:r>
              <a:rPr lang="cs-CZ" sz="2400" dirty="0">
                <a:solidFill>
                  <a:schemeClr val="bg2"/>
                </a:solidFill>
              </a:rPr>
              <a:t>, </a:t>
            </a:r>
            <a:r>
              <a:rPr lang="cs-CZ" sz="2400" dirty="0" err="1">
                <a:solidFill>
                  <a:schemeClr val="bg2"/>
                </a:solidFill>
              </a:rPr>
              <a:t>goals</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2</a:t>
            </a:r>
          </a:p>
          <a:p>
            <a:pPr marL="0" indent="0" algn="just">
              <a:buNone/>
            </a:pPr>
            <a:r>
              <a:rPr lang="cs-CZ" sz="2400" dirty="0" err="1">
                <a:solidFill>
                  <a:schemeClr val="bg2"/>
                </a:solidFill>
              </a:rPr>
              <a:t>Desing</a:t>
            </a:r>
            <a:r>
              <a:rPr lang="cs-CZ" sz="2400" dirty="0">
                <a:solidFill>
                  <a:schemeClr val="bg2"/>
                </a:solidFill>
              </a:rPr>
              <a:t> and </a:t>
            </a:r>
            <a:r>
              <a:rPr lang="cs-CZ" sz="2400" dirty="0" err="1">
                <a:solidFill>
                  <a:schemeClr val="bg2"/>
                </a:solidFill>
              </a:rPr>
              <a:t>developement</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interventions</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3</a:t>
            </a:r>
          </a:p>
          <a:p>
            <a:pPr marL="0" indent="0" algn="just">
              <a:buNone/>
            </a:pPr>
            <a:r>
              <a:rPr lang="cs-CZ" sz="2400" dirty="0" err="1">
                <a:solidFill>
                  <a:schemeClr val="bg2"/>
                </a:solidFill>
              </a:rPr>
              <a:t>Delivery</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intervention</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4</a:t>
            </a:r>
          </a:p>
          <a:p>
            <a:pPr marL="0" indent="0" algn="just">
              <a:buNone/>
            </a:pPr>
            <a:r>
              <a:rPr lang="cs-CZ" sz="2400" dirty="0" err="1">
                <a:solidFill>
                  <a:schemeClr val="bg2"/>
                </a:solidFill>
              </a:rPr>
              <a:t>Evaluation</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69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and </a:t>
            </a:r>
            <a:r>
              <a:rPr lang="cs-CZ" sz="3300" b="1" dirty="0" err="1">
                <a:solidFill>
                  <a:schemeClr val="bg2"/>
                </a:solidFill>
                <a:effectLst/>
                <a:latin typeface="+mn-lt"/>
              </a:rPr>
              <a:t>developement</a:t>
            </a:r>
            <a:r>
              <a:rPr lang="cs-CZ" sz="3300" b="1" dirty="0">
                <a:solidFill>
                  <a:schemeClr val="bg2"/>
                </a:solidFill>
                <a:effectLst/>
                <a:latin typeface="+mn-lt"/>
              </a:rPr>
              <a:t> </a:t>
            </a:r>
            <a:r>
              <a:rPr lang="cs-CZ" sz="3300" b="1" dirty="0" err="1">
                <a:solidFill>
                  <a:schemeClr val="bg2"/>
                </a:solidFill>
                <a:effectLst/>
                <a:latin typeface="+mn-lt"/>
              </a:rPr>
              <a:t>strategy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algn="just">
              <a:buFont typeface="Wingdings" panose="05000000000000000000" pitchFamily="2" charset="2"/>
              <a:buChar char="Ø"/>
            </a:pPr>
            <a:r>
              <a:rPr lang="cs-CZ" sz="2400" dirty="0">
                <a:solidFill>
                  <a:schemeClr val="bg2"/>
                </a:solidFill>
              </a:rPr>
              <a:t>part </a:t>
            </a:r>
            <a:r>
              <a:rPr lang="cs-CZ" sz="2400" dirty="0" err="1">
                <a:solidFill>
                  <a:schemeClr val="bg2"/>
                </a:solidFill>
              </a:rPr>
              <a:t>of</a:t>
            </a:r>
            <a:r>
              <a:rPr lang="cs-CZ" sz="2400" dirty="0">
                <a:solidFill>
                  <a:schemeClr val="bg2"/>
                </a:solidFill>
              </a:rPr>
              <a:t> business </a:t>
            </a:r>
            <a:r>
              <a:rPr lang="cs-CZ" sz="2400" dirty="0" err="1">
                <a:solidFill>
                  <a:schemeClr val="bg2"/>
                </a:solidFill>
              </a:rPr>
              <a:t>strategy</a:t>
            </a:r>
            <a:r>
              <a:rPr lang="cs-CZ" sz="2400" dirty="0">
                <a:solidFill>
                  <a:schemeClr val="bg2"/>
                </a:solidFill>
              </a:rPr>
              <a:t>, HR </a:t>
            </a:r>
            <a:r>
              <a:rPr lang="cs-CZ" sz="2400" dirty="0" err="1">
                <a:solidFill>
                  <a:schemeClr val="bg2"/>
                </a:solidFill>
              </a:rPr>
              <a:t>strategy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developement</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company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HR</a:t>
            </a:r>
          </a:p>
          <a:p>
            <a:pPr algn="just">
              <a:buFont typeface="Wingdings" panose="05000000000000000000" pitchFamily="2" charset="2"/>
              <a:buChar char="Ø"/>
            </a:pPr>
            <a:r>
              <a:rPr lang="cs-CZ" sz="2400" dirty="0" err="1">
                <a:solidFill>
                  <a:schemeClr val="bg2"/>
                </a:solidFill>
              </a:rPr>
              <a:t>implementation</a:t>
            </a:r>
            <a:r>
              <a:rPr lang="cs-CZ" sz="2400" dirty="0">
                <a:solidFill>
                  <a:schemeClr val="bg2"/>
                </a:solidFill>
              </a:rPr>
              <a:t> – </a:t>
            </a:r>
            <a:r>
              <a:rPr lang="cs-CZ" sz="2400" dirty="0" err="1">
                <a:solidFill>
                  <a:schemeClr val="bg2"/>
                </a:solidFill>
              </a:rPr>
              <a:t>methods</a:t>
            </a:r>
            <a:r>
              <a:rPr lang="cs-CZ" sz="2400" dirty="0">
                <a:solidFill>
                  <a:schemeClr val="bg2"/>
                </a:solidFill>
              </a:rPr>
              <a:t>, </a:t>
            </a:r>
            <a:r>
              <a:rPr lang="cs-CZ" sz="2400" dirty="0" err="1">
                <a:solidFill>
                  <a:schemeClr val="bg2"/>
                </a:solidFill>
              </a:rPr>
              <a:t>activities</a:t>
            </a:r>
            <a:r>
              <a:rPr lang="cs-CZ" sz="2400" dirty="0">
                <a:solidFill>
                  <a:schemeClr val="bg2"/>
                </a:solidFill>
              </a:rPr>
              <a:t>, </a:t>
            </a:r>
            <a:r>
              <a:rPr lang="cs-CZ" sz="2400" dirty="0" err="1">
                <a:solidFill>
                  <a:schemeClr val="bg2"/>
                </a:solidFill>
              </a:rPr>
              <a:t>responsibilities</a:t>
            </a:r>
            <a:r>
              <a:rPr lang="cs-CZ" sz="2400" dirty="0">
                <a:solidFill>
                  <a:schemeClr val="bg2"/>
                </a:solidFill>
              </a:rPr>
              <a:t>, </a:t>
            </a:r>
            <a:r>
              <a:rPr lang="cs-CZ" sz="2400" dirty="0" err="1">
                <a:solidFill>
                  <a:schemeClr val="bg2"/>
                </a:solidFill>
              </a:rPr>
              <a:t>costs</a:t>
            </a:r>
            <a:r>
              <a:rPr lang="cs-CZ" sz="2400" dirty="0">
                <a:solidFill>
                  <a:schemeClr val="bg2"/>
                </a:solidFill>
              </a:rPr>
              <a:t> and </a:t>
            </a:r>
            <a:r>
              <a:rPr lang="cs-CZ" sz="2400" dirty="0" err="1">
                <a:solidFill>
                  <a:schemeClr val="bg2"/>
                </a:solidFill>
              </a:rPr>
              <a:t>benefits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S</a:t>
            </a:r>
            <a:r>
              <a:rPr lang="en-US" sz="2400" dirty="0" err="1">
                <a:solidFill>
                  <a:schemeClr val="bg2"/>
                </a:solidFill>
              </a:rPr>
              <a:t>oftware</a:t>
            </a:r>
            <a:r>
              <a:rPr lang="en-US" sz="2400" dirty="0">
                <a:solidFill>
                  <a:schemeClr val="bg2"/>
                </a:solidFill>
              </a:rPr>
              <a:t> can be used in orientation sessions and training activities to enhance the learning experience and provide interactive content.</a:t>
            </a:r>
            <a:endParaRPr lang="cs-CZ" sz="2400" dirty="0">
              <a:solidFill>
                <a:schemeClr val="bg2"/>
              </a:solidFill>
            </a:endParaRPr>
          </a:p>
          <a:p>
            <a:pPr marL="0" indent="0" algn="just">
              <a:buNone/>
            </a:pPr>
            <a:r>
              <a:rPr lang="en-US" sz="2400" dirty="0">
                <a:solidFill>
                  <a:schemeClr val="bg2"/>
                </a:solidFill>
              </a:rPr>
              <a:t>1.	Learning Management Systems (LMS): LMS platforms are used to deliver, manage, and track training content. They can be used to provide on-demand training modules, track progress and completion rates, and generate reports.</a:t>
            </a:r>
          </a:p>
          <a:p>
            <a:pPr marL="0" indent="0" algn="just">
              <a:buNone/>
            </a:pPr>
            <a:r>
              <a:rPr lang="en-US" sz="2400" dirty="0">
                <a:solidFill>
                  <a:schemeClr val="bg2"/>
                </a:solidFill>
              </a:rPr>
              <a:t>2.	Virtual Reality (VR) and Augmented Reality (AR): VR and AR technology can be used to provide immersive training experiences, especially in fields like manufacturing, construction, or medical professions where hands-on training is critical.</a:t>
            </a:r>
          </a:p>
          <a:p>
            <a:pPr marL="0" indent="0" algn="just">
              <a:buNone/>
            </a:pPr>
            <a:r>
              <a:rPr lang="en-US" sz="2400" dirty="0">
                <a:solidFill>
                  <a:schemeClr val="bg2"/>
                </a:solidFill>
              </a:rPr>
              <a:t>3.	Video Conferencing Tools: Video conferencing tools like Zoom or Microsoft Teams can be used to facilitate virtual training sessions, especially for remote workers or distributed teams.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4.	E-learning platforms: E-learning platforms like Udemy or LinkedIn Learning can provide a library of on-demand training modules covering a wide range of topics.</a:t>
            </a:r>
          </a:p>
          <a:p>
            <a:pPr marL="0" indent="0" algn="just">
              <a:buNone/>
            </a:pPr>
            <a:r>
              <a:rPr lang="en-US" sz="2400" dirty="0">
                <a:solidFill>
                  <a:schemeClr val="bg2"/>
                </a:solidFill>
              </a:rPr>
              <a:t>5.	Gamification software: Gamification software like Kahoot! or Quizlet can be used to create interactive quizzes, games, or simulations to make learning more engaging and fun.</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85647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By using software in onboarding and training activities, organizations can provide a more dynamic and interactive learning experience, which can help increase engagement, retention, and knowledge transfer.</a:t>
            </a:r>
          </a:p>
          <a:p>
            <a:pPr marL="0" indent="0" algn="just">
              <a:buNone/>
            </a:pPr>
            <a:r>
              <a:rPr lang="en-US" sz="2400" dirty="0">
                <a:solidFill>
                  <a:schemeClr val="bg2"/>
                </a:solidFill>
              </a:rPr>
              <a:t>List of the Best Free LMS for Schools</a:t>
            </a:r>
          </a:p>
          <a:p>
            <a:pPr marL="0" indent="0" algn="just">
              <a:buNone/>
            </a:pPr>
            <a:r>
              <a:rPr lang="en-US" sz="2400" dirty="0">
                <a:solidFill>
                  <a:schemeClr val="bg2"/>
                </a:solidFill>
              </a:rPr>
              <a:t>•	Moodle – Popular Open-Source LMS. ... </a:t>
            </a:r>
          </a:p>
          <a:p>
            <a:pPr marL="0" indent="0" algn="just">
              <a:buNone/>
            </a:pPr>
            <a:r>
              <a:rPr lang="en-US" sz="2400" dirty="0">
                <a:solidFill>
                  <a:schemeClr val="bg2"/>
                </a:solidFill>
              </a:rPr>
              <a:t>•	Sakai – Open-Source LMS Developed by Schools. ... </a:t>
            </a:r>
          </a:p>
          <a:p>
            <a:pPr marL="0" indent="0" algn="just">
              <a:buNone/>
            </a:pPr>
            <a:r>
              <a:rPr lang="en-US" sz="2400" dirty="0">
                <a:solidFill>
                  <a:schemeClr val="bg2"/>
                </a:solidFill>
              </a:rPr>
              <a:t>•	ILIAS – Web-Based LMS for Education and Business. ... </a:t>
            </a:r>
          </a:p>
          <a:p>
            <a:pPr marL="0" indent="0" algn="just">
              <a:buNone/>
            </a:pPr>
            <a:r>
              <a:rPr lang="en-US" sz="2400" dirty="0">
                <a:solidFill>
                  <a:schemeClr val="bg2"/>
                </a:solidFill>
              </a:rPr>
              <a:t>•	</a:t>
            </a:r>
            <a:r>
              <a:rPr lang="en-US" sz="2400" dirty="0" err="1">
                <a:solidFill>
                  <a:schemeClr val="bg2"/>
                </a:solidFill>
              </a:rPr>
              <a:t>EdApp</a:t>
            </a:r>
            <a:r>
              <a:rPr lang="en-US" sz="2400" dirty="0">
                <a:solidFill>
                  <a:schemeClr val="bg2"/>
                </a:solidFill>
              </a:rPr>
              <a:t> – Mobile-First LMS. ... </a:t>
            </a:r>
          </a:p>
          <a:p>
            <a:pPr marL="0" indent="0" algn="just">
              <a:buNone/>
            </a:pPr>
            <a:r>
              <a:rPr lang="en-US" sz="2400" dirty="0">
                <a:solidFill>
                  <a:schemeClr val="bg2"/>
                </a:solidFill>
              </a:rPr>
              <a:t>•	</a:t>
            </a:r>
            <a:r>
              <a:rPr lang="en-US" sz="2400" dirty="0" err="1">
                <a:solidFill>
                  <a:schemeClr val="bg2"/>
                </a:solidFill>
              </a:rPr>
              <a:t>Chamilo</a:t>
            </a:r>
            <a:r>
              <a:rPr lang="en-US" sz="2400" dirty="0">
                <a:solidFill>
                  <a:schemeClr val="bg2"/>
                </a:solidFill>
              </a:rPr>
              <a:t> – Promotes Access to Education and Knowledge. ... </a:t>
            </a:r>
          </a:p>
          <a:p>
            <a:pPr marL="0" indent="0" algn="just">
              <a:buNone/>
            </a:pPr>
            <a:r>
              <a:rPr lang="en-US" sz="2400" dirty="0">
                <a:solidFill>
                  <a:schemeClr val="bg2"/>
                </a:solidFill>
              </a:rPr>
              <a:t>•	</a:t>
            </a:r>
            <a:r>
              <a:rPr lang="en-US" sz="2400" dirty="0" err="1">
                <a:solidFill>
                  <a:schemeClr val="bg2"/>
                </a:solidFill>
              </a:rPr>
              <a:t>Thinkific</a:t>
            </a:r>
            <a:r>
              <a:rPr lang="en-US" sz="2400" dirty="0">
                <a:solidFill>
                  <a:schemeClr val="bg2"/>
                </a:solidFill>
              </a:rPr>
              <a:t> – Suits Online Course Sellers.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982140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C</a:t>
            </a:r>
            <a:r>
              <a:rPr lang="en-US" sz="2400" dirty="0">
                <a:solidFill>
                  <a:schemeClr val="bg2"/>
                </a:solidFill>
              </a:rPr>
              <a:t>an be used in training programs to provide a highly immersive and realistic simulation of different scenarios. VR technology can create a 3D environment that simulates real-world scenarios, providing learners with hands-on experience in a safe and controlled environment. Here are some examples of how VR can be used in training programs:</a:t>
            </a:r>
          </a:p>
          <a:p>
            <a:pPr marL="0" indent="0" algn="just">
              <a:buNone/>
            </a:pPr>
            <a:r>
              <a:rPr lang="en-US" sz="2000" dirty="0">
                <a:solidFill>
                  <a:schemeClr val="bg2"/>
                </a:solidFill>
              </a:rPr>
              <a:t>1.	</a:t>
            </a:r>
            <a:r>
              <a:rPr lang="en-US" sz="2000" b="1" dirty="0">
                <a:solidFill>
                  <a:schemeClr val="bg2"/>
                </a:solidFill>
              </a:rPr>
              <a:t>Safety Training</a:t>
            </a:r>
            <a:r>
              <a:rPr lang="en-US" sz="2000" dirty="0">
                <a:solidFill>
                  <a:schemeClr val="bg2"/>
                </a:solidFill>
              </a:rPr>
              <a:t>: VR can be used to simulate hazardous or dangerous situations, such as working at heights, operating heavy machinery, or handling dangerous chemicals. Employees can practice safety procedures and emergency protocols in a safe, controlled, and realistic environment.</a:t>
            </a:r>
          </a:p>
          <a:p>
            <a:pPr marL="0" indent="0" algn="just">
              <a:buNone/>
            </a:pPr>
            <a:r>
              <a:rPr lang="en-US" sz="2000" dirty="0">
                <a:solidFill>
                  <a:schemeClr val="bg2"/>
                </a:solidFill>
              </a:rPr>
              <a:t>2.	</a:t>
            </a:r>
            <a:r>
              <a:rPr lang="en-US" sz="2000" b="1" dirty="0">
                <a:solidFill>
                  <a:schemeClr val="bg2"/>
                </a:solidFill>
              </a:rPr>
              <a:t>Customer Service Training</a:t>
            </a:r>
            <a:r>
              <a:rPr lang="en-US" sz="2000" dirty="0">
                <a:solidFill>
                  <a:schemeClr val="bg2"/>
                </a:solidFill>
              </a:rPr>
              <a:t>: VR can be used to simulate customer interactions, providing learners with the opportunity to practice their communication skills, empathy, and problem-solving abilities. Learners can interact with virtual customers and practice handling difficult situations, such as handling complaints or resolving conflicts.</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000" dirty="0">
                <a:solidFill>
                  <a:schemeClr val="bg2"/>
                </a:solidFill>
              </a:rPr>
              <a:t>3.	</a:t>
            </a:r>
            <a:r>
              <a:rPr lang="en-US" sz="2000" b="1" dirty="0">
                <a:solidFill>
                  <a:schemeClr val="bg2"/>
                </a:solidFill>
              </a:rPr>
              <a:t>Technical Training</a:t>
            </a:r>
            <a:r>
              <a:rPr lang="en-US" sz="2000" dirty="0">
                <a:solidFill>
                  <a:schemeClr val="bg2"/>
                </a:solidFill>
              </a:rPr>
              <a:t>: VR can be used to provide hands-on training for technical skills, such as welding, plumbing, or electrical work. Learners can practice their skills and techniques in a simulated environment without the risk of injury or damage to equipment.</a:t>
            </a:r>
          </a:p>
          <a:p>
            <a:pPr marL="0" indent="0" algn="just">
              <a:buNone/>
            </a:pPr>
            <a:r>
              <a:rPr lang="en-US" sz="2000" dirty="0">
                <a:solidFill>
                  <a:schemeClr val="bg2"/>
                </a:solidFill>
              </a:rPr>
              <a:t>4.	</a:t>
            </a:r>
            <a:r>
              <a:rPr lang="en-US" sz="2000" b="1" dirty="0">
                <a:solidFill>
                  <a:schemeClr val="bg2"/>
                </a:solidFill>
              </a:rPr>
              <a:t>Soft Skills Training</a:t>
            </a:r>
            <a:r>
              <a:rPr lang="en-US" sz="2000" dirty="0">
                <a:solidFill>
                  <a:schemeClr val="bg2"/>
                </a:solidFill>
              </a:rPr>
              <a:t>: VR can also be used to provide training for soft skills such as leadership, teamwork, or communication. Learners can participate in simulated team-building exercises, role-playing scenarios, or conflict resolution simulations.</a:t>
            </a:r>
          </a:p>
          <a:p>
            <a:pPr algn="just">
              <a:buFont typeface="Wingdings" panose="05000000000000000000" pitchFamily="2" charset="2"/>
              <a:buChar char="Ø"/>
            </a:pPr>
            <a:r>
              <a:rPr lang="en-US" sz="2000" dirty="0">
                <a:solidFill>
                  <a:schemeClr val="bg2"/>
                </a:solidFill>
              </a:rPr>
              <a:t>highly effective and engaging learning experience that can accelerate learning, increase retention, and improve knowledge transfer</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safe and controlled environment</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reduce the risk of accidents or errors </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improve employee confidence and performance</a:t>
            </a: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10868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Artificial</a:t>
            </a:r>
            <a:r>
              <a:rPr lang="cs-CZ" sz="3300" b="1" dirty="0">
                <a:solidFill>
                  <a:schemeClr val="bg2"/>
                </a:solidFill>
                <a:effectLst/>
                <a:latin typeface="+mn-lt"/>
              </a:rPr>
              <a:t> Inteligence (AI)</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1800" dirty="0">
                <a:solidFill>
                  <a:schemeClr val="bg2"/>
                </a:solidFill>
              </a:rPr>
              <a:t>1</a:t>
            </a:r>
            <a:r>
              <a:rPr lang="en-US" sz="1800" dirty="0">
                <a:solidFill>
                  <a:schemeClr val="bg2"/>
                </a:solidFill>
              </a:rPr>
              <a:t>.	</a:t>
            </a:r>
            <a:r>
              <a:rPr lang="cs-CZ" sz="1800" b="1" dirty="0">
                <a:solidFill>
                  <a:schemeClr val="bg2"/>
                </a:solidFill>
              </a:rPr>
              <a:t>P</a:t>
            </a:r>
            <a:r>
              <a:rPr lang="en-US" sz="1800" b="1" dirty="0" err="1">
                <a:solidFill>
                  <a:schemeClr val="bg2"/>
                </a:solidFill>
              </a:rPr>
              <a:t>ersonalized</a:t>
            </a:r>
            <a:r>
              <a:rPr lang="en-US" sz="1800" b="1" dirty="0">
                <a:solidFill>
                  <a:schemeClr val="bg2"/>
                </a:solidFill>
              </a:rPr>
              <a:t> Learning</a:t>
            </a:r>
            <a:r>
              <a:rPr lang="en-US" sz="1800" dirty="0">
                <a:solidFill>
                  <a:schemeClr val="bg2"/>
                </a:solidFill>
              </a:rPr>
              <a:t>: AI can analyze learner data, such as past performance, learning style, and preferences, to provide personalized learning content and recommendations. This can help learners focus on areas where they need improvement and provide a customized learning experience.</a:t>
            </a:r>
          </a:p>
          <a:p>
            <a:pPr marL="0" indent="0" algn="just">
              <a:buNone/>
            </a:pPr>
            <a:r>
              <a:rPr lang="en-US" sz="1800" dirty="0">
                <a:solidFill>
                  <a:schemeClr val="bg2"/>
                </a:solidFill>
              </a:rPr>
              <a:t>2.	</a:t>
            </a:r>
            <a:r>
              <a:rPr lang="en-US" sz="1800" b="1" dirty="0">
                <a:solidFill>
                  <a:schemeClr val="bg2"/>
                </a:solidFill>
              </a:rPr>
              <a:t>Adaptive Learning</a:t>
            </a:r>
            <a:r>
              <a:rPr lang="en-US" sz="1800" dirty="0">
                <a:solidFill>
                  <a:schemeClr val="bg2"/>
                </a:solidFill>
              </a:rPr>
              <a:t>: AI can adapt the difficulty level of training content based on learner performance, providing learners with a challenging but not overwhelming experience. This can help learners stay engaged and motivated, leading to better learning outcomes.</a:t>
            </a:r>
          </a:p>
          <a:p>
            <a:pPr marL="0" indent="0" algn="just">
              <a:buNone/>
            </a:pPr>
            <a:r>
              <a:rPr lang="en-US" sz="1800" dirty="0">
                <a:solidFill>
                  <a:schemeClr val="bg2"/>
                </a:solidFill>
              </a:rPr>
              <a:t>3.	</a:t>
            </a:r>
            <a:r>
              <a:rPr lang="en-US" sz="1800" b="1" dirty="0">
                <a:solidFill>
                  <a:schemeClr val="bg2"/>
                </a:solidFill>
              </a:rPr>
              <a:t>Automated Feedback</a:t>
            </a:r>
            <a:r>
              <a:rPr lang="en-US" sz="1800" dirty="0">
                <a:solidFill>
                  <a:schemeClr val="bg2"/>
                </a:solidFill>
              </a:rPr>
              <a:t>: AI can provide instant feedback on learner performance, highlighting areas where learners need improvement and suggesting ways to improve. This can help learners stay on track and improve their skills more quickly.</a:t>
            </a:r>
          </a:p>
          <a:p>
            <a:pPr marL="0" indent="0" algn="just">
              <a:buNone/>
            </a:pPr>
            <a:r>
              <a:rPr lang="en-US" sz="1800" dirty="0">
                <a:solidFill>
                  <a:schemeClr val="bg2"/>
                </a:solidFill>
              </a:rPr>
              <a:t>4.	</a:t>
            </a:r>
            <a:r>
              <a:rPr lang="en-US" sz="1800" b="1" dirty="0">
                <a:solidFill>
                  <a:schemeClr val="bg2"/>
                </a:solidFill>
              </a:rPr>
              <a:t>Chatbots</a:t>
            </a:r>
            <a:r>
              <a:rPr lang="en-US" sz="1800" dirty="0">
                <a:solidFill>
                  <a:schemeClr val="bg2"/>
                </a:solidFill>
              </a:rPr>
              <a:t>: AI-powered chatbots can be used to provide instant answers to learners' questions, reducing the need for human intervention and improving the efficiency of the training process.</a:t>
            </a:r>
          </a:p>
          <a:p>
            <a:pPr marL="0" indent="0" algn="just">
              <a:buNone/>
            </a:pPr>
            <a:r>
              <a:rPr lang="en-US" sz="1800" dirty="0">
                <a:solidFill>
                  <a:schemeClr val="bg2"/>
                </a:solidFill>
              </a:rPr>
              <a:t>5.	</a:t>
            </a:r>
            <a:r>
              <a:rPr lang="en-US" sz="1800" b="1" dirty="0">
                <a:solidFill>
                  <a:schemeClr val="bg2"/>
                </a:solidFill>
              </a:rPr>
              <a:t>Natural Language Processing</a:t>
            </a:r>
            <a:r>
              <a:rPr lang="en-US" sz="1800" dirty="0">
                <a:solidFill>
                  <a:schemeClr val="bg2"/>
                </a:solidFill>
              </a:rPr>
              <a:t>: AI-powered Natural Language Processing (NLP) can be used to analyze written or spoken responses from learners, providing feedback on grammar, syntax, or vocabulary. This can be especially useful for language learning or communication skills training.</a:t>
            </a:r>
          </a:p>
          <a:p>
            <a:pPr marL="0" indent="0" algn="just">
              <a:buNone/>
            </a:pPr>
            <a:endParaRPr lang="en-US"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66646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2 – CONTINUE IN GROUPS</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Create</a:t>
            </a:r>
            <a:r>
              <a:rPr lang="cs-CZ" sz="2400" dirty="0">
                <a:solidFill>
                  <a:schemeClr val="bg2"/>
                </a:solidFill>
              </a:rPr>
              <a:t> </a:t>
            </a:r>
          </a:p>
          <a:p>
            <a:pPr algn="just">
              <a:buFont typeface="Wingdings" panose="05000000000000000000" pitchFamily="2" charset="2"/>
              <a:buChar char="Ø"/>
            </a:pPr>
            <a:r>
              <a:rPr lang="cs-CZ" sz="2400" dirty="0" err="1">
                <a:solidFill>
                  <a:schemeClr val="bg2"/>
                </a:solidFill>
              </a:rPr>
              <a:t>training</a:t>
            </a:r>
            <a:r>
              <a:rPr lang="cs-CZ" sz="2400" dirty="0">
                <a:solidFill>
                  <a:schemeClr val="bg2"/>
                </a:solidFill>
              </a:rPr>
              <a:t> and </a:t>
            </a:r>
            <a:r>
              <a:rPr lang="cs-CZ" sz="2400" dirty="0" err="1">
                <a:solidFill>
                  <a:schemeClr val="bg2"/>
                </a:solidFill>
              </a:rPr>
              <a:t>developement</a:t>
            </a:r>
            <a:r>
              <a:rPr lang="cs-CZ" sz="2400" dirty="0">
                <a:solidFill>
                  <a:schemeClr val="bg2"/>
                </a:solidFill>
              </a:rPr>
              <a:t> </a:t>
            </a:r>
            <a:r>
              <a:rPr lang="cs-CZ" sz="2400" dirty="0" err="1">
                <a:solidFill>
                  <a:schemeClr val="bg2"/>
                </a:solidFill>
              </a:rPr>
              <a:t>programmes</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employee</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be</a:t>
            </a:r>
            <a:r>
              <a:rPr lang="cs-CZ" sz="2400" dirty="0">
                <a:solidFill>
                  <a:schemeClr val="bg2"/>
                </a:solidFill>
              </a:rPr>
              <a:t> </a:t>
            </a:r>
            <a:r>
              <a:rPr lang="cs-CZ" sz="2400" dirty="0" err="1">
                <a:solidFill>
                  <a:schemeClr val="bg2"/>
                </a:solidFill>
              </a:rPr>
              <a:t>creative</a:t>
            </a:r>
            <a:r>
              <a:rPr lang="cs-CZ" sz="2400" dirty="0">
                <a:solidFill>
                  <a:schemeClr val="bg2"/>
                </a:solidFill>
              </a:rPr>
              <a:t> = use </a:t>
            </a:r>
            <a:r>
              <a:rPr lang="cs-CZ" sz="2400" dirty="0" err="1">
                <a:solidFill>
                  <a:schemeClr val="bg2"/>
                </a:solidFill>
              </a:rPr>
              <a:t>modern</a:t>
            </a:r>
            <a:r>
              <a:rPr lang="cs-CZ" sz="2400" dirty="0">
                <a:solidFill>
                  <a:schemeClr val="bg2"/>
                </a:solidFill>
              </a:rPr>
              <a:t> </a:t>
            </a:r>
            <a:r>
              <a:rPr lang="cs-CZ" sz="2400" dirty="0" err="1">
                <a:solidFill>
                  <a:schemeClr val="bg2"/>
                </a:solidFill>
              </a:rPr>
              <a:t>methods</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define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goals</a:t>
            </a:r>
            <a:r>
              <a:rPr lang="cs-CZ" sz="2400" dirty="0">
                <a:solidFill>
                  <a:schemeClr val="bg2"/>
                </a:solidFill>
              </a:rPr>
              <a:t> and </a:t>
            </a:r>
            <a:r>
              <a:rPr lang="cs-CZ" sz="2400" dirty="0" err="1">
                <a:solidFill>
                  <a:schemeClr val="bg2"/>
                </a:solidFill>
              </a:rPr>
              <a:t>schedule</a:t>
            </a:r>
            <a:endParaRPr lang="en-US"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35785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Rewarding</a:t>
            </a:r>
            <a:r>
              <a:rPr lang="cs-CZ" sz="2400" dirty="0">
                <a:solidFill>
                  <a:schemeClr val="bg2"/>
                </a:solidFill>
              </a:rPr>
              <a:t> systém</a:t>
            </a:r>
          </a:p>
          <a:p>
            <a:pPr marL="0" indent="0" algn="just">
              <a:buNone/>
            </a:pPr>
            <a:r>
              <a:rPr lang="cs-CZ" sz="2400" dirty="0" err="1">
                <a:solidFill>
                  <a:schemeClr val="bg2"/>
                </a:solidFill>
              </a:rPr>
              <a:t>Practise</a:t>
            </a:r>
            <a:endParaRPr lang="cs-CZ" sz="2400" dirty="0">
              <a:solidFill>
                <a:schemeClr val="bg2"/>
              </a:solidFill>
            </a:endParaRPr>
          </a:p>
          <a:p>
            <a:pPr marL="0" indent="0" algn="just">
              <a:buNone/>
            </a:pPr>
            <a:r>
              <a:rPr lang="cs-CZ" sz="2400" dirty="0">
                <a:solidFill>
                  <a:schemeClr val="bg2"/>
                </a:solidFill>
              </a:rPr>
              <a:t>Performance management, </a:t>
            </a:r>
            <a:r>
              <a:rPr lang="cs-CZ" sz="2400" dirty="0" err="1">
                <a:solidFill>
                  <a:schemeClr val="bg2"/>
                </a:solidFill>
              </a:rPr>
              <a:t>evaluation</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31115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A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400" dirty="0">
                <a:solidFill>
                  <a:schemeClr val="bg2"/>
                </a:solidFill>
              </a:rPr>
              <a:t>All employees have an employment contract with their employer. </a:t>
            </a:r>
            <a:endParaRPr lang="cs-CZ" sz="2400" dirty="0">
              <a:solidFill>
                <a:schemeClr val="bg2"/>
              </a:solidFill>
            </a:endParaRPr>
          </a:p>
          <a:p>
            <a:pPr marL="0" indent="0" algn="just">
              <a:buNone/>
            </a:pPr>
            <a:r>
              <a:rPr lang="en-US" sz="2400" dirty="0">
                <a:solidFill>
                  <a:schemeClr val="bg2"/>
                </a:solidFill>
              </a:rPr>
              <a:t>A contract is an agreement that sets out an employee’s:    employment conditions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rights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responsibilities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duties</a:t>
            </a:r>
            <a:r>
              <a:rPr lang="cs-CZ" sz="2400" dirty="0">
                <a:solidFill>
                  <a:schemeClr val="bg2"/>
                </a:solidFill>
              </a:rPr>
              <a:t>.</a:t>
            </a:r>
          </a:p>
          <a:p>
            <a:pPr marL="0" indent="0" algn="just">
              <a:buNone/>
            </a:pPr>
            <a:r>
              <a:rPr lang="en-US" sz="2400" dirty="0">
                <a:solidFill>
                  <a:schemeClr val="bg2"/>
                </a:solidFill>
              </a:rPr>
              <a:t>These are called the ‘terms’ of the contract.</a:t>
            </a:r>
            <a:endParaRPr lang="cs-CZ" sz="2400" dirty="0">
              <a:solidFill>
                <a:schemeClr val="bg2"/>
              </a:solidFill>
            </a:endParaRPr>
          </a:p>
          <a:p>
            <a:pPr marL="0" indent="0" algn="just">
              <a:buNone/>
            </a:pPr>
            <a:r>
              <a:rPr lang="en-US" sz="2400" dirty="0">
                <a:solidFill>
                  <a:schemeClr val="bg2"/>
                </a:solidFill>
              </a:rPr>
              <a:t>Employees and employers must stick to a contract until it ends (for example, by an employer or employee giving notice or an employee being dismissed) or until the terms are changed (usually by agreement between the employee and employer).</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algn="just">
              <a:buFont typeface="Wingdings" panose="05000000000000000000" pitchFamily="2" charset="2"/>
              <a:buChar char="Ø"/>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A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Different</a:t>
            </a:r>
            <a:r>
              <a:rPr lang="cs-CZ" sz="2400" dirty="0">
                <a:solidFill>
                  <a:schemeClr val="bg2"/>
                </a:solidFill>
              </a:rPr>
              <a:t> </a:t>
            </a:r>
            <a:r>
              <a:rPr lang="cs-CZ" sz="2400" dirty="0" err="1">
                <a:solidFill>
                  <a:schemeClr val="bg2"/>
                </a:solidFill>
              </a:rPr>
              <a:t>mandatory</a:t>
            </a:r>
            <a:r>
              <a:rPr lang="cs-CZ" sz="2400" dirty="0">
                <a:solidFill>
                  <a:schemeClr val="bg2"/>
                </a:solidFill>
              </a:rPr>
              <a:t> </a:t>
            </a:r>
            <a:r>
              <a:rPr lang="cs-CZ" sz="2400" dirty="0" err="1">
                <a:solidFill>
                  <a:schemeClr val="bg2"/>
                </a:solidFill>
              </a:rPr>
              <a:t>conditions</a:t>
            </a:r>
            <a:r>
              <a:rPr lang="cs-CZ" sz="2400" dirty="0">
                <a:solidFill>
                  <a:schemeClr val="bg2"/>
                </a:solidFill>
              </a:rPr>
              <a:t> by </a:t>
            </a:r>
            <a:r>
              <a:rPr lang="cs-CZ" sz="2400" dirty="0" err="1">
                <a:solidFill>
                  <a:schemeClr val="bg2"/>
                </a:solidFill>
              </a:rPr>
              <a:t>the</a:t>
            </a:r>
            <a:r>
              <a:rPr lang="cs-CZ" sz="2400" dirty="0">
                <a:solidFill>
                  <a:schemeClr val="bg2"/>
                </a:solidFill>
              </a:rPr>
              <a:t> </a:t>
            </a:r>
            <a:r>
              <a:rPr lang="cs-CZ" sz="2400" dirty="0" err="1">
                <a:solidFill>
                  <a:schemeClr val="bg2"/>
                </a:solidFill>
              </a:rPr>
              <a:t>labour</a:t>
            </a:r>
            <a:r>
              <a:rPr lang="cs-CZ" sz="2400" dirty="0">
                <a:solidFill>
                  <a:schemeClr val="bg2"/>
                </a:solidFill>
              </a:rPr>
              <a:t> </a:t>
            </a:r>
            <a:r>
              <a:rPr lang="cs-CZ" sz="2400" dirty="0" err="1">
                <a:solidFill>
                  <a:schemeClr val="bg2"/>
                </a:solidFill>
              </a:rPr>
              <a:t>law</a:t>
            </a:r>
            <a:r>
              <a:rPr lang="cs-CZ" sz="2400" dirty="0">
                <a:solidFill>
                  <a:schemeClr val="bg2"/>
                </a:solidFill>
              </a:rPr>
              <a:t> in </a:t>
            </a:r>
            <a:r>
              <a:rPr lang="cs-CZ" sz="2400" dirty="0" err="1">
                <a:solidFill>
                  <a:schemeClr val="bg2"/>
                </a:solidFill>
              </a:rPr>
              <a:t>the</a:t>
            </a:r>
            <a:r>
              <a:rPr lang="cs-CZ" sz="2400" dirty="0">
                <a:solidFill>
                  <a:schemeClr val="bg2"/>
                </a:solidFill>
              </a:rPr>
              <a:t> </a:t>
            </a:r>
            <a:r>
              <a:rPr lang="cs-CZ" sz="2400" dirty="0" err="1">
                <a:solidFill>
                  <a:schemeClr val="bg2"/>
                </a:solidFill>
              </a:rPr>
              <a:t>countries</a:t>
            </a:r>
            <a:r>
              <a:rPr lang="cs-CZ" sz="2400" dirty="0">
                <a:solidFill>
                  <a:schemeClr val="bg2"/>
                </a:solidFill>
              </a:rPr>
              <a:t>.</a:t>
            </a:r>
          </a:p>
          <a:p>
            <a:pPr marL="0" indent="0" algn="just">
              <a:buNone/>
            </a:pPr>
            <a:r>
              <a:rPr lang="cs-CZ" sz="2400" u="sng" dirty="0">
                <a:solidFill>
                  <a:schemeClr val="bg2"/>
                </a:solidFill>
              </a:rPr>
              <a:t>Czech </a:t>
            </a:r>
            <a:r>
              <a:rPr lang="cs-CZ" sz="2400" u="sng" dirty="0" err="1">
                <a:solidFill>
                  <a:schemeClr val="bg2"/>
                </a:solidFill>
              </a:rPr>
              <a:t>conditions</a:t>
            </a:r>
            <a:endParaRPr lang="cs-CZ" sz="2400" u="sng" dirty="0">
              <a:solidFill>
                <a:schemeClr val="bg2"/>
              </a:solidFill>
            </a:endParaRPr>
          </a:p>
          <a:p>
            <a:pPr algn="just">
              <a:buFont typeface="Wingdings" panose="05000000000000000000" pitchFamily="2" charset="2"/>
              <a:buChar char="Ø"/>
            </a:pPr>
            <a:r>
              <a:rPr lang="en-US" sz="2400" dirty="0">
                <a:solidFill>
                  <a:schemeClr val="bg2"/>
                </a:solidFill>
              </a:rPr>
              <a:t>must be concluded in writing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must state the date of commencement, the job title, the place of work</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wages are governed by the minimum wage and guaranteed wage laws</a:t>
            </a:r>
            <a:r>
              <a:rPr lang="cs-CZ" sz="2400" dirty="0">
                <a:solidFill>
                  <a:schemeClr val="bg2"/>
                </a:solidFill>
              </a:rPr>
              <a:t> (18.900 per </a:t>
            </a:r>
            <a:r>
              <a:rPr lang="cs-CZ" sz="2400" dirty="0" err="1">
                <a:solidFill>
                  <a:schemeClr val="bg2"/>
                </a:solidFill>
              </a:rPr>
              <a:t>month</a:t>
            </a:r>
            <a:r>
              <a:rPr lang="cs-CZ" sz="2400" dirty="0">
                <a:solidFill>
                  <a:schemeClr val="bg2"/>
                </a:solidFill>
              </a:rPr>
              <a:t>,  113per </a:t>
            </a:r>
            <a:r>
              <a:rPr lang="cs-CZ" sz="2400" dirty="0" err="1">
                <a:solidFill>
                  <a:schemeClr val="bg2"/>
                </a:solidFill>
              </a:rPr>
              <a:t>hour</a:t>
            </a:r>
            <a:r>
              <a:rPr lang="cs-CZ" sz="2400" dirty="0">
                <a:solidFill>
                  <a:schemeClr val="bg2"/>
                </a:solidFill>
              </a:rPr>
              <a:t>)</a:t>
            </a:r>
          </a:p>
          <a:p>
            <a:pPr algn="just">
              <a:buFont typeface="Wingdings" panose="05000000000000000000" pitchFamily="2" charset="2"/>
              <a:buChar char="Ø"/>
            </a:pPr>
            <a:r>
              <a:rPr lang="en-US" sz="2400" dirty="0">
                <a:solidFill>
                  <a:schemeClr val="bg2"/>
                </a:solidFill>
              </a:rPr>
              <a:t>the law imposes certain compulsory training</a:t>
            </a:r>
            <a:endParaRPr lang="cs-CZ" sz="2400" dirty="0">
              <a:solidFill>
                <a:schemeClr val="bg2"/>
              </a:solidFill>
            </a:endParaRPr>
          </a:p>
          <a:p>
            <a:pPr marL="0" indent="0" algn="just">
              <a:buNone/>
            </a:pPr>
            <a:r>
              <a:rPr lang="en-US" sz="2400" dirty="0">
                <a:solidFill>
                  <a:schemeClr val="bg2"/>
                </a:solidFill>
              </a:rPr>
              <a:t>There are institutions that can check compliance with the conditions set out in the </a:t>
            </a:r>
            <a:r>
              <a:rPr lang="en-US" sz="2400" dirty="0" err="1">
                <a:solidFill>
                  <a:schemeClr val="bg2"/>
                </a:solidFill>
              </a:rPr>
              <a:t>Labour</a:t>
            </a:r>
            <a:r>
              <a:rPr lang="en-US" sz="2400" dirty="0">
                <a:solidFill>
                  <a:schemeClr val="bg2"/>
                </a:solidFill>
              </a:rPr>
              <a:t> Code, e.g. </a:t>
            </a:r>
            <a:r>
              <a:rPr lang="en-US" sz="2400" dirty="0" err="1">
                <a:solidFill>
                  <a:schemeClr val="bg2"/>
                </a:solidFill>
              </a:rPr>
              <a:t>Labour</a:t>
            </a:r>
            <a:r>
              <a:rPr lang="en-US" sz="2400" dirty="0">
                <a:solidFill>
                  <a:schemeClr val="bg2"/>
                </a:solidFill>
              </a:rPr>
              <a:t> Office, </a:t>
            </a:r>
            <a:r>
              <a:rPr lang="en-US" sz="2400" dirty="0" err="1">
                <a:solidFill>
                  <a:schemeClr val="bg2"/>
                </a:solidFill>
              </a:rPr>
              <a:t>Labour</a:t>
            </a:r>
            <a:r>
              <a:rPr lang="en-US" sz="2400" dirty="0">
                <a:solidFill>
                  <a:schemeClr val="bg2"/>
                </a:solidFill>
              </a:rPr>
              <a:t> Safety Inspectorate.</a:t>
            </a:r>
            <a:endParaRPr lang="cs-CZ" sz="2400" dirty="0">
              <a:solidFill>
                <a:schemeClr val="bg2"/>
              </a:solidFill>
            </a:endParaRPr>
          </a:p>
          <a:p>
            <a:pPr marL="0" indent="0" algn="just">
              <a:buNone/>
            </a:pPr>
            <a:r>
              <a:rPr lang="en-US" sz="2400" dirty="0">
                <a:solidFill>
                  <a:schemeClr val="bg2"/>
                </a:solidFill>
              </a:rPr>
              <a:t>Agreement on the performance of work</a:t>
            </a:r>
            <a:endParaRPr lang="cs-CZ" sz="2400" dirty="0">
              <a:solidFill>
                <a:schemeClr val="bg2"/>
              </a:solidFill>
            </a:endParaRPr>
          </a:p>
          <a:p>
            <a:pPr marL="0" indent="0" algn="just">
              <a:buNone/>
            </a:pPr>
            <a:r>
              <a:rPr lang="en-US" sz="2400" dirty="0">
                <a:solidFill>
                  <a:schemeClr val="bg2"/>
                </a:solidFill>
              </a:rPr>
              <a:t>Agreement on work activity</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26075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Before</a:t>
            </a:r>
            <a:r>
              <a:rPr lang="cs-CZ" sz="3300" b="1" dirty="0">
                <a:solidFill>
                  <a:schemeClr val="bg2"/>
                </a:solidFill>
                <a:effectLst/>
                <a:latin typeface="+mn-lt"/>
              </a:rPr>
              <a:t> </a:t>
            </a:r>
            <a:r>
              <a:rPr lang="cs-CZ" sz="3300" b="1" dirty="0" err="1">
                <a:solidFill>
                  <a:schemeClr val="bg2"/>
                </a:solidFill>
                <a:effectLst/>
                <a:latin typeface="+mn-lt"/>
              </a:rPr>
              <a:t>concluding</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Information</a:t>
            </a:r>
            <a:r>
              <a:rPr lang="cs-CZ" sz="2400" dirty="0">
                <a:solidFill>
                  <a:schemeClr val="bg2"/>
                </a:solidFill>
              </a:rPr>
              <a:t> </a:t>
            </a:r>
            <a:r>
              <a:rPr lang="cs-CZ" sz="2400" dirty="0" err="1">
                <a:solidFill>
                  <a:schemeClr val="bg2"/>
                </a:solidFill>
              </a:rPr>
              <a:t>about</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condition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contract</a:t>
            </a:r>
            <a:r>
              <a:rPr lang="cs-CZ" sz="2400" dirty="0">
                <a:solidFill>
                  <a:schemeClr val="bg2"/>
                </a:solidFill>
              </a:rPr>
              <a:t>:</a:t>
            </a:r>
          </a:p>
          <a:p>
            <a:pPr algn="just">
              <a:buFont typeface="Wingdings" panose="05000000000000000000" pitchFamily="2" charset="2"/>
              <a:buChar char="Ø"/>
            </a:pPr>
            <a:r>
              <a:rPr lang="cs-CZ" sz="2400" dirty="0">
                <a:solidFill>
                  <a:schemeClr val="bg2"/>
                </a:solidFill>
              </a:rPr>
              <a:t>by </a:t>
            </a:r>
            <a:r>
              <a:rPr lang="cs-CZ" sz="2400" dirty="0" err="1">
                <a:solidFill>
                  <a:schemeClr val="bg2"/>
                </a:solidFill>
              </a:rPr>
              <a:t>the</a:t>
            </a:r>
            <a:r>
              <a:rPr lang="cs-CZ" sz="2400" dirty="0">
                <a:solidFill>
                  <a:schemeClr val="bg2"/>
                </a:solidFill>
              </a:rPr>
              <a:t> </a:t>
            </a:r>
            <a:r>
              <a:rPr lang="cs-CZ" sz="2400" dirty="0" err="1">
                <a:solidFill>
                  <a:schemeClr val="bg2"/>
                </a:solidFill>
              </a:rPr>
              <a:t>law</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medical</a:t>
            </a:r>
            <a:r>
              <a:rPr lang="cs-CZ" sz="2400" dirty="0">
                <a:solidFill>
                  <a:schemeClr val="bg2"/>
                </a:solidFill>
              </a:rPr>
              <a:t> fitness </a:t>
            </a:r>
          </a:p>
          <a:p>
            <a:pPr algn="just">
              <a:buFont typeface="Wingdings" panose="05000000000000000000" pitchFamily="2" charset="2"/>
              <a:buChar char="Ø"/>
            </a:pPr>
            <a:r>
              <a:rPr lang="cs-CZ" sz="2400" dirty="0" err="1">
                <a:solidFill>
                  <a:schemeClr val="bg2"/>
                </a:solidFill>
              </a:rPr>
              <a:t>criminal</a:t>
            </a:r>
            <a:r>
              <a:rPr lang="cs-CZ" sz="2400" dirty="0">
                <a:solidFill>
                  <a:schemeClr val="bg2"/>
                </a:solidFill>
              </a:rPr>
              <a:t> </a:t>
            </a:r>
            <a:r>
              <a:rPr lang="cs-CZ" sz="2400" dirty="0" err="1">
                <a:solidFill>
                  <a:schemeClr val="bg2"/>
                </a:solidFill>
              </a:rPr>
              <a:t>record</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termination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contract</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000" dirty="0">
              <a:solidFill>
                <a:schemeClr val="bg2"/>
              </a:solidFill>
            </a:endParaRPr>
          </a:p>
          <a:p>
            <a:pPr marL="0" indent="0" algn="just">
              <a:buNone/>
            </a:pP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67943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1.	Welcome new employees and create a sense of belonging</a:t>
            </a:r>
          </a:p>
          <a:p>
            <a:pPr marL="0" indent="0" algn="just">
              <a:buNone/>
            </a:pPr>
            <a:r>
              <a:rPr lang="en-US" sz="2800" dirty="0">
                <a:solidFill>
                  <a:schemeClr val="bg2"/>
                </a:solidFill>
              </a:rPr>
              <a:t>2.	Provide information and resources to help new employees navigate the company</a:t>
            </a:r>
          </a:p>
          <a:p>
            <a:pPr marL="0" indent="0" algn="just">
              <a:buNone/>
            </a:pPr>
            <a:r>
              <a:rPr lang="en-US" sz="2800" dirty="0">
                <a:solidFill>
                  <a:schemeClr val="bg2"/>
                </a:solidFill>
              </a:rPr>
              <a:t>3.	Introduce new employees to the company's values, culture, and mission</a:t>
            </a:r>
          </a:p>
          <a:p>
            <a:pPr marL="0" indent="0" algn="just">
              <a:buNone/>
            </a:pPr>
            <a:r>
              <a:rPr lang="en-US" sz="2800" dirty="0">
                <a:solidFill>
                  <a:schemeClr val="bg2"/>
                </a:solidFill>
              </a:rPr>
              <a:t>4.	Promote employee engagement and retention</a:t>
            </a:r>
          </a:p>
          <a:p>
            <a:pPr marL="0" indent="0" algn="just">
              <a:buNone/>
            </a:pPr>
            <a:r>
              <a:rPr lang="en-US" sz="2800" dirty="0">
                <a:solidFill>
                  <a:schemeClr val="bg2"/>
                </a:solidFill>
              </a:rPr>
              <a:t>5.	Accelerate new employees' productivity and success in their new roles</a:t>
            </a:r>
          </a:p>
          <a:p>
            <a:pPr marL="0" indent="0" algn="just">
              <a:buNone/>
            </a:pPr>
            <a:endParaRPr lang="cs-CZ" sz="2800" dirty="0">
              <a:solidFill>
                <a:schemeClr val="bg2"/>
              </a:solidFill>
            </a:endParaRPr>
          </a:p>
          <a:p>
            <a:pPr algn="just">
              <a:buFontTx/>
              <a:buChar char="-"/>
            </a:pP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1369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sample</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100" dirty="0">
                <a:solidFill>
                  <a:schemeClr val="bg2"/>
                </a:solidFill>
              </a:rPr>
              <a:t>1.	</a:t>
            </a:r>
            <a:r>
              <a:rPr lang="en-US" sz="2100" b="1" dirty="0">
                <a:solidFill>
                  <a:schemeClr val="bg2"/>
                </a:solidFill>
              </a:rPr>
              <a:t>Pre-boarding</a:t>
            </a:r>
            <a:r>
              <a:rPr lang="en-US" sz="2100" dirty="0">
                <a:solidFill>
                  <a:schemeClr val="bg2"/>
                </a:solidFill>
              </a:rPr>
              <a:t>: Before their first day, new employees receive an email welcoming them to the company and providing them with information about their first day, such as the dress code, start time, and location. The email also includes a link to a pre-boarding portal, where new employees can complete paperwork, watch videos about the company's culture and values, and learn about the company's benefits and resources.</a:t>
            </a:r>
          </a:p>
          <a:p>
            <a:pPr marL="0" indent="0" algn="just">
              <a:buNone/>
            </a:pPr>
            <a:r>
              <a:rPr lang="en-US" sz="2100" dirty="0">
                <a:solidFill>
                  <a:schemeClr val="bg2"/>
                </a:solidFill>
              </a:rPr>
              <a:t>2.	</a:t>
            </a:r>
            <a:r>
              <a:rPr lang="en-US" sz="2100" b="1" dirty="0">
                <a:solidFill>
                  <a:schemeClr val="bg2"/>
                </a:solidFill>
              </a:rPr>
              <a:t>Orientation</a:t>
            </a:r>
            <a:r>
              <a:rPr lang="en-US" sz="2100" dirty="0">
                <a:solidFill>
                  <a:schemeClr val="bg2"/>
                </a:solidFill>
              </a:rPr>
              <a:t>: On the first day of employment, new employees attend an orientation program that provides them with an overview of the company's history, structure, products, and services. The orientation also includes a tour of the company's facilities and introductions to key personnel.</a:t>
            </a:r>
          </a:p>
          <a:p>
            <a:pPr marL="0" indent="0" algn="just">
              <a:buNone/>
            </a:pPr>
            <a:r>
              <a:rPr lang="en-US" sz="2100" dirty="0">
                <a:solidFill>
                  <a:schemeClr val="bg2"/>
                </a:solidFill>
              </a:rPr>
              <a:t>3.	</a:t>
            </a:r>
            <a:r>
              <a:rPr lang="en-US" sz="2100" b="1" dirty="0">
                <a:solidFill>
                  <a:schemeClr val="bg2"/>
                </a:solidFill>
              </a:rPr>
              <a:t>Onboarding Buddy</a:t>
            </a:r>
            <a:r>
              <a:rPr lang="en-US" sz="2100" dirty="0">
                <a:solidFill>
                  <a:schemeClr val="bg2"/>
                </a:solidFill>
              </a:rPr>
              <a:t>: Each new employee is assigned an onboarding buddy, who is an experienced employee in the same department. The onboarding buddy provides guidance and support to the new employee, answering questions about the company, providing career advice, and helping the new employee navigate the company's systems and resources.</a:t>
            </a:r>
          </a:p>
          <a:p>
            <a:pPr marL="0" indent="0" algn="just">
              <a:buNone/>
            </a:pPr>
            <a:endParaRPr lang="cs-CZ" sz="21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88320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sample</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100" dirty="0">
                <a:solidFill>
                  <a:schemeClr val="bg2"/>
                </a:solidFill>
              </a:rPr>
              <a:t>4.	</a:t>
            </a:r>
            <a:r>
              <a:rPr lang="en-US" sz="2100" b="1" dirty="0">
                <a:solidFill>
                  <a:schemeClr val="bg2"/>
                </a:solidFill>
              </a:rPr>
              <a:t>Training and Development</a:t>
            </a:r>
            <a:r>
              <a:rPr lang="en-US" sz="2100" dirty="0">
                <a:solidFill>
                  <a:schemeClr val="bg2"/>
                </a:solidFill>
              </a:rPr>
              <a:t>: The company provides a range of training and development opportunities to new employees, including online courses, classroom training, and job shadowing. New employees are encouraged to take advantage of these resources to develop the skills and knowledge necessary to succeed in their new roles.</a:t>
            </a:r>
          </a:p>
          <a:p>
            <a:pPr marL="0" indent="0" algn="just">
              <a:buNone/>
            </a:pPr>
            <a:r>
              <a:rPr lang="en-US" sz="2100" dirty="0">
                <a:solidFill>
                  <a:schemeClr val="bg2"/>
                </a:solidFill>
              </a:rPr>
              <a:t>5.	</a:t>
            </a:r>
            <a:r>
              <a:rPr lang="en-US" sz="2100" b="1" dirty="0">
                <a:solidFill>
                  <a:schemeClr val="bg2"/>
                </a:solidFill>
              </a:rPr>
              <a:t>Performance Feedback</a:t>
            </a:r>
            <a:r>
              <a:rPr lang="en-US" sz="2100" dirty="0">
                <a:solidFill>
                  <a:schemeClr val="bg2"/>
                </a:solidFill>
              </a:rPr>
              <a:t>: The company provides regular performance feedback to new employees, helping them understand how they are performing in their roles and identifying areas for improvement. The company also encourages open and honest communication between managers and employees, promoting a culture of continuous feedback and improvement.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77904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aim</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en-US" sz="2800" dirty="0">
                <a:solidFill>
                  <a:schemeClr val="bg2"/>
                </a:solidFill>
              </a:rPr>
              <a:t>help new employees feel welcomed, engaged, and productive from the start, accelerating their integration into the company and promoting employee retention. </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help</a:t>
            </a:r>
            <a:r>
              <a:rPr lang="en-US" sz="2800" dirty="0">
                <a:solidFill>
                  <a:schemeClr val="bg2"/>
                </a:solidFill>
              </a:rPr>
              <a:t> new employees understand the company's culture, values, and mission, promoting a sense of belonging and alignment with the company's goals.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accelerate new employees' productivity and success in their new roles</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35388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12672</TotalTime>
  <Words>2445</Words>
  <Application>Microsoft Office PowerPoint</Application>
  <PresentationFormat>Předvádění na obrazovce (4:3)</PresentationFormat>
  <Paragraphs>191</Paragraphs>
  <Slides>30</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Times New Roman</vt:lpstr>
      <vt:lpstr>Wingdings</vt:lpstr>
      <vt:lpstr>Vzletný</vt:lpstr>
      <vt:lpstr>Prezentace aplikace PowerPoint</vt:lpstr>
      <vt:lpstr>Content</vt:lpstr>
      <vt:lpstr>A contract</vt:lpstr>
      <vt:lpstr>A contract</vt:lpstr>
      <vt:lpstr>Before concluding the contract</vt:lpstr>
      <vt:lpstr>Onboarding process</vt:lpstr>
      <vt:lpstr>Onboarding process - sample</vt:lpstr>
      <vt:lpstr>Onboarding process - sample</vt:lpstr>
      <vt:lpstr>What is the aim of…</vt:lpstr>
      <vt:lpstr>TASK 1 – Onboarding at the university</vt:lpstr>
      <vt:lpstr>Learning</vt:lpstr>
      <vt:lpstr> Training </vt:lpstr>
      <vt:lpstr>Developement </vt:lpstr>
      <vt:lpstr>Education </vt:lpstr>
      <vt:lpstr>Training and developement</vt:lpstr>
      <vt:lpstr>Key roles of T/D</vt:lpstr>
      <vt:lpstr>Formal learning</vt:lpstr>
      <vt:lpstr>Informal learning</vt:lpstr>
      <vt:lpstr>Learning effectiveness - factors</vt:lpstr>
      <vt:lpstr>Systematic training cycle</vt:lpstr>
      <vt:lpstr>Learning and developement strategy</vt:lpstr>
      <vt:lpstr>Software in T/D activitites</vt:lpstr>
      <vt:lpstr>Software in T/D activitites</vt:lpstr>
      <vt:lpstr>Software in T/D activitites</vt:lpstr>
      <vt:lpstr>Virtual reality (VR)</vt:lpstr>
      <vt:lpstr>Virtual reality (VR)</vt:lpstr>
      <vt:lpstr>Artificial Inteligence (AI)</vt:lpstr>
      <vt:lpstr>TASK 2 – CONTINUE IN GROUPS</vt:lpstr>
      <vt:lpstr>Next lesson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360</cp:revision>
  <cp:lastPrinted>1601-01-01T00:00:00Z</cp:lastPrinted>
  <dcterms:created xsi:type="dcterms:W3CDTF">2005-09-23T13:42:26Z</dcterms:created>
  <dcterms:modified xsi:type="dcterms:W3CDTF">2024-04-15T12:42:04Z</dcterms:modified>
</cp:coreProperties>
</file>