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CC236-7A9E-688B-F59D-0C42D4F279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57B1193-B142-0213-8ADA-0B970F65F0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AB35050-0602-CABB-427D-14AE19080887}"/>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C474C5A7-C1E2-441B-21D7-F2F90B4C65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60203F-0723-4692-1F2E-E11DF64D71EF}"/>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62448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8431F-40FA-53C4-63DA-9DF33C0994B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23097AC-299E-FF9B-7073-BF06B0DAC4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A9BC382-7496-82D8-CA7A-B5F27A346A4C}"/>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12B64BB8-569A-AF4A-8EC8-F87F860B6BA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A92276E-D469-6B1F-17B7-903D9FB8775E}"/>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1804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1FA38D-C1EE-D648-7C7D-1107ACD901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34B5F62-9D18-57EA-8767-47B5610429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E6A123B-664F-F757-E7FF-63E9D2D2F308}"/>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C507DD4E-BFBC-78C1-E5CF-53717E40BD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87A27C-63ED-1913-9E37-7D1CCFAA1F70}"/>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1896028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02F6E-8709-698C-31AB-A6FE9551FAC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419D4B-E69F-670B-0C79-D875C706C1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7E3EB33-1868-3FDA-D0E6-E96E8A4AC40B}"/>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1E697F39-76CA-5C50-5FD6-435CB4A181A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B7590B-E07C-3260-23FF-6A7D30B94944}"/>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199357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A0208-7C20-608F-BF95-0223A76E65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928E9B1-1715-D200-8759-BB4BFC51C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0A57E0-889B-45C6-5E0D-119D3D2A7DF1}"/>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E0A57E08-27B3-445D-3430-1500C8233C1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1C42620-D769-C119-7B82-D074C32FE0B6}"/>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104726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EAD2A-3F70-A2F6-7E50-23220F51C93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620597-AC55-AFB5-DAE3-1D55C14EA4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ED88D28-FF66-7F05-3224-91432C5238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FF2AEA3-F0A9-E95A-8FEB-6057354CB44E}"/>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6" name="Footer Placeholder 5">
            <a:extLst>
              <a:ext uri="{FF2B5EF4-FFF2-40B4-BE49-F238E27FC236}">
                <a16:creationId xmlns:a16="http://schemas.microsoft.com/office/drawing/2014/main" id="{0C7698FB-D682-A034-0151-D3691C8C5B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201BE2A-ADE4-FCFC-C171-BCE1C78CEEDE}"/>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82990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B041D-4DF9-B6B9-BC5B-73F21C13FD5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F18FAEA-B720-6228-71EF-5F4AE9607D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B35142-BBF5-4DEF-93BF-48FD611162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6157086-8874-ECAC-5926-70BE708F8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1E2416-1CAF-4E35-9BBA-F6AA5F64D5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E97CBF6-9F20-83E2-8558-09986FB822F5}"/>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8" name="Footer Placeholder 7">
            <a:extLst>
              <a:ext uri="{FF2B5EF4-FFF2-40B4-BE49-F238E27FC236}">
                <a16:creationId xmlns:a16="http://schemas.microsoft.com/office/drawing/2014/main" id="{5585950E-EA4C-DF6A-5C48-73FA9BE418C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4C38FF8-DAF5-2A49-EE4D-E8F802FE702D}"/>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841685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00DBE-828B-2AD4-190D-E6E14E9BA0C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0A75AC4-746D-BBDB-4433-8CE01D74E2F1}"/>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4" name="Footer Placeholder 3">
            <a:extLst>
              <a:ext uri="{FF2B5EF4-FFF2-40B4-BE49-F238E27FC236}">
                <a16:creationId xmlns:a16="http://schemas.microsoft.com/office/drawing/2014/main" id="{F0AB874E-E9F0-3648-9FE0-9C5CDF42E04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0FD2213-5C1D-A169-41F8-975D4E50DE7D}"/>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424168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E93EF7-41B4-F8E1-8A8F-F61E165730AA}"/>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3" name="Footer Placeholder 2">
            <a:extLst>
              <a:ext uri="{FF2B5EF4-FFF2-40B4-BE49-F238E27FC236}">
                <a16:creationId xmlns:a16="http://schemas.microsoft.com/office/drawing/2014/main" id="{757C5D5F-AC34-1EBC-5FB7-31683481048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CCB6591-D1D6-3A7B-8644-52B7567EAFD9}"/>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1688945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2A32A-5B8A-2FBE-6A6F-961FA8A23C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CA37A7C-3B1D-2248-E98E-BAABB53901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DE2C354-7E72-9DF7-D491-C3161679CA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316349-927D-BCC0-B38C-0388FBEECCAA}"/>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6" name="Footer Placeholder 5">
            <a:extLst>
              <a:ext uri="{FF2B5EF4-FFF2-40B4-BE49-F238E27FC236}">
                <a16:creationId xmlns:a16="http://schemas.microsoft.com/office/drawing/2014/main" id="{0435A2F9-93A0-829E-D0D2-EBEAB5EEA5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C821840-5508-9421-1DE0-906EDFB8DB68}"/>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1832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4BEB-C7EE-54BB-C15B-6CE3109C7C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7B29800-2104-FDCD-AA5D-0C9E5401DD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AAB8E1B-6F88-839B-D4D2-2893818D5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A1E33-7D46-3BC0-097F-90F8A542C5CF}"/>
              </a:ext>
            </a:extLst>
          </p:cNvPr>
          <p:cNvSpPr>
            <a:spLocks noGrp="1"/>
          </p:cNvSpPr>
          <p:nvPr>
            <p:ph type="dt" sz="half" idx="10"/>
          </p:nvPr>
        </p:nvSpPr>
        <p:spPr/>
        <p:txBody>
          <a:bodyPr/>
          <a:lstStyle/>
          <a:p>
            <a:fld id="{B51A2163-C53A-4B2E-9299-BB2AB8ED6643}" type="datetimeFigureOut">
              <a:rPr lang="en-IN" smtClean="0"/>
              <a:t>27-02-2024</a:t>
            </a:fld>
            <a:endParaRPr lang="en-IN"/>
          </a:p>
        </p:txBody>
      </p:sp>
      <p:sp>
        <p:nvSpPr>
          <p:cNvPr id="6" name="Footer Placeholder 5">
            <a:extLst>
              <a:ext uri="{FF2B5EF4-FFF2-40B4-BE49-F238E27FC236}">
                <a16:creationId xmlns:a16="http://schemas.microsoft.com/office/drawing/2014/main" id="{4F26F3F4-684B-7C8D-AE60-0723918B86E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9FD86AA-E83A-EC41-AC29-26D4F42C8F2A}"/>
              </a:ext>
            </a:extLst>
          </p:cNvPr>
          <p:cNvSpPr>
            <a:spLocks noGrp="1"/>
          </p:cNvSpPr>
          <p:nvPr>
            <p:ph type="sldNum" sz="quarter" idx="12"/>
          </p:nvPr>
        </p:nvSpPr>
        <p:spPr/>
        <p:txBody>
          <a:bodyPr/>
          <a:lstStyle/>
          <a:p>
            <a:fld id="{DADAE039-3784-45B3-A885-D05DA168291D}" type="slidenum">
              <a:rPr lang="en-IN" smtClean="0"/>
              <a:t>‹#›</a:t>
            </a:fld>
            <a:endParaRPr lang="en-IN"/>
          </a:p>
        </p:txBody>
      </p:sp>
    </p:spTree>
    <p:extLst>
      <p:ext uri="{BB962C8B-B14F-4D97-AF65-F5344CB8AC3E}">
        <p14:creationId xmlns:p14="http://schemas.microsoft.com/office/powerpoint/2010/main" val="2537531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AE21F-07DB-192D-5908-C1F7E125A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2BD94D2-6B1A-5825-8F17-DBEE9E1598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487964-5241-F5F1-267A-A6667C7006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A2163-C53A-4B2E-9299-BB2AB8ED6643}" type="datetimeFigureOut">
              <a:rPr lang="en-IN" smtClean="0"/>
              <a:t>27-02-2024</a:t>
            </a:fld>
            <a:endParaRPr lang="en-IN"/>
          </a:p>
        </p:txBody>
      </p:sp>
      <p:sp>
        <p:nvSpPr>
          <p:cNvPr id="5" name="Footer Placeholder 4">
            <a:extLst>
              <a:ext uri="{FF2B5EF4-FFF2-40B4-BE49-F238E27FC236}">
                <a16:creationId xmlns:a16="http://schemas.microsoft.com/office/drawing/2014/main" id="{01E73CA5-E78F-6675-6D27-9F0CA0693F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9C02DD7-12E1-0AA6-D3F2-60CDAC4148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AE039-3784-45B3-A885-D05DA168291D}" type="slidenum">
              <a:rPr lang="en-IN" smtClean="0"/>
              <a:t>‹#›</a:t>
            </a:fld>
            <a:endParaRPr lang="en-IN"/>
          </a:p>
        </p:txBody>
      </p:sp>
    </p:spTree>
    <p:extLst>
      <p:ext uri="{BB962C8B-B14F-4D97-AF65-F5344CB8AC3E}">
        <p14:creationId xmlns:p14="http://schemas.microsoft.com/office/powerpoint/2010/main" val="87354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831E8-276D-2CBE-875A-9C4F88638B71}"/>
              </a:ext>
            </a:extLst>
          </p:cNvPr>
          <p:cNvSpPr>
            <a:spLocks noGrp="1"/>
          </p:cNvSpPr>
          <p:nvPr>
            <p:ph type="title"/>
          </p:nvPr>
        </p:nvSpPr>
        <p:spPr>
          <a:xfrm>
            <a:off x="6563360" y="3708400"/>
            <a:ext cx="4572000" cy="762000"/>
          </a:xfrm>
        </p:spPr>
        <p:txBody>
          <a:bodyPr/>
          <a:lstStyle/>
          <a:p>
            <a:r>
              <a:rPr lang="en-US" dirty="0"/>
              <a:t>PETER F DUCKER</a:t>
            </a:r>
            <a:endParaRPr lang="en-IN" dirty="0"/>
          </a:p>
        </p:txBody>
      </p:sp>
      <p:pic>
        <p:nvPicPr>
          <p:cNvPr id="5" name="Content Placeholder 4">
            <a:extLst>
              <a:ext uri="{FF2B5EF4-FFF2-40B4-BE49-F238E27FC236}">
                <a16:creationId xmlns:a16="http://schemas.microsoft.com/office/drawing/2014/main" id="{B2C50B2B-43EB-5FF0-88FD-CD0898FDD53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0971" y="1328057"/>
            <a:ext cx="4648654" cy="4848906"/>
          </a:xfrm>
        </p:spPr>
      </p:pic>
    </p:spTree>
    <p:extLst>
      <p:ext uri="{BB962C8B-B14F-4D97-AF65-F5344CB8AC3E}">
        <p14:creationId xmlns:p14="http://schemas.microsoft.com/office/powerpoint/2010/main" val="369653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843E3-A8E6-C557-4C99-3F8AE229A90F}"/>
              </a:ext>
            </a:extLst>
          </p:cNvPr>
          <p:cNvSpPr>
            <a:spLocks noGrp="1"/>
          </p:cNvSpPr>
          <p:nvPr>
            <p:ph type="title"/>
          </p:nvPr>
        </p:nvSpPr>
        <p:spPr/>
        <p:txBody>
          <a:bodyPr/>
          <a:lstStyle/>
          <a:p>
            <a:pPr algn="ctr"/>
            <a:r>
              <a:rPr lang="en-US" dirty="0"/>
              <a:t>BASIC BIOGRAPHY</a:t>
            </a:r>
            <a:endParaRPr lang="en-IN" dirty="0"/>
          </a:p>
        </p:txBody>
      </p:sp>
      <p:sp>
        <p:nvSpPr>
          <p:cNvPr id="3" name="Content Placeholder 2">
            <a:extLst>
              <a:ext uri="{FF2B5EF4-FFF2-40B4-BE49-F238E27FC236}">
                <a16:creationId xmlns:a16="http://schemas.microsoft.com/office/drawing/2014/main" id="{C8C3909C-EF72-12C5-6F9E-4990F1735986}"/>
              </a:ext>
            </a:extLst>
          </p:cNvPr>
          <p:cNvSpPr>
            <a:spLocks noGrp="1"/>
          </p:cNvSpPr>
          <p:nvPr>
            <p:ph idx="1"/>
          </p:nvPr>
        </p:nvSpPr>
        <p:spPr>
          <a:xfrm>
            <a:off x="838200" y="1825624"/>
            <a:ext cx="10515600" cy="4782005"/>
          </a:xfrm>
        </p:spPr>
        <p:txBody>
          <a:bodyPr>
            <a:normAutofit fontScale="25000" lnSpcReduction="20000"/>
          </a:bodyPr>
          <a:lstStyle/>
          <a:p>
            <a:pPr algn="just"/>
            <a:r>
              <a:rPr lang="en-US" sz="8000" dirty="0"/>
              <a:t>Peter F. Drucker (1909-2005) was an influential Austrian-born American management consultant, educator, and author. He is often regarded as the "father of modern management" for his significant contributions to the field of management theory and practice. Here is a basic biography of Peter F. Drucker:</a:t>
            </a:r>
          </a:p>
          <a:p>
            <a:pPr algn="just">
              <a:buFont typeface="Arial" panose="020B0604020202020204" pitchFamily="34" charset="0"/>
              <a:buChar char="•"/>
            </a:pPr>
            <a:r>
              <a:rPr lang="en-US" sz="7200" b="1" dirty="0"/>
              <a:t>Birth:</a:t>
            </a:r>
            <a:r>
              <a:rPr lang="en-US" sz="7200" dirty="0"/>
              <a:t> Peter Ferdinand Drucker was born on November 19, 1909, in Vienna, Austria.</a:t>
            </a:r>
          </a:p>
          <a:p>
            <a:pPr algn="just">
              <a:buFont typeface="Arial" panose="020B0604020202020204" pitchFamily="34" charset="0"/>
              <a:buChar char="•"/>
            </a:pPr>
            <a:r>
              <a:rPr lang="en-US" sz="7200" b="1" dirty="0"/>
              <a:t>Education:</a:t>
            </a:r>
            <a:r>
              <a:rPr lang="en-US" sz="7200" dirty="0"/>
              <a:t> He studied law and earned a doctorate in international and public law from the University of Frankfurt.</a:t>
            </a:r>
          </a:p>
          <a:p>
            <a:pPr algn="just">
              <a:buFont typeface="Arial" panose="020B0604020202020204" pitchFamily="34" charset="0"/>
              <a:buChar char="•"/>
            </a:pPr>
            <a:r>
              <a:rPr lang="en-US" sz="7200" b="1" dirty="0"/>
              <a:t>Books:</a:t>
            </a:r>
            <a:r>
              <a:rPr lang="en-US" sz="7200" dirty="0"/>
              <a:t> He authored numerous influential books, including "The Practice of Management" (1954), "The Effective Executive" (1966), and "Management: Tasks, Responsibilities, Practices" (1973), which became classics in the field.</a:t>
            </a:r>
            <a:r>
              <a:rPr lang="en-US" sz="7200" b="1" dirty="0"/>
              <a:t> </a:t>
            </a:r>
          </a:p>
          <a:p>
            <a:pPr algn="just">
              <a:buFont typeface="Arial" panose="020B0604020202020204" pitchFamily="34" charset="0"/>
              <a:buChar char="•"/>
            </a:pPr>
            <a:r>
              <a:rPr lang="en-US" sz="7200" b="1" dirty="0"/>
              <a:t>Impact on Management Thinking:</a:t>
            </a:r>
            <a:r>
              <a:rPr lang="en-US" sz="7200" dirty="0"/>
              <a:t> Drucker's ideas had a profound and lasting impact on management thinking, emphasizing the importance of innovation, entrepreneurship, and effective leadership.</a:t>
            </a:r>
          </a:p>
          <a:p>
            <a:pPr algn="just">
              <a:buFont typeface="Arial" panose="020B0604020202020204" pitchFamily="34" charset="0"/>
              <a:buChar char="•"/>
            </a:pPr>
            <a:r>
              <a:rPr lang="en-US" sz="7200" b="1" dirty="0"/>
              <a:t>Awards:</a:t>
            </a:r>
            <a:r>
              <a:rPr lang="en-US" sz="7200" dirty="0"/>
              <a:t> He received numerous awards during his lifetime for his contributions to management and business literature.</a:t>
            </a:r>
          </a:p>
          <a:p>
            <a:pPr algn="just">
              <a:buFont typeface="Arial" panose="020B0604020202020204" pitchFamily="34" charset="0"/>
              <a:buChar char="•"/>
            </a:pPr>
            <a:r>
              <a:rPr lang="en-US" sz="7200" b="1" dirty="0"/>
              <a:t>Death:</a:t>
            </a:r>
            <a:r>
              <a:rPr lang="en-US" sz="7200" dirty="0"/>
              <a:t> Peter F. Drucker passed away on November 11, 2005, at the age of 95, in Claremont, California.</a:t>
            </a:r>
          </a:p>
          <a:p>
            <a:endParaRPr lang="en-IN" dirty="0"/>
          </a:p>
        </p:txBody>
      </p:sp>
    </p:spTree>
    <p:extLst>
      <p:ext uri="{BB962C8B-B14F-4D97-AF65-F5344CB8AC3E}">
        <p14:creationId xmlns:p14="http://schemas.microsoft.com/office/powerpoint/2010/main" val="3636304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1C304-DA16-5795-D294-9F3D0F62BAEF}"/>
              </a:ext>
            </a:extLst>
          </p:cNvPr>
          <p:cNvSpPr>
            <a:spLocks noGrp="1"/>
          </p:cNvSpPr>
          <p:nvPr>
            <p:ph type="title"/>
          </p:nvPr>
        </p:nvSpPr>
        <p:spPr/>
        <p:txBody>
          <a:bodyPr/>
          <a:lstStyle/>
          <a:p>
            <a:pPr algn="ctr"/>
            <a:r>
              <a:rPr lang="en-US" dirty="0"/>
              <a:t>BENEFITS OF HUMAN RES0URCE MANAGEMENT </a:t>
            </a:r>
            <a:endParaRPr lang="en-IN" dirty="0"/>
          </a:p>
        </p:txBody>
      </p:sp>
      <p:sp>
        <p:nvSpPr>
          <p:cNvPr id="4" name="Rectangle 1">
            <a:extLst>
              <a:ext uri="{FF2B5EF4-FFF2-40B4-BE49-F238E27FC236}">
                <a16:creationId xmlns:a16="http://schemas.microsoft.com/office/drawing/2014/main" id="{2820B58E-879F-DDCB-54F9-4FD82849FD23}"/>
              </a:ext>
            </a:extLst>
          </p:cNvPr>
          <p:cNvSpPr>
            <a:spLocks noGrp="1" noChangeArrowheads="1"/>
          </p:cNvSpPr>
          <p:nvPr>
            <p:ph idx="1"/>
          </p:nvPr>
        </p:nvSpPr>
        <p:spPr bwMode="auto">
          <a:xfrm>
            <a:off x="1023256" y="1808226"/>
            <a:ext cx="10874829"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Human Capital as a Key Asset:</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Drucker believed that people are the most valuable asset of any organization. He argued that the skills, knowledge, and abilities of employees represent the core assets that drive an organization's success.</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Strategic Management of People:</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Drucker emphasized the strategic management of human resources. He advocated for aligning the skills and capabilities of employees with the overall goals and objectives of the organization.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Employee Development and Continuous Learning:</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Drucker recognized the importance of employee development and continuous learning. He stressed the need for organizations to invest in training and development programs to enhance the skills and capabilities of their workforce.</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Employee Engagement and Motivation:</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Drucker understood the importance of employee engagement and motivation in achieving organizational success. He believed that satisfied and motivated employees contribute to higher productivity and innovation.</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chemeClr val="tx1"/>
                </a:solidFill>
                <a:effectLst/>
                <a:latin typeface="Arial" panose="020B0604020202020204" pitchFamily="34" charset="0"/>
              </a:rPr>
              <a:t>Decentralization and Empowerment:</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Drucker advocated for decentralization and empowerment of employees. He argued that giving employees more responsibility and decision-making authority can lead to increased job satisfaction, creativity, and overall organizational effectiveness.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2723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4040A-D6CD-B4CC-1BB5-4E18B8CD3932}"/>
              </a:ext>
            </a:extLst>
          </p:cNvPr>
          <p:cNvSpPr>
            <a:spLocks noGrp="1"/>
          </p:cNvSpPr>
          <p:nvPr>
            <p:ph type="title"/>
          </p:nvPr>
        </p:nvSpPr>
        <p:spPr/>
        <p:txBody>
          <a:bodyPr/>
          <a:lstStyle/>
          <a:p>
            <a:pPr algn="ctr"/>
            <a:r>
              <a:rPr lang="en-US" dirty="0"/>
              <a:t>RELEVANT TODAY</a:t>
            </a:r>
            <a:endParaRPr lang="en-IN" dirty="0"/>
          </a:p>
        </p:txBody>
      </p:sp>
      <p:sp>
        <p:nvSpPr>
          <p:cNvPr id="3" name="Content Placeholder 2">
            <a:extLst>
              <a:ext uri="{FF2B5EF4-FFF2-40B4-BE49-F238E27FC236}">
                <a16:creationId xmlns:a16="http://schemas.microsoft.com/office/drawing/2014/main" id="{8153F298-61F4-CC4A-8789-814779A63500}"/>
              </a:ext>
            </a:extLst>
          </p:cNvPr>
          <p:cNvSpPr>
            <a:spLocks noGrp="1"/>
          </p:cNvSpPr>
          <p:nvPr>
            <p:ph idx="1"/>
          </p:nvPr>
        </p:nvSpPr>
        <p:spPr>
          <a:xfrm>
            <a:off x="838200" y="1690687"/>
            <a:ext cx="10515600" cy="4916941"/>
          </a:xfrm>
        </p:spPr>
        <p:txBody>
          <a:bodyPr>
            <a:normAutofit fontScale="47500" lnSpcReduction="20000"/>
          </a:bodyPr>
          <a:lstStyle/>
          <a:p>
            <a:pPr algn="just"/>
            <a:r>
              <a:rPr lang="en-US" sz="3400" dirty="0"/>
              <a:t>As of my last knowledge update in January 2022, Peter F. Drucker's principles and ideas remain relevant today across various aspects of business and management. Here are some key areas where Drucker's insights continue to be applicable:</a:t>
            </a:r>
          </a:p>
          <a:p>
            <a:pPr algn="just">
              <a:buFont typeface="+mj-lt"/>
              <a:buAutoNum type="arabicPeriod"/>
            </a:pPr>
            <a:r>
              <a:rPr lang="en-US" sz="3400" b="1" dirty="0"/>
              <a:t>Management by Objectives (MBO):</a:t>
            </a:r>
            <a:endParaRPr lang="en-US" sz="3400" dirty="0"/>
          </a:p>
          <a:p>
            <a:pPr marL="457200" lvl="1" indent="0" algn="just">
              <a:buNone/>
            </a:pPr>
            <a:r>
              <a:rPr lang="en-US" sz="3400" dirty="0"/>
              <a:t>Drucker introduced the concept of Management by Objectives, emphasizing the importance of setting clear goals and objectives within an organization. This approach is still widely used today as a framework for performance management and aligning individual and organizational goals.</a:t>
            </a:r>
          </a:p>
          <a:p>
            <a:pPr algn="just">
              <a:buFont typeface="+mj-lt"/>
              <a:buAutoNum type="arabicPeriod"/>
            </a:pPr>
            <a:r>
              <a:rPr lang="en-US" sz="3400" b="1" dirty="0"/>
              <a:t>Knowledge Workers and the Knowledge Economy:</a:t>
            </a:r>
            <a:endParaRPr lang="en-US" sz="3400" dirty="0"/>
          </a:p>
          <a:p>
            <a:pPr marL="457200" lvl="1" indent="0" algn="just">
              <a:buNone/>
            </a:pPr>
            <a:r>
              <a:rPr lang="en-US" sz="3400" dirty="0"/>
              <a:t>Drucker foresaw the rise of the knowledge economy and the increasing importance of knowledge workers. In today's tech-driven and information-centric environment, the value of intellectual capital is even more pronounced, and organizations prioritize the development and management of knowledge workers.</a:t>
            </a:r>
          </a:p>
          <a:p>
            <a:pPr algn="just">
              <a:buFont typeface="+mj-lt"/>
              <a:buAutoNum type="arabicPeriod"/>
            </a:pPr>
            <a:r>
              <a:rPr lang="en-US" sz="3400" b="1" dirty="0"/>
              <a:t>Leadership and Effectiveness:</a:t>
            </a:r>
            <a:endParaRPr lang="en-US" sz="3400" dirty="0"/>
          </a:p>
          <a:p>
            <a:pPr marL="457200" lvl="1" indent="0" algn="just">
              <a:buNone/>
            </a:pPr>
            <a:r>
              <a:rPr lang="en-US" sz="3400" dirty="0"/>
              <a:t>Drucker's insights on effective leadership, as outlined in his book "The Effective Executive," are timeless. Concepts such as time management, decision-making, and focusing on strengths remain crucial for leaders navigating the complexities of the modern business landscape.</a:t>
            </a:r>
          </a:p>
          <a:p>
            <a:pPr algn="just">
              <a:buFont typeface="+mj-lt"/>
              <a:buAutoNum type="arabicPeriod"/>
            </a:pPr>
            <a:r>
              <a:rPr lang="en-US" sz="3400" b="1" dirty="0"/>
              <a:t>Innovation and Entrepreneurship:</a:t>
            </a:r>
            <a:endParaRPr lang="en-US" sz="3400" dirty="0"/>
          </a:p>
          <a:p>
            <a:pPr marL="457200" lvl="1" indent="0" algn="just">
              <a:buNone/>
            </a:pPr>
            <a:r>
              <a:rPr lang="en-US" sz="3400" dirty="0"/>
              <a:t>Drucker's emphasis on innovation and entrepreneurship is highly relevant in today's competitive and rapidly evolving markets. Organizations need to foster a culture of innovation to stay competitive, and his principles guide leaders in managing and promoting innovation.</a:t>
            </a:r>
          </a:p>
          <a:p>
            <a:pPr algn="just">
              <a:buFont typeface="+mj-lt"/>
              <a:buAutoNum type="arabicPeriod"/>
            </a:pPr>
            <a:r>
              <a:rPr lang="en-US" sz="3400" b="1" dirty="0"/>
              <a:t>Customer-Centric Approach:</a:t>
            </a:r>
            <a:endParaRPr lang="en-US" sz="3400" dirty="0"/>
          </a:p>
          <a:p>
            <a:pPr marL="457200" lvl="1" indent="0" algn="just">
              <a:buNone/>
            </a:pPr>
            <a:r>
              <a:rPr lang="en-US" sz="3400" dirty="0"/>
              <a:t>Drucker's focus on the importance of understanding and satisfying customer needs is integral to contemporary business strategies. Customer-centricity remains a key principle for businesses aiming to build sustainable relationships and deliver value.</a:t>
            </a:r>
          </a:p>
          <a:p>
            <a:endParaRPr lang="en-IN" sz="3600" dirty="0"/>
          </a:p>
        </p:txBody>
      </p:sp>
    </p:spTree>
    <p:extLst>
      <p:ext uri="{BB962C8B-B14F-4D97-AF65-F5344CB8AC3E}">
        <p14:creationId xmlns:p14="http://schemas.microsoft.com/office/powerpoint/2010/main" val="51205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27906-FF0D-3143-B443-EA75331E54E8}"/>
              </a:ext>
            </a:extLst>
          </p:cNvPr>
          <p:cNvSpPr>
            <a:spLocks noGrp="1"/>
          </p:cNvSpPr>
          <p:nvPr>
            <p:ph type="title"/>
          </p:nvPr>
        </p:nvSpPr>
        <p:spPr>
          <a:xfrm>
            <a:off x="849086" y="354240"/>
            <a:ext cx="10515600" cy="1325563"/>
          </a:xfrm>
        </p:spPr>
        <p:txBody>
          <a:bodyPr/>
          <a:lstStyle/>
          <a:p>
            <a:pPr algn="ctr"/>
            <a:r>
              <a:rPr lang="en-US" dirty="0"/>
              <a:t>SUMMARY</a:t>
            </a:r>
            <a:endParaRPr lang="en-IN" dirty="0"/>
          </a:p>
        </p:txBody>
      </p:sp>
      <p:sp>
        <p:nvSpPr>
          <p:cNvPr id="3" name="Content Placeholder 2">
            <a:extLst>
              <a:ext uri="{FF2B5EF4-FFF2-40B4-BE49-F238E27FC236}">
                <a16:creationId xmlns:a16="http://schemas.microsoft.com/office/drawing/2014/main" id="{2E8C7A1E-9928-B40B-73DD-D3B958B508DF}"/>
              </a:ext>
            </a:extLst>
          </p:cNvPr>
          <p:cNvSpPr>
            <a:spLocks noGrp="1"/>
          </p:cNvSpPr>
          <p:nvPr>
            <p:ph idx="1"/>
          </p:nvPr>
        </p:nvSpPr>
        <p:spPr/>
        <p:txBody>
          <a:bodyPr/>
          <a:lstStyle/>
          <a:p>
            <a:pPr algn="just"/>
            <a:r>
              <a:rPr lang="en-US" dirty="0"/>
              <a:t>Summarize the enduring significance of Peter Drucker’s contributions to management theory and practice, particularly in HRM. Emphasize the importance of understanding and applying his principles in navigating contemporary management challenges. Encourage further exploration of Drucker’s works and their application in organizational settings.</a:t>
            </a:r>
            <a:endParaRPr lang="en-IN" dirty="0"/>
          </a:p>
        </p:txBody>
      </p:sp>
    </p:spTree>
    <p:extLst>
      <p:ext uri="{BB962C8B-B14F-4D97-AF65-F5344CB8AC3E}">
        <p14:creationId xmlns:p14="http://schemas.microsoft.com/office/powerpoint/2010/main" val="3422260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726</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PETER F DUCKER</vt:lpstr>
      <vt:lpstr>BASIC BIOGRAPHY</vt:lpstr>
      <vt:lpstr>BENEFITS OF HUMAN RES0URCE MANAGEMENT </vt:lpstr>
      <vt:lpstr>RELEVANT TODAY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PETER F DUCKER</dc:title>
  <dc:creator>Ramees k</dc:creator>
  <cp:lastModifiedBy>Ramees k</cp:lastModifiedBy>
  <cp:revision>1</cp:revision>
  <dcterms:created xsi:type="dcterms:W3CDTF">2024-02-27T18:08:07Z</dcterms:created>
  <dcterms:modified xsi:type="dcterms:W3CDTF">2024-02-27T18:53:16Z</dcterms:modified>
</cp:coreProperties>
</file>