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4"/>
  </p:notesMasterIdLst>
  <p:sldIdLst>
    <p:sldId id="256" r:id="rId2"/>
    <p:sldId id="348" r:id="rId3"/>
    <p:sldId id="322" r:id="rId4"/>
    <p:sldId id="330" r:id="rId5"/>
    <p:sldId id="331" r:id="rId6"/>
    <p:sldId id="332" r:id="rId7"/>
    <p:sldId id="323" r:id="rId8"/>
    <p:sldId id="324" r:id="rId9"/>
    <p:sldId id="325" r:id="rId10"/>
    <p:sldId id="326" r:id="rId11"/>
    <p:sldId id="327" r:id="rId12"/>
    <p:sldId id="334" r:id="rId13"/>
    <p:sldId id="335" r:id="rId14"/>
    <p:sldId id="338" r:id="rId15"/>
    <p:sldId id="328" r:id="rId16"/>
    <p:sldId id="329" r:id="rId17"/>
    <p:sldId id="333" r:id="rId18"/>
    <p:sldId id="349" r:id="rId19"/>
    <p:sldId id="350" r:id="rId20"/>
    <p:sldId id="342" r:id="rId21"/>
    <p:sldId id="343" r:id="rId22"/>
    <p:sldId id="344" r:id="rId23"/>
    <p:sldId id="347" r:id="rId24"/>
    <p:sldId id="340" r:id="rId25"/>
    <p:sldId id="341" r:id="rId26"/>
    <p:sldId id="351" r:id="rId27"/>
    <p:sldId id="353" r:id="rId28"/>
    <p:sldId id="354" r:id="rId29"/>
    <p:sldId id="355" r:id="rId30"/>
    <p:sldId id="356" r:id="rId31"/>
    <p:sldId id="357" r:id="rId32"/>
    <p:sldId id="358" r:id="rId33"/>
    <p:sldId id="359" r:id="rId34"/>
    <p:sldId id="360" r:id="rId35"/>
    <p:sldId id="361" r:id="rId36"/>
    <p:sldId id="362" r:id="rId37"/>
    <p:sldId id="363" r:id="rId38"/>
    <p:sldId id="365" r:id="rId39"/>
    <p:sldId id="366" r:id="rId40"/>
    <p:sldId id="367" r:id="rId41"/>
    <p:sldId id="368" r:id="rId42"/>
    <p:sldId id="369" r:id="rId43"/>
    <p:sldId id="370" r:id="rId44"/>
    <p:sldId id="371" r:id="rId45"/>
    <p:sldId id="372" r:id="rId46"/>
    <p:sldId id="373" r:id="rId47"/>
    <p:sldId id="374" r:id="rId48"/>
    <p:sldId id="375" r:id="rId49"/>
    <p:sldId id="376" r:id="rId50"/>
    <p:sldId id="377" r:id="rId51"/>
    <p:sldId id="378" r:id="rId52"/>
    <p:sldId id="379" r:id="rId53"/>
    <p:sldId id="380" r:id="rId54"/>
    <p:sldId id="381" r:id="rId55"/>
    <p:sldId id="382" r:id="rId56"/>
    <p:sldId id="383" r:id="rId57"/>
    <p:sldId id="384" r:id="rId58"/>
    <p:sldId id="385" r:id="rId59"/>
    <p:sldId id="386" r:id="rId60"/>
    <p:sldId id="387" r:id="rId61"/>
    <p:sldId id="388" r:id="rId62"/>
    <p:sldId id="389" r:id="rId63"/>
    <p:sldId id="390" r:id="rId64"/>
    <p:sldId id="391" r:id="rId65"/>
    <p:sldId id="392" r:id="rId66"/>
    <p:sldId id="393" r:id="rId67"/>
    <p:sldId id="394" r:id="rId68"/>
    <p:sldId id="395" r:id="rId69"/>
    <p:sldId id="396" r:id="rId70"/>
    <p:sldId id="397" r:id="rId71"/>
    <p:sldId id="398" r:id="rId72"/>
    <p:sldId id="399" r:id="rId73"/>
    <p:sldId id="400" r:id="rId74"/>
    <p:sldId id="401" r:id="rId75"/>
    <p:sldId id="402" r:id="rId76"/>
    <p:sldId id="403" r:id="rId77"/>
    <p:sldId id="404" r:id="rId78"/>
    <p:sldId id="405" r:id="rId79"/>
    <p:sldId id="406" r:id="rId80"/>
    <p:sldId id="407" r:id="rId81"/>
    <p:sldId id="408" r:id="rId82"/>
    <p:sldId id="409" r:id="rId83"/>
    <p:sldId id="410" r:id="rId84"/>
    <p:sldId id="411" r:id="rId85"/>
    <p:sldId id="412" r:id="rId86"/>
    <p:sldId id="413" r:id="rId87"/>
    <p:sldId id="414" r:id="rId88"/>
    <p:sldId id="415" r:id="rId89"/>
    <p:sldId id="416" r:id="rId90"/>
    <p:sldId id="417" r:id="rId91"/>
    <p:sldId id="418" r:id="rId92"/>
    <p:sldId id="419" r:id="rId93"/>
    <p:sldId id="420" r:id="rId94"/>
    <p:sldId id="421" r:id="rId95"/>
    <p:sldId id="422" r:id="rId96"/>
    <p:sldId id="423" r:id="rId97"/>
    <p:sldId id="424" r:id="rId98"/>
    <p:sldId id="425" r:id="rId99"/>
    <p:sldId id="426" r:id="rId100"/>
    <p:sldId id="427" r:id="rId101"/>
    <p:sldId id="428" r:id="rId102"/>
    <p:sldId id="429" r:id="rId10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26.02.2024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 tutoriál</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Struktura podnikatelského prostředí z pohledu směru vlivu faktorů na daný podnik</a:t>
            </a:r>
            <a:r>
              <a:rPr lang="cs-CZ" sz="2000" dirty="0"/>
              <a:t> rozlišuje podnikatelské prostředí na externí (vnější) a prostředí interní (vnitřní). </a:t>
            </a:r>
          </a:p>
          <a:p>
            <a:pPr lvl="0" algn="just"/>
            <a:r>
              <a:rPr lang="cs-CZ" sz="2000" b="1" i="1" dirty="0"/>
              <a:t>Externí prostředí</a:t>
            </a:r>
            <a:r>
              <a:rPr lang="cs-CZ" sz="2000" dirty="0"/>
              <a:t> je prostředí, které se nachází mimo podnikatelský subjekt. Toto externí prostředí můžeme rozčlenit do dvou vrstev, a to na makroprostředí a tržní prostředí. Makroprostředí je chápáno jako vzdálenější prostředí a tržní prostředí jako tzv. bližší prostředí. </a:t>
            </a:r>
            <a:r>
              <a:rPr lang="cs-CZ" sz="2000" dirty="0" err="1"/>
              <a:t>Kotler</a:t>
            </a:r>
            <a:r>
              <a:rPr lang="cs-CZ" sz="2000" dirty="0"/>
              <a:t> a Keller (2013) nazývají makroprostředí jako širší prostředí a tržní prostředí jako tzv. činné prostředí.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44186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Podle Vysekalové a Mikeše (2009, s. 67) podniková kultura vyjadřuje určitý charakter firmy, celkovou atmosféru, ovzduší, vnitřní život ovlivňující myšlení a chování spolupracovníků firmy.</a:t>
            </a:r>
          </a:p>
          <a:p>
            <a:pPr algn="just"/>
            <a:r>
              <a:rPr lang="cs-CZ" sz="1800" dirty="0"/>
              <a:t>„Kultura organizace neboli podniková kultura představuje soustavu hodnot, norem, přesvědčení, postojů a domněnek, která sice asi nebyla nikde výslovně zformulována, ale určuje způsob chování a jednání lidí a způsoby vykonávání práce. Hodnoty se týkají toho, o čem se věří, že je důležité v chování lidí a organizace. Normy jsou pak nepsaná pravidla chování”(Armstrong 2007, s. 257).</a:t>
            </a:r>
          </a:p>
          <a:p>
            <a:pPr algn="just"/>
            <a:r>
              <a:rPr lang="cs-CZ" sz="1800" dirty="0"/>
              <a:t>„Organizační kulturu lze chápat jako soubor základních předpokladů, hodnot, postojů a norem chování, které jsou sdíleny v rámci organizace, které se projevují v myšlení, cítění a chování členů organizace v artefaktech (výtvorech) materiální a nemateriální povahy” (Lukášová a Nový 2004, s. 22).</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Vymezení pojmu podniková kultura</a:t>
            </a:r>
          </a:p>
        </p:txBody>
      </p:sp>
    </p:spTree>
    <p:extLst>
      <p:ext uri="{BB962C8B-B14F-4D97-AF65-F5344CB8AC3E}">
        <p14:creationId xmlns:p14="http://schemas.microsoft.com/office/powerpoint/2010/main" val="84381837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Základní funkce podnikové kultury:</a:t>
            </a:r>
          </a:p>
          <a:p>
            <a:pPr lvl="0" algn="just"/>
            <a:r>
              <a:rPr lang="cs-CZ" sz="1800" dirty="0"/>
              <a:t>vnější – způsob adaptace podniku na okolní podmínky, tvář podniku, její image;</a:t>
            </a:r>
          </a:p>
          <a:p>
            <a:pPr lvl="0" algn="just"/>
            <a:r>
              <a:rPr lang="cs-CZ" sz="1800" dirty="0"/>
              <a:t>vnitřní – způsob integrace uvnitř podniku, průbojnost strategie podniku. </a:t>
            </a:r>
          </a:p>
          <a:p>
            <a:pPr marL="0" lvl="0" indent="0" algn="just">
              <a:buNone/>
            </a:pPr>
            <a:endParaRPr lang="cs-CZ" sz="1800" dirty="0"/>
          </a:p>
          <a:p>
            <a:pPr marL="0" indent="0" algn="just">
              <a:buNone/>
            </a:pPr>
            <a:r>
              <a:rPr lang="cs-CZ" sz="1800" b="1" dirty="0"/>
              <a:t>Mezi další funkce podnikové kultury patří: </a:t>
            </a:r>
          </a:p>
          <a:p>
            <a:pPr lvl="0" algn="just"/>
            <a:r>
              <a:rPr lang="cs-CZ" sz="1800" dirty="0"/>
              <a:t>snižuje konflikty uvnitř podniku;</a:t>
            </a:r>
          </a:p>
          <a:p>
            <a:pPr lvl="0" algn="just"/>
            <a:r>
              <a:rPr lang="cs-CZ" sz="1800" dirty="0"/>
              <a:t>snižuje nejistotu zaměstnanců a ovlivňuje pracovní spokojenost a emocionální pohodu;</a:t>
            </a:r>
          </a:p>
          <a:p>
            <a:pPr lvl="0" algn="just"/>
            <a:r>
              <a:rPr lang="cs-CZ" sz="1800" dirty="0"/>
              <a:t>je zdrojem motivace;</a:t>
            </a:r>
          </a:p>
          <a:p>
            <a:pPr algn="just"/>
            <a:r>
              <a:rPr lang="cs-CZ" sz="1800" dirty="0"/>
              <a:t>je konkurenční výhodou.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Funkce podnikové kultury</a:t>
            </a:r>
          </a:p>
        </p:txBody>
      </p:sp>
    </p:spTree>
    <p:extLst>
      <p:ext uri="{BB962C8B-B14F-4D97-AF65-F5344CB8AC3E}">
        <p14:creationId xmlns:p14="http://schemas.microsoft.com/office/powerpoint/2010/main" val="55877615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Prvky podnikové kultury jsou pojímány jako „slupky cibule“, přičemž hodnoty se nacházejí uprostřed cibule a nelze je víceméně pozorovat okem, zatímco symboly jsou na povrchu cibule a představují viditelnou část kultury, která je rozpoznatelná pro lidi, kteří danou kulturu sdílejí, jako slova, gestikulace, obrazy, či předměty.</a:t>
            </a:r>
          </a:p>
          <a:p>
            <a:pPr lvl="0" algn="just"/>
            <a:r>
              <a:rPr lang="cs-CZ" sz="1800" dirty="0"/>
              <a:t>Za </a:t>
            </a:r>
            <a:r>
              <a:rPr lang="cs-CZ" sz="1800" b="1" dirty="0"/>
              <a:t>vnitřní prvky podnikové kultury </a:t>
            </a:r>
            <a:r>
              <a:rPr lang="cs-CZ" sz="1800" dirty="0"/>
              <a:t>jsou považovány symboly, hrdinové, rituály a hodnoty. K těmto prvkům se dále přidávají další prvky, a to základní předpoklady, normy, postoje a artefakty materiální i nemateriální povahy.</a:t>
            </a:r>
          </a:p>
          <a:p>
            <a:pPr lvl="0" algn="just"/>
            <a:r>
              <a:rPr lang="cs-CZ" sz="1800" b="1" dirty="0"/>
              <a:t>Vnější prvky podnikové kultury </a:t>
            </a:r>
            <a:r>
              <a:rPr lang="cs-CZ" sz="1800" dirty="0"/>
              <a:t>tvoří artefakty. Pro jednodušší pochopení jsou artefakty rozděleny na dvě části, kde první část představují nemateriální artefakty a druhou část naopak materiální artefakty.</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Prvky podnikové kultury</a:t>
            </a:r>
          </a:p>
        </p:txBody>
      </p:sp>
    </p:spTree>
    <p:extLst>
      <p:ext uri="{BB962C8B-B14F-4D97-AF65-F5344CB8AC3E}">
        <p14:creationId xmlns:p14="http://schemas.microsoft.com/office/powerpoint/2010/main" val="3634939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Interní prostředí</a:t>
            </a:r>
            <a:r>
              <a:rPr lang="cs-CZ" sz="2000" dirty="0"/>
              <a:t> je pak chápáno jako prostředí konkrétního podnikatelského subjektu. </a:t>
            </a:r>
          </a:p>
          <a:p>
            <a:pPr algn="just"/>
            <a:endParaRPr lang="cs-CZ" sz="2000" dirty="0"/>
          </a:p>
          <a:p>
            <a:pPr algn="just"/>
            <a:r>
              <a:rPr lang="cs-CZ" sz="2000" dirty="0"/>
              <a:t>Někteří autoři, jako třeba P. </a:t>
            </a:r>
            <a:r>
              <a:rPr lang="cs-CZ" sz="2000" dirty="0" err="1"/>
              <a:t>Kotler</a:t>
            </a:r>
            <a:r>
              <a:rPr lang="cs-CZ" sz="2000" dirty="0"/>
              <a:t> s G. Armstrongem (2001), člení prostředí do třech vrstev: makroprostředí, mikroprostředí (tržní prostředí) a vnitřní prostředí, přičemž makroprostředí a mikroprostředí jsou součástí vnějšího prostředí. </a:t>
            </a:r>
          </a:p>
          <a:p>
            <a:pPr algn="just"/>
            <a:r>
              <a:rPr lang="cs-CZ" sz="2000" dirty="0"/>
              <a:t>Další autoři (jako např. Jakubíková 2008, s. 82-84) rozčleňují podnikatelské prostředí na makroprostředí a mikroprostředí (zahrnující trh a podnik). Z tohoto je vidět, že co autor, to jiný názor a jiné pojmenování.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56859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829323"/>
            <a:ext cx="3867894" cy="3867894"/>
          </a:xfrm>
          <a:prstGeom prst="rect">
            <a:avLst/>
          </a:prstGeom>
        </p:spPr>
      </p:pic>
      <p:cxnSp>
        <p:nvCxnSpPr>
          <p:cNvPr id="5" name="Přímá spojnice se šipkou 4">
            <a:extLst>
              <a:ext uri="{FF2B5EF4-FFF2-40B4-BE49-F238E27FC236}">
                <a16:creationId xmlns:a16="http://schemas.microsoft.com/office/drawing/2014/main" id="{24DF17F5-4E55-40F6-A120-08C94A87EA71}"/>
              </a:ext>
            </a:extLst>
          </p:cNvPr>
          <p:cNvCxnSpPr/>
          <p:nvPr/>
        </p:nvCxnSpPr>
        <p:spPr>
          <a:xfrm>
            <a:off x="4283968" y="2715766"/>
            <a:ext cx="20162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ovéPole 5">
            <a:extLst>
              <a:ext uri="{FF2B5EF4-FFF2-40B4-BE49-F238E27FC236}">
                <a16:creationId xmlns:a16="http://schemas.microsoft.com/office/drawing/2014/main" id="{6FF3C315-69B6-43D4-8884-06D5E80C4721}"/>
              </a:ext>
            </a:extLst>
          </p:cNvPr>
          <p:cNvSpPr txBox="1"/>
          <p:nvPr/>
        </p:nvSpPr>
        <p:spPr>
          <a:xfrm>
            <a:off x="6300192" y="2499742"/>
            <a:ext cx="1368152" cy="307777"/>
          </a:xfrm>
          <a:prstGeom prst="rect">
            <a:avLst/>
          </a:prstGeom>
          <a:noFill/>
        </p:spPr>
        <p:txBody>
          <a:bodyPr wrap="square" rtlCol="0">
            <a:spAutoFit/>
          </a:bodyPr>
          <a:lstStyle/>
          <a:p>
            <a:r>
              <a:rPr lang="cs-CZ" sz="1400" dirty="0"/>
              <a:t>Interní prostředí</a:t>
            </a:r>
          </a:p>
        </p:txBody>
      </p:sp>
      <p:cxnSp>
        <p:nvCxnSpPr>
          <p:cNvPr id="8" name="Přímá spojnice se šipkou 7">
            <a:extLst>
              <a:ext uri="{FF2B5EF4-FFF2-40B4-BE49-F238E27FC236}">
                <a16:creationId xmlns:a16="http://schemas.microsoft.com/office/drawing/2014/main" id="{1DF868D1-286B-4966-BC4E-51E0FC7E4905}"/>
              </a:ext>
            </a:extLst>
          </p:cNvPr>
          <p:cNvCxnSpPr/>
          <p:nvPr/>
        </p:nvCxnSpPr>
        <p:spPr>
          <a:xfrm>
            <a:off x="5004048" y="1203598"/>
            <a:ext cx="1800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a:extLst>
              <a:ext uri="{FF2B5EF4-FFF2-40B4-BE49-F238E27FC236}">
                <a16:creationId xmlns:a16="http://schemas.microsoft.com/office/drawing/2014/main" id="{2D013863-FE17-4CBC-BFF3-49E075E7A48B}"/>
              </a:ext>
            </a:extLst>
          </p:cNvPr>
          <p:cNvCxnSpPr/>
          <p:nvPr/>
        </p:nvCxnSpPr>
        <p:spPr>
          <a:xfrm flipV="1">
            <a:off x="4788024" y="1203598"/>
            <a:ext cx="2016224" cy="10081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ovéPole 11">
            <a:extLst>
              <a:ext uri="{FF2B5EF4-FFF2-40B4-BE49-F238E27FC236}">
                <a16:creationId xmlns:a16="http://schemas.microsoft.com/office/drawing/2014/main" id="{F08FFFE1-05E6-448F-B7AB-2E6EA4FF00B8}"/>
              </a:ext>
            </a:extLst>
          </p:cNvPr>
          <p:cNvSpPr txBox="1"/>
          <p:nvPr/>
        </p:nvSpPr>
        <p:spPr>
          <a:xfrm>
            <a:off x="6804248" y="987574"/>
            <a:ext cx="1440160" cy="307777"/>
          </a:xfrm>
          <a:prstGeom prst="rect">
            <a:avLst/>
          </a:prstGeom>
          <a:noFill/>
        </p:spPr>
        <p:txBody>
          <a:bodyPr wrap="square" rtlCol="0">
            <a:spAutoFit/>
          </a:bodyPr>
          <a:lstStyle/>
          <a:p>
            <a:r>
              <a:rPr lang="cs-CZ" sz="1400" dirty="0"/>
              <a:t>Externí prostředí</a:t>
            </a:r>
          </a:p>
        </p:txBody>
      </p:sp>
      <p:cxnSp>
        <p:nvCxnSpPr>
          <p:cNvPr id="14" name="Přímá spojnice se šipkou 13">
            <a:extLst>
              <a:ext uri="{FF2B5EF4-FFF2-40B4-BE49-F238E27FC236}">
                <a16:creationId xmlns:a16="http://schemas.microsoft.com/office/drawing/2014/main" id="{B5505512-82AF-42CD-BC77-653B725FE0BC}"/>
              </a:ext>
            </a:extLst>
          </p:cNvPr>
          <p:cNvCxnSpPr>
            <a:cxnSpLocks/>
          </p:cNvCxnSpPr>
          <p:nvPr/>
        </p:nvCxnSpPr>
        <p:spPr>
          <a:xfrm flipH="1">
            <a:off x="2123728" y="1131590"/>
            <a:ext cx="14401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a:extLst>
              <a:ext uri="{FF2B5EF4-FFF2-40B4-BE49-F238E27FC236}">
                <a16:creationId xmlns:a16="http://schemas.microsoft.com/office/drawing/2014/main" id="{A15EB839-B1AF-4D7C-A366-BBF46EB92489}"/>
              </a:ext>
            </a:extLst>
          </p:cNvPr>
          <p:cNvCxnSpPr>
            <a:cxnSpLocks/>
          </p:cNvCxnSpPr>
          <p:nvPr/>
        </p:nvCxnSpPr>
        <p:spPr>
          <a:xfrm flipH="1">
            <a:off x="1835696" y="1995686"/>
            <a:ext cx="1728192" cy="6579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ovéPole 18">
            <a:extLst>
              <a:ext uri="{FF2B5EF4-FFF2-40B4-BE49-F238E27FC236}">
                <a16:creationId xmlns:a16="http://schemas.microsoft.com/office/drawing/2014/main" id="{DC831B63-6D38-4351-90C6-560F69AB77FA}"/>
              </a:ext>
            </a:extLst>
          </p:cNvPr>
          <p:cNvSpPr txBox="1"/>
          <p:nvPr/>
        </p:nvSpPr>
        <p:spPr>
          <a:xfrm>
            <a:off x="611560" y="843558"/>
            <a:ext cx="1440160" cy="1631216"/>
          </a:xfrm>
          <a:prstGeom prst="rect">
            <a:avLst/>
          </a:prstGeom>
          <a:noFill/>
        </p:spPr>
        <p:txBody>
          <a:bodyPr wrap="square" rtlCol="0">
            <a:spAutoFit/>
          </a:bodyPr>
          <a:lstStyle/>
          <a:p>
            <a:r>
              <a:rPr lang="cs-CZ" sz="1400" b="1" dirty="0"/>
              <a:t>Makroprostředí </a:t>
            </a:r>
          </a:p>
          <a:p>
            <a:pPr marL="285750" indent="-285750">
              <a:buFont typeface="Arial" panose="020B0604020202020204" pitchFamily="34" charset="0"/>
              <a:buChar char="•"/>
            </a:pPr>
            <a:r>
              <a:rPr lang="cs-CZ" sz="1200" dirty="0"/>
              <a:t>Nepřímý vliv zainteresovaných skupin: vlády,  regulátoři, komunity apod.</a:t>
            </a:r>
          </a:p>
          <a:p>
            <a:pPr marL="285750" indent="-285750">
              <a:buFontTx/>
              <a:buChar char="-"/>
            </a:pPr>
            <a:endParaRPr lang="cs-CZ" sz="1400" dirty="0"/>
          </a:p>
        </p:txBody>
      </p:sp>
      <p:sp>
        <p:nvSpPr>
          <p:cNvPr id="21" name="TextovéPole 20">
            <a:extLst>
              <a:ext uri="{FF2B5EF4-FFF2-40B4-BE49-F238E27FC236}">
                <a16:creationId xmlns:a16="http://schemas.microsoft.com/office/drawing/2014/main" id="{52F97650-E7EF-408B-8665-BD6A863F66E6}"/>
              </a:ext>
            </a:extLst>
          </p:cNvPr>
          <p:cNvSpPr txBox="1"/>
          <p:nvPr/>
        </p:nvSpPr>
        <p:spPr>
          <a:xfrm>
            <a:off x="395536" y="2561877"/>
            <a:ext cx="1558441" cy="1600438"/>
          </a:xfrm>
          <a:prstGeom prst="rect">
            <a:avLst/>
          </a:prstGeom>
          <a:noFill/>
        </p:spPr>
        <p:txBody>
          <a:bodyPr wrap="square" rtlCol="0">
            <a:spAutoFit/>
          </a:bodyPr>
          <a:lstStyle/>
          <a:p>
            <a:r>
              <a:rPr lang="cs-CZ" sz="1400" b="1" dirty="0"/>
              <a:t>Tržní prostředí</a:t>
            </a:r>
          </a:p>
          <a:p>
            <a:pPr marL="285750" indent="-285750">
              <a:buFont typeface="Arial" panose="020B0604020202020204" pitchFamily="34" charset="0"/>
              <a:buChar char="•"/>
            </a:pPr>
            <a:r>
              <a:rPr lang="cs-CZ" sz="1200" dirty="0"/>
              <a:t>Přímý vliv zainteresovaných skupin: zákazníci, konkurence, akcionáři, dodavatelé atd.</a:t>
            </a:r>
          </a:p>
        </p:txBody>
      </p:sp>
    </p:spTree>
    <p:extLst>
      <p:ext uri="{BB962C8B-B14F-4D97-AF65-F5344CB8AC3E}">
        <p14:creationId xmlns:p14="http://schemas.microsoft.com/office/powerpoint/2010/main" val="4134123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Externí podnikatelské prostředí je vnějším prostředím podniku, které na podnik působí a ovlivňuje jej. </a:t>
            </a:r>
          </a:p>
          <a:p>
            <a:pPr algn="just"/>
            <a:r>
              <a:rPr lang="cs-CZ" sz="2000" dirty="0"/>
              <a:t>Externí podnikatelské prostředí můžeme rozčlenit do dvou úrovní, a to na vzdálenější a bližší prostředí (okolí). </a:t>
            </a:r>
          </a:p>
          <a:p>
            <a:pPr algn="just"/>
            <a:r>
              <a:rPr lang="cs-CZ" sz="2000" dirty="0"/>
              <a:t>Vzdálenější prostředí se obvykle nazývá makroprostředí a bližší prostředí jako tržní prostředí. </a:t>
            </a:r>
          </a:p>
          <a:p>
            <a:pPr algn="just"/>
            <a:r>
              <a:rPr lang="cs-CZ" sz="2000" dirty="0"/>
              <a:t>Pojmenování těchto úrovní není v odborné literatuře vždy jednotné. Například trh nazývají </a:t>
            </a:r>
            <a:r>
              <a:rPr lang="cs-CZ" sz="2000" dirty="0" err="1"/>
              <a:t>Kotler</a:t>
            </a:r>
            <a:r>
              <a:rPr lang="cs-CZ" sz="2000" dirty="0"/>
              <a:t> a Keller ve své publikaci činným prostředím. Dvořáček a </a:t>
            </a:r>
            <a:r>
              <a:rPr lang="cs-CZ" sz="2000" dirty="0" err="1"/>
              <a:t>Slunčík</a:t>
            </a:r>
            <a:r>
              <a:rPr lang="cs-CZ" sz="2000" dirty="0"/>
              <a:t> (2012) označuje makroprostředí jako prostředí všeobecné a trh jako prostředí specifické.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podnikatelské prostředí</a:t>
            </a:r>
          </a:p>
        </p:txBody>
      </p:sp>
    </p:spTree>
    <p:extLst>
      <p:ext uri="{BB962C8B-B14F-4D97-AF65-F5344CB8AC3E}">
        <p14:creationId xmlns:p14="http://schemas.microsoft.com/office/powerpoint/2010/main" val="4180357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Interní prostředí podniku, nazývané často jako mikroprostředí, z pohledu podnikatelského prostředí představují schopnosti podniku, které by měla být zdůrazněny, vyzdviženy.</a:t>
            </a:r>
          </a:p>
          <a:p>
            <a:pPr algn="just"/>
            <a:r>
              <a:rPr lang="cs-CZ" sz="1800" dirty="0"/>
              <a:t>Interní prostředí podniku můžeme označit jako organizační úroveň podnikatelského prostředí, jelikož se týká čistě podniku jako organizace.</a:t>
            </a:r>
          </a:p>
          <a:p>
            <a:pPr algn="just"/>
            <a:r>
              <a:rPr lang="cs-CZ" sz="1800" dirty="0"/>
              <a:t>Faktory nebo také síly, které ovlivňují realizaci podnikatelských aktivit a směřují do prostředí podniku, můžeme rozdělit do dvou skupin, a to na faktory strategické a faktory organizační. Všechny tyto faktory jsou plně pod kontrolou podniku a zájmových skupin. </a:t>
            </a:r>
          </a:p>
          <a:p>
            <a:pPr algn="just"/>
            <a:r>
              <a:rPr lang="cs-CZ" sz="1800" dirty="0"/>
              <a:t>Samozřejmě, že významným a nepomíjitelný faktorem tohoto prostředí je finanční hospodaření podniku a celková ekonomika podniku. Ale vzhledem k tomu, že těmto stránkám podniku jsou věnovány jiné studijní materiály, které studují tuto problematiku do hloubky, tak se jim v tento studijní text věnuje pouze okrajově.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Interní podnikatelské prostředí</a:t>
            </a:r>
          </a:p>
        </p:txBody>
      </p:sp>
    </p:spTree>
    <p:extLst>
      <p:ext uri="{BB962C8B-B14F-4D97-AF65-F5344CB8AC3E}">
        <p14:creationId xmlns:p14="http://schemas.microsoft.com/office/powerpoint/2010/main" val="391333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Další pohled na strukturu podnikatelského prostředí můžeme odvozovat </a:t>
            </a:r>
            <a:r>
              <a:rPr lang="cs-CZ" sz="1800" b="1" dirty="0"/>
              <a:t>z prostorového (geografického) pohledu působení daného podniku</a:t>
            </a:r>
            <a:r>
              <a:rPr lang="cs-CZ" sz="1800" dirty="0"/>
              <a:t>. Dvořáček a </a:t>
            </a:r>
            <a:r>
              <a:rPr lang="cs-CZ" sz="1800" dirty="0" err="1"/>
              <a:t>Slunčík</a:t>
            </a:r>
            <a:r>
              <a:rPr lang="cs-CZ" sz="1800" dirty="0"/>
              <a:t> (2012) ve své publikaci uvádějí tzv. komplexní pohled na podnikatelské prostředí, který člení podnikatelské prostředí na globální, národní, lokální, odvětví a podnik. Vzhledem k prostorovému uspořádání podnikatelského prostředí, pak tedy rozlišujeme:</a:t>
            </a:r>
          </a:p>
          <a:p>
            <a:pPr lvl="0" algn="just"/>
            <a:r>
              <a:rPr lang="cs-CZ" sz="1800" b="1" dirty="0"/>
              <a:t>Globální podnikatelské prostředí</a:t>
            </a:r>
            <a:r>
              <a:rPr lang="cs-CZ" sz="1800" dirty="0"/>
              <a:t> představuje nejširší podnikatelské prostředí. Toto prostředí v sobě zahrnuje mezinárodní aspekt, jelikož je tvořeno prostředím světové ekonomiky a faktory mezinárodního ekonomického řádu. Globální podnikatelské prostředí působí tzv. </a:t>
            </a:r>
            <a:r>
              <a:rPr lang="cs-CZ" sz="1800" dirty="0" err="1"/>
              <a:t>supranárodním</a:t>
            </a:r>
            <a:r>
              <a:rPr lang="cs-CZ" sz="1800" dirty="0"/>
              <a:t> vlivem na podniky. </a:t>
            </a:r>
            <a:r>
              <a:rPr lang="cs-CZ" sz="1800" dirty="0" err="1"/>
              <a:t>Supranárodní</a:t>
            </a:r>
            <a:r>
              <a:rPr lang="cs-CZ" sz="1800" dirty="0"/>
              <a:t> vliv ovlivňuje všechny podnikatelské subjekty na celém světě a vychází z působení subjektů světové ekonomiky.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2992506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Národní podnikatelské prostředí</a:t>
            </a:r>
            <a:r>
              <a:rPr lang="cs-CZ" sz="1800" dirty="0"/>
              <a:t> je představováno konkrétními faktory (politické, legislativní, ekologické, demografické, technologické a další) konkrétní země, se kterou se konkrétní podnikatelský subjekt identifikuje. Národní podnikatelské prostředí působí tzv. národním vlivem na podniky, který vychází a je dán politikou a rozhodnutími vlády příslušné země. </a:t>
            </a:r>
          </a:p>
          <a:p>
            <a:pPr lvl="0" algn="just"/>
            <a:endParaRPr lang="cs-CZ" sz="1800" dirty="0"/>
          </a:p>
          <a:p>
            <a:pPr lvl="0" algn="just"/>
            <a:r>
              <a:rPr lang="cs-CZ" sz="1800" b="1" dirty="0"/>
              <a:t>Lokální podnikatelské prostředí</a:t>
            </a:r>
            <a:r>
              <a:rPr lang="cs-CZ" sz="1800" dirty="0"/>
              <a:t> je chápáno jako konkrétní prostředí (lokalita, město, oblast), ve kterém je podnik umístěn a realizuje své podnikatelské aktivity. Lokální podnikatelské prostředí působí tzv. sub-národním vlivem na podniky, který je dán působením lokálních autorit v příslušné oblasti.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23020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t="18000"/>
          <a:stretch/>
        </p:blipFill>
        <p:spPr>
          <a:xfrm>
            <a:off x="755576" y="987574"/>
            <a:ext cx="6624736" cy="3600400"/>
          </a:xfrm>
          <a:prstGeom prst="rect">
            <a:avLst/>
          </a:prstGeom>
        </p:spPr>
      </p:pic>
    </p:spTree>
    <p:extLst>
      <p:ext uri="{BB962C8B-B14F-4D97-AF65-F5344CB8AC3E}">
        <p14:creationId xmlns:p14="http://schemas.microsoft.com/office/powerpoint/2010/main" val="115175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
        <p:nvSpPr>
          <p:cNvPr id="4" name="Vývojový diagram: spojnice 3">
            <a:extLst>
              <a:ext uri="{FF2B5EF4-FFF2-40B4-BE49-F238E27FC236}">
                <a16:creationId xmlns:a16="http://schemas.microsoft.com/office/drawing/2014/main" id="{0B63A38A-70C4-4E3C-9412-A47AE20D3567}"/>
              </a:ext>
            </a:extLst>
          </p:cNvPr>
          <p:cNvSpPr/>
          <p:nvPr/>
        </p:nvSpPr>
        <p:spPr>
          <a:xfrm>
            <a:off x="4410491" y="2245803"/>
            <a:ext cx="648072" cy="64807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a:extLst>
              <a:ext uri="{FF2B5EF4-FFF2-40B4-BE49-F238E27FC236}">
                <a16:creationId xmlns:a16="http://schemas.microsoft.com/office/drawing/2014/main" id="{75986947-31B3-45A3-85DE-0381F0233C8B}"/>
              </a:ext>
            </a:extLst>
          </p:cNvPr>
          <p:cNvSpPr txBox="1"/>
          <p:nvPr/>
        </p:nvSpPr>
        <p:spPr>
          <a:xfrm>
            <a:off x="4410491" y="2415950"/>
            <a:ext cx="720080" cy="307777"/>
          </a:xfrm>
          <a:prstGeom prst="rect">
            <a:avLst/>
          </a:prstGeom>
          <a:noFill/>
        </p:spPr>
        <p:txBody>
          <a:bodyPr wrap="square" rtlCol="0">
            <a:spAutoFit/>
          </a:bodyPr>
          <a:lstStyle/>
          <a:p>
            <a:r>
              <a:rPr lang="cs-CZ" sz="1400" dirty="0">
                <a:solidFill>
                  <a:schemeClr val="bg1"/>
                </a:solidFill>
              </a:rPr>
              <a:t>podnik</a:t>
            </a:r>
          </a:p>
        </p:txBody>
      </p:sp>
      <p:sp>
        <p:nvSpPr>
          <p:cNvPr id="6" name="Vývojový diagram: spojnice 5">
            <a:extLst>
              <a:ext uri="{FF2B5EF4-FFF2-40B4-BE49-F238E27FC236}">
                <a16:creationId xmlns:a16="http://schemas.microsoft.com/office/drawing/2014/main" id="{0CED4D51-0EA2-48F4-B005-2443F84215ED}"/>
              </a:ext>
            </a:extLst>
          </p:cNvPr>
          <p:cNvSpPr/>
          <p:nvPr/>
        </p:nvSpPr>
        <p:spPr>
          <a:xfrm>
            <a:off x="4067944" y="1927963"/>
            <a:ext cx="1314531" cy="1294048"/>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Vývojový diagram: spojnice 8">
            <a:extLst>
              <a:ext uri="{FF2B5EF4-FFF2-40B4-BE49-F238E27FC236}">
                <a16:creationId xmlns:a16="http://schemas.microsoft.com/office/drawing/2014/main" id="{AC99B50F-52B6-44D8-B098-3D1C5BA41B4C}"/>
              </a:ext>
            </a:extLst>
          </p:cNvPr>
          <p:cNvSpPr/>
          <p:nvPr/>
        </p:nvSpPr>
        <p:spPr>
          <a:xfrm>
            <a:off x="3779912" y="1712732"/>
            <a:ext cx="1881826" cy="1770298"/>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Vývojový diagram: spojnice 10">
            <a:extLst>
              <a:ext uri="{FF2B5EF4-FFF2-40B4-BE49-F238E27FC236}">
                <a16:creationId xmlns:a16="http://schemas.microsoft.com/office/drawing/2014/main" id="{356E9ECC-EB8D-4895-9FA8-DD5644BD5F08}"/>
              </a:ext>
            </a:extLst>
          </p:cNvPr>
          <p:cNvSpPr/>
          <p:nvPr/>
        </p:nvSpPr>
        <p:spPr>
          <a:xfrm>
            <a:off x="3525480" y="1341512"/>
            <a:ext cx="2453081" cy="2456656"/>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Vývojový diagram: spojnice 11">
            <a:extLst>
              <a:ext uri="{FF2B5EF4-FFF2-40B4-BE49-F238E27FC236}">
                <a16:creationId xmlns:a16="http://schemas.microsoft.com/office/drawing/2014/main" id="{8F05DD1B-86C5-4BB4-A10E-2DB29C71154E}"/>
              </a:ext>
            </a:extLst>
          </p:cNvPr>
          <p:cNvSpPr/>
          <p:nvPr/>
        </p:nvSpPr>
        <p:spPr>
          <a:xfrm>
            <a:off x="3059833" y="966615"/>
            <a:ext cx="3384376" cy="3333327"/>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 name="Přímá spojnice se šipkou 7">
            <a:extLst>
              <a:ext uri="{FF2B5EF4-FFF2-40B4-BE49-F238E27FC236}">
                <a16:creationId xmlns:a16="http://schemas.microsoft.com/office/drawing/2014/main" id="{9AE6D78E-0E45-4D2A-B48C-A41BEC1F5D25}"/>
              </a:ext>
            </a:extLst>
          </p:cNvPr>
          <p:cNvCxnSpPr/>
          <p:nvPr/>
        </p:nvCxnSpPr>
        <p:spPr>
          <a:xfrm>
            <a:off x="6084168" y="1779662"/>
            <a:ext cx="10081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a:extLst>
              <a:ext uri="{FF2B5EF4-FFF2-40B4-BE49-F238E27FC236}">
                <a16:creationId xmlns:a16="http://schemas.microsoft.com/office/drawing/2014/main" id="{7A19ADE1-B55D-45E4-88B3-5FBD94F3B84F}"/>
              </a:ext>
            </a:extLst>
          </p:cNvPr>
          <p:cNvCxnSpPr/>
          <p:nvPr/>
        </p:nvCxnSpPr>
        <p:spPr>
          <a:xfrm>
            <a:off x="5796136" y="3075806"/>
            <a:ext cx="1080120" cy="648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a:extLst>
              <a:ext uri="{FF2B5EF4-FFF2-40B4-BE49-F238E27FC236}">
                <a16:creationId xmlns:a16="http://schemas.microsoft.com/office/drawing/2014/main" id="{22980013-5A21-4F1F-9A11-5B88B7051D78}"/>
              </a:ext>
            </a:extLst>
          </p:cNvPr>
          <p:cNvCxnSpPr>
            <a:cxnSpLocks/>
          </p:cNvCxnSpPr>
          <p:nvPr/>
        </p:nvCxnSpPr>
        <p:spPr>
          <a:xfrm flipH="1">
            <a:off x="2411760" y="2893875"/>
            <a:ext cx="158417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ovéPole 18">
            <a:extLst>
              <a:ext uri="{FF2B5EF4-FFF2-40B4-BE49-F238E27FC236}">
                <a16:creationId xmlns:a16="http://schemas.microsoft.com/office/drawing/2014/main" id="{BD4FB612-E500-4876-8994-B901D07AF04E}"/>
              </a:ext>
            </a:extLst>
          </p:cNvPr>
          <p:cNvSpPr txBox="1"/>
          <p:nvPr/>
        </p:nvSpPr>
        <p:spPr>
          <a:xfrm>
            <a:off x="7092280" y="1563638"/>
            <a:ext cx="1224136" cy="369332"/>
          </a:xfrm>
          <a:prstGeom prst="rect">
            <a:avLst/>
          </a:prstGeom>
          <a:noFill/>
        </p:spPr>
        <p:txBody>
          <a:bodyPr wrap="square" rtlCol="0">
            <a:spAutoFit/>
          </a:bodyPr>
          <a:lstStyle/>
          <a:p>
            <a:r>
              <a:rPr lang="cs-CZ" b="1" dirty="0"/>
              <a:t>Celý svět</a:t>
            </a:r>
          </a:p>
        </p:txBody>
      </p:sp>
      <p:cxnSp>
        <p:nvCxnSpPr>
          <p:cNvPr id="21" name="Přímá spojnice se šipkou 20">
            <a:extLst>
              <a:ext uri="{FF2B5EF4-FFF2-40B4-BE49-F238E27FC236}">
                <a16:creationId xmlns:a16="http://schemas.microsoft.com/office/drawing/2014/main" id="{75C2A518-4376-4869-92D8-8582F793580D}"/>
              </a:ext>
            </a:extLst>
          </p:cNvPr>
          <p:cNvCxnSpPr>
            <a:cxnSpLocks/>
          </p:cNvCxnSpPr>
          <p:nvPr/>
        </p:nvCxnSpPr>
        <p:spPr>
          <a:xfrm flipH="1" flipV="1">
            <a:off x="2771800" y="1419623"/>
            <a:ext cx="1800200" cy="648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ovéPole 22">
            <a:extLst>
              <a:ext uri="{FF2B5EF4-FFF2-40B4-BE49-F238E27FC236}">
                <a16:creationId xmlns:a16="http://schemas.microsoft.com/office/drawing/2014/main" id="{456E22DB-2713-411D-BFA4-BCFB740F2F57}"/>
              </a:ext>
            </a:extLst>
          </p:cNvPr>
          <p:cNvSpPr txBox="1"/>
          <p:nvPr/>
        </p:nvSpPr>
        <p:spPr>
          <a:xfrm>
            <a:off x="6948264" y="3483030"/>
            <a:ext cx="1512168" cy="369332"/>
          </a:xfrm>
          <a:prstGeom prst="rect">
            <a:avLst/>
          </a:prstGeom>
          <a:noFill/>
        </p:spPr>
        <p:txBody>
          <a:bodyPr wrap="square" rtlCol="0">
            <a:spAutoFit/>
          </a:bodyPr>
          <a:lstStyle/>
          <a:p>
            <a:r>
              <a:rPr lang="cs-CZ" b="1" dirty="0"/>
              <a:t>Region světa</a:t>
            </a:r>
          </a:p>
        </p:txBody>
      </p:sp>
      <p:sp>
        <p:nvSpPr>
          <p:cNvPr id="24" name="TextovéPole 23">
            <a:extLst>
              <a:ext uri="{FF2B5EF4-FFF2-40B4-BE49-F238E27FC236}">
                <a16:creationId xmlns:a16="http://schemas.microsoft.com/office/drawing/2014/main" id="{7CFD89B4-F5DF-4FD9-9816-4CAD45864F97}"/>
              </a:ext>
            </a:extLst>
          </p:cNvPr>
          <p:cNvSpPr txBox="1"/>
          <p:nvPr/>
        </p:nvSpPr>
        <p:spPr>
          <a:xfrm>
            <a:off x="323528" y="2643758"/>
            <a:ext cx="2088232" cy="369332"/>
          </a:xfrm>
          <a:prstGeom prst="rect">
            <a:avLst/>
          </a:prstGeom>
          <a:noFill/>
        </p:spPr>
        <p:txBody>
          <a:bodyPr wrap="square" rtlCol="0">
            <a:spAutoFit/>
          </a:bodyPr>
          <a:lstStyle/>
          <a:p>
            <a:r>
              <a:rPr lang="cs-CZ" b="1" dirty="0"/>
              <a:t>Národní prostředí</a:t>
            </a:r>
          </a:p>
        </p:txBody>
      </p:sp>
      <p:sp>
        <p:nvSpPr>
          <p:cNvPr id="25" name="TextovéPole 24">
            <a:extLst>
              <a:ext uri="{FF2B5EF4-FFF2-40B4-BE49-F238E27FC236}">
                <a16:creationId xmlns:a16="http://schemas.microsoft.com/office/drawing/2014/main" id="{FF596031-B27C-4881-96EE-58196BC55243}"/>
              </a:ext>
            </a:extLst>
          </p:cNvPr>
          <p:cNvSpPr txBox="1"/>
          <p:nvPr/>
        </p:nvSpPr>
        <p:spPr>
          <a:xfrm>
            <a:off x="755576" y="1059582"/>
            <a:ext cx="2016224" cy="369332"/>
          </a:xfrm>
          <a:prstGeom prst="rect">
            <a:avLst/>
          </a:prstGeom>
          <a:noFill/>
        </p:spPr>
        <p:txBody>
          <a:bodyPr wrap="square" rtlCol="0">
            <a:spAutoFit/>
          </a:bodyPr>
          <a:lstStyle/>
          <a:p>
            <a:r>
              <a:rPr lang="cs-CZ" b="1" dirty="0"/>
              <a:t>Místní komunita</a:t>
            </a:r>
          </a:p>
        </p:txBody>
      </p:sp>
    </p:spTree>
    <p:extLst>
      <p:ext uri="{BB962C8B-B14F-4D97-AF65-F5344CB8AC3E}">
        <p14:creationId xmlns:p14="http://schemas.microsoft.com/office/powerpoint/2010/main" val="2634101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
        <p:nvSpPr>
          <p:cNvPr id="5" name="TextovéPole 4">
            <a:extLst>
              <a:ext uri="{FF2B5EF4-FFF2-40B4-BE49-F238E27FC236}">
                <a16:creationId xmlns:a16="http://schemas.microsoft.com/office/drawing/2014/main" id="{75986947-31B3-45A3-85DE-0381F0233C8B}"/>
              </a:ext>
            </a:extLst>
          </p:cNvPr>
          <p:cNvSpPr txBox="1"/>
          <p:nvPr/>
        </p:nvSpPr>
        <p:spPr>
          <a:xfrm>
            <a:off x="4410491" y="2415950"/>
            <a:ext cx="720080" cy="307777"/>
          </a:xfrm>
          <a:prstGeom prst="rect">
            <a:avLst/>
          </a:prstGeom>
          <a:noFill/>
        </p:spPr>
        <p:txBody>
          <a:bodyPr wrap="square" rtlCol="0">
            <a:spAutoFit/>
          </a:bodyPr>
          <a:lstStyle/>
          <a:p>
            <a:r>
              <a:rPr lang="cs-CZ" sz="1400" dirty="0">
                <a:solidFill>
                  <a:schemeClr val="bg1"/>
                </a:solidFill>
              </a:rPr>
              <a:t>podnik</a:t>
            </a:r>
          </a:p>
        </p:txBody>
      </p:sp>
      <p:graphicFrame>
        <p:nvGraphicFramePr>
          <p:cNvPr id="2" name="Tabulka 1">
            <a:extLst>
              <a:ext uri="{FF2B5EF4-FFF2-40B4-BE49-F238E27FC236}">
                <a16:creationId xmlns:a16="http://schemas.microsoft.com/office/drawing/2014/main" id="{3CF80C0E-AAB4-41A8-91CE-5CF97B807BF1}"/>
              </a:ext>
            </a:extLst>
          </p:cNvPr>
          <p:cNvGraphicFramePr>
            <a:graphicFrameLocks noGrp="1"/>
          </p:cNvGraphicFramePr>
          <p:nvPr>
            <p:extLst>
              <p:ext uri="{D42A27DB-BD31-4B8C-83A1-F6EECF244321}">
                <p14:modId xmlns:p14="http://schemas.microsoft.com/office/powerpoint/2010/main" val="126618309"/>
              </p:ext>
            </p:extLst>
          </p:nvPr>
        </p:nvGraphicFramePr>
        <p:xfrm>
          <a:off x="251520" y="627534"/>
          <a:ext cx="8424936" cy="4320475"/>
        </p:xfrm>
        <a:graphic>
          <a:graphicData uri="http://schemas.openxmlformats.org/drawingml/2006/table">
            <a:tbl>
              <a:tblPr firstRow="1" bandRow="1">
                <a:tableStyleId>{5C22544A-7EE6-4342-B048-85BDC9FD1C3A}</a:tableStyleId>
              </a:tblPr>
              <a:tblGrid>
                <a:gridCol w="1299853">
                  <a:extLst>
                    <a:ext uri="{9D8B030D-6E8A-4147-A177-3AD203B41FA5}">
                      <a16:colId xmlns:a16="http://schemas.microsoft.com/office/drawing/2014/main" val="2166685122"/>
                    </a:ext>
                  </a:extLst>
                </a:gridCol>
                <a:gridCol w="1831508">
                  <a:extLst>
                    <a:ext uri="{9D8B030D-6E8A-4147-A177-3AD203B41FA5}">
                      <a16:colId xmlns:a16="http://schemas.microsoft.com/office/drawing/2014/main" val="2042408925"/>
                    </a:ext>
                  </a:extLst>
                </a:gridCol>
                <a:gridCol w="1923601">
                  <a:extLst>
                    <a:ext uri="{9D8B030D-6E8A-4147-A177-3AD203B41FA5}">
                      <a16:colId xmlns:a16="http://schemas.microsoft.com/office/drawing/2014/main" val="2382284113"/>
                    </a:ext>
                  </a:extLst>
                </a:gridCol>
                <a:gridCol w="1684987">
                  <a:extLst>
                    <a:ext uri="{9D8B030D-6E8A-4147-A177-3AD203B41FA5}">
                      <a16:colId xmlns:a16="http://schemas.microsoft.com/office/drawing/2014/main" val="3277187748"/>
                    </a:ext>
                  </a:extLst>
                </a:gridCol>
                <a:gridCol w="1684987">
                  <a:extLst>
                    <a:ext uri="{9D8B030D-6E8A-4147-A177-3AD203B41FA5}">
                      <a16:colId xmlns:a16="http://schemas.microsoft.com/office/drawing/2014/main" val="1447616580"/>
                    </a:ext>
                  </a:extLst>
                </a:gridCol>
              </a:tblGrid>
              <a:tr h="394737">
                <a:tc>
                  <a:txBody>
                    <a:bodyPr/>
                    <a:lstStyle/>
                    <a:p>
                      <a:r>
                        <a:rPr lang="cs-CZ" sz="1000" dirty="0" err="1"/>
                        <a:t>Vrsty</a:t>
                      </a:r>
                      <a:r>
                        <a:rPr lang="cs-CZ" sz="1000" dirty="0"/>
                        <a:t> a dimenze</a:t>
                      </a:r>
                    </a:p>
                  </a:txBody>
                  <a:tcPr/>
                </a:tc>
                <a:tc>
                  <a:txBody>
                    <a:bodyPr/>
                    <a:lstStyle/>
                    <a:p>
                      <a:r>
                        <a:rPr lang="cs-CZ" sz="1000" dirty="0"/>
                        <a:t>Místní komunita</a:t>
                      </a:r>
                    </a:p>
                  </a:txBody>
                  <a:tcPr/>
                </a:tc>
                <a:tc>
                  <a:txBody>
                    <a:bodyPr/>
                    <a:lstStyle/>
                    <a:p>
                      <a:r>
                        <a:rPr lang="cs-CZ" sz="1000" dirty="0"/>
                        <a:t>Národní prostředí</a:t>
                      </a:r>
                    </a:p>
                  </a:txBody>
                  <a:tcPr/>
                </a:tc>
                <a:tc>
                  <a:txBody>
                    <a:bodyPr/>
                    <a:lstStyle/>
                    <a:p>
                      <a:r>
                        <a:rPr lang="cs-CZ" sz="1000" dirty="0"/>
                        <a:t>Region světa</a:t>
                      </a:r>
                    </a:p>
                  </a:txBody>
                  <a:tcPr/>
                </a:tc>
                <a:tc>
                  <a:txBody>
                    <a:bodyPr/>
                    <a:lstStyle/>
                    <a:p>
                      <a:r>
                        <a:rPr lang="cs-CZ" sz="1000" dirty="0"/>
                        <a:t>Celý svět</a:t>
                      </a:r>
                    </a:p>
                  </a:txBody>
                  <a:tcPr/>
                </a:tc>
                <a:extLst>
                  <a:ext uri="{0D108BD9-81ED-4DB2-BD59-A6C34878D82A}">
                    <a16:rowId xmlns:a16="http://schemas.microsoft.com/office/drawing/2014/main" val="3225497138"/>
                  </a:ext>
                </a:extLst>
              </a:tr>
              <a:tr h="583994">
                <a:tc>
                  <a:txBody>
                    <a:bodyPr/>
                    <a:lstStyle/>
                    <a:p>
                      <a:r>
                        <a:rPr lang="cs-CZ" sz="1000" dirty="0"/>
                        <a:t>Soci-kulturní </a:t>
                      </a:r>
                    </a:p>
                  </a:txBody>
                  <a:tcPr/>
                </a:tc>
                <a:tc>
                  <a:txBody>
                    <a:bodyPr/>
                    <a:lstStyle/>
                    <a:p>
                      <a:r>
                        <a:rPr lang="cs-CZ" sz="1000" dirty="0"/>
                        <a:t>Rodiny, místní zákazníci, školy, města a venkov</a:t>
                      </a:r>
                    </a:p>
                  </a:txBody>
                  <a:tcPr/>
                </a:tc>
                <a:tc>
                  <a:txBody>
                    <a:bodyPr/>
                    <a:lstStyle/>
                    <a:p>
                      <a:r>
                        <a:rPr lang="cs-CZ" sz="1000" dirty="0"/>
                        <a:t>Národní kultura, jazyk, vnímání sdílené historie</a:t>
                      </a:r>
                    </a:p>
                  </a:txBody>
                  <a:tcPr/>
                </a:tc>
                <a:tc>
                  <a:txBody>
                    <a:bodyPr/>
                    <a:lstStyle/>
                    <a:p>
                      <a:r>
                        <a:rPr lang="cs-CZ" sz="1000" dirty="0"/>
                        <a:t>Kulturní příbuznost v celém regionu, pohyb obyvatel mezi zeměmi </a:t>
                      </a:r>
                    </a:p>
                  </a:txBody>
                  <a:tcPr/>
                </a:tc>
                <a:tc>
                  <a:txBody>
                    <a:bodyPr/>
                    <a:lstStyle/>
                    <a:p>
                      <a:r>
                        <a:rPr lang="cs-CZ" sz="1000" dirty="0"/>
                        <a:t>Lidská práva, světová náboženství</a:t>
                      </a:r>
                    </a:p>
                  </a:txBody>
                  <a:tcPr/>
                </a:tc>
                <a:extLst>
                  <a:ext uri="{0D108BD9-81ED-4DB2-BD59-A6C34878D82A}">
                    <a16:rowId xmlns:a16="http://schemas.microsoft.com/office/drawing/2014/main" val="3442906448"/>
                  </a:ext>
                </a:extLst>
              </a:tr>
              <a:tr h="583994">
                <a:tc>
                  <a:txBody>
                    <a:bodyPr/>
                    <a:lstStyle/>
                    <a:p>
                      <a:r>
                        <a:rPr lang="cs-CZ" sz="1000" dirty="0"/>
                        <a:t>Ekonomická</a:t>
                      </a:r>
                    </a:p>
                  </a:txBody>
                  <a:tcPr/>
                </a:tc>
                <a:tc>
                  <a:txBody>
                    <a:bodyPr/>
                    <a:lstStyle/>
                    <a:p>
                      <a:r>
                        <a:rPr lang="cs-CZ" sz="1000" dirty="0"/>
                        <a:t>Lokální  podnikání, převládající odvětví</a:t>
                      </a:r>
                    </a:p>
                  </a:txBody>
                  <a:tcPr/>
                </a:tc>
                <a:tc>
                  <a:txBody>
                    <a:bodyPr/>
                    <a:lstStyle/>
                    <a:p>
                      <a:r>
                        <a:rPr lang="cs-CZ" sz="1000" dirty="0"/>
                        <a:t>Národní odvětví, odvětvová struktura, národní příjem a ekonomický růst</a:t>
                      </a:r>
                    </a:p>
                  </a:txBody>
                  <a:tcPr/>
                </a:tc>
                <a:tc>
                  <a:txBody>
                    <a:bodyPr/>
                    <a:lstStyle/>
                    <a:p>
                      <a:r>
                        <a:rPr lang="cs-CZ" sz="1000" dirty="0"/>
                        <a:t>Stupeň ekonomické integrace, regionální obchodní vztahy</a:t>
                      </a:r>
                    </a:p>
                  </a:txBody>
                  <a:tcPr/>
                </a:tc>
                <a:tc>
                  <a:txBody>
                    <a:bodyPr/>
                    <a:lstStyle/>
                    <a:p>
                      <a:r>
                        <a:rPr lang="cs-CZ" sz="1000" dirty="0"/>
                        <a:t>Globální ekonomická integrace, globální podniky a odvětví (WTO)</a:t>
                      </a:r>
                    </a:p>
                  </a:txBody>
                  <a:tcPr/>
                </a:tc>
                <a:extLst>
                  <a:ext uri="{0D108BD9-81ED-4DB2-BD59-A6C34878D82A}">
                    <a16:rowId xmlns:a16="http://schemas.microsoft.com/office/drawing/2014/main" val="3483415710"/>
                  </a:ext>
                </a:extLst>
              </a:tr>
              <a:tr h="421774">
                <a:tc>
                  <a:txBody>
                    <a:bodyPr/>
                    <a:lstStyle/>
                    <a:p>
                      <a:r>
                        <a:rPr lang="cs-CZ" sz="1000" dirty="0"/>
                        <a:t>Politická </a:t>
                      </a:r>
                    </a:p>
                  </a:txBody>
                  <a:tcPr/>
                </a:tc>
                <a:tc>
                  <a:txBody>
                    <a:bodyPr/>
                    <a:lstStyle/>
                    <a:p>
                      <a:r>
                        <a:rPr lang="cs-CZ" sz="1000" dirty="0"/>
                        <a:t>Lokální  vláda a politika</a:t>
                      </a:r>
                    </a:p>
                  </a:txBody>
                  <a:tcPr/>
                </a:tc>
                <a:tc>
                  <a:txBody>
                    <a:bodyPr/>
                    <a:lstStyle/>
                    <a:p>
                      <a:r>
                        <a:rPr lang="cs-CZ" sz="1000" dirty="0"/>
                        <a:t>Politický systém: stupeň občasné a politické svobody</a:t>
                      </a:r>
                    </a:p>
                  </a:txBody>
                  <a:tcPr/>
                </a:tc>
                <a:tc>
                  <a:txBody>
                    <a:bodyPr/>
                    <a:lstStyle/>
                    <a:p>
                      <a:r>
                        <a:rPr lang="cs-CZ" sz="1000" dirty="0"/>
                        <a:t>Stupeň politické spolupráce, sdílení institucí (EU)</a:t>
                      </a:r>
                    </a:p>
                  </a:txBody>
                  <a:tcPr/>
                </a:tc>
                <a:tc>
                  <a:txBody>
                    <a:bodyPr/>
                    <a:lstStyle/>
                    <a:p>
                      <a:r>
                        <a:rPr lang="cs-CZ" sz="1000" dirty="0"/>
                        <a:t>Mezinárodní vládní spolupráce (UN)</a:t>
                      </a:r>
                    </a:p>
                  </a:txBody>
                  <a:tcPr/>
                </a:tc>
                <a:extLst>
                  <a:ext uri="{0D108BD9-81ED-4DB2-BD59-A6C34878D82A}">
                    <a16:rowId xmlns:a16="http://schemas.microsoft.com/office/drawing/2014/main" val="3684801773"/>
                  </a:ext>
                </a:extLst>
              </a:tr>
              <a:tr h="583994">
                <a:tc>
                  <a:txBody>
                    <a:bodyPr/>
                    <a:lstStyle/>
                    <a:p>
                      <a:r>
                        <a:rPr lang="cs-CZ" sz="1000" dirty="0"/>
                        <a:t>Právní </a:t>
                      </a:r>
                    </a:p>
                  </a:txBody>
                  <a:tcPr/>
                </a:tc>
                <a:tc>
                  <a:txBody>
                    <a:bodyPr/>
                    <a:lstStyle/>
                    <a:p>
                      <a:r>
                        <a:rPr lang="cs-CZ" sz="1000" dirty="0"/>
                        <a:t>Přenesené zákonodárství, plánování, zdraví a bezpečnost</a:t>
                      </a:r>
                    </a:p>
                  </a:txBody>
                  <a:tcPr/>
                </a:tc>
                <a:tc>
                  <a:txBody>
                    <a:bodyPr/>
                    <a:lstStyle/>
                    <a:p>
                      <a:r>
                        <a:rPr lang="cs-CZ" sz="1000" dirty="0"/>
                        <a:t>Právní stát, nezávislost justice a soudní systém, národní legislativa</a:t>
                      </a:r>
                    </a:p>
                  </a:txBody>
                  <a:tcPr/>
                </a:tc>
                <a:tc>
                  <a:txBody>
                    <a:bodyPr/>
                    <a:lstStyle/>
                    <a:p>
                      <a:r>
                        <a:rPr lang="cs-CZ" sz="1000" dirty="0"/>
                        <a:t>Harmonizace práva, vzájemné uznávání soudních rozhodnutí</a:t>
                      </a:r>
                    </a:p>
                  </a:txBody>
                  <a:tcPr/>
                </a:tc>
                <a:tc>
                  <a:txBody>
                    <a:bodyPr/>
                    <a:lstStyle/>
                    <a:p>
                      <a:r>
                        <a:rPr lang="cs-CZ" sz="1000" dirty="0"/>
                        <a:t>Mezinárodní právo a mezinárodní soudní dvůr </a:t>
                      </a:r>
                    </a:p>
                  </a:txBody>
                  <a:tcPr/>
                </a:tc>
                <a:extLst>
                  <a:ext uri="{0D108BD9-81ED-4DB2-BD59-A6C34878D82A}">
                    <a16:rowId xmlns:a16="http://schemas.microsoft.com/office/drawing/2014/main" val="3372603925"/>
                  </a:ext>
                </a:extLst>
              </a:tr>
              <a:tr h="583994">
                <a:tc>
                  <a:txBody>
                    <a:bodyPr/>
                    <a:lstStyle/>
                    <a:p>
                      <a:r>
                        <a:rPr lang="cs-CZ" sz="1000" dirty="0"/>
                        <a:t>Technologická</a:t>
                      </a:r>
                    </a:p>
                  </a:txBody>
                  <a:tcPr/>
                </a:tc>
                <a:tc>
                  <a:txBody>
                    <a:bodyPr/>
                    <a:lstStyle/>
                    <a:p>
                      <a:r>
                        <a:rPr lang="cs-CZ" sz="1000" dirty="0"/>
                        <a:t>Školy, výzkumná centra</a:t>
                      </a:r>
                    </a:p>
                  </a:txBody>
                  <a:tcPr/>
                </a:tc>
                <a:tc>
                  <a:txBody>
                    <a:bodyPr/>
                    <a:lstStyle/>
                    <a:p>
                      <a:r>
                        <a:rPr lang="cs-CZ" sz="1000" dirty="0"/>
                        <a:t>Národní školský systém, university, vládní podpora výzkumu a vývoje</a:t>
                      </a:r>
                    </a:p>
                  </a:txBody>
                  <a:tcPr/>
                </a:tc>
                <a:tc>
                  <a:txBody>
                    <a:bodyPr/>
                    <a:lstStyle/>
                    <a:p>
                      <a:r>
                        <a:rPr lang="cs-CZ" sz="1000" dirty="0"/>
                        <a:t>Přeshraniční výzkum, spolupráce mezi univerzitami (ERASMUS)</a:t>
                      </a:r>
                    </a:p>
                  </a:txBody>
                  <a:tcPr/>
                </a:tc>
                <a:tc>
                  <a:txBody>
                    <a:bodyPr/>
                    <a:lstStyle/>
                    <a:p>
                      <a:r>
                        <a:rPr lang="cs-CZ" sz="1000" dirty="0"/>
                        <a:t>Globální šíření průlomových technologií, globální sítě výzkumu a vývoje</a:t>
                      </a:r>
                    </a:p>
                  </a:txBody>
                  <a:tcPr/>
                </a:tc>
                <a:extLst>
                  <a:ext uri="{0D108BD9-81ED-4DB2-BD59-A6C34878D82A}">
                    <a16:rowId xmlns:a16="http://schemas.microsoft.com/office/drawing/2014/main" val="1895989661"/>
                  </a:ext>
                </a:extLst>
              </a:tr>
              <a:tr h="583994">
                <a:tc>
                  <a:txBody>
                    <a:bodyPr/>
                    <a:lstStyle/>
                    <a:p>
                      <a:r>
                        <a:rPr lang="cs-CZ" sz="1000" dirty="0"/>
                        <a:t>Finanční</a:t>
                      </a:r>
                    </a:p>
                  </a:txBody>
                  <a:tcPr/>
                </a:tc>
                <a:tc>
                  <a:txBody>
                    <a:bodyPr/>
                    <a:lstStyle/>
                    <a:p>
                      <a:r>
                        <a:rPr lang="cs-CZ" sz="1000" dirty="0"/>
                        <a:t>Penetrace bank a finanční služeb</a:t>
                      </a:r>
                    </a:p>
                  </a:txBody>
                  <a:tcPr/>
                </a:tc>
                <a:tc>
                  <a:txBody>
                    <a:bodyPr/>
                    <a:lstStyle/>
                    <a:p>
                      <a:r>
                        <a:rPr lang="cs-CZ" sz="1000" dirty="0"/>
                        <a:t>Národní finanční systém, regulatorní systém</a:t>
                      </a:r>
                    </a:p>
                  </a:txBody>
                  <a:tcPr/>
                </a:tc>
                <a:tc>
                  <a:txBody>
                    <a:bodyPr/>
                    <a:lstStyle/>
                    <a:p>
                      <a:r>
                        <a:rPr lang="cs-CZ" sz="1000" dirty="0"/>
                        <a:t>Přeshraniční finanční toky, regionální regulace (</a:t>
                      </a:r>
                      <a:r>
                        <a:rPr lang="cs-CZ" sz="1000" dirty="0" err="1"/>
                        <a:t>European</a:t>
                      </a:r>
                      <a:r>
                        <a:rPr lang="cs-CZ" sz="1000" dirty="0"/>
                        <a:t> </a:t>
                      </a:r>
                      <a:r>
                        <a:rPr lang="cs-CZ" sz="1000" dirty="0" err="1"/>
                        <a:t>Central</a:t>
                      </a:r>
                      <a:r>
                        <a:rPr lang="cs-CZ" sz="1000" dirty="0"/>
                        <a:t> Bank)</a:t>
                      </a:r>
                    </a:p>
                  </a:txBody>
                  <a:tcPr/>
                </a:tc>
                <a:tc>
                  <a:txBody>
                    <a:bodyPr/>
                    <a:lstStyle/>
                    <a:p>
                      <a:r>
                        <a:rPr lang="cs-CZ" sz="1000" dirty="0"/>
                        <a:t>Globální finanční toky, mezinárodní instituce (IMF, </a:t>
                      </a:r>
                      <a:r>
                        <a:rPr lang="cs-CZ" sz="1000" dirty="0" err="1"/>
                        <a:t>World</a:t>
                      </a:r>
                      <a:r>
                        <a:rPr lang="cs-CZ" sz="1000" dirty="0"/>
                        <a:t> Bank)</a:t>
                      </a:r>
                    </a:p>
                  </a:txBody>
                  <a:tcPr/>
                </a:tc>
                <a:extLst>
                  <a:ext uri="{0D108BD9-81ED-4DB2-BD59-A6C34878D82A}">
                    <a16:rowId xmlns:a16="http://schemas.microsoft.com/office/drawing/2014/main" val="4187158569"/>
                  </a:ext>
                </a:extLst>
              </a:tr>
              <a:tr h="583994">
                <a:tc>
                  <a:txBody>
                    <a:bodyPr/>
                    <a:lstStyle/>
                    <a:p>
                      <a:r>
                        <a:rPr lang="cs-CZ" sz="1000" dirty="0"/>
                        <a:t>Environmentální </a:t>
                      </a:r>
                    </a:p>
                  </a:txBody>
                  <a:tcPr/>
                </a:tc>
                <a:tc>
                  <a:txBody>
                    <a:bodyPr/>
                    <a:lstStyle/>
                    <a:p>
                      <a:r>
                        <a:rPr lang="cs-CZ" sz="1000" dirty="0"/>
                        <a:t>Ekosystém,  úroveň znečištění, kvalita ovzduší</a:t>
                      </a:r>
                    </a:p>
                  </a:txBody>
                  <a:tcPr/>
                </a:tc>
                <a:tc>
                  <a:txBody>
                    <a:bodyPr/>
                    <a:lstStyle/>
                    <a:p>
                      <a:r>
                        <a:rPr lang="cs-CZ" sz="1000" dirty="0"/>
                        <a:t>Oblast environmentální stresu, právní ochrana životního prostředí</a:t>
                      </a:r>
                    </a:p>
                  </a:txBody>
                  <a:tcPr/>
                </a:tc>
                <a:tc>
                  <a:txBody>
                    <a:bodyPr/>
                    <a:lstStyle/>
                    <a:p>
                      <a:r>
                        <a:rPr lang="cs-CZ" sz="1000" dirty="0"/>
                        <a:t>Regionální instituce, spolupráce nad regionálními zdroji</a:t>
                      </a:r>
                    </a:p>
                  </a:txBody>
                  <a:tcPr/>
                </a:tc>
                <a:tc>
                  <a:txBody>
                    <a:bodyPr/>
                    <a:lstStyle/>
                    <a:p>
                      <a:r>
                        <a:rPr lang="cs-CZ" sz="1000" dirty="0"/>
                        <a:t>Změny klimatu, mezinárodní spolupráce na redukci emisí</a:t>
                      </a:r>
                    </a:p>
                  </a:txBody>
                  <a:tcPr/>
                </a:tc>
                <a:extLst>
                  <a:ext uri="{0D108BD9-81ED-4DB2-BD59-A6C34878D82A}">
                    <a16:rowId xmlns:a16="http://schemas.microsoft.com/office/drawing/2014/main" val="1942615760"/>
                  </a:ext>
                </a:extLst>
              </a:tr>
            </a:tbl>
          </a:graphicData>
        </a:graphic>
      </p:graphicFrame>
    </p:spTree>
    <p:extLst>
      <p:ext uri="{BB962C8B-B14F-4D97-AF65-F5344CB8AC3E}">
        <p14:creationId xmlns:p14="http://schemas.microsoft.com/office/powerpoint/2010/main" val="2743695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Přednášející: Ing. Šárka Zapletalová, Ph.D.</a:t>
            </a:r>
          </a:p>
          <a:p>
            <a:pPr lvl="1" algn="just"/>
            <a:r>
              <a:rPr lang="cs-CZ" sz="1400" dirty="0"/>
              <a:t>Kancelář: B202</a:t>
            </a:r>
          </a:p>
          <a:p>
            <a:pPr lvl="1" algn="just"/>
            <a:r>
              <a:rPr lang="cs-CZ" sz="1400" dirty="0"/>
              <a:t>Konzultační hodiny: </a:t>
            </a:r>
            <a:r>
              <a:rPr lang="cs-CZ" sz="1400" dirty="0" smtClean="0"/>
              <a:t>středa 12,30 –14,00 </a:t>
            </a:r>
            <a:r>
              <a:rPr lang="cs-CZ" sz="1400" dirty="0"/>
              <a:t>nebo online přes MS </a:t>
            </a:r>
            <a:r>
              <a:rPr lang="cs-CZ" sz="1400" dirty="0" err="1"/>
              <a:t>Teams</a:t>
            </a:r>
            <a:endParaRPr lang="cs-CZ" sz="1400" dirty="0"/>
          </a:p>
          <a:p>
            <a:pPr lvl="1" algn="just"/>
            <a:r>
              <a:rPr lang="cs-CZ" sz="1400" dirty="0"/>
              <a:t>Email: </a:t>
            </a:r>
            <a:r>
              <a:rPr lang="cs-CZ" sz="1400" dirty="0" err="1">
                <a:hlinkClick r:id="rId2"/>
              </a:rPr>
              <a:t>zapletalova</a:t>
            </a:r>
            <a:r>
              <a:rPr lang="en-US" sz="1400" dirty="0">
                <a:hlinkClick r:id="rId2"/>
              </a:rPr>
              <a:t>@</a:t>
            </a:r>
            <a:r>
              <a:rPr lang="cs-CZ" sz="1400" dirty="0">
                <a:hlinkClick r:id="rId2"/>
              </a:rPr>
              <a:t>opf.slu.cz</a:t>
            </a:r>
            <a:endParaRPr lang="cs-CZ" sz="1400" dirty="0"/>
          </a:p>
          <a:p>
            <a:pPr lvl="1" algn="just"/>
            <a:r>
              <a:rPr lang="cs-CZ" sz="1400" dirty="0"/>
              <a:t>Telefon: 596 398 </a:t>
            </a:r>
            <a:r>
              <a:rPr lang="cs-CZ" sz="1400" dirty="0" smtClean="0"/>
              <a:t>433</a:t>
            </a:r>
          </a:p>
          <a:p>
            <a:pPr marL="457200" lvl="1" indent="0" algn="just">
              <a:buNone/>
            </a:pPr>
            <a:endParaRPr lang="cs-CZ" sz="1400" dirty="0"/>
          </a:p>
          <a:p>
            <a:pPr algn="just"/>
            <a:r>
              <a:rPr lang="cs-CZ" sz="1800" dirty="0"/>
              <a:t>Veškeré materiály, informace a podklady ke studiu: IS </a:t>
            </a:r>
            <a:r>
              <a:rPr lang="cs-CZ" sz="1800" dirty="0" smtClean="0"/>
              <a:t>SU</a:t>
            </a:r>
          </a:p>
          <a:p>
            <a:pPr algn="just"/>
            <a:endParaRPr lang="cs-CZ" sz="1800" dirty="0"/>
          </a:p>
          <a:p>
            <a:pPr algn="just"/>
            <a:r>
              <a:rPr lang="cs-CZ" sz="1800" dirty="0"/>
              <a:t>Požadavky na ukončení předmětu:</a:t>
            </a:r>
          </a:p>
          <a:p>
            <a:pPr lvl="1" algn="just"/>
            <a:r>
              <a:rPr lang="cs-CZ" sz="1400" dirty="0"/>
              <a:t>Absolvování průběžného testu na přednášce v týdnu </a:t>
            </a:r>
            <a:r>
              <a:rPr lang="cs-CZ" sz="1400" dirty="0" smtClean="0"/>
              <a:t>8. </a:t>
            </a:r>
            <a:r>
              <a:rPr lang="cs-CZ" sz="1400" dirty="0"/>
              <a:t>4. – </a:t>
            </a:r>
            <a:r>
              <a:rPr lang="cs-CZ" sz="1400" dirty="0" smtClean="0"/>
              <a:t>14. </a:t>
            </a:r>
            <a:r>
              <a:rPr lang="cs-CZ" sz="1400" dirty="0"/>
              <a:t>4. </a:t>
            </a:r>
            <a:r>
              <a:rPr lang="cs-CZ" sz="1400" dirty="0" smtClean="0"/>
              <a:t>2024 </a:t>
            </a:r>
            <a:r>
              <a:rPr lang="cs-CZ" sz="1400" dirty="0"/>
              <a:t>– 20% hodnocení</a:t>
            </a:r>
          </a:p>
          <a:p>
            <a:pPr lvl="1" algn="just"/>
            <a:r>
              <a:rPr lang="cs-CZ" sz="1400" dirty="0"/>
              <a:t>Vypracování seminární práce nejpozději do </a:t>
            </a:r>
            <a:r>
              <a:rPr lang="cs-CZ" sz="1400" dirty="0" smtClean="0"/>
              <a:t>10. </a:t>
            </a:r>
            <a:r>
              <a:rPr lang="cs-CZ" sz="1400" dirty="0"/>
              <a:t>5. </a:t>
            </a:r>
            <a:r>
              <a:rPr lang="cs-CZ" sz="1400" smtClean="0"/>
              <a:t>2024 </a:t>
            </a:r>
            <a:r>
              <a:rPr lang="cs-CZ" sz="1400" dirty="0"/>
              <a:t>(do 23:00) přes </a:t>
            </a:r>
            <a:r>
              <a:rPr lang="cs-CZ" sz="1400" dirty="0" err="1"/>
              <a:t>Odevzdávárnu</a:t>
            </a:r>
            <a:r>
              <a:rPr lang="cs-CZ" sz="1400" dirty="0"/>
              <a:t> IS SU – 20% hodnocení</a:t>
            </a:r>
          </a:p>
          <a:p>
            <a:pPr lvl="1" algn="just"/>
            <a:r>
              <a:rPr lang="cs-CZ" sz="1400" dirty="0"/>
              <a:t>Absolvování zkoušky – písemná forma zkoušky, 60% hodnocení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a:t>Základní informace k předmětu</a:t>
            </a:r>
          </a:p>
        </p:txBody>
      </p:sp>
    </p:spTree>
    <p:extLst>
      <p:ext uri="{BB962C8B-B14F-4D97-AF65-F5344CB8AC3E}">
        <p14:creationId xmlns:p14="http://schemas.microsoft.com/office/powerpoint/2010/main" val="182464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8026"/>
            <a:ext cx="7416824" cy="380794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subjekty dnes nemohou vnímat svět „podnikání“ jenom v kontextu národního státu, kde působí, ale v kontextu celosvětovém. A týká se to i podniků, které působí pouze na tuzemských trzích. </a:t>
            </a:r>
          </a:p>
          <a:p>
            <a:pPr algn="just"/>
            <a:r>
              <a:rPr lang="cs-CZ" sz="1800" dirty="0"/>
              <a:t>Pochopení vztahů a interakcí mezi podnikem a globálním podnikatelským prostředím je významným faktorem pro úspěch podniku a jeho konkurenceschopnost. </a:t>
            </a:r>
          </a:p>
          <a:p>
            <a:pPr algn="just"/>
            <a:r>
              <a:rPr lang="cs-CZ" sz="1800" dirty="0"/>
              <a:t>Globální podnikatelské prostředí lze vymezit jako prostředí různých suverénních států, které působí na podnikatelský subjekt, ovlivňuje jeho aktivity a rozhodování.</a:t>
            </a:r>
          </a:p>
          <a:p>
            <a:pPr algn="just"/>
            <a:r>
              <a:rPr lang="cs-CZ" sz="1800" dirty="0"/>
              <a:t>Globální podnikatelské prostředí je definováno jako prostředí, ve kterém více suverénních států mimo domácí prostředí organizace ovlivňuje způsoby, jakými organizace přijímá rozhodnutí a využívá své zdroje.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podnikatelské prostředí</a:t>
            </a:r>
          </a:p>
        </p:txBody>
      </p:sp>
    </p:spTree>
    <p:extLst>
      <p:ext uri="{BB962C8B-B14F-4D97-AF65-F5344CB8AC3E}">
        <p14:creationId xmlns:p14="http://schemas.microsoft.com/office/powerpoint/2010/main" val="334892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Teritoriem realizace mezinárodních podnikatelských aktivit je světové hospodářské prostředí (světová ekonomika), které je tvořeno faktory a silami významným způsobem ovlivňujícími činnost podnikatelských subjektů. </a:t>
            </a:r>
          </a:p>
          <a:p>
            <a:pPr algn="just"/>
            <a:r>
              <a:rPr lang="cs-CZ" sz="1800" dirty="0"/>
              <a:t>Světová ekonomika, která je chápána jako </a:t>
            </a:r>
            <a:r>
              <a:rPr lang="cs-CZ" sz="1800" dirty="0" err="1"/>
              <a:t>ekonomickopolitická</a:t>
            </a:r>
            <a:r>
              <a:rPr lang="cs-CZ" sz="1800" dirty="0"/>
              <a:t> polycentrická soustava složená z různých relativně výrobně uzavřených a ekonomicky samostatných státních celků, se zformovala v poslední třetině 19. století jako světová kapitalistická (tržní) ekonomika založená na nerovných vztazích mezi vysoce rozvinutými centry a zaostávající koloniální periférií.</a:t>
            </a:r>
          </a:p>
          <a:p>
            <a:pPr algn="just"/>
            <a:r>
              <a:rPr lang="cs-CZ" sz="1800" dirty="0"/>
              <a:t>Mezi nejvýznamnější externí faktory působící z úrovně světové ekonomiky a ovlivňující rozvoj mezinárodních podnikatelských aktivit můžeme zařadit proces liberalizace a globalizace světové ekonomiky.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72162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Subjekty světové ekonomiky </a:t>
            </a:r>
            <a:r>
              <a:rPr lang="cs-CZ" sz="1900" dirty="0"/>
              <a:t>jsou obecně nazývány jako ekonomické celky. Základním subsystémem světové ekonomiky je státní ekonomický celek (</a:t>
            </a:r>
            <a:r>
              <a:rPr lang="cs-CZ" sz="1900" i="1" dirty="0"/>
              <a:t>národní ekonomika</a:t>
            </a:r>
            <a:r>
              <a:rPr lang="cs-CZ" sz="1900" dirty="0"/>
              <a:t>). K dalším subjektům světové ekonomiky patří </a:t>
            </a:r>
            <a:r>
              <a:rPr lang="cs-CZ" sz="1900" i="1" dirty="0"/>
              <a:t>mezinárodní integrační seskupení </a:t>
            </a:r>
            <a:r>
              <a:rPr lang="cs-CZ" sz="1900" dirty="0"/>
              <a:t>(institucionalizované integrační celky), </a:t>
            </a:r>
            <a:r>
              <a:rPr lang="cs-CZ" sz="1900" i="1" dirty="0"/>
              <a:t>nadnárodní celky </a:t>
            </a:r>
            <a:r>
              <a:rPr lang="cs-CZ" sz="1900" dirty="0"/>
              <a:t>(neinstitucionalizované integrační celky) a </a:t>
            </a:r>
            <a:r>
              <a:rPr lang="cs-CZ" sz="1900" i="1" dirty="0"/>
              <a:t>podnikatelské subjekty </a:t>
            </a:r>
            <a:r>
              <a:rPr lang="cs-CZ" sz="1900" dirty="0"/>
              <a:t>působící uvnitř národní ekonomiky. </a:t>
            </a:r>
          </a:p>
          <a:p>
            <a:pPr algn="just"/>
            <a:r>
              <a:rPr lang="cs-CZ" sz="1900" dirty="0"/>
              <a:t>Subjekty tak rozdělujeme na subjekty makroekonomického typu a mikroekonomického typu. K subjektům </a:t>
            </a:r>
            <a:r>
              <a:rPr lang="cs-CZ" sz="1900" b="1" i="1" dirty="0"/>
              <a:t>makroekonomického typu </a:t>
            </a:r>
            <a:r>
              <a:rPr lang="cs-CZ" sz="1900" dirty="0"/>
              <a:t>zařazujeme národní ekonomiky a mezinárodní integrační seskupení.</a:t>
            </a:r>
          </a:p>
          <a:p>
            <a:pPr algn="just"/>
            <a:r>
              <a:rPr lang="cs-CZ" sz="1900" dirty="0"/>
              <a:t>Podnikatelské subjekty tuzemské (rezidenti) i zahraniční (nerezidenti), které realizují mezinárodní podnikatelské aktivity, patří k subjektům světové ekonomiky tzv. </a:t>
            </a:r>
            <a:r>
              <a:rPr lang="cs-CZ" sz="1900" b="1" i="1" dirty="0"/>
              <a:t>mikroekonomického typu</a:t>
            </a:r>
            <a:r>
              <a:rPr lang="cs-CZ" sz="1900" dirty="0"/>
              <a:t>.</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378005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62753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Mezi nejvýznamnější externí faktory působící z úrovně světové ekonomiky a ovlivňující rozvoj mezinárodních podnikatelských aktivit můžeme zařadit proces liberalizace a globalizace světové ekonomiky. </a:t>
            </a:r>
          </a:p>
          <a:p>
            <a:pPr algn="just"/>
            <a:r>
              <a:rPr lang="cs-CZ" sz="1600" dirty="0"/>
              <a:t>Globalizace je nejčastěji vnímána jako soubor ekonomických procesů vyvolávající celou řadu společenských důsledků, a to nejvíce v oblasti kultury, ekonomiky a životního prostředí země. </a:t>
            </a:r>
          </a:p>
          <a:p>
            <a:pPr algn="just"/>
            <a:r>
              <a:rPr lang="cs-CZ" sz="1600" dirty="0"/>
              <a:t>Mezinárodní měnový fond (IMF, 1997) globalizaci definuje jako rostoucí ekonomickou vzájemnou závislost zemí ve světovém měřítku v důsledku rostoucího objemu a druhu přeshraničních transakcí zboží a služeb a toku mezinárodního kapitálu, jakož i rychlejšího a rozsáhlejšího šíření technologií.</a:t>
            </a:r>
          </a:p>
          <a:p>
            <a:pPr algn="just"/>
            <a:r>
              <a:rPr lang="cs-CZ" sz="1600" dirty="0"/>
              <a:t>Globalizace světové ekonomiky je pokračováním vývoje internacionalizace světového hospodářství. Globalizace je potom chápána jako pokročilejší a komplexnější forma internacionalizace, která zahrnuje i funkcionální integraci mezinárodně rozptýlených aktivit. V rámci globalizace vzniká nový ekonomický řád a nová dělba práce, nový politický řád s novou strukturou i režimem světového politického systému, kosmopolitní kultura. </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481149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Prostředí národního státu, z pohledu podnikatele, představuje viditelné a neviditelné instituce, které ovlivňují normativní a kognitivní dimenze podnikání. </a:t>
            </a:r>
          </a:p>
          <a:p>
            <a:pPr algn="just"/>
            <a:r>
              <a:rPr lang="cs-CZ" sz="2000" b="1" i="1" dirty="0"/>
              <a:t>Viditelnými institucemi </a:t>
            </a:r>
            <a:r>
              <a:rPr lang="cs-CZ" sz="2000" dirty="0"/>
              <a:t>jsou formální instituce a organizace poskytující podporu a pomoc podnikatelským subjektům. </a:t>
            </a:r>
          </a:p>
          <a:p>
            <a:pPr algn="just"/>
            <a:r>
              <a:rPr lang="cs-CZ" sz="2000" dirty="0"/>
              <a:t>K </a:t>
            </a:r>
            <a:r>
              <a:rPr lang="cs-CZ" sz="2000" b="1" i="1" dirty="0"/>
              <a:t>neviditelným institucím </a:t>
            </a:r>
            <a:r>
              <a:rPr lang="cs-CZ" sz="2000" dirty="0"/>
              <a:t>patří kulturní hodnoty, vzdělávací systémy, regulace a procedury, ekonomický systém a vládní politika. </a:t>
            </a:r>
          </a:p>
          <a:p>
            <a:pPr algn="just"/>
            <a:r>
              <a:rPr lang="cs-CZ" sz="2000" dirty="0"/>
              <a:t>Nastavení podmínek národního státu vychází převážně z ekonomického, politického a legislativního prostředí daného státu.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88632" cy="507703"/>
          </a:xfrm>
        </p:spPr>
        <p:txBody>
          <a:bodyPr/>
          <a:lstStyle/>
          <a:p>
            <a:r>
              <a:rPr lang="cs-CZ" dirty="0"/>
              <a:t>Prostředí národního státu</a:t>
            </a:r>
          </a:p>
        </p:txBody>
      </p:sp>
    </p:spTree>
    <p:extLst>
      <p:ext uri="{BB962C8B-B14F-4D97-AF65-F5344CB8AC3E}">
        <p14:creationId xmlns:p14="http://schemas.microsoft.com/office/powerpoint/2010/main" val="298780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Jednotlivé ekonomické celky jsou považovány za samostatné systémy a jako takové si samy stanovují podmínky pro působení tuzemských a zahraničních podnikatelských subjektů. Všechny státy mají snahu zasahovat do podnikatelských aktivit přesahujících hranice státu v různých stupních. </a:t>
            </a:r>
          </a:p>
          <a:p>
            <a:pPr algn="just"/>
            <a:r>
              <a:rPr lang="cs-CZ" sz="1800" dirty="0"/>
              <a:t>Intervence mají většinou charakter politických rozhodnutí s cílem získání co nejlepších možností pro národ a jeho obyvatele. </a:t>
            </a:r>
          </a:p>
          <a:p>
            <a:pPr algn="just"/>
            <a:r>
              <a:rPr lang="cs-CZ" sz="1800" dirty="0"/>
              <a:t>Důvody intervencí vlád můžeme rozdělit na důvody ekonomické a důvody neekonomické. Mezi </a:t>
            </a:r>
            <a:r>
              <a:rPr lang="cs-CZ" sz="1800" b="1" i="1" dirty="0"/>
              <a:t>ekonomické důvody </a:t>
            </a:r>
            <a:r>
              <a:rPr lang="cs-CZ" sz="1800" dirty="0"/>
              <a:t>patří například prevence nezaměstnanosti, ochrana vznikajících odvětví, podpora industrializace nebo zlepšování ekonomických vztahů s jinými zeměmi. Mezi nejčastější </a:t>
            </a:r>
            <a:r>
              <a:rPr lang="cs-CZ" sz="1800" b="1" i="1" dirty="0"/>
              <a:t>neekonomické důvody </a:t>
            </a:r>
            <a:r>
              <a:rPr lang="cs-CZ" sz="1800" dirty="0"/>
              <a:t>bývá zařazováno zachování nezbytného průmyslu (odvětví), zachování nebo rozšíření sfér vlivu nebo ochrana aktivit pomáhající zachovávat národní identitu.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Prostředí národního státu </a:t>
            </a:r>
          </a:p>
        </p:txBody>
      </p:sp>
    </p:spTree>
    <p:extLst>
      <p:ext uri="{BB962C8B-B14F-4D97-AF65-F5344CB8AC3E}">
        <p14:creationId xmlns:p14="http://schemas.microsoft.com/office/powerpoint/2010/main" val="308082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Externí 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Makroprostředí</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Tržní prostředí</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1924774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podnikatelské 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090116"/>
            <a:ext cx="6763712" cy="3175645"/>
          </a:xfrm>
          <a:prstGeom prst="rect">
            <a:avLst/>
          </a:prstGeom>
        </p:spPr>
      </p:pic>
    </p:spTree>
    <p:extLst>
      <p:ext uri="{BB962C8B-B14F-4D97-AF65-F5344CB8AC3E}">
        <p14:creationId xmlns:p14="http://schemas.microsoft.com/office/powerpoint/2010/main" val="650782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Vzdálenější podnikatelské prostředí je nejširším prostředím, které působí na podnikatelský subjekt. </a:t>
            </a:r>
          </a:p>
          <a:p>
            <a:pPr algn="just"/>
            <a:r>
              <a:rPr lang="cs-CZ" sz="2000" dirty="0"/>
              <a:t>Toto prostředí se nejčastěji označuje jako tzv. makroprostředí.</a:t>
            </a:r>
          </a:p>
          <a:p>
            <a:pPr algn="just"/>
            <a:r>
              <a:rPr lang="cs-CZ" sz="2000" dirty="0"/>
              <a:t>Makroprostředí je vytvořeno společenským a historickým vývojem konkrétní společnosti v konkrétní lokalitě, proto se také označuje jako „kontextuální úroveň“. Což znamená, že podnik funguje a existuje v určitém širším kontextu, širších souvislostech.</a:t>
            </a:r>
          </a:p>
          <a:p>
            <a:pPr algn="just"/>
            <a:r>
              <a:rPr lang="cs-CZ" sz="2000" dirty="0"/>
              <a:t>Samotný podnikatelský subjekt nemůže ovlivnit makroprostředí a jeho části. Podnik faktory z makroprostředí pouze reflektuje, může je využívat a negativním faktorům se případně bránit.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Makroprostředí</a:t>
            </a:r>
          </a:p>
        </p:txBody>
      </p:sp>
    </p:spTree>
    <p:extLst>
      <p:ext uri="{BB962C8B-B14F-4D97-AF65-F5344CB8AC3E}">
        <p14:creationId xmlns:p14="http://schemas.microsoft.com/office/powerpoint/2010/main" val="36982241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Demografické prostředí</a:t>
            </a:r>
            <a:r>
              <a:rPr lang="cs-CZ" sz="2000" dirty="0"/>
              <a:t> je tvořeno lidmi, kteří žijí v určitém teritoriu. Pro řízení podnikatelských aktivit jsou důležité informace týkající se velikosti a tempa růstu populace v regionech a zemích, o věkovou a národnostní strukturu obyvatel, jeho postoje a chování a očekávané rozvojové trendy.</a:t>
            </a:r>
          </a:p>
          <a:p>
            <a:pPr algn="just"/>
            <a:r>
              <a:rPr lang="cs-CZ" sz="2000" b="1" dirty="0"/>
              <a:t>Ekonomické prostředí</a:t>
            </a:r>
            <a:r>
              <a:rPr lang="cs-CZ" sz="2000" dirty="0"/>
              <a:t> se zaměřuje hlavně na disponibilní kupní sílu obyvatel, na ceny, úspory, dluhy a dostupnost peněžních prostředků (úvěrů). Vliv ekonomického prostředí může být přímý a jasně identifikovatelný na prostředí, podniky nebo konkurenty. Ale vliv můžeme sledovat také v nepřímé souvislosti například vliv na podnikové aktivity a konečný hospodářský výsledek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401047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Každý podnik je otevřený systém, který má vztahy k okolím, ve kterém a působí a výsledky podniku pak ve značné míře závisí na faktorech vnějšího a vnitřního prostředí. Tyto síly a faktory mohou působit buď přímo, nebo nepřímo na aktivity a výsledky aktivit podniku.</a:t>
            </a:r>
          </a:p>
          <a:p>
            <a:pPr algn="just"/>
            <a:r>
              <a:rPr lang="cs-CZ" sz="2000" dirty="0"/>
              <a:t>Podnikatelské prostředí musíme chápat v celistvosti, jako určitý komplex faktorů, vztahů a vlivů působících na daný podnikatelský subjekt.</a:t>
            </a:r>
          </a:p>
          <a:p>
            <a:pPr algn="just"/>
            <a:r>
              <a:rPr lang="cs-CZ" sz="2000" dirty="0"/>
              <a:t>Podnikatelské prostředí představuje veškeré síly a vlivy, které působí na konkrétní podnikatelský subjekt, ať už z vnějšího (externího) prostředí nebo z vnitřního (interního)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Podnikatelské prostředí</a:t>
            </a:r>
          </a:p>
        </p:txBody>
      </p:sp>
    </p:spTree>
    <p:extLst>
      <p:ext uri="{BB962C8B-B14F-4D97-AF65-F5344CB8AC3E}">
        <p14:creationId xmlns:p14="http://schemas.microsoft.com/office/powerpoint/2010/main" val="397204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Politické prostředí</a:t>
            </a:r>
            <a:r>
              <a:rPr lang="cs-CZ" sz="2000" dirty="0"/>
              <a:t> a jeho vliv vychází z politických rozhodnutí nebo politických událostí v zemi. Politické prostředí každého státu je ovlivněno typem politického systému. </a:t>
            </a:r>
          </a:p>
          <a:p>
            <a:pPr algn="just"/>
            <a:r>
              <a:rPr lang="cs-CZ" sz="2000" dirty="0"/>
              <a:t>Můžeme rozeznat čtyři odlišné typy politických systémů: liberálně demokratický, autoritářský a absolutistický, komunistický, teokratický. </a:t>
            </a:r>
          </a:p>
          <a:p>
            <a:pPr algn="just"/>
            <a:r>
              <a:rPr lang="cs-CZ" sz="2000" dirty="0"/>
              <a:t>Podle rozdělení moci na určitých úrovních můžeme dále politické režimy rozdělit na jednotné (unitářské) a federální. Stát působí, v rámci politického prostředí, prostřednictvím vytvořených institucí zákonodárných (parlament), výkonných (vláda) a soudních. S politickým systémem dané země je silně spojeno ekonomické a legislativní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987744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Legislativní prostředí</a:t>
            </a:r>
            <a:r>
              <a:rPr lang="cs-CZ" sz="1900" dirty="0"/>
              <a:t> vytváří legislativní rámec pro aktivity podnikatelských subjektů prostřednictvím právních norem regulujících podnikatelské postupy, práva a povinnosti při realizaci těchto aktivit. </a:t>
            </a:r>
          </a:p>
          <a:p>
            <a:pPr algn="just"/>
            <a:r>
              <a:rPr lang="cs-CZ" sz="1900" dirty="0"/>
              <a:t>Toto prostředí sleduje zákony, vládní organizace a nátlakové skupiny ovlivňující a omezující jednotlivce a podnikatelské subjekty. Ve světě existují čtyři hlavní legislativní systémy: zvykové právo, občanské právo, náboženské právo. Legislativní systém v konkrétní zemi je výsledkem historického, společenského, kulturního, sociální a ekonomického vývoje dané země.</a:t>
            </a:r>
          </a:p>
          <a:p>
            <a:pPr algn="just"/>
            <a:r>
              <a:rPr lang="cs-CZ" sz="1900" b="1" dirty="0"/>
              <a:t>Přírodní prostředí</a:t>
            </a:r>
            <a:r>
              <a:rPr lang="cs-CZ" sz="1900" dirty="0"/>
              <a:t> je zaměřeno na současný stav a zhoršování životního prostředí, na ubývání přírodních zdrojů a zvyšující se náklady na energii.</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41239374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Sociální prostředí</a:t>
            </a:r>
            <a:r>
              <a:rPr lang="cs-CZ" sz="1800" dirty="0"/>
              <a:t> formuje základní mínění, hodnoty a normy lidí v něm žijící. Lidé vlivem sociálního prostředí definují svůj vztah k sobě samým, k ostatním, k přírodě a k vesmíru. Ve světě můžeme rozlišit tři sociální modely: liberálně sociální model, korporativní model a sociálně demokratický model</a:t>
            </a:r>
          </a:p>
          <a:p>
            <a:pPr algn="just"/>
            <a:r>
              <a:rPr lang="cs-CZ" sz="1800" b="1" dirty="0"/>
              <a:t>Kulturní prostředí</a:t>
            </a:r>
            <a:r>
              <a:rPr lang="cs-CZ" sz="1800" dirty="0"/>
              <a:t> je dáno kulturou, která je obecně chápána jako komplex hodnot, zvyklostí, tradic, jednání a dalších faktorů osvojených a sdílených osobami určité skupiny, společnosti. Tyto základní hodnoty a postoje lidí žijících v konkrétní kultuře jsou předávány z generace na generaci a jsou posilovány hlavními institucemi (škola, církve, podnikatelské instituce, vládní instituce). </a:t>
            </a:r>
          </a:p>
          <a:p>
            <a:pPr algn="just"/>
            <a:r>
              <a:rPr lang="cs-CZ" sz="1800" b="1" dirty="0"/>
              <a:t>Technologické prostředí</a:t>
            </a:r>
            <a:r>
              <a:rPr lang="cs-CZ" sz="1800" dirty="0"/>
              <a:t> sleduje vývoj a využívání nových technologií v aktivitách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3811892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Hlavními zdroji dat pro analýzu makroprostředí jsou sekundární zdroje:  různé statistiky, analýzy, studie, rešerše, statě odborných časopisů apod. </a:t>
            </a:r>
          </a:p>
          <a:p>
            <a:pPr marL="0" indent="0" algn="just">
              <a:buNone/>
            </a:pPr>
            <a:endParaRPr lang="cs-CZ" sz="1600" dirty="0"/>
          </a:p>
          <a:p>
            <a:pPr algn="just"/>
            <a:r>
              <a:rPr lang="cs-CZ" sz="1600" dirty="0"/>
              <a:t>PEST, PESTLE, STEP, STEEPLED, STEER</a:t>
            </a:r>
          </a:p>
          <a:p>
            <a:pPr algn="just"/>
            <a:r>
              <a:rPr lang="cs-CZ" sz="1600" dirty="0"/>
              <a:t>Extrapolace trendů (prognózování) - prognostická metoda určující pravděpodobný průběh určitého jevu z jeho dosavadního vývoje.  </a:t>
            </a:r>
          </a:p>
          <a:p>
            <a:pPr algn="just"/>
            <a:r>
              <a:rPr lang="cs-CZ" sz="1600" dirty="0"/>
              <a:t>Expertní metody – Metoda 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Brainstorming – využití oborníků pro činnost vyžadující zvláštní znalosti a odborné posouzení problému a jeho dalšího vývoje v budoucnosti.</a:t>
            </a:r>
          </a:p>
          <a:p>
            <a:pPr algn="just"/>
            <a:r>
              <a:rPr lang="cs-CZ" sz="1600" dirty="0"/>
              <a:t>Metoda scénářů</a:t>
            </a:r>
          </a:p>
          <a:p>
            <a:pPr algn="just"/>
            <a:r>
              <a:rPr lang="cs-CZ" sz="1600" dirty="0"/>
              <a:t>Metody statistické analýzy (analýzy časových řad, regresní a korelační analýzy)</a:t>
            </a:r>
          </a:p>
          <a:p>
            <a:pPr algn="just"/>
            <a:r>
              <a:rPr lang="cs-CZ" sz="1600" dirty="0"/>
              <a:t>Metody demografické statistiky</a:t>
            </a:r>
          </a:p>
          <a:p>
            <a:pPr algn="just"/>
            <a:r>
              <a:rPr lang="cs-CZ" sz="1600" dirty="0"/>
              <a:t>Politologie a makroekonomické teorie </a:t>
            </a:r>
          </a:p>
          <a:p>
            <a:pPr algn="just"/>
            <a:r>
              <a:rPr lang="cs-CZ" sz="1600" dirty="0"/>
              <a:t>Metody kauzální analýzy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Metody analýzy makroprostředí</a:t>
            </a:r>
          </a:p>
        </p:txBody>
      </p:sp>
    </p:spTree>
    <p:extLst>
      <p:ext uri="{BB962C8B-B14F-4D97-AF65-F5344CB8AC3E}">
        <p14:creationId xmlns:p14="http://schemas.microsoft.com/office/powerpoint/2010/main" val="34597709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r>
              <a:rPr lang="cs-CZ" sz="1800" dirty="0"/>
              <a:t>PEST analýza je moderní metoda rozboru makroprostředí. Jejím cílem je najít a analyzovat ty složky prostředí, které mají pro podnik význam a mohou pro něj znamenat příležitost nebo hrozbu. Analýza sleduje také vývoj kritických faktorů v čase. PEST analýza se zaměřuje na ty trhy, na kterých firma skutečně působí. PEST analýza dělí makroprostředí podniku do čtyř základních skupin faktorů: </a:t>
            </a:r>
          </a:p>
          <a:p>
            <a:pPr lvl="0" algn="just"/>
            <a:r>
              <a:rPr lang="cs-CZ" sz="1800" dirty="0"/>
              <a:t>politické a legislativní faktory </a:t>
            </a:r>
            <a:r>
              <a:rPr lang="cs-CZ" sz="1800" b="1" dirty="0"/>
              <a:t>P</a:t>
            </a:r>
            <a:r>
              <a:rPr lang="cs-CZ" sz="1800" dirty="0"/>
              <a:t>;</a:t>
            </a:r>
            <a:r>
              <a:rPr lang="cs-CZ" sz="1800" b="1" dirty="0"/>
              <a:t> </a:t>
            </a:r>
            <a:endParaRPr lang="cs-CZ" sz="1800" dirty="0"/>
          </a:p>
          <a:p>
            <a:pPr lvl="0" algn="just"/>
            <a:r>
              <a:rPr lang="cs-CZ" sz="1800" dirty="0"/>
              <a:t>ekonomické faktory </a:t>
            </a:r>
            <a:r>
              <a:rPr lang="cs-CZ" sz="1800" b="1" dirty="0"/>
              <a:t>E</a:t>
            </a:r>
            <a:r>
              <a:rPr lang="cs-CZ" sz="1800" dirty="0"/>
              <a:t>;</a:t>
            </a:r>
          </a:p>
          <a:p>
            <a:pPr lvl="0" algn="just"/>
            <a:r>
              <a:rPr lang="cs-CZ" sz="1800" dirty="0"/>
              <a:t>sociální a demografické faktory </a:t>
            </a:r>
            <a:r>
              <a:rPr lang="cs-CZ" sz="1800" b="1" dirty="0"/>
              <a:t>S</a:t>
            </a:r>
            <a:r>
              <a:rPr lang="cs-CZ" sz="1800" dirty="0"/>
              <a:t>;</a:t>
            </a:r>
            <a:r>
              <a:rPr lang="cs-CZ" sz="1800" b="1" dirty="0"/>
              <a:t> </a:t>
            </a:r>
            <a:endParaRPr lang="cs-CZ" sz="1800" dirty="0"/>
          </a:p>
          <a:p>
            <a:pPr lvl="0" algn="just"/>
            <a:r>
              <a:rPr lang="cs-CZ" sz="1800" dirty="0"/>
              <a:t>technické a technologické faktory </a:t>
            </a:r>
            <a:r>
              <a:rPr lang="cs-CZ" sz="1800" b="1" dirty="0"/>
              <a:t>T</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5517021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059582"/>
            <a:ext cx="5492567" cy="3510916"/>
          </a:xfrm>
          <a:prstGeom prst="rect">
            <a:avLst/>
          </a:prstGeom>
        </p:spPr>
      </p:pic>
    </p:spTree>
    <p:extLst>
      <p:ext uri="{BB962C8B-B14F-4D97-AF65-F5344CB8AC3E}">
        <p14:creationId xmlns:p14="http://schemas.microsoft.com/office/powerpoint/2010/main" val="8818682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PESTLE analýza </a:t>
            </a:r>
          </a:p>
          <a:p>
            <a:pPr algn="just"/>
            <a:r>
              <a:rPr lang="cs-CZ" sz="1750" dirty="0"/>
              <a:t>Jednou z modifikací PEST analýzy je hodnotící metoda PESTLE, v</a:t>
            </a:r>
            <a:r>
              <a:rPr lang="cs-CZ" sz="1750" b="1" dirty="0"/>
              <a:t> </a:t>
            </a:r>
            <a:r>
              <a:rPr lang="cs-CZ" sz="1750" dirty="0"/>
              <a:t>níž každé písmeno představuje určitý segment podnikového vnějšího prostředí (okolí). Současně tento metodický přístup spojuje dříve používané metody „PEST“ a „SLEPT“. Jak je zřejmé z jednotlivých písmen názvu metody, provádíme následující analýzu těchto segmentů vnějšího podnikového prostředí: </a:t>
            </a:r>
          </a:p>
          <a:p>
            <a:pPr lvl="0" algn="just"/>
            <a:r>
              <a:rPr lang="cs-CZ" sz="1750" b="1" dirty="0"/>
              <a:t>P</a:t>
            </a:r>
            <a:r>
              <a:rPr lang="cs-CZ" sz="1750" dirty="0"/>
              <a:t> – politický segment, který představuje souhrn mocenských zájmů jednotlivých skupin a směrů v daném územním celku;</a:t>
            </a:r>
          </a:p>
          <a:p>
            <a:pPr lvl="0" algn="just"/>
            <a:r>
              <a:rPr lang="cs-CZ" sz="1750" b="1" dirty="0"/>
              <a:t>E</a:t>
            </a:r>
            <a:r>
              <a:rPr lang="cs-CZ" sz="1750" dirty="0"/>
              <a:t> – ekonomický segment, který vytváří základ pro ekonomické chování podniku a podklad pro proces rozhodování vedení podniku; </a:t>
            </a:r>
          </a:p>
          <a:p>
            <a:pPr lvl="0" algn="just"/>
            <a:r>
              <a:rPr lang="cs-CZ" sz="1750" b="1" dirty="0"/>
              <a:t>S</a:t>
            </a:r>
            <a:r>
              <a:rPr lang="cs-CZ" sz="1750" dirty="0"/>
              <a:t> – sociální segment vytvářející základní vztahy prostředí mezi ekonomickou realitou a sociální odpovědností i zvyklostmi obyvatelstva dané lokality. Zde patří i sledování jeho kulturnosti, náboženství a tradic;</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34516905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50" b="1" dirty="0"/>
              <a:t>T</a:t>
            </a:r>
            <a:r>
              <a:rPr lang="cs-CZ" sz="1650" dirty="0"/>
              <a:t> – technologický segment, jež je zdrojem přínosů i problémů technického charakteru a ovlivňuje svými dopady jak sociální tak ekologické prostředí; </a:t>
            </a:r>
          </a:p>
          <a:p>
            <a:pPr lvl="0" algn="just"/>
            <a:r>
              <a:rPr lang="cs-CZ" sz="1650" b="1" dirty="0"/>
              <a:t>L</a:t>
            </a:r>
            <a:r>
              <a:rPr lang="cs-CZ" sz="1650" dirty="0"/>
              <a:t> – legislativní segment, který tvoří v podstatě praktický a zároveň oficiální rámec všech podnikatelských aktivit;</a:t>
            </a:r>
          </a:p>
          <a:p>
            <a:pPr algn="just"/>
            <a:r>
              <a:rPr lang="cs-CZ" sz="1650" b="1" dirty="0"/>
              <a:t>E</a:t>
            </a:r>
            <a:r>
              <a:rPr lang="cs-CZ" sz="1650" dirty="0"/>
              <a:t> – ekologický segment představuje ochranu životního prostředí a může ve svém dopadu velmi intenzivně ovlivňovat aktivity podniku. </a:t>
            </a:r>
          </a:p>
          <a:p>
            <a:pPr algn="just"/>
            <a:r>
              <a:rPr lang="cs-CZ" sz="1650" dirty="0"/>
              <a:t>Mimo tyto základní vlivy vnějšího prostředí je vhodné podle konkrétní situace sledovat i další segmenty, jejichž vliv na podnik může mít významnější vliv. Proto se doporučuje sledovat například </a:t>
            </a:r>
            <a:r>
              <a:rPr lang="cs-CZ" sz="1650" b="1" dirty="0"/>
              <a:t>geografický segment</a:t>
            </a:r>
            <a:r>
              <a:rPr lang="cs-CZ" sz="1650" dirty="0"/>
              <a:t>, který nám lokalizuje polohu podniku a má vliv na logistiku. Dále se jedná o sledování </a:t>
            </a:r>
            <a:r>
              <a:rPr lang="cs-CZ" sz="1650" b="1" dirty="0"/>
              <a:t>etického segmentu, </a:t>
            </a:r>
            <a:r>
              <a:rPr lang="cs-CZ" sz="1650" dirty="0"/>
              <a:t>který vypovídá o tvorbě určitých morálních principů, které doplňují legislativu a informuje nás o vlivu médií na veřejnost a také o možném charakteru veřejného mínění. Sociální segment bývá často rozšířen o </a:t>
            </a:r>
            <a:r>
              <a:rPr lang="cs-CZ" sz="1650" b="1" dirty="0"/>
              <a:t>kulturně historický segment </a:t>
            </a:r>
            <a:r>
              <a:rPr lang="cs-CZ" sz="1650" dirty="0"/>
              <a:t>představující nejen celkovou kulturní a vzdělanostní úroveň obyvatelstva, ale i jeho životní úroveň, nákupní zvyklosti, národnostní jevy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3852677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STEEPLED analýza a STEER analýza </a:t>
            </a:r>
          </a:p>
          <a:p>
            <a:pPr algn="just"/>
            <a:r>
              <a:rPr lang="cs-CZ" sz="2000" dirty="0"/>
              <a:t>Dalšími modifikacemi PEST analýzy je STEEPLED analýza a STEER analýza. STEEPLED analýza přidává faktory etické (E – </a:t>
            </a:r>
            <a:r>
              <a:rPr lang="cs-CZ" sz="2000" dirty="0" err="1"/>
              <a:t>ethics</a:t>
            </a:r>
            <a:r>
              <a:rPr lang="cs-CZ" sz="2000" dirty="0"/>
              <a:t>) a demografické (D- </a:t>
            </a:r>
            <a:r>
              <a:rPr lang="cs-CZ" sz="2000" dirty="0" err="1"/>
              <a:t>demographic</a:t>
            </a:r>
            <a:r>
              <a:rPr lang="cs-CZ" sz="2000" dirty="0"/>
              <a:t>). STEER analýza má faktory uspořádány takto: </a:t>
            </a:r>
          </a:p>
          <a:p>
            <a:pPr lvl="0" algn="just"/>
            <a:r>
              <a:rPr lang="cs-CZ" sz="2000" b="1" dirty="0"/>
              <a:t>S </a:t>
            </a:r>
            <a:r>
              <a:rPr lang="cs-CZ" sz="2000" dirty="0"/>
              <a:t>– (</a:t>
            </a:r>
            <a:r>
              <a:rPr lang="cs-CZ" sz="2000" dirty="0" err="1"/>
              <a:t>socio-cultural</a:t>
            </a:r>
            <a:r>
              <a:rPr lang="cs-CZ" sz="2000" dirty="0"/>
              <a:t>) </a:t>
            </a:r>
            <a:r>
              <a:rPr lang="cs-CZ" sz="2000" dirty="0" err="1"/>
              <a:t>socio</a:t>
            </a:r>
            <a:r>
              <a:rPr lang="cs-CZ" sz="2000" dirty="0"/>
              <a:t>-kulturní faktory; </a:t>
            </a:r>
          </a:p>
          <a:p>
            <a:pPr lvl="0" algn="just"/>
            <a:r>
              <a:rPr lang="cs-CZ" sz="2000" b="1" dirty="0"/>
              <a:t>T</a:t>
            </a:r>
            <a:r>
              <a:rPr lang="cs-CZ" sz="2000" dirty="0"/>
              <a:t> – (</a:t>
            </a:r>
            <a:r>
              <a:rPr lang="cs-CZ" sz="2000" dirty="0" err="1"/>
              <a:t>technological</a:t>
            </a:r>
            <a:r>
              <a:rPr lang="cs-CZ" sz="2000" dirty="0"/>
              <a:t>) technologické faktory; </a:t>
            </a:r>
          </a:p>
          <a:p>
            <a:pPr lvl="0" algn="just"/>
            <a:r>
              <a:rPr lang="cs-CZ" sz="2000" b="1" dirty="0"/>
              <a:t>E</a:t>
            </a:r>
            <a:r>
              <a:rPr lang="cs-CZ" sz="2000" dirty="0"/>
              <a:t> – (</a:t>
            </a:r>
            <a:r>
              <a:rPr lang="cs-CZ" sz="2000" dirty="0" err="1"/>
              <a:t>economic</a:t>
            </a:r>
            <a:r>
              <a:rPr lang="cs-CZ" sz="2000" dirty="0"/>
              <a:t>) ekonomické faktory;</a:t>
            </a:r>
          </a:p>
          <a:p>
            <a:pPr lvl="0" algn="just"/>
            <a:r>
              <a:rPr lang="cs-CZ" sz="2000" b="1" dirty="0"/>
              <a:t>E</a:t>
            </a:r>
            <a:r>
              <a:rPr lang="cs-CZ" sz="2000" dirty="0"/>
              <a:t> – (</a:t>
            </a:r>
            <a:r>
              <a:rPr lang="cs-CZ" sz="2000" dirty="0" err="1"/>
              <a:t>ecological</a:t>
            </a:r>
            <a:r>
              <a:rPr lang="cs-CZ" sz="2000" dirty="0"/>
              <a:t>) ekologické faktory;</a:t>
            </a:r>
          </a:p>
          <a:p>
            <a:pPr algn="just"/>
            <a:r>
              <a:rPr lang="cs-CZ" sz="2000" b="1" dirty="0"/>
              <a:t>R</a:t>
            </a:r>
            <a:r>
              <a:rPr lang="cs-CZ" sz="2000" dirty="0"/>
              <a:t> – (regulátory) regulující faktory (legislativa jako regulace).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3370660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Prognostické metody</a:t>
            </a:r>
          </a:p>
          <a:p>
            <a:pPr algn="just"/>
            <a:r>
              <a:rPr lang="cs-CZ" sz="1700" dirty="0"/>
              <a:t>Prognózování představuje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700" dirty="0"/>
              <a:t>Výsledkem prognózování je prognóza. Prognóza je</a:t>
            </a:r>
            <a:r>
              <a:rPr lang="cs-CZ" sz="1700" i="1" dirty="0"/>
              <a:t> </a:t>
            </a:r>
            <a:r>
              <a:rPr lang="cs-CZ" sz="1700" dirty="0"/>
              <a:t>kvalifikované a zdůvodněné vyjádření vztahující se k neznámé budoucí události, jejímž obsahem je pravděpodobnostní výpověď o budoucnosti s relativně vysokým stupněm spolehlivosti. </a:t>
            </a:r>
            <a:r>
              <a:rPr lang="cs-CZ" sz="1700" dirty="0" err="1"/>
              <a:t>Grasseová</a:t>
            </a:r>
            <a:r>
              <a:rPr lang="cs-CZ" sz="1700" dirty="0"/>
              <a:t> (2013) vymezuje prognózu jako systém alternativních možných budoucích a variantních cest k nim vedoucích. </a:t>
            </a:r>
          </a:p>
          <a:p>
            <a:pPr algn="just"/>
            <a:r>
              <a:rPr lang="cs-CZ" sz="1700" dirty="0"/>
              <a:t>Prognózy se opírají o vědecké poznatky a konkrétní metody, jsou systematicky odvozené, spolehlivě ohodnotitelné a nastávají za určitých podmínek a v určitém čase. Každá prognóza má určité časové i prostorové rozměry, a proto si musíme být vědomi, že přesnost předpovědi budoucnosti klesá s delším časovým obdobím a zvětšujícím se prostorem, pro něž je prognóza určena.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562376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Podnikání a podnik spolu velmi úzce souvisí, protože z ekonomického hlediska ke každému podnikání je zapotřebí určitých podnikatelských zdrojů, které jsou typickým způsobem uspořádány a institucionalizovány v celek, který se nazývá podnik. </a:t>
            </a:r>
          </a:p>
          <a:p>
            <a:pPr lvl="0" algn="just"/>
            <a:r>
              <a:rPr lang="cs-CZ" sz="1800" dirty="0"/>
              <a:t>Od konce minulého století je vnímán vliv podnikatelského prostředí na úspěch podnikání jako velmi významný, ne-li přímo určující. Můžeme objevit v </a:t>
            </a:r>
            <a:r>
              <a:rPr lang="cs-CZ" sz="1800" dirty="0" err="1"/>
              <a:t>Timmonsově</a:t>
            </a:r>
            <a:r>
              <a:rPr lang="cs-CZ" sz="1800" dirty="0"/>
              <a:t> modelu z roku 2001 podnikatelské prostředí jako jeden ze tří faktorů úspěchů podnikání. V tomto svém modelu jej </a:t>
            </a:r>
            <a:r>
              <a:rPr lang="cs-CZ" sz="1800" dirty="0" err="1"/>
              <a:t>Timmons</a:t>
            </a:r>
            <a:r>
              <a:rPr lang="cs-CZ" sz="1800" dirty="0"/>
              <a:t> označuje jako hnací síly. </a:t>
            </a:r>
          </a:p>
          <a:p>
            <a:pPr lvl="0" algn="just"/>
            <a:r>
              <a:rPr lang="cs-CZ" sz="1800" dirty="0"/>
              <a:t>Také systémový model faktorů úspěchů v podnikání zařazuje podnikatelské prostředí mezi tzv. objektivní faktory úspěchů podnikání, spolu s faktorem vlastnictví. Z tohoto pohledu je vidět, že význam podnikatelského prostředí pro úspěch podnikání je nezanedbatelným.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Význam podnikatelského prostředí</a:t>
            </a:r>
          </a:p>
        </p:txBody>
      </p:sp>
    </p:spTree>
    <p:extLst>
      <p:ext uri="{BB962C8B-B14F-4D97-AF65-F5344CB8AC3E}">
        <p14:creationId xmlns:p14="http://schemas.microsoft.com/office/powerpoint/2010/main" val="290214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Prognostické metody</a:t>
            </a:r>
            <a:r>
              <a:rPr lang="cs-CZ" sz="2000" b="1" dirty="0"/>
              <a:t> </a:t>
            </a:r>
            <a:r>
              <a:rPr lang="cs-CZ" sz="2000" dirty="0"/>
              <a:t>jsou soustavy teoretických a praktických pravidel převzatých z různých vědních oborů, které vedou k sestavení prognózy s určitou vypovídací schopností. </a:t>
            </a:r>
          </a:p>
          <a:p>
            <a:pPr algn="just"/>
            <a:r>
              <a:rPr lang="cs-CZ" sz="2000" dirty="0"/>
              <a:t>Úspěch prognostických metod závisí na správném ocenění jejich použitelnosti pro daný účel. </a:t>
            </a:r>
          </a:p>
          <a:p>
            <a:pPr algn="just"/>
            <a:r>
              <a:rPr lang="cs-CZ" sz="2000" dirty="0"/>
              <a:t>Je vhodné využívat několik, principálně odlišných metod. </a:t>
            </a:r>
          </a:p>
          <a:p>
            <a:pPr algn="just"/>
            <a:r>
              <a:rPr lang="cs-CZ" sz="2000" dirty="0"/>
              <a:t>Volba konkrétní prognostické metody závisí především na předmětu prognózy, věcné náplni daného jevu, časovém horizontu, čase a nákladech nutných pro zpracování prognózy, požadavku přesnosti a spolehlivosti předpovědi.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5487563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marL="0" indent="0" algn="just">
              <a:buNone/>
            </a:pPr>
            <a:r>
              <a:rPr lang="cs-CZ" sz="2000" dirty="0"/>
              <a:t>Prognostické metody můžeme klasifikovat z několika hledisek:</a:t>
            </a:r>
          </a:p>
          <a:p>
            <a:pPr marL="0" lvl="0" indent="0" algn="just">
              <a:buNone/>
            </a:pPr>
            <a:r>
              <a:rPr lang="cs-CZ" sz="2000" i="1" dirty="0"/>
              <a:t>z hlediska přístupu k prognózování</a:t>
            </a:r>
            <a:endParaRPr lang="cs-CZ" sz="2000" dirty="0"/>
          </a:p>
          <a:p>
            <a:pPr algn="just"/>
            <a:r>
              <a:rPr lang="cs-CZ" sz="2000" b="1" dirty="0"/>
              <a:t>Kvantitativní metody </a:t>
            </a:r>
            <a:r>
              <a:rPr lang="cs-CZ" sz="2000" dirty="0"/>
              <a:t>– jsou založeny na předpokladu, že budoucí vývoj je předvídatelným a přímým pokračováním (extrapolací) existujících trendů. Aplikuje se v tomto případě statistická analýza dat z minulosti v různých časových pohledech. </a:t>
            </a:r>
          </a:p>
          <a:p>
            <a:pPr algn="just"/>
            <a:r>
              <a:rPr lang="cs-CZ" sz="2000" dirty="0"/>
              <a:t>Prognostik s využitím historických dat identifikuje cestu předpovědi, k ní přidá vhodný matematický model a pomocí rovnic modelu předpovídá body v budoucnosti. </a:t>
            </a:r>
          </a:p>
          <a:p>
            <a:pPr algn="just"/>
            <a:r>
              <a:rPr lang="cs-CZ" sz="2000" dirty="0"/>
              <a:t>Takový přístup předpokládá, že identifikovaná cesta pro předpověď pokračuje i do budoucnosti.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8503845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Kvantitativní metody členíme do tří základních skupin, a to </a:t>
            </a:r>
            <a:r>
              <a:rPr lang="cs-CZ" sz="2000" i="1" dirty="0"/>
              <a:t>statistické metody </a:t>
            </a:r>
            <a:r>
              <a:rPr lang="cs-CZ" sz="2000" dirty="0"/>
              <a:t>(metoda extrapolace trendu a časové řady, metoda regresní a korelační analýzy, metody založené na Box-</a:t>
            </a:r>
            <a:r>
              <a:rPr lang="cs-CZ" sz="2000" dirty="0" err="1"/>
              <a:t>Jenkinsově</a:t>
            </a:r>
            <a:r>
              <a:rPr lang="cs-CZ" sz="2000" dirty="0"/>
              <a:t> metodologii, klasifikační a regresní stromy, metody shlukové analýzy, metody spektrální analýzy časových řad, metody faktorové analýzy, adaptivní metody), </a:t>
            </a:r>
            <a:r>
              <a:rPr lang="cs-CZ" sz="2000" i="1" dirty="0"/>
              <a:t>metody operačního výzkumu </a:t>
            </a:r>
            <a:r>
              <a:rPr lang="cs-CZ" sz="2000" dirty="0"/>
              <a:t>(metody matematického programování, simulační metody a hry, metody teorie rozhodování, modifikované síťové grafy) a </a:t>
            </a:r>
            <a:r>
              <a:rPr lang="cs-CZ" sz="2000" i="1" dirty="0"/>
              <a:t>metody modelových experimentů</a:t>
            </a:r>
            <a:r>
              <a:rPr lang="cs-CZ" sz="2000" dirty="0"/>
              <a:t> (modely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4326021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Prognostické metody</a:t>
            </a:r>
          </a:p>
          <a:p>
            <a:pPr algn="just"/>
            <a:r>
              <a:rPr lang="cs-CZ" sz="1800" b="1" dirty="0"/>
              <a:t>Kvalitativní metody </a:t>
            </a:r>
            <a:r>
              <a:rPr lang="cs-CZ" sz="18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 Ke kvalitativní (heuristickým) metodám se zařazuje metoda delfská, brainstorming, </a:t>
            </a:r>
            <a:r>
              <a:rPr lang="cs-CZ" sz="1800" dirty="0" err="1"/>
              <a:t>brainwriting</a:t>
            </a:r>
            <a:r>
              <a:rPr lang="cs-CZ" sz="1800" dirty="0"/>
              <a:t>, panelová metoda, osobní hodnocení, výzkum trhu a scénáře budoucnosti.</a:t>
            </a:r>
          </a:p>
          <a:p>
            <a:pPr marL="0" lvl="0" indent="0" algn="just">
              <a:buNone/>
            </a:pPr>
            <a:r>
              <a:rPr lang="cs-CZ" sz="1800" i="1" dirty="0"/>
              <a:t>z hlediska míry subjektivity</a:t>
            </a:r>
            <a:r>
              <a:rPr lang="cs-CZ" sz="1800" dirty="0"/>
              <a:t> - subjektivní metody, objektivní metody, systémové metody;</a:t>
            </a:r>
          </a:p>
          <a:p>
            <a:pPr marL="0" lvl="0" indent="0" algn="just">
              <a:buNone/>
            </a:pPr>
            <a:r>
              <a:rPr lang="cs-CZ" sz="1800" i="1" dirty="0"/>
              <a:t>další členění metod</a:t>
            </a:r>
            <a:r>
              <a:rPr lang="cs-CZ" sz="1800" dirty="0"/>
              <a:t> - metoda explorativní (průzkumná), metoda normativní (cílová), metoda integrálního prognózování.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5241459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účastníků</a:t>
            </a:r>
          </a:p>
          <a:p>
            <a:pPr algn="just"/>
            <a:r>
              <a:rPr lang="cs-CZ" sz="1600" dirty="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Brainstorming</a:t>
            </a:r>
          </a:p>
        </p:txBody>
      </p:sp>
    </p:spTree>
    <p:extLst>
      <p:ext uri="{BB962C8B-B14F-4D97-AF65-F5344CB8AC3E}">
        <p14:creationId xmlns:p14="http://schemas.microsoft.com/office/powerpoint/2010/main" val="28596277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Účelem je získání 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DELPHI</a:t>
            </a:r>
          </a:p>
        </p:txBody>
      </p:sp>
    </p:spTree>
    <p:extLst>
      <p:ext uri="{BB962C8B-B14F-4D97-AF65-F5344CB8AC3E}">
        <p14:creationId xmlns:p14="http://schemas.microsoft.com/office/powerpoint/2010/main" val="31805728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p>
          <a:p>
            <a:pPr algn="just"/>
            <a:r>
              <a:rPr lang="cs-CZ" sz="1600" b="1" dirty="0"/>
              <a:t>Scénář</a:t>
            </a:r>
            <a:r>
              <a:rPr lang="cs-CZ" sz="1600" dirty="0"/>
              <a:t> je obraz uspořádaný ze všech dosažitelných a významných prognóz a informací. orientační, kontextově závislý popis možné budoucí situace, která vede z výchozího (současného) stavu skrze logické souvislosti řetězce událostí k předpokládanému stavu konečné situace </a:t>
            </a:r>
          </a:p>
          <a:p>
            <a:pPr algn="just"/>
            <a:r>
              <a:rPr lang="cs-CZ" sz="1600" dirty="0"/>
              <a:t>Cílem scénářů je určit kritické okamžiky vývoje, u který je třeba uskutečnit zásadní rozhodnutí.</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scénářů</a:t>
            </a:r>
          </a:p>
        </p:txBody>
      </p:sp>
    </p:spTree>
    <p:extLst>
      <p:ext uri="{BB962C8B-B14F-4D97-AF65-F5344CB8AC3E}">
        <p14:creationId xmlns:p14="http://schemas.microsoft.com/office/powerpoint/2010/main" val="25056679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Analýza globalizačních trendů</a:t>
            </a:r>
          </a:p>
          <a:p>
            <a:pPr algn="just"/>
            <a:r>
              <a:rPr lang="cs-CZ" sz="1750" dirty="0"/>
              <a:t>Analýza globalizačních trendů se používá k analýze faktorů globalizace. Je vhodná pro podniky, kterým již domácí trh nestačí, a rozhodují se o vstupu na další, zahraniční trhy. Metoda je spíše známá pod zkratkou 4C, přičemž její název je odvozen z anglických zkratek názvů faktorů, jimiž se zabývá.</a:t>
            </a:r>
          </a:p>
          <a:p>
            <a:pPr lvl="0" algn="just"/>
            <a:r>
              <a:rPr lang="cs-CZ" sz="1750" dirty="0"/>
              <a:t>CUSTOMER (zákazník) – požadavky zákazníků a možnost uplatnění jednotných forem marketingu. </a:t>
            </a:r>
          </a:p>
          <a:p>
            <a:pPr lvl="0" algn="just"/>
            <a:r>
              <a:rPr lang="cs-CZ" sz="1750" dirty="0"/>
              <a:t>COUNTRY (národní specifika) – podpora podnikání a protekce státu, uplatňování technických standardů, institucionální normy, celní bariéry jednotlivých států.	</a:t>
            </a:r>
          </a:p>
          <a:p>
            <a:pPr lvl="0" algn="just"/>
            <a:r>
              <a:rPr lang="cs-CZ" sz="1750" dirty="0"/>
              <a:t>COMPETITION (konkurence) – projevy globální konkurence v její „super“ a „hyper“ podobě, včetně provázaností činností.</a:t>
            </a:r>
          </a:p>
          <a:p>
            <a:pPr lvl="0" algn="just"/>
            <a:r>
              <a:rPr lang="cs-CZ" sz="1750" dirty="0"/>
              <a:t>COST (náklady) – náklady na vývoj a zavádění technologií, dopravu a zdroje.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7048419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globalizačních trendů</a:t>
            </a:r>
          </a:p>
          <a:p>
            <a:pPr algn="just"/>
            <a:r>
              <a:rPr lang="cs-CZ" sz="1700" dirty="0"/>
              <a:t>Výsledkem této analýzy by mělo být navržení země, do které podnik umístí svůj závod, na kolika trzích bude podnik své produkty nabízet a další rozhodnutí. </a:t>
            </a:r>
          </a:p>
          <a:p>
            <a:pPr algn="just"/>
            <a:r>
              <a:rPr lang="cs-CZ" sz="1700" dirty="0"/>
              <a:t>Po zhodnocení všech zmíněných faktorů této metody může firma dojít ke třem možným závěrům, variantám: </a:t>
            </a:r>
          </a:p>
          <a:p>
            <a:pPr lvl="0" algn="just"/>
            <a:r>
              <a:rPr lang="cs-CZ" sz="1700" b="1" dirty="0"/>
              <a:t>Globální strategie není potřebná ani efektivní – </a:t>
            </a:r>
            <a:r>
              <a:rPr lang="cs-CZ" sz="1700" dirty="0"/>
              <a:t>mezi regiony jsou významné rozdíly a překážky, které mají za následek, že lokální ekonomické subjekty nejsou podstatou oboru zvýhodnění a konkurence tedy se odehrává na lokální úrovni. </a:t>
            </a:r>
          </a:p>
          <a:p>
            <a:pPr lvl="0" algn="just"/>
            <a:r>
              <a:rPr lang="cs-CZ" sz="1700" b="1" dirty="0"/>
              <a:t>Multiregionální strategie – </a:t>
            </a:r>
            <a:r>
              <a:rPr lang="cs-CZ" sz="1700" dirty="0"/>
              <a:t>regiony jsou určitým způsobem heterogenní, ale ekonomické a konkurenční podmínky požadují velké objemy produkce a podnik se tak rozšiřuje na nové trhy. </a:t>
            </a:r>
          </a:p>
          <a:p>
            <a:pPr lvl="0" algn="just"/>
            <a:r>
              <a:rPr lang="cs-CZ" sz="1700" b="1" dirty="0"/>
              <a:t>Globální homogenní strategie – </a:t>
            </a:r>
            <a:r>
              <a:rPr lang="cs-CZ" sz="1700" dirty="0"/>
              <a:t>typické jsou stejnorodé regiony, globální konkurence a žádné překážky vstupu na mezinárodní trhy. Vyvolává nákladovou efektivnost a zlepšení konkurenční pozice.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36937399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Někteří autoři začleňují toto prostředí do mikroprostředí, tj. do prostředí podniku. </a:t>
            </a:r>
          </a:p>
          <a:p>
            <a:pPr algn="just"/>
            <a:r>
              <a:rPr lang="cs-CZ" sz="2000" dirty="0"/>
              <a:t>Základní charakteristikou tržního prostředí je to, že podniky mohou ovlivňovat subjekty a síly tohoto podnikatelského prostředí. Toto ovlivňování je cílené a záměrné. </a:t>
            </a:r>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Tržní prostředí</a:t>
            </a:r>
          </a:p>
        </p:txBody>
      </p:sp>
    </p:spTree>
    <p:extLst>
      <p:ext uri="{BB962C8B-B14F-4D97-AF65-F5344CB8AC3E}">
        <p14:creationId xmlns:p14="http://schemas.microsoft.com/office/powerpoint/2010/main" val="3999559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Když bychom stručně měli shrnout význam podnikatelského prostředí pro podnikání, tak můžeme vyjít z tvrzení </a:t>
            </a:r>
            <a:r>
              <a:rPr lang="cs-CZ" sz="1800" dirty="0" err="1"/>
              <a:t>Jüngera</a:t>
            </a:r>
            <a:r>
              <a:rPr lang="cs-CZ" sz="1800" dirty="0"/>
              <a:t> a Fialová (2004), že podnikatelské prostředí vytváří:</a:t>
            </a:r>
          </a:p>
          <a:p>
            <a:pPr lvl="0" algn="just"/>
            <a:r>
              <a:rPr lang="cs-CZ" sz="1800" dirty="0"/>
              <a:t>podmínky pro start podnikatelské činnosti;</a:t>
            </a:r>
          </a:p>
          <a:p>
            <a:pPr lvl="0" algn="just"/>
            <a:r>
              <a:rPr lang="cs-CZ" sz="1800" dirty="0"/>
              <a:t>podmínky pro rozvoj podnikatelské činnosti;</a:t>
            </a:r>
          </a:p>
          <a:p>
            <a:pPr lvl="0" algn="just"/>
            <a:r>
              <a:rPr lang="cs-CZ" sz="1800" dirty="0"/>
              <a:t>podmínky pro kvalitní podnikatelské aktivity.</a:t>
            </a:r>
          </a:p>
          <a:p>
            <a:pPr marL="0" indent="0" algn="just">
              <a:buNone/>
            </a:pPr>
            <a:r>
              <a:rPr lang="cs-CZ" sz="1800" dirty="0"/>
              <a:t>Jak uvádí Dvořáček a </a:t>
            </a:r>
            <a:r>
              <a:rPr lang="cs-CZ" sz="1800" dirty="0" err="1"/>
              <a:t>Slunčík</a:t>
            </a:r>
            <a:r>
              <a:rPr lang="cs-CZ" sz="1800" dirty="0"/>
              <a:t> (2012) znalost podnikatelské prostředí je důležitá, mimo jiné, z těchto důvodů:</a:t>
            </a:r>
          </a:p>
          <a:p>
            <a:pPr lvl="0" algn="just"/>
            <a:r>
              <a:rPr lang="cs-CZ" sz="1800" dirty="0"/>
              <a:t>umožňuje pochopit vztahů podnikatelského subjektu s okolím,</a:t>
            </a:r>
          </a:p>
          <a:p>
            <a:pPr lvl="0" algn="just"/>
            <a:r>
              <a:rPr lang="cs-CZ" sz="1800" dirty="0"/>
              <a:t>zvyšuje schopnost adaptace na konkrétní podnikatelské prostředí,</a:t>
            </a:r>
          </a:p>
          <a:p>
            <a:pPr lvl="0" algn="just"/>
            <a:r>
              <a:rPr lang="cs-CZ" sz="1800" dirty="0"/>
              <a:t>umožňuje využívat možnosti pro ovlivňování konkrétního podnikatelského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Význam podnikatelského prostředí</a:t>
            </a:r>
          </a:p>
        </p:txBody>
      </p:sp>
    </p:spTree>
    <p:extLst>
      <p:ext uri="{BB962C8B-B14F-4D97-AF65-F5344CB8AC3E}">
        <p14:creationId xmlns:p14="http://schemas.microsoft.com/office/powerpoint/2010/main" val="30786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50" dirty="0"/>
              <a:t>Subjekty tržního prostředí zahrnují skupiny lidí nebo organizace mající bezprostřední vztah ke konkrétnímu podnikatelskému subjektu. Mezi subjekty tržního prostředí patří:</a:t>
            </a:r>
          </a:p>
          <a:p>
            <a:pPr lvl="0" algn="just"/>
            <a:r>
              <a:rPr lang="cs-CZ" sz="1650" b="1" dirty="0"/>
              <a:t>zákazníci</a:t>
            </a:r>
            <a:r>
              <a:rPr lang="cs-CZ" sz="1650" dirty="0"/>
              <a:t> - lidé nebo organizace nakupující produkty určité firmy k uspokojení svých přání a požadavků;</a:t>
            </a:r>
          </a:p>
          <a:p>
            <a:pPr lvl="0" algn="just"/>
            <a:r>
              <a:rPr lang="cs-CZ" sz="1650" b="1" dirty="0"/>
              <a:t>konkurence</a:t>
            </a:r>
            <a:r>
              <a:rPr lang="cs-CZ" sz="1650" dirty="0"/>
              <a:t> - veškeré skutečné nebo potenciální substituční nabídky, o kterých může zákazník při svém kupním rozhodování uvažovat;</a:t>
            </a:r>
          </a:p>
          <a:p>
            <a:pPr lvl="0" algn="just"/>
            <a:r>
              <a:rPr lang="cs-CZ" sz="1650" b="1" dirty="0"/>
              <a:t>distribuční články</a:t>
            </a:r>
            <a:r>
              <a:rPr lang="cs-CZ" sz="1650" dirty="0"/>
              <a:t> – organizace nebo jednotlivci zajišťující nebo podílející se na zpřístupňování produktů zákazníkům;</a:t>
            </a:r>
          </a:p>
          <a:p>
            <a:pPr lvl="0" algn="just"/>
            <a:r>
              <a:rPr lang="cs-CZ" sz="1650" b="1" dirty="0"/>
              <a:t>veřejnost</a:t>
            </a:r>
            <a:r>
              <a:rPr lang="cs-CZ" sz="1650" dirty="0"/>
              <a:t> – skupiny lidí mající zájem nebo vliv na schopnost podniku dosahovat stanoveného cíle: finanční veřejnost, mediální veřejnost, vládní veřejnost, občanská sdružení, občanská veřejnost, interní veřejnost;</a:t>
            </a:r>
          </a:p>
          <a:p>
            <a:pPr algn="just"/>
            <a:r>
              <a:rPr lang="cs-CZ" sz="1650" b="1" dirty="0"/>
              <a:t>vnější </a:t>
            </a:r>
            <a:r>
              <a:rPr lang="cs-CZ" sz="1650" b="1" dirty="0" err="1"/>
              <a:t>ovlivňovatelé</a:t>
            </a:r>
            <a:r>
              <a:rPr lang="cs-CZ" sz="1650" dirty="0"/>
              <a:t> – neformální a neziskové organizace, vládní a politické organizace vystupující mimo svoji oficiální funkci, poloilegální a nelegální </a:t>
            </a:r>
            <a:r>
              <a:rPr lang="cs-CZ" sz="1650" dirty="0" err="1"/>
              <a:t>ovlivňovatelé</a:t>
            </a:r>
            <a:r>
              <a:rPr lang="cs-CZ" sz="1650" dirty="0"/>
              <a:t> (mafie, klany, gangy, černý trh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Subjekty tržního prostředí</a:t>
            </a:r>
          </a:p>
        </p:txBody>
      </p:sp>
    </p:spTree>
    <p:extLst>
      <p:ext uri="{BB962C8B-B14F-4D97-AF65-F5344CB8AC3E}">
        <p14:creationId xmlns:p14="http://schemas.microsoft.com/office/powerpoint/2010/main" val="27515554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konkrétní oblast podnikatelského působení podniku. Jak uvádí Dvořáček a </a:t>
            </a:r>
            <a:r>
              <a:rPr lang="cs-CZ" sz="2000" dirty="0" err="1"/>
              <a:t>Slunčík</a:t>
            </a:r>
            <a:r>
              <a:rPr lang="cs-CZ" sz="2000" dirty="0"/>
              <a:t> (2012) odvětví zahrnuje podniky s velice podobnými činnostmi.</a:t>
            </a:r>
          </a:p>
          <a:p>
            <a:pPr algn="just"/>
            <a:r>
              <a:rPr lang="cs-CZ" sz="20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 </a:t>
            </a:r>
          </a:p>
          <a:p>
            <a:pPr algn="just"/>
            <a:r>
              <a:rPr lang="cs-CZ" sz="2000" dirty="0"/>
              <a:t>Z pohledu klasifikace NACE-CZ rozlišujeme tato základní odvětví (ČSÚ, 2015):</a:t>
            </a:r>
          </a:p>
          <a:p>
            <a:pPr lvl="0" algn="just"/>
            <a:r>
              <a:rPr lang="cs-CZ" sz="2000" dirty="0"/>
              <a:t>zemědělství, lesnictví a rybářství A;</a:t>
            </a:r>
          </a:p>
          <a:p>
            <a:pPr lvl="0" algn="just"/>
            <a:r>
              <a:rPr lang="cs-CZ" sz="2000" dirty="0"/>
              <a:t>zpracovatelský průmysl C;</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1015557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výroba a rozvod elektřiny, plynu a tepla D;</a:t>
            </a:r>
          </a:p>
          <a:p>
            <a:pPr lvl="0" algn="just"/>
            <a:r>
              <a:rPr lang="cs-CZ" sz="1600" dirty="0"/>
              <a:t>zásobování vodou E;</a:t>
            </a:r>
          </a:p>
          <a:p>
            <a:pPr lvl="0" algn="just"/>
            <a:r>
              <a:rPr lang="cs-CZ" sz="1600" dirty="0"/>
              <a:t>stavebnictví F;</a:t>
            </a:r>
          </a:p>
          <a:p>
            <a:pPr lvl="0" algn="just"/>
            <a:r>
              <a:rPr lang="cs-CZ" sz="1600" dirty="0"/>
              <a:t>velkoobchod, maloobchod, opravy a údržby motorových vozidel G;</a:t>
            </a:r>
          </a:p>
          <a:p>
            <a:pPr lvl="0" algn="just"/>
            <a:r>
              <a:rPr lang="cs-CZ" sz="1600" dirty="0"/>
              <a:t>doprava a skladování H;</a:t>
            </a:r>
          </a:p>
          <a:p>
            <a:pPr lvl="0" algn="just"/>
            <a:r>
              <a:rPr lang="cs-CZ" sz="1600" dirty="0"/>
              <a:t>ubytování, stravování, pohostinství I;</a:t>
            </a:r>
          </a:p>
          <a:p>
            <a:pPr lvl="0" algn="just"/>
            <a:r>
              <a:rPr lang="cs-CZ" sz="1600" dirty="0"/>
              <a:t>informační a komunikační činnosti J;</a:t>
            </a:r>
          </a:p>
          <a:p>
            <a:pPr lvl="0" algn="just"/>
            <a:r>
              <a:rPr lang="cs-CZ" sz="1600" dirty="0"/>
              <a:t>peněžnictví a pojišťovnictví K;</a:t>
            </a:r>
          </a:p>
          <a:p>
            <a:pPr lvl="0" algn="just"/>
            <a:r>
              <a:rPr lang="cs-CZ" sz="1600" dirty="0"/>
              <a:t>činnosti v oblasti nemovitostí L;</a:t>
            </a:r>
          </a:p>
          <a:p>
            <a:pPr lvl="0" algn="just"/>
            <a:r>
              <a:rPr lang="cs-CZ" sz="1600" dirty="0"/>
              <a:t>profesní, vědecké a technické činnosti M;</a:t>
            </a:r>
          </a:p>
          <a:p>
            <a:pPr lvl="0" algn="just"/>
            <a:r>
              <a:rPr lang="cs-CZ" sz="1600" dirty="0"/>
              <a:t>administrativní a podpůrné činnosti N;</a:t>
            </a:r>
          </a:p>
          <a:p>
            <a:pPr lvl="0" algn="just"/>
            <a:r>
              <a:rPr lang="cs-CZ" sz="1600" dirty="0"/>
              <a:t>zdravotní a sociální péče Q;</a:t>
            </a:r>
          </a:p>
          <a:p>
            <a:pPr lvl="0" algn="just"/>
            <a:r>
              <a:rPr lang="cs-CZ" sz="1600" dirty="0"/>
              <a:t>kulturní, zábavní a rekreační činnost 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27325279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Postavení jednotlivých odvětví v ekonomice státu pak vyjadřuje odvětvová struktura, kterou tvoří jednotlivé ekonomické činnosti podle NACE-CZ a vztahy mezi nimi. </a:t>
            </a:r>
          </a:p>
          <a:p>
            <a:pPr algn="just"/>
            <a:endParaRPr lang="cs-CZ" sz="2000" dirty="0"/>
          </a:p>
          <a:p>
            <a:pPr marL="0" indent="0" algn="just">
              <a:buNone/>
            </a:pPr>
            <a:r>
              <a:rPr lang="cs-CZ" sz="2000" b="1" i="1" dirty="0"/>
              <a:t>Odvětví můžeme členit:</a:t>
            </a:r>
          </a:p>
          <a:p>
            <a:pPr lvl="0" algn="just"/>
            <a:r>
              <a:rPr lang="cs-CZ" sz="2000" dirty="0"/>
              <a:t>podle závislosti na průběhu hospodářského cyklu: cyklická, neutrální, anticyklická;</a:t>
            </a:r>
          </a:p>
          <a:p>
            <a:pPr lvl="0" algn="just"/>
            <a:r>
              <a:rPr lang="cs-CZ" sz="2000" dirty="0"/>
              <a:t>podle náročnosti na výrobní faktory: pracovně náročné, kapitálově náročné, investičně náročné;</a:t>
            </a:r>
          </a:p>
          <a:p>
            <a:pPr lvl="0" algn="just"/>
            <a:r>
              <a:rPr lang="cs-CZ" sz="2000" dirty="0"/>
              <a:t>podle počtu disponibilních konkurenčních výhod: objemová, ve slepé uličce, fragmentovaná, specializovaná.</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6906202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tak představováno specifickou skupinou podniků, které operují v témže sektoru ekonomiky. Přičemž sektor je jedním ze základních elementů každé národní ekonomiky. </a:t>
            </a:r>
          </a:p>
          <a:p>
            <a:pPr algn="just"/>
            <a:r>
              <a:rPr lang="cs-CZ" sz="2000" dirty="0"/>
              <a:t>Ekonomika se zpravidla člení podle základních činností, které se v ní odehrávají, na čtyři sektory. </a:t>
            </a:r>
          </a:p>
          <a:p>
            <a:pPr algn="just"/>
            <a:r>
              <a:rPr lang="cs-CZ" sz="2000" dirty="0"/>
              <a:t>Primární sektor je tvořen zemědělstvím a těžebním průmyslem. Sekundární sektor je typický činnostmi v oblasti zpracovatelského průmyslu a stavebnictví. Terciární sektor je sektor obchodu a služeb. Kvartérní sektor zahrnuje pak vědu a výzkum.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36990667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Trh</a:t>
            </a:r>
            <a:r>
              <a:rPr lang="cs-CZ" sz="1800" dirty="0"/>
              <a:t> představuje, z pohledu podniku a marketingového chápání, skupinu zákazníků podniku, ať už cílových nebo potenciálních.</a:t>
            </a:r>
          </a:p>
          <a:p>
            <a:pPr algn="just"/>
            <a:r>
              <a:rPr lang="cs-CZ" sz="1800" dirty="0"/>
              <a:t>Podle typu zákazníků rozlišujeme trh spotřebitelský a trh organizací. Na trhu spotřebitelském se pohybují jednotlivci a domácnosti, které nakupují produkty a služby za účelem spotřeby (hovoříme o nich jako o konečných spotřebitelích). Na trhu organizací 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 </a:t>
            </a:r>
          </a:p>
          <a:p>
            <a:pPr algn="just"/>
            <a:r>
              <a:rPr lang="cs-CZ" sz="1800" dirty="0" err="1"/>
              <a:t>Kotler</a:t>
            </a:r>
            <a:r>
              <a:rPr lang="cs-CZ" sz="1800" dirty="0"/>
              <a:t> a Keller (2013) člení trhy do pěti skupin, které jsou vzájemně provázány určitými vazbami směny a probíhají mezi nimi toky. Jedná se o trh zdrojů (trh surovin, práce a peněz), trh výrobců, trh prostředníků, spotřební trh a vládní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6406077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Michael E. Porter rozdělil trh (na základě životního cyklu odvětví., míry koncentrace podniků v odvětví, fází cyklu produktu a míře vystavení trhu mezinárodní konkurenci) na pět typů:</a:t>
            </a:r>
          </a:p>
          <a:p>
            <a:pPr lvl="0" algn="just"/>
            <a:r>
              <a:rPr lang="cs-CZ" sz="1700" b="1" dirty="0"/>
              <a:t>Trhy nově vznikající (mladé trhy, rozvojové, růstové trhy)</a:t>
            </a:r>
            <a:r>
              <a:rPr lang="cs-CZ" sz="1700" dirty="0"/>
              <a:t> jsou nově formované nebo zreformované trhy, které v podstatě odpovídají fázi zavádění produktu na trh. Mladé trhy jsou charakteristické pomalým růstem. Na tomto trhu ještě nejsou zákaznické potřeby a požadavky jasně diferencovány, zákaznické preference mají podobný charakter. Nediferencovanost zákaznických potřeb a požadavků ovlivňuje možnost použití nástrojů cíleného marketingu. Mladé trhy poskytují větší příležitost k dosažení konkurenční výhody. Dalším typickým znakem těchto trhů je značná technologická turbulence a s ní spojená nejistota. Mladé trhy jsou více otevřeny novým produktům a inovacím. Vlastní vstup na tento trh může mít formu vlastní podnikové inovační činnosti, akvizice produktů nebo podniků nebo kooperační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8234016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200" b="1" dirty="0"/>
              <a:t>Rostoucí trh</a:t>
            </a:r>
            <a:r>
              <a:rPr lang="cs-CZ" sz="2200" b="1" i="1" dirty="0"/>
              <a:t> </a:t>
            </a:r>
            <a:r>
              <a:rPr lang="cs-CZ" sz="2200" dirty="0"/>
              <a:t>je charakteristický menší nejistotou než mladý trh. Na rostoucím trhu již můžeme identifikovat a charakterizovat různé skupiny zákaznických potřeb a požadavků. Tato různorodost již umožňuje provádět segmentaci na trhu spotřebitelském i trhu organizací. Analýza trhu pomocí segmentace je určitým vodítkem pro vytvoření odhadu tržního potenciálu. Razantní růst trhu způsobuje vysokou atraktivitu trhu a poskytuje významné konkurenční výhody.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28840889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Dospělé a upadající trhy</a:t>
            </a:r>
            <a:r>
              <a:rPr lang="cs-CZ" sz="2000" i="1" dirty="0"/>
              <a:t> </a:t>
            </a:r>
            <a:r>
              <a:rPr lang="cs-CZ" sz="2000" dirty="0"/>
              <a:t>jsou charakteristické nasyceností dané klesajícím počtem zákazníků, uživatelskou intenzitou, intenzitou konkurence, globálními změnami aj. Typickou strukturu odvětví tvoří několik velkých dominantních firem v odvětví a několik vyzyvatelů.</a:t>
            </a:r>
          </a:p>
          <a:p>
            <a:pPr lvl="0" algn="just"/>
            <a:endParaRPr lang="cs-CZ" sz="2000" dirty="0"/>
          </a:p>
          <a:p>
            <a:pPr lvl="0" algn="just"/>
            <a:r>
              <a:rPr lang="cs-CZ" sz="2000" b="1" dirty="0"/>
              <a:t>Globální trhy</a:t>
            </a:r>
            <a:r>
              <a:rPr lang="cs-CZ" sz="2000" dirty="0"/>
              <a:t> představují trhy, na kterých firmy soutěží na globálním základě, to je na celkové ploše světového trhu s mezinárodní konkurencí.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9760449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Analýza tržního prostředí se zaměřuje na hodnocení základních parametrů trhu a situaci v konkrétním odvětví. Proto analýza tržního prostředí probíhá ve dvou rovinách. </a:t>
            </a:r>
          </a:p>
          <a:p>
            <a:pPr algn="just"/>
            <a:r>
              <a:rPr lang="cs-CZ" sz="2000" dirty="0"/>
              <a:t>Analýza odvětví se zaměřují na identifikaci hlavních konkurentů daného podniku, jejich sílu a celkovou strukturu odvětví. </a:t>
            </a:r>
          </a:p>
          <a:p>
            <a:pPr algn="just"/>
            <a:r>
              <a:rPr lang="cs-CZ" sz="2000" dirty="0"/>
              <a:t>Analýza trhu se poté zaměřuje na specifikaci a popis zákazníků a zákaznických skupin. </a:t>
            </a:r>
          </a:p>
          <a:p>
            <a:pPr algn="just"/>
            <a:r>
              <a:rPr lang="cs-CZ" sz="2000" dirty="0"/>
              <a:t>Informačními zdroji k analýze tržního prostředí jsou především sekundární informace vztahující se k cílovému trhu, primární informace získané výzkumem, informace z  informačního systému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274722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Charakteristickou vlastností podnikatelského prostředí je neustálý proces událostí a změn, které mají různě dlouhé doby trvání a rozličnou míru vlivu na společnost. Z pohledu doby trvání a míry vlivu na společnost rozlišujeme:</a:t>
            </a:r>
          </a:p>
          <a:p>
            <a:pPr lvl="0" algn="just"/>
            <a:r>
              <a:rPr lang="cs-CZ" sz="1800" b="1" dirty="0"/>
              <a:t>Módní jevy (výkyvy)</a:t>
            </a:r>
            <a:r>
              <a:rPr lang="cs-CZ" sz="1800" dirty="0"/>
              <a:t> jsou nepředvídatelné, krátkodobé události bez významnějšího vlivu na dlouhodobou sociální, ekonomickou a politickou oblast.</a:t>
            </a:r>
          </a:p>
          <a:p>
            <a:pPr lvl="0" algn="just"/>
            <a:r>
              <a:rPr lang="cs-CZ" sz="1800" b="1" dirty="0"/>
              <a:t>Trend</a:t>
            </a:r>
            <a:r>
              <a:rPr lang="cs-CZ" sz="1800" dirty="0"/>
              <a:t> je charakteristický směr nebo posloupnost vývoje událostí, který se vyznačuje dlouhodobou tendencí. </a:t>
            </a:r>
          </a:p>
          <a:p>
            <a:pPr lvl="0" algn="just"/>
            <a:r>
              <a:rPr lang="cs-CZ" sz="1800" b="1" dirty="0" err="1"/>
              <a:t>Megatrendy</a:t>
            </a:r>
            <a:r>
              <a:rPr lang="cs-CZ" sz="1800" dirty="0"/>
              <a:t> jsou reprezentovány velkými sociálními, ekonomickými, politickými a technologickými změnami, které se vyvíjejí pozvolna a dlouhodobě a výrazným způsobem ovlivňují život jednotlivce i společnosti. Mezi nejčastěji uváděné </a:t>
            </a:r>
            <a:r>
              <a:rPr lang="cs-CZ" sz="1800" dirty="0" err="1"/>
              <a:t>megatrendy</a:t>
            </a:r>
            <a:r>
              <a:rPr lang="cs-CZ" sz="1800" dirty="0"/>
              <a:t> patří globalizace, liberalizace, regionalizace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Změny v podnikatelském prostředí</a:t>
            </a:r>
          </a:p>
        </p:txBody>
      </p:sp>
    </p:spTree>
    <p:extLst>
      <p:ext uri="{BB962C8B-B14F-4D97-AF65-F5344CB8AC3E}">
        <p14:creationId xmlns:p14="http://schemas.microsoft.com/office/powerpoint/2010/main" val="11078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marL="0" indent="0" algn="just">
              <a:buNone/>
            </a:pPr>
            <a:r>
              <a:rPr lang="cs-CZ" sz="2000" b="1" i="1" dirty="0"/>
              <a:t>Odvětvová struktura</a:t>
            </a:r>
            <a:r>
              <a:rPr lang="cs-CZ" sz="2000" i="1" dirty="0"/>
              <a:t> </a:t>
            </a:r>
            <a:r>
              <a:rPr lang="cs-CZ" sz="2000" dirty="0"/>
              <a:t>sleduje základní charakteristiky konkrétního odvětví:</a:t>
            </a:r>
          </a:p>
          <a:p>
            <a:pPr lvl="0" algn="just"/>
            <a:r>
              <a:rPr lang="cs-CZ" sz="2000" dirty="0"/>
              <a:t>počet a velikosti podniků v odvětví;</a:t>
            </a:r>
          </a:p>
          <a:p>
            <a:pPr lvl="0" algn="just"/>
            <a:r>
              <a:rPr lang="cs-CZ" sz="2000" dirty="0"/>
              <a:t>typy produktů a služeb na daném odvětví;</a:t>
            </a:r>
          </a:p>
          <a:p>
            <a:pPr lvl="0" algn="just"/>
            <a:r>
              <a:rPr lang="cs-CZ" sz="2000" dirty="0"/>
              <a:t>sílu jednotlivých podniků v daném odvětví;</a:t>
            </a:r>
          </a:p>
          <a:p>
            <a:pPr lvl="0" algn="just"/>
            <a:r>
              <a:rPr lang="cs-CZ" sz="2000" dirty="0"/>
              <a:t>velikost tržních bariér daného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0424077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marL="0" indent="0" algn="just">
              <a:buNone/>
            </a:pPr>
            <a:r>
              <a:rPr lang="cs-CZ" sz="2000" b="1" i="1" dirty="0"/>
              <a:t>Analýza hybných sil </a:t>
            </a:r>
            <a:r>
              <a:rPr lang="cs-CZ" sz="2000" dirty="0"/>
              <a:t>odvětví má za účel vymezit síly v odvětví, které jsou určující pro podnik v konkrétním odvětví. Postup při analýze hybných sil odvětví zahrnuje tyto kroky:</a:t>
            </a:r>
          </a:p>
          <a:p>
            <a:pPr lvl="0" algn="just"/>
            <a:r>
              <a:rPr lang="cs-CZ" sz="2000" dirty="0"/>
              <a:t>definování relevantního odvětví;</a:t>
            </a:r>
          </a:p>
          <a:p>
            <a:pPr lvl="0" algn="just"/>
            <a:r>
              <a:rPr lang="cs-CZ" sz="2000" dirty="0"/>
              <a:t>identifikace klíčových hráčů, sil v jednotlivých skupinách podle </a:t>
            </a:r>
            <a:r>
              <a:rPr lang="cs-CZ" sz="2000" dirty="0" err="1"/>
              <a:t>Porterovy</a:t>
            </a:r>
            <a:r>
              <a:rPr lang="cs-CZ" sz="2000" dirty="0"/>
              <a:t> analýzy konkurence;</a:t>
            </a:r>
          </a:p>
          <a:p>
            <a:pPr lvl="0" algn="just"/>
            <a:r>
              <a:rPr lang="cs-CZ" sz="2000" dirty="0"/>
              <a:t>určení síly jednotlivých sil a zdrojů jejich síly;</a:t>
            </a:r>
          </a:p>
          <a:p>
            <a:pPr lvl="0" algn="just"/>
            <a:r>
              <a:rPr lang="cs-CZ" sz="2000" dirty="0"/>
              <a:t>zhodnocení celkové struktury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8255506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i="1" dirty="0"/>
              <a:t>Atraktivita odvětví</a:t>
            </a:r>
            <a:r>
              <a:rPr lang="cs-CZ" sz="1600" i="1" dirty="0"/>
              <a:t> </a:t>
            </a:r>
            <a:r>
              <a:rPr lang="cs-CZ" sz="1600" dirty="0"/>
              <a:t>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44096379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Sedláčkové</a:t>
            </a:r>
            <a:r>
              <a:rPr lang="cs-CZ" sz="1800" b="1" dirty="0"/>
              <a:t> </a:t>
            </a:r>
            <a:r>
              <a:rPr lang="cs-CZ" sz="1800" dirty="0"/>
              <a:t>(2000) – velikost trhu, růstový potenciál, etapa životního cyklu, struktura odvětví, vliv hybných </a:t>
            </a:r>
            <a:r>
              <a:rPr lang="cs-CZ" sz="1800" dirty="0" err="1"/>
              <a:t>změnotvorných</a:t>
            </a:r>
            <a:r>
              <a:rPr lang="cs-CZ" sz="1800" dirty="0"/>
              <a:t> sil, pravděpodobnost vstupu nebo odchodu velkého podniku, nároky na kapitál, stabilita poptávky, technologická úroveň a inovace, nákladové podmínky, intenzita konkurenčního boje v odvětví, legislativní, politické a jiné regulace odvětví.</a:t>
            </a:r>
          </a:p>
          <a:p>
            <a:pPr lvl="0" algn="just"/>
            <a:endParaRPr lang="cs-CZ" sz="1800" dirty="0"/>
          </a:p>
          <a:p>
            <a:pPr lvl="0" algn="just"/>
            <a:r>
              <a:rPr lang="cs-CZ" sz="1800" b="1" i="1" dirty="0"/>
              <a:t>Faktory atraktivity dle Tiché a Hrona </a:t>
            </a:r>
            <a:r>
              <a:rPr lang="cs-CZ" sz="1800" dirty="0"/>
              <a:t>(2003) – růstový potenciál, diversita trhu, ziskovost, exponovanost, koncentrace, odbyt, specializace, značka, distribuce, cenová politika, nákladová pozice, služby, technologie, integrace, možnost vstupu a výstupu.</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03563765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Kováře</a:t>
            </a:r>
            <a:r>
              <a:rPr lang="cs-CZ" sz="1800" b="1" dirty="0"/>
              <a:t> </a:t>
            </a:r>
            <a:r>
              <a:rPr lang="cs-CZ" sz="18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a:p>
            <a:pPr lvl="0" algn="just"/>
            <a:endParaRPr lang="cs-CZ" sz="1800" dirty="0"/>
          </a:p>
          <a:p>
            <a:pPr lvl="0" algn="just"/>
            <a:r>
              <a:rPr lang="cs-CZ" sz="1800" b="1" i="1" dirty="0"/>
              <a:t>Faktory atraktivity dle </a:t>
            </a:r>
            <a:r>
              <a:rPr lang="cs-CZ" sz="1800" b="1" i="1" dirty="0" err="1"/>
              <a:t>Portera</a:t>
            </a:r>
            <a:r>
              <a:rPr lang="cs-CZ" sz="1800" b="1" dirty="0"/>
              <a:t> </a:t>
            </a:r>
            <a:r>
              <a:rPr lang="cs-CZ" sz="18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0207766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algn="just"/>
            <a:r>
              <a:rPr lang="cs-CZ" sz="1800" dirty="0"/>
              <a:t>K hodnocení konkurenceschopnosti odvětví se používá metoda Michaela E. </a:t>
            </a:r>
            <a:r>
              <a:rPr lang="cs-CZ" sz="1800" dirty="0" err="1"/>
              <a:t>Portera</a:t>
            </a:r>
            <a:r>
              <a:rPr lang="cs-CZ" sz="1800" dirty="0"/>
              <a:t> nazývaná jako tzv. </a:t>
            </a:r>
            <a:r>
              <a:rPr lang="cs-CZ" sz="1800" b="1" dirty="0" err="1"/>
              <a:t>Porterův</a:t>
            </a:r>
            <a:r>
              <a:rPr lang="cs-CZ" sz="1800" b="1" dirty="0"/>
              <a:t> diamant</a:t>
            </a:r>
            <a:r>
              <a:rPr lang="cs-CZ" sz="1800" dirty="0"/>
              <a:t>. Konkurenční výhoda podniku je závislá na typu odvětví, v němž podnik působí, a na geografické poloze podniku. Každý podnik tak může mít svůj unikátní zdroj konkurenční výhody, který jej tak odlišuje od ostatních. Tyto zdroje jsou popsány diamantem konkurenční výhody.</a:t>
            </a:r>
          </a:p>
          <a:p>
            <a:pPr algn="just"/>
            <a:r>
              <a:rPr lang="cs-CZ" sz="1800" dirty="0"/>
              <a:t>Podle </a:t>
            </a:r>
            <a:r>
              <a:rPr lang="cs-CZ" sz="1800" dirty="0" err="1"/>
              <a:t>Portera</a:t>
            </a:r>
            <a:r>
              <a:rPr lang="cs-CZ" sz="1800" dirty="0"/>
              <a:t> je celková konkurenceschopnost determinována čtyřmi atributy, které  umožňují danému podniku získat konkurenční výhodu v mezinárodním srovnání. Jedná se o podmínky výrobních faktorů; podmínky na straně poptávky; související a podpůrná odvětví a poslední čtvrtý atribut je představován firemní strategií, strukturou a rivalitou.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7418911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lgn="just"/>
            <a:r>
              <a:rPr lang="cs-CZ" sz="2000" b="1" i="1" dirty="0"/>
              <a:t>Podmínky výrobních faktorů (faktor podmínek)</a:t>
            </a:r>
            <a:r>
              <a:rPr lang="cs-CZ" sz="2000" dirty="0"/>
              <a:t> – představují podmínky na straně vstupů. Výše produkce v daném odvětví je determinován vybaveností těmito základními výrobními faktory, tj. práci, půdou, přírodními zdroji a kapitálem. Pokud ale dané odvětví nedisponuje potřebným množstvím a kvalitou těchto potřebných vstupů, tak nastává snaha chybějící faktor nahradit, což podporuje vývoj inovací. Aby tento efekt fungoval, je potřeba, aby i v ostatních částech diamantu byly pro tento efekty nastoleny příznivé podmínky.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3229464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r>
              <a:rPr lang="cs-CZ" sz="2000" b="1" i="1" dirty="0"/>
              <a:t>Podmínky na straně poptávky (poptávkové podmínky)</a:t>
            </a:r>
            <a:r>
              <a:rPr lang="cs-CZ" sz="2000" dirty="0"/>
              <a:t> – působí na podniky pozitivním vlivem v tom smyslu, že jsou podniky motivovány uspokojovat náročnou domácí poptávku a snaží se nabídnout co možná nejlepší produkt, což působí pozitivně na rychlejší vývoj inovací a na tvorbu sofistikovanější produkce. V odvětvích, kde domácí poptávka udává nabízejícím jasnější a včasnější obraz po vznikajících potřebách, tak podnik získává konkurenční výhodu, kterou může dále uplatnit na mezinárodním trhu.</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1370231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Související a podpůrná odvětví (příbuzné a podpůrné odvětví)</a:t>
            </a:r>
            <a:r>
              <a:rPr lang="cs-CZ" sz="1800" dirty="0"/>
              <a:t> – v jejich vzájemné interakci působí pozitivně na vývoj inovací. Pokud jeden z článků výrobního řetězce je vysoce konkurenceschopný a úspěšný ve vývoji inovací, tak tlačí na ostatní články řetězce ke zvýšení efektivnosti a tím pádem na snížení nákladů. Tyto další články jsou úspěšnějšími motivovány k vývoji inovací, protože společně tak dosáhnou větší konkurenční výhody.</a:t>
            </a:r>
          </a:p>
          <a:p>
            <a:pPr algn="just"/>
            <a:r>
              <a:rPr lang="cs-CZ" sz="1800" b="1" i="1" dirty="0"/>
              <a:t>Podniková strategie, struktura a rivalita v odvětví</a:t>
            </a:r>
            <a:r>
              <a:rPr lang="cs-CZ" sz="1800" dirty="0"/>
              <a:t> souvisí s konkrétním odvětvím a jedná se o jeden z nejdůležitějších faktorů, který stimuluje aktivitu podniků. Vzájemná rivalita mezi jednotlivými podniky ve stejném odvětví motivuje každou k tomu být lepší, tedy vyvíjet inovace. Tedy můžeme říci, že čím je větší a koncentrovanější vzájemná rivalita, tím je pozitivnější vliv na konkurenceschopnost daného odvětví.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8756506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 – </a:t>
            </a:r>
            <a:r>
              <a:rPr lang="cs-CZ" sz="1800" b="1" cap="small" dirty="0" err="1"/>
              <a:t>Porterův</a:t>
            </a:r>
            <a:r>
              <a:rPr lang="cs-CZ" sz="1800" b="1" cap="small" dirty="0"/>
              <a:t> diamant</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VYSOKÁ ŠKOLA EKONOMIE A MANAGEMENTU DIPLOMOVÁ PRÁCE - PDF Free Download"/>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33500"/>
            <a:ext cx="6150942" cy="3254474"/>
          </a:xfrm>
          <a:prstGeom prst="rect">
            <a:avLst/>
          </a:prstGeom>
          <a:noFill/>
          <a:ln>
            <a:noFill/>
          </a:ln>
        </p:spPr>
      </p:pic>
    </p:spTree>
    <p:extLst>
      <p:ext uri="{BB962C8B-B14F-4D97-AF65-F5344CB8AC3E}">
        <p14:creationId xmlns:p14="http://schemas.microsoft.com/office/powerpoint/2010/main" val="2224288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prostředí můžeme posuzovat podle různých charakteristik. </a:t>
            </a:r>
          </a:p>
          <a:p>
            <a:pPr algn="just"/>
            <a:endParaRPr lang="cs-CZ" sz="1800" dirty="0"/>
          </a:p>
          <a:p>
            <a:pPr marL="0" indent="0" algn="just">
              <a:buNone/>
            </a:pPr>
            <a:r>
              <a:rPr lang="cs-CZ" sz="1800" dirty="0"/>
              <a:t>Dvořáček a </a:t>
            </a:r>
            <a:r>
              <a:rPr lang="cs-CZ" sz="1800" dirty="0" err="1"/>
              <a:t>Slunčík</a:t>
            </a:r>
            <a:r>
              <a:rPr lang="cs-CZ" sz="1800" dirty="0"/>
              <a:t> (2012) uvádějí čtyři základní typy podnikatelského prostředí, které byly identifikovány na základě těchto dvou faktorů:</a:t>
            </a:r>
          </a:p>
          <a:p>
            <a:pPr lvl="0" algn="just"/>
            <a:r>
              <a:rPr lang="cs-CZ" sz="1800" dirty="0"/>
              <a:t>míra komplexnosti faktorů podnikatelského prostředí: jednoduchá – komplexní;</a:t>
            </a:r>
          </a:p>
          <a:p>
            <a:pPr lvl="0" algn="just"/>
            <a:r>
              <a:rPr lang="cs-CZ" sz="1800" dirty="0"/>
              <a:t>dynamičnost vývoje faktorů prostředí v čase: statická – dynamická.</a:t>
            </a:r>
          </a:p>
          <a:p>
            <a:pPr marL="0" indent="0" algn="just">
              <a:buNone/>
            </a:pPr>
            <a:r>
              <a:rPr lang="cs-CZ" sz="1800" dirty="0"/>
              <a:t>Na základě těchto dvou faktorů byly tedy identifikovány tyto typy podnikatelského prostředí:</a:t>
            </a:r>
          </a:p>
          <a:p>
            <a:pPr lvl="0" algn="just"/>
            <a:r>
              <a:rPr lang="cs-CZ" sz="1800" i="1" dirty="0"/>
              <a:t>stabilní jednoduché podnikatelské prostředí</a:t>
            </a:r>
            <a:r>
              <a:rPr lang="cs-CZ" sz="1800" dirty="0"/>
              <a:t> – jedná se o prostředí statické s malou mírou nejistoty z hlediska identifikace vlivu faktorů působících na podnikatelský subjekt;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Typologie podnikatelského prostředí</a:t>
            </a:r>
          </a:p>
        </p:txBody>
      </p:sp>
    </p:spTree>
    <p:extLst>
      <p:ext uri="{BB962C8B-B14F-4D97-AF65-F5344CB8AC3E}">
        <p14:creationId xmlns:p14="http://schemas.microsoft.com/office/powerpoint/2010/main" val="332561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dirty="0" err="1"/>
              <a:t>Porterova</a:t>
            </a:r>
            <a:r>
              <a:rPr lang="cs-CZ" sz="1600" b="1" dirty="0"/>
              <a:t> analýza konkurence</a:t>
            </a:r>
            <a:r>
              <a:rPr lang="cs-CZ" sz="1600" dirty="0"/>
              <a:t> (Analýza 5F – </a:t>
            </a:r>
            <a:r>
              <a:rPr lang="cs-CZ" sz="1600" dirty="0" err="1"/>
              <a:t>Five</a:t>
            </a:r>
            <a:r>
              <a:rPr lang="cs-CZ" sz="1600" dirty="0"/>
              <a:t> </a:t>
            </a:r>
            <a:r>
              <a:rPr lang="cs-CZ" sz="1600" dirty="0" err="1"/>
              <a:t>Forces</a:t>
            </a:r>
            <a:r>
              <a:rPr lang="cs-CZ" sz="1600" dirty="0"/>
              <a:t>) je dílem Michaela E. </a:t>
            </a:r>
            <a:r>
              <a:rPr lang="cs-CZ" sz="1600" dirty="0" err="1"/>
              <a:t>Portera</a:t>
            </a:r>
            <a:r>
              <a:rPr lang="cs-CZ" sz="1600" dirty="0"/>
              <a:t>. Jde o způsob analýzy odvětví a jeho rizik. Použitý model pracuje s pěti prvky (</a:t>
            </a:r>
            <a:r>
              <a:rPr lang="cs-CZ" sz="1600" dirty="0" err="1"/>
              <a:t>Five</a:t>
            </a:r>
            <a:r>
              <a:rPr lang="cs-CZ" sz="1600" dirty="0"/>
              <a:t> </a:t>
            </a:r>
            <a:r>
              <a:rPr lang="cs-CZ" sz="1600" dirty="0" err="1"/>
              <a:t>Forces</a:t>
            </a:r>
            <a:r>
              <a:rPr lang="cs-CZ" sz="1600" dirty="0"/>
              <a:t> – odtud název 5F). Podstatou metody je prognózování vývoje konkurenční situace ve zkoumaném odvětví na základě odhadu možného chování následujících subjektů a objektů působících na daném trhu a rizika hrozícího podniku z jejich strany : </a:t>
            </a:r>
          </a:p>
          <a:p>
            <a:pPr lvl="0" algn="just"/>
            <a:r>
              <a:rPr lang="cs-CZ" sz="1600" dirty="0"/>
              <a:t>Stávající konkurenti – jejich schopnost ovlivnit cenu a nabízené množství daného výrobku/služby. </a:t>
            </a:r>
          </a:p>
          <a:p>
            <a:pPr lvl="0" algn="just"/>
            <a:r>
              <a:rPr lang="cs-CZ" sz="1600" dirty="0"/>
              <a:t>Potenciální konkurenti – možnost, že vstoupí na trh a ovlivní cenu a nabízené množství daného výrobku/služby. </a:t>
            </a:r>
          </a:p>
          <a:p>
            <a:pPr lvl="0" algn="just"/>
            <a:r>
              <a:rPr lang="cs-CZ" sz="1600" dirty="0"/>
              <a:t>Dodavatelé – jejich schopnost ovlivnit cenu a nabízené množství potřebných vstupů. </a:t>
            </a:r>
          </a:p>
          <a:p>
            <a:pPr lvl="0" algn="just"/>
            <a:r>
              <a:rPr lang="cs-CZ" sz="1600" dirty="0"/>
              <a:t>Kupující – jejich schopnost ovlivnit cenu a poptávané množství daného </a:t>
            </a:r>
            <a:r>
              <a:rPr lang="cs-CZ" sz="1600" dirty="0" err="1"/>
              <a:t>vý-robku</a:t>
            </a:r>
            <a:r>
              <a:rPr lang="cs-CZ" sz="1600" dirty="0"/>
              <a:t>/služby. </a:t>
            </a:r>
          </a:p>
          <a:p>
            <a:pPr algn="just"/>
            <a:r>
              <a:rPr lang="cs-CZ" sz="1600" dirty="0"/>
              <a:t>Substituty – cena a nabízené množství výrobků/služeb aspoň částečně schopných nahradit daný výrobek/službu.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12978829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 – </a:t>
            </a:r>
            <a:r>
              <a:rPr lang="cs-CZ" sz="1600" b="1" cap="small" dirty="0" err="1"/>
              <a:t>Porterova</a:t>
            </a:r>
            <a:r>
              <a:rPr lang="cs-CZ" sz="1600" b="1" cap="small" dirty="0"/>
              <a:t> analýza konkurence</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10892"/>
            <a:ext cx="6048672" cy="3305073"/>
          </a:xfrm>
          <a:prstGeom prst="rect">
            <a:avLst/>
          </a:prstGeom>
          <a:noFill/>
          <a:ln>
            <a:noFill/>
          </a:ln>
        </p:spPr>
      </p:pic>
    </p:spTree>
    <p:extLst>
      <p:ext uri="{BB962C8B-B14F-4D97-AF65-F5344CB8AC3E}">
        <p14:creationId xmlns:p14="http://schemas.microsoft.com/office/powerpoint/2010/main" val="41936215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b="1" dirty="0"/>
              <a:t>Strategické mapy</a:t>
            </a:r>
            <a:r>
              <a:rPr lang="cs-CZ" sz="2000" dirty="0"/>
              <a:t> jsou významným, užitečným a jednoduchým nástrojem analýzy odvětví. Umožňují lépe poznat charakter odvětvové konkurence a provést změnu odvětví nebo strategické skupiny zákazníků. Strategické mapy jsou vytvářeny na základě zkoumání odlišností podniků v daném odvětví. Mají smysl zejména v těch odvětvích, ve kterých existuje více skupin konkurentů lišících se různými charakteristikami a mající významné postavení na trhu. 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3840514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 – strategické mapy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Seminární projekt z předmětu STRATEGICKÝ MARKETING. Vodafone Czech Republic  a.s. / Vodafone - PDF Stažení zdarma"/>
          <p:cNvPicPr/>
          <p:nvPr/>
        </p:nvPicPr>
        <p:blipFill rotWithShape="1">
          <a:blip r:embed="rId2">
            <a:extLst>
              <a:ext uri="{28A0092B-C50C-407E-A947-70E740481C1C}">
                <a14:useLocalDpi xmlns:a14="http://schemas.microsoft.com/office/drawing/2010/main" val="0"/>
              </a:ext>
            </a:extLst>
          </a:blip>
          <a:srcRect t="51088" b="9872"/>
          <a:stretch/>
        </p:blipFill>
        <p:spPr bwMode="auto">
          <a:xfrm>
            <a:off x="1547664" y="1210892"/>
            <a:ext cx="5465911" cy="342662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66093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Pokud chápeme trh jako určitou skupinu zákazníků, pak </a:t>
            </a:r>
            <a:r>
              <a:rPr lang="cs-CZ" sz="1700" b="1" dirty="0"/>
              <a:t>analýza zákazníků</a:t>
            </a:r>
            <a:r>
              <a:rPr lang="cs-CZ" sz="1700" dirty="0"/>
              <a:t> slouží k identifikaci zákazníků, kteří přicházejí v úvahu v souvislosti s konkrétní tržní nabídkou. Podle </a:t>
            </a:r>
            <a:r>
              <a:rPr lang="cs-CZ" sz="1700" dirty="0" err="1"/>
              <a:t>Kotlera</a:t>
            </a:r>
            <a:r>
              <a:rPr lang="cs-CZ" sz="1700" dirty="0"/>
              <a:t> (2001) můžeme trh rozdělit na tyto skupiny zákazníků:</a:t>
            </a:r>
          </a:p>
          <a:p>
            <a:pPr lvl="0" algn="just"/>
            <a:r>
              <a:rPr lang="cs-CZ" sz="1700" i="1" dirty="0"/>
              <a:t>Tržní potenciál</a:t>
            </a:r>
            <a:r>
              <a:rPr lang="cs-CZ" sz="1700" dirty="0"/>
              <a:t>, který je tvořen souborem potenciálních zákazníků projevující zájem o konkrétní tržní nabídku</a:t>
            </a:r>
          </a:p>
          <a:p>
            <a:pPr lvl="0" algn="just"/>
            <a:r>
              <a:rPr lang="cs-CZ" sz="1700" i="1" dirty="0"/>
              <a:t>Disponibilní trh</a:t>
            </a:r>
            <a:r>
              <a:rPr lang="cs-CZ" sz="1700" dirty="0"/>
              <a:t>, který je tvořen potenciálními zákazníky, kteří mají dostatek peněžních prostředků a nabízený produkt je pro ně dostupný.</a:t>
            </a:r>
          </a:p>
          <a:p>
            <a:pPr lvl="0" algn="just"/>
            <a:r>
              <a:rPr lang="cs-CZ" sz="1700" i="1" dirty="0"/>
              <a:t>Kompetenční disponibilní trh</a:t>
            </a:r>
            <a:r>
              <a:rPr lang="cs-CZ" sz="1700" dirty="0"/>
              <a:t>, který je tvořen potenciálními zákazníky s dostatkem peněžních prostředků, kteří jsou kompetentní výrobek používat. </a:t>
            </a:r>
          </a:p>
          <a:p>
            <a:pPr lvl="0" algn="just"/>
            <a:r>
              <a:rPr lang="cs-CZ" sz="1700" i="1" dirty="0"/>
              <a:t>Obsluhovaný (cílový) trh</a:t>
            </a:r>
            <a:r>
              <a:rPr lang="cs-CZ" sz="1700" dirty="0"/>
              <a:t> je tou částí kompetenčního trhu, o kterou se rozhodl podnik usilovat.</a:t>
            </a:r>
          </a:p>
          <a:p>
            <a:pPr lvl="0" algn="just"/>
            <a:r>
              <a:rPr lang="cs-CZ" sz="1700" i="1" dirty="0"/>
              <a:t>Proniknutý trh</a:t>
            </a:r>
            <a:r>
              <a:rPr lang="cs-CZ" sz="1700" dirty="0"/>
              <a:t> tvoří zákazníci, kteří si již zakoupili produkt konkrétního podniku.</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60012332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Pro analýzu trhu je potřeba si vymezit základní pojmy související s měřením trhu:</a:t>
            </a:r>
          </a:p>
          <a:p>
            <a:pPr lvl="0" algn="just"/>
            <a:r>
              <a:rPr lang="cs-CZ" sz="1700" b="1" i="1" dirty="0"/>
              <a:t>Potenciál trhu</a:t>
            </a:r>
            <a:r>
              <a:rPr lang="cs-CZ" sz="1700" dirty="0"/>
              <a:t> je horní limit poptávky uspokojitelné všemi dodavateli na určitém trhu. Tržní potenciál představuje maximum možných nákupů produktů, skupin produktů nebo služeb jako celek během určitého období, zpravidla kalendářního roku.</a:t>
            </a:r>
          </a:p>
          <a:p>
            <a:pPr lvl="0" algn="just"/>
            <a:r>
              <a:rPr lang="cs-CZ" sz="1700" b="1" i="1" dirty="0"/>
              <a:t>Velikost trhu</a:t>
            </a:r>
            <a:r>
              <a:rPr lang="cs-CZ" sz="1700" dirty="0"/>
              <a:t> 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algn="just"/>
            <a:r>
              <a:rPr lang="cs-CZ" sz="1700" b="1" i="1" dirty="0"/>
              <a:t>Tržní podíl</a:t>
            </a:r>
            <a:r>
              <a:rPr lang="cs-CZ" sz="1700" dirty="0"/>
              <a:t> 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11584925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b="1" dirty="0"/>
              <a:t>Výzkum trhu</a:t>
            </a:r>
            <a:r>
              <a:rPr lang="cs-CZ" sz="1700" dirty="0"/>
              <a:t> patří mezi nejvýznamnější metody analýzy trhu. Výzkum trhu představuje specifikaci, shromažďování, analýzu a interpretaci informací sloužící jako podklad pro rozhodování manažera. Výzkum trhu je částí podnikového informačního systému, který je tvořen: interním informačním systémem, externím zpravodajským systémem, výzkumným systémem, systém na podporu rozhodování. Proces výzkumu trhu</a:t>
            </a:r>
            <a:r>
              <a:rPr lang="cs-CZ" sz="1700" b="1" dirty="0"/>
              <a:t> </a:t>
            </a:r>
            <a:r>
              <a:rPr lang="cs-CZ" sz="1700" dirty="0"/>
              <a:t>představuje postupné kroky vedoucí od přípravy výzkumu směřující ke skutečné realizaci výzkumu. Přestože se každý výzkum a jeho průběh vyznačuje zvláštnostmi a odlišnostmi, můžeme jej rozdělit do třech základních fází:</a:t>
            </a:r>
          </a:p>
          <a:p>
            <a:pPr lvl="0" algn="just"/>
            <a:r>
              <a:rPr lang="cs-CZ" sz="1700" dirty="0"/>
              <a:t>fáze přípravná – stanovení cíle výzkumu, specifikace výzkumného problému, navržení plánu výzkumu;</a:t>
            </a:r>
          </a:p>
          <a:p>
            <a:pPr lvl="0" algn="just"/>
            <a:r>
              <a:rPr lang="cs-CZ" sz="1700" dirty="0"/>
              <a:t>fáze realizační – sběr informací, analýza dat, přeměna datové struktury do informace;</a:t>
            </a:r>
          </a:p>
          <a:p>
            <a:pPr lvl="0" algn="just"/>
            <a:r>
              <a:rPr lang="cs-CZ" sz="1700" dirty="0"/>
              <a:t>fáze prezentační – písemná a ústní prezentace výsledků výzkumu.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0294218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Interní 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341590129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Interní prostředí podniku, nazývané často jako mikroprostředí, z pohledu podnikatelského prostředí představují schopnosti podniku, které by měla být zdůrazněny, vyzdviženy.</a:t>
            </a:r>
          </a:p>
          <a:p>
            <a:pPr algn="just"/>
            <a:r>
              <a:rPr lang="cs-CZ" sz="1800" dirty="0"/>
              <a:t>Interní prostředí podniku můžeme označit jako organizační úroveň podnikatelského prostředí, jelikož se týká čistě podniku jako organizace.</a:t>
            </a:r>
          </a:p>
          <a:p>
            <a:pPr algn="just"/>
            <a:r>
              <a:rPr lang="cs-CZ" sz="1800" dirty="0"/>
              <a:t>Faktory nebo také síly, které ovlivňují realizaci podnikatelských aktivit a směřují do prostředí podniku, můžeme rozdělit do dvou skupin, a to na faktory strategické a faktory organizační. Všechny tyto faktory jsou plně pod kontrolou podniku a zájmových skupin. </a:t>
            </a:r>
          </a:p>
          <a:p>
            <a:pPr algn="just"/>
            <a:r>
              <a:rPr lang="cs-CZ" sz="1800" dirty="0"/>
              <a:t>Samozřejmě, že významným a nepomíjitelný faktorem tohoto prostředí je finanční hospodaření podniku a celková ekonomika podniku. Ale vzhledem k tomu, že těmto stránkám podniku jsou věnovány jiné studijní materiály, které studují tuto problematiku do hloubky, tak se jim v tento studijní text věnuje pouze okrajově.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Interní podnikatelské prostředí</a:t>
            </a:r>
          </a:p>
        </p:txBody>
      </p:sp>
    </p:spTree>
    <p:extLst>
      <p:ext uri="{BB962C8B-B14F-4D97-AF65-F5344CB8AC3E}">
        <p14:creationId xmlns:p14="http://schemas.microsoft.com/office/powerpoint/2010/main" val="376838936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Ke strategickým faktorům patří především strategie podniku, organizační struktura podniku a konkurenceschopnost podniku. </a:t>
            </a:r>
          </a:p>
          <a:p>
            <a:pPr marL="0" indent="0" algn="just">
              <a:buNone/>
            </a:pPr>
            <a:r>
              <a:rPr lang="cs-CZ" sz="1800" b="1" dirty="0"/>
              <a:t>Strategie</a:t>
            </a:r>
          </a:p>
          <a:p>
            <a:pPr algn="just"/>
            <a:r>
              <a:rPr lang="cs-CZ" sz="1800" dirty="0"/>
              <a:t>Strategie podniku představuje způsob naplnění strategických cílů podniku. Strategie předurčuje budoucí činnost podniku, jejíž realizací podnik dojde k naplnění svých cílů. </a:t>
            </a:r>
          </a:p>
          <a:p>
            <a:pPr algn="just"/>
            <a:r>
              <a:rPr lang="cs-CZ" sz="1800" dirty="0"/>
              <a:t>Strategie podniku je základním produktem strategického myšlení i rozhodování a stává se hlavním usměrňovatelem všech podnikových aktivit v budoucnu. </a:t>
            </a:r>
          </a:p>
          <a:p>
            <a:pPr algn="just"/>
            <a:r>
              <a:rPr lang="cs-CZ" sz="1800" dirty="0"/>
              <a:t>Každá podniková strategie se opírá o tři základní pilíře, které tvoří strategický záměr, analýza podniku i jeho okolí a vlastní implementace (zavedení do reálu) strategie</a:t>
            </a:r>
            <a:r>
              <a:rPr lang="cs-CZ" sz="1800" b="1" dirty="0"/>
              <a:t>. </a:t>
            </a:r>
            <a:r>
              <a:rPr lang="cs-CZ" sz="1800" dirty="0"/>
              <a:t>Jejich spojením pak vzniká jedinečný systém podnikatelského postupu, který je zaměřen do budoucnosti.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Strategické faktory interního podnikatelského prostředí</a:t>
            </a:r>
          </a:p>
        </p:txBody>
      </p:sp>
    </p:spTree>
    <p:extLst>
      <p:ext uri="{BB962C8B-B14F-4D97-AF65-F5344CB8AC3E}">
        <p14:creationId xmlns:p14="http://schemas.microsoft.com/office/powerpoint/2010/main" val="109626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i="1" dirty="0"/>
              <a:t>stabilní komplexní podnikatelské prostředí</a:t>
            </a:r>
            <a:r>
              <a:rPr lang="cs-CZ" sz="1800" dirty="0"/>
              <a:t> – také v tomto případě se jedná o prostředí statické, ale tentokrát se střední mírou nejistoty z hlediska identifikace vlivu faktorů působících na podnikatelský subjekt, střední míra nejistoty je dána vyšší mírou komplexností faktorů podnikatelského prostředí;</a:t>
            </a:r>
          </a:p>
          <a:p>
            <a:pPr lvl="0" algn="just"/>
            <a:r>
              <a:rPr lang="cs-CZ" sz="1800" i="1" dirty="0"/>
              <a:t>dynamické jednoduché podnikatelské prostředí</a:t>
            </a:r>
            <a:r>
              <a:rPr lang="cs-CZ" sz="1800" dirty="0"/>
              <a:t> – zde se jedná o prostředí s vysokou dynamikou změn, která je příčinou vyšší míry nejistoty z hlediska identifikace faktorů působících na podnikatelský subjekt;</a:t>
            </a:r>
          </a:p>
          <a:p>
            <a:pPr lvl="0" algn="just"/>
            <a:r>
              <a:rPr lang="cs-CZ" sz="1800" i="1" dirty="0"/>
              <a:t>dynamické komplexní podnikatelské prostředí</a:t>
            </a:r>
            <a:r>
              <a:rPr lang="cs-CZ" sz="1800" dirty="0"/>
              <a:t> – nazývá se také jako turbulentní prostředí a je typické značnou nejistotou předpovědí o budoucím vývoji což vyžaduje rychlou reakci na změny v prostředí, a tím vyvolává vysoké náklady na přizpůsobení se změnám v prostředí.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Typologie podnikatelského prostředí</a:t>
            </a:r>
          </a:p>
        </p:txBody>
      </p:sp>
    </p:spTree>
    <p:extLst>
      <p:ext uri="{BB962C8B-B14F-4D97-AF65-F5344CB8AC3E}">
        <p14:creationId xmlns:p14="http://schemas.microsoft.com/office/powerpoint/2010/main" val="98905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Ke strategickým faktorům patří především strategie podniku, organizační struktura podniku a konkurenceschopnost podniku. </a:t>
            </a:r>
          </a:p>
          <a:p>
            <a:pPr marL="0" indent="0" algn="just">
              <a:buNone/>
            </a:pPr>
            <a:r>
              <a:rPr lang="cs-CZ" sz="1800" b="1" dirty="0"/>
              <a:t>Strategie</a:t>
            </a:r>
          </a:p>
          <a:p>
            <a:pPr algn="just"/>
            <a:r>
              <a:rPr lang="cs-CZ" sz="1800" dirty="0"/>
              <a:t>Strategie podniku se stává výchozím nástrojem procesu naplňování stanoveného poslání firmy, představuje záměrné a aktivní formování cílů činnosti podniku, výběr nástrojů i postupů k jejich efektivnímu dosažení při optimálním využití zdrojů a příležitostí. </a:t>
            </a:r>
          </a:p>
          <a:p>
            <a:pPr algn="just"/>
            <a:r>
              <a:rPr lang="cs-CZ" sz="1800" dirty="0"/>
              <a:t>Strategie je výsledkem komplexního rozhodování managementu. V oblasti strategického plánování podnikatelských aktivit podle Schulze et al. (2009) je cílem podniků, většinou malých a středních podniků, provést rychlé rozhodnutí a rychlou akci s minimálně vydanými zdroji na analýzu tržních podmínek.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Strategické faktory interního podnikatelského prostředí</a:t>
            </a:r>
          </a:p>
        </p:txBody>
      </p:sp>
    </p:spTree>
    <p:extLst>
      <p:ext uri="{BB962C8B-B14F-4D97-AF65-F5344CB8AC3E}">
        <p14:creationId xmlns:p14="http://schemas.microsoft.com/office/powerpoint/2010/main" val="10941195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Podniková strategie představuje unikátní systém zásad řízení, jehož cílem je co nejlepší využití budoucnosti. </a:t>
            </a:r>
          </a:p>
          <a:p>
            <a:pPr algn="just"/>
            <a:r>
              <a:rPr lang="cs-CZ" sz="1600" dirty="0"/>
              <a:t>Podniková strategie je otevřeným systémem sladěných záměrů a předpokladů pro dosažení stanoveného cíle. Přitom tento systém musí být schopen současně rychlé a efektivní reakce na měnící se možnosti podnikatelského uplatnění.</a:t>
            </a:r>
          </a:p>
          <a:p>
            <a:pPr algn="just"/>
            <a:r>
              <a:rPr lang="cs-CZ" sz="1600" dirty="0"/>
              <a:t>Strategie se tak stává základní plánovací základnou pro určení strategických cílů, potřeby zdrojů i postupů, které zajistí jejích dosažení. Jelikož budoucnost podniků není dobře známá, musí být podniková strategie dynamická a pružná. </a:t>
            </a:r>
          </a:p>
          <a:p>
            <a:pPr algn="just"/>
            <a:r>
              <a:rPr lang="cs-CZ" sz="1600" dirty="0"/>
              <a:t>Zároveň její hlavní tvůrci a uživatelé musí být současně pohotoví i rychlí aby optimálním způsobem využili všechny možnosti, které jim vývoj poskytne v budoucím období.</a:t>
            </a:r>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Podniková strategie</a:t>
            </a:r>
          </a:p>
        </p:txBody>
      </p:sp>
    </p:spTree>
    <p:extLst>
      <p:ext uri="{BB962C8B-B14F-4D97-AF65-F5344CB8AC3E}">
        <p14:creationId xmlns:p14="http://schemas.microsoft.com/office/powerpoint/2010/main" val="22438694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Podnikové strategie jakéhokoliv typu mohou být různorodého zaměření podle zvolené alternativy. Na základě </a:t>
            </a:r>
            <a:r>
              <a:rPr lang="cs-CZ" sz="1600" b="1" dirty="0"/>
              <a:t>charakteru alternativy </a:t>
            </a:r>
            <a:r>
              <a:rPr lang="cs-CZ" sz="1600" dirty="0"/>
              <a:t>lze rozdělit strategie:</a:t>
            </a:r>
          </a:p>
          <a:p>
            <a:pPr lvl="0" algn="just"/>
            <a:r>
              <a:rPr lang="cs-CZ" sz="1600" dirty="0"/>
              <a:t>na optimistické</a:t>
            </a:r>
          </a:p>
          <a:p>
            <a:pPr lvl="0" algn="just"/>
            <a:r>
              <a:rPr lang="cs-CZ" sz="1600" dirty="0"/>
              <a:t>na pesimistické</a:t>
            </a:r>
          </a:p>
          <a:p>
            <a:pPr lvl="0" algn="just"/>
            <a:r>
              <a:rPr lang="cs-CZ" sz="1600" dirty="0"/>
              <a:t>na realistické.</a:t>
            </a:r>
          </a:p>
          <a:p>
            <a:pPr marL="0" lvl="0" indent="0" algn="just">
              <a:buNone/>
            </a:pPr>
            <a:endParaRPr lang="cs-CZ" sz="1600" dirty="0"/>
          </a:p>
          <a:p>
            <a:pPr marL="0" indent="0" algn="just">
              <a:buNone/>
            </a:pPr>
            <a:r>
              <a:rPr lang="cs-CZ" sz="1600" b="1" dirty="0"/>
              <a:t>Podle zaměření </a:t>
            </a:r>
            <a:r>
              <a:rPr lang="cs-CZ" sz="1600" dirty="0"/>
              <a:t>je možno dělit strategie na strategie:</a:t>
            </a:r>
          </a:p>
          <a:p>
            <a:pPr lvl="0" algn="just"/>
            <a:r>
              <a:rPr lang="cs-CZ" sz="1600" dirty="0"/>
              <a:t>ofenzivní (útočné) - jsou růstově orientované a zaměřené na posílení tržního podílu a budoucích zisků;</a:t>
            </a:r>
          </a:p>
          <a:p>
            <a:pPr lvl="0" algn="just"/>
            <a:r>
              <a:rPr lang="cs-CZ" sz="1600" dirty="0"/>
              <a:t>defenzivní (obranné);</a:t>
            </a:r>
          </a:p>
          <a:p>
            <a:pPr lvl="0" algn="just"/>
            <a:r>
              <a:rPr lang="cs-CZ" sz="1600" dirty="0"/>
              <a:t>strategie soustředěné na udržení stávající pozice – stabilizační;</a:t>
            </a:r>
          </a:p>
          <a:p>
            <a:pPr lvl="0" algn="just"/>
            <a:r>
              <a:rPr lang="cs-CZ" sz="1600" dirty="0"/>
              <a:t>strategie kombinované, kdy se kombinuje útok s obranou, případně po určitou dobu se drží dosažená pozice.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strategií I</a:t>
            </a:r>
          </a:p>
        </p:txBody>
      </p:sp>
    </p:spTree>
    <p:extLst>
      <p:ext uri="{BB962C8B-B14F-4D97-AF65-F5344CB8AC3E}">
        <p14:creationId xmlns:p14="http://schemas.microsoft.com/office/powerpoint/2010/main" val="29827363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Pokud vycházíme z faktu, že strategie je vázaná na určitou organizační jednotku (podnik, instituci), tak lze z praktického hlediska zejména u středních a velkých podniků </a:t>
            </a:r>
            <a:r>
              <a:rPr lang="cs-CZ" sz="1600" b="1" dirty="0"/>
              <a:t>rozlišovat následující typy strategií:</a:t>
            </a:r>
            <a:endParaRPr lang="cs-CZ" sz="1600" dirty="0"/>
          </a:p>
          <a:p>
            <a:pPr lvl="0" algn="just"/>
            <a:r>
              <a:rPr lang="cs-CZ" sz="1600" b="1" dirty="0"/>
              <a:t>Celopodniková strategie (</a:t>
            </a:r>
            <a:r>
              <a:rPr lang="cs-CZ" sz="1600" b="1" dirty="0" err="1"/>
              <a:t>corporate</a:t>
            </a:r>
            <a:r>
              <a:rPr lang="cs-CZ" sz="1600" b="1" dirty="0"/>
              <a:t> </a:t>
            </a:r>
            <a:r>
              <a:rPr lang="cs-CZ" sz="1600" b="1" dirty="0" err="1"/>
              <a:t>strategy</a:t>
            </a:r>
            <a:r>
              <a:rPr lang="cs-CZ" sz="1600" b="1" dirty="0"/>
              <a:t>) – </a:t>
            </a:r>
            <a:r>
              <a:rPr lang="cs-CZ" sz="1600" dirty="0"/>
              <a:t>představuje základní, hlavní a završující strategii podniku, která obsahuje nosnou myšlenku podnikání v podobě zaměření podniku a jeho rozhodujícího cíle.</a:t>
            </a:r>
          </a:p>
          <a:p>
            <a:pPr lvl="0" algn="just"/>
            <a:r>
              <a:rPr lang="cs-CZ" sz="1600" b="1" dirty="0"/>
              <a:t>Obchodní strategie (business </a:t>
            </a:r>
            <a:r>
              <a:rPr lang="cs-CZ" sz="1600" b="1" dirty="0" err="1"/>
              <a:t>strategy</a:t>
            </a:r>
            <a:r>
              <a:rPr lang="cs-CZ" sz="1600" b="1" dirty="0"/>
              <a:t>) –</a:t>
            </a:r>
            <a:r>
              <a:rPr lang="cs-CZ" sz="1600" dirty="0"/>
              <a:t> označovaná mnohdy jako „podnikatelská strategie“ nebo „oborová strategie“ představuje strategii zaměřenou na konkrétní oblast podnikání, na konkrétní cíl.</a:t>
            </a:r>
          </a:p>
          <a:p>
            <a:pPr lvl="0" algn="just"/>
            <a:r>
              <a:rPr lang="cs-CZ" sz="1600" b="1" dirty="0"/>
              <a:t>Funkční strategie (</a:t>
            </a:r>
            <a:r>
              <a:rPr lang="cs-CZ" sz="1600" b="1" dirty="0" err="1"/>
              <a:t>functional</a:t>
            </a:r>
            <a:r>
              <a:rPr lang="cs-CZ" sz="1600" b="1" dirty="0"/>
              <a:t> </a:t>
            </a:r>
            <a:r>
              <a:rPr lang="cs-CZ" sz="1600" b="1" dirty="0" err="1"/>
              <a:t>strategy</a:t>
            </a:r>
            <a:r>
              <a:rPr lang="cs-CZ" sz="1600" b="1" dirty="0"/>
              <a:t>) –</a:t>
            </a:r>
            <a:r>
              <a:rPr lang="cs-CZ" sz="1600" dirty="0"/>
              <a:t> je typ strategie zahrnující aktivity určité oblasti podniku a proto se zde objevuje velmi často označení „dílčí strategie“.</a:t>
            </a:r>
          </a:p>
          <a:p>
            <a:pPr algn="just"/>
            <a:r>
              <a:rPr lang="cs-CZ" sz="1600" b="1" dirty="0"/>
              <a:t>Speciální strategie -</a:t>
            </a:r>
            <a:r>
              <a:rPr lang="cs-CZ" sz="1600" dirty="0"/>
              <a:t> představují strategie určené pro některé nečekané nebo zvláštní situace jako jsou krize, prosazení značky, zavádění inovace apod.</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strategií II</a:t>
            </a:r>
          </a:p>
        </p:txBody>
      </p:sp>
    </p:spTree>
    <p:extLst>
      <p:ext uri="{BB962C8B-B14F-4D97-AF65-F5344CB8AC3E}">
        <p14:creationId xmlns:p14="http://schemas.microsoft.com/office/powerpoint/2010/main" val="399906337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Nabídka hodnoty pro zákazníka, která zaujme zájemce, odběratele i širokou veřejnost.</a:t>
            </a:r>
          </a:p>
          <a:p>
            <a:pPr lvl="0" algn="just"/>
            <a:r>
              <a:rPr lang="cs-CZ" sz="1600" dirty="0"/>
              <a:t>Nabídka zisku, která láká vlastníky, investory, podnikatele k zapojení do podnikových aktivit.</a:t>
            </a:r>
          </a:p>
          <a:p>
            <a:pPr lvl="0" algn="just"/>
            <a:r>
              <a:rPr lang="cs-CZ" sz="1600" dirty="0"/>
              <a:t>Nabídka hodnot pro zaměstnance, která vytváří potřebnou motivaci pracovníků.</a:t>
            </a:r>
          </a:p>
          <a:p>
            <a:pPr algn="just"/>
            <a:r>
              <a:rPr lang="cs-CZ" sz="1600" dirty="0"/>
              <a:t>Nabídka hodnot pro obchodní partnery, která se může stát základem zájmu jejich top managementu a základem pro budoucí spolupráci.</a:t>
            </a:r>
          </a:p>
          <a:p>
            <a:pPr marL="0" indent="0" algn="just">
              <a:buNone/>
            </a:pPr>
            <a:endParaRPr lang="cs-CZ" sz="1600" dirty="0"/>
          </a:p>
          <a:p>
            <a:pPr lvl="0" algn="just"/>
            <a:r>
              <a:rPr lang="cs-CZ" sz="1600" dirty="0"/>
              <a:t>Současně podniková strategie musí potlačit všechny zájmy, které nesledují výhradně podnikový prospěch. Zde se jedná o zájmy především jednotlivců, určitých zájmových skupin nebo dokonce o zájmy samostatných částí podniku (závody, divize)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a:t>Požadavky na úspěšnou celopodnikovou strategii</a:t>
            </a:r>
          </a:p>
        </p:txBody>
      </p:sp>
    </p:spTree>
    <p:extLst>
      <p:ext uri="{BB962C8B-B14F-4D97-AF65-F5344CB8AC3E}">
        <p14:creationId xmlns:p14="http://schemas.microsoft.com/office/powerpoint/2010/main" val="27242147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Vytvořit nepočetný řídící aparát s využitím jednoduché organizační formy a se snížením počtu řídících stupňů.</a:t>
            </a:r>
          </a:p>
          <a:p>
            <a:pPr lvl="0" algn="just"/>
            <a:r>
              <a:rPr lang="cs-CZ" sz="1600" dirty="0"/>
              <a:t>Důsledně využívat týmové práce v neformálně vedených týmech s výraznou motivací jejich členů pomocí cílových odměn a podporou soutěživosti mezi paralelně pracujícími týmy.</a:t>
            </a:r>
          </a:p>
          <a:p>
            <a:pPr lvl="0" algn="just"/>
            <a:r>
              <a:rPr lang="cs-CZ" sz="1600" dirty="0"/>
              <a:t>Vhodným způsobem využit počítačové podpory a vytvořit odpovídající informační systémy.</a:t>
            </a:r>
          </a:p>
          <a:p>
            <a:pPr lvl="0" algn="just"/>
            <a:r>
              <a:rPr lang="cs-CZ" sz="1600" dirty="0"/>
              <a:t>Zajistit kombinací řízení zaměstnanců „s přitaženou a volnou uzdou“ při podpoře a motivaci pro iniciativní, inovační, kreativní podnikatelské myšlení.</a:t>
            </a:r>
          </a:p>
          <a:p>
            <a:pPr lvl="0" algn="just"/>
            <a:r>
              <a:rPr lang="cs-CZ" sz="1600" dirty="0"/>
              <a:t>Vytvářet podmínky pro otevřenou komunikaci pracovníků bez ohledu na jejich zařazení a tím zajistit redukci hierarchické nadřazenosti.</a:t>
            </a:r>
          </a:p>
          <a:p>
            <a:pPr algn="just"/>
            <a:r>
              <a:rPr lang="cs-CZ" sz="1600" dirty="0"/>
              <a:t>Zvyšovat loajalitu pracovníků odpovídající personální politikou.</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a:t>Podmínky pro úspěšnou celopodnikovou strategii</a:t>
            </a:r>
          </a:p>
        </p:txBody>
      </p:sp>
    </p:spTree>
    <p:extLst>
      <p:ext uri="{BB962C8B-B14F-4D97-AF65-F5344CB8AC3E}">
        <p14:creationId xmlns:p14="http://schemas.microsoft.com/office/powerpoint/2010/main" val="264289347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Organizační struktura podniku</a:t>
            </a:r>
          </a:p>
          <a:p>
            <a:pPr algn="just"/>
            <a:r>
              <a:rPr lang="cs-CZ" sz="2000" dirty="0"/>
              <a:t>Pro úspěšnou implementaci zvolené strategie podniku je potřeba vytvořit odpovídající organizační strukturu a systém řízení. </a:t>
            </a:r>
          </a:p>
          <a:p>
            <a:pPr algn="just"/>
            <a:r>
              <a:rPr lang="cs-CZ" sz="2000" dirty="0"/>
              <a:t>Volba adekvátní organizační struktury z velké míry závisí na manažerském stylu práce manažerů, konkrétní situaci v podniku a životním cyklem podnikatelského prostředí podniku a na současném stupni poznání v oblasti řízení podniku. </a:t>
            </a:r>
          </a:p>
          <a:p>
            <a:pPr algn="just"/>
            <a:r>
              <a:rPr lang="cs-CZ" sz="2000" dirty="0"/>
              <a:t>Podle </a:t>
            </a:r>
            <a:r>
              <a:rPr lang="cs-CZ" sz="2000" dirty="0" err="1"/>
              <a:t>Dedouchové</a:t>
            </a:r>
            <a:r>
              <a:rPr lang="cs-CZ" sz="2000" dirty="0"/>
              <a:t> (2001) organizační uspořádání musí být navrženo tak, aby činnosti na jednotlivých funkčních úrovních byly řízeny společně a mohlo tak být dosaženo stanovených strategických cílů.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Strategické faktory interního podnikatelského prostředí</a:t>
            </a:r>
          </a:p>
        </p:txBody>
      </p:sp>
    </p:spTree>
    <p:extLst>
      <p:ext uri="{BB962C8B-B14F-4D97-AF65-F5344CB8AC3E}">
        <p14:creationId xmlns:p14="http://schemas.microsoft.com/office/powerpoint/2010/main" val="182326172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Organizační struktura </a:t>
            </a:r>
            <a:r>
              <a:rPr lang="cs-CZ" sz="1800" dirty="0"/>
              <a:t>zobrazuje kompetenční vztahy, vnitropodnikové úvary a vzájemné vazby a vztahy mezi těmito útvary. </a:t>
            </a:r>
          </a:p>
          <a:p>
            <a:pPr algn="just"/>
            <a:r>
              <a:rPr lang="cs-CZ" sz="1800" dirty="0"/>
              <a:t>Základní jednotkou organizační struktury je jednotka organizace práce, která je tvořena určitým počtem pracovníků podřízených jednomu vedoucímu pracovníkovi.</a:t>
            </a:r>
          </a:p>
          <a:p>
            <a:pPr algn="just"/>
            <a:r>
              <a:rPr lang="cs-CZ" sz="1800" dirty="0"/>
              <a:t>Organizační struktura je výsledkem manažerské funkce organizování.</a:t>
            </a:r>
          </a:p>
          <a:p>
            <a:pPr algn="just"/>
            <a:r>
              <a:rPr lang="cs-CZ" sz="1800" dirty="0"/>
              <a:t>Pro tvorbu organizační struktury je potřeba poznat a pochopit základní technické a technologické vztahy v aktivitách organizace, analyzovat základní prvky, kterými je organizace tvořena. </a:t>
            </a:r>
          </a:p>
          <a:p>
            <a:pPr algn="just"/>
            <a:r>
              <a:rPr lang="cs-CZ" sz="1800" dirty="0"/>
              <a:t>Jednotky organizace práce se podle principu hierarchie spojují v organizační jednotky větší, které představují organizační stupně. Organizační stupně představují v organizační struktuře její hierarchické uspořádání.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struktura I</a:t>
            </a:r>
          </a:p>
        </p:txBody>
      </p:sp>
    </p:spTree>
    <p:extLst>
      <p:ext uri="{BB962C8B-B14F-4D97-AF65-F5344CB8AC3E}">
        <p14:creationId xmlns:p14="http://schemas.microsoft.com/office/powerpoint/2010/main" val="131574996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Organizační struktura představuje strukturu systému řízení organizace.</a:t>
            </a:r>
          </a:p>
          <a:p>
            <a:pPr algn="just"/>
            <a:r>
              <a:rPr lang="cs-CZ" sz="1800" dirty="0"/>
              <a:t>Organizační struktura je relativně stabilní a předurčuje chování určitého systému. </a:t>
            </a:r>
          </a:p>
          <a:p>
            <a:pPr algn="just"/>
            <a:r>
              <a:rPr lang="cs-CZ" sz="1800" dirty="0"/>
              <a:t>V organizaci můžeme nalézt formální organizační struktury a neformální organizační struktury. </a:t>
            </a:r>
          </a:p>
          <a:p>
            <a:pPr algn="just"/>
            <a:r>
              <a:rPr lang="cs-CZ" sz="1800" b="1" dirty="0"/>
              <a:t>Formální organizační struktury</a:t>
            </a:r>
            <a:r>
              <a:rPr lang="cs-CZ" sz="1800" dirty="0"/>
              <a:t> zabezpečují dělbu práce (diferenciaci), k zajištění vhodného provádění stanovených činností, a celistvé řízení (integraci), vedoucí k dosažení stanovených společných cílů organizační jednotky. </a:t>
            </a:r>
          </a:p>
          <a:p>
            <a:pPr algn="just"/>
            <a:r>
              <a:rPr lang="cs-CZ" sz="1800" b="1" dirty="0"/>
              <a:t>Neformální organizační struktury</a:t>
            </a:r>
            <a:r>
              <a:rPr lang="cs-CZ" sz="1800" dirty="0"/>
              <a:t> vytvářejí spontánně na základě sdílených zájmů skupin lidí, jako je osobní přátelství, rodinná spřízněnost, vzájemné sympatie, hmotné zájmy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struktura II</a:t>
            </a:r>
          </a:p>
        </p:txBody>
      </p:sp>
    </p:spTree>
    <p:extLst>
      <p:ext uri="{BB962C8B-B14F-4D97-AF65-F5344CB8AC3E}">
        <p14:creationId xmlns:p14="http://schemas.microsoft.com/office/powerpoint/2010/main" val="124665801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Rozeznáváme organizační strukturu procesní a organizační strukturu útvarovou.</a:t>
            </a:r>
          </a:p>
          <a:p>
            <a:pPr algn="just"/>
            <a:r>
              <a:rPr lang="cs-CZ" sz="1800" b="1" dirty="0"/>
              <a:t>Struktura procesní</a:t>
            </a:r>
            <a:r>
              <a:rPr lang="cs-CZ" sz="1800" dirty="0"/>
              <a:t> je definována jako soubor činností a vztahů mezi těmito činnostmi. V případě struktury procesní jsou určující procesy a ne útvary. Procesní struktura se znázorňuje pomocí grafu, který se skládá z uzlů a hran.</a:t>
            </a:r>
          </a:p>
          <a:p>
            <a:pPr algn="just"/>
            <a:r>
              <a:rPr lang="cs-CZ" sz="1800" b="1" dirty="0"/>
              <a:t>Struktura útvarová</a:t>
            </a:r>
            <a:r>
              <a:rPr lang="cs-CZ" sz="1800" dirty="0"/>
              <a:t> je definována jako soubor pracovních míst a vztahů (mocenských, informačních a hmotně-energetických) mezi těmito pracovními místy. Zobrazením útvarové struktury je organizační schéma. Základním prvkem útvarové struktury je pracovní místo. Seskupením pracovních míst a přidělením příslušného řídícího prvku vzniká pracovní útvar. U útvarové struktury platí princip jednoty vedení, což znamená, že pracovník má vždy jen jednoho nadřízeného, který odpovídá za veškerou činnost daného pracovníka.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struktura III</a:t>
            </a:r>
          </a:p>
        </p:txBody>
      </p:sp>
    </p:spTree>
    <p:extLst>
      <p:ext uri="{BB962C8B-B14F-4D97-AF65-F5344CB8AC3E}">
        <p14:creationId xmlns:p14="http://schemas.microsoft.com/office/powerpoint/2010/main" val="1081857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a:t>Podnikatelské prostředí, jako celek má vrstvy, které strukturují prostředí a vytvářejí z podnikatelského prostředí tak určitý komplexní systém. </a:t>
            </a:r>
          </a:p>
          <a:p>
            <a:pPr lvl="0" algn="just"/>
            <a:r>
              <a:rPr lang="cs-CZ" sz="2000" dirty="0"/>
              <a:t>Strukturovat podnikatelské prostředí můžeme z různých hledisek a je pojímána různých autory různě. </a:t>
            </a:r>
          </a:p>
          <a:p>
            <a:pPr lvl="0" algn="just"/>
            <a:r>
              <a:rPr lang="cs-CZ" sz="2000" dirty="0"/>
              <a:t>Asi nejčastěji se setkáváme se strukturováním podnikatelského prostředí ze dvou pohledů, a to z pohledu směru vlivu faktorů na daný podnik a z prostorového pohledu působení daného podniku.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214615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Konkurenceschopnost podniku</a:t>
            </a:r>
          </a:p>
          <a:p>
            <a:pPr algn="just"/>
            <a:r>
              <a:rPr lang="cs-CZ" sz="2000" dirty="0"/>
              <a:t>Konkurenceschopnost podniku můžeme definovat jako schopnost podniku alespoň si udržet, případně zvyšovat svůj poddíl na trhu. </a:t>
            </a:r>
          </a:p>
          <a:p>
            <a:pPr algn="just"/>
            <a:r>
              <a:rPr lang="cs-CZ" sz="2000" dirty="0"/>
              <a:t>Se zvýšením konkurenceschopností podniku jsou velmi úzce specifické kompetence, které představují schopnosti podniku nasadit zdroje a vytvářet hodnotu. </a:t>
            </a:r>
          </a:p>
          <a:p>
            <a:pPr algn="just"/>
            <a:r>
              <a:rPr lang="cs-CZ" sz="2000" dirty="0"/>
              <a:t>Jde tedy o využití takových dovedností a schopností podniku, které umožňují vytvářet minimálně srovnatelnou ne-li lepší produkci, která bude převyšovat produkci ostatních účastníků na 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Strategické faktory interního podnikatelského prostředí</a:t>
            </a:r>
          </a:p>
        </p:txBody>
      </p:sp>
    </p:spTree>
    <p:extLst>
      <p:ext uri="{BB962C8B-B14F-4D97-AF65-F5344CB8AC3E}">
        <p14:creationId xmlns:p14="http://schemas.microsoft.com/office/powerpoint/2010/main" val="216846457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Organizační faktory jsou úzce spojeny se specifickým charakterem každého podniku. K organizačním faktorům můžeme přiradit tyto faktory: charakteristika manažerského týmu, zdroje podniku a podniková kultura.</a:t>
            </a:r>
          </a:p>
          <a:p>
            <a:pPr marL="0" indent="0" algn="just">
              <a:buNone/>
            </a:pPr>
            <a:r>
              <a:rPr lang="cs-CZ" sz="1800" b="1" dirty="0"/>
              <a:t>Charakteristika manažerského týmu</a:t>
            </a:r>
          </a:p>
          <a:p>
            <a:pPr algn="just"/>
            <a:r>
              <a:rPr lang="cs-CZ" sz="1800" dirty="0"/>
              <a:t> Při realizaci podnikatelských aktivit hrají znalosti manažerů a podnikatelů významnou roli. </a:t>
            </a:r>
          </a:p>
          <a:p>
            <a:pPr algn="just"/>
            <a:r>
              <a:rPr lang="cs-CZ" sz="1800" dirty="0"/>
              <a:t>Obtížnost profese manažera vyplývá z mimořádné odpovědnosti a nezbytnosti soustředit veškerou energii do relativně krátkého okamžiku, v němž se projeví profesionalita, kvalita a intenzita přípravy, a to nejen u samotného obchodníka, ale i u všech odborníků, kteří tvoří jeho tým. </a:t>
            </a:r>
          </a:p>
          <a:p>
            <a:pPr algn="just"/>
            <a:r>
              <a:rPr lang="cs-CZ" sz="1800" dirty="0"/>
              <a:t>Náročnost profese se projevuje v oblasti nároků kladených na kvalifikaci manažerů, ale také na jejich osobnost.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21807080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oblasti kvalifikace jsou klíčové především znalosti komoditní, znalosti ekonomiky a techniky realizace podnikatelských aktivit, jazykové znalosti a základní znalosti práva souvisejícího s podnikatelskými aktivitami. </a:t>
            </a:r>
          </a:p>
          <a:p>
            <a:pPr algn="just"/>
            <a:r>
              <a:rPr lang="cs-CZ" sz="2000" dirty="0"/>
              <a:t>Kromě těchto znalostí manažerů vzrůstá v posledních létech význam znalostí o jiných kulturách především v souvislosti s mezinárodními podnikatelskými aktivitami. </a:t>
            </a:r>
          </a:p>
          <a:p>
            <a:pPr algn="just"/>
            <a:r>
              <a:rPr lang="cs-CZ" sz="2000" dirty="0"/>
              <a:t>Manažeři potřebují a požadují přesné a spolehlivé znalosti umožňující realizovat jejich vytvořenou strategii. Jak uvádí </a:t>
            </a:r>
            <a:r>
              <a:rPr lang="cs-CZ" sz="2000" dirty="0" err="1"/>
              <a:t>Bencsik</a:t>
            </a:r>
            <a:r>
              <a:rPr lang="cs-CZ" sz="2000" dirty="0"/>
              <a:t> (2014) samotná shromažďování znalostí nestačí, podnik může získat skutečnou konkurenční výhodu prostřednictvím znalostního managementu, který rozvíjí potřebné znalosti na osobní i organizační úrovni.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426405307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Zdroje podniku </a:t>
            </a:r>
          </a:p>
          <a:p>
            <a:pPr algn="just"/>
            <a:r>
              <a:rPr lang="cs-CZ" sz="1800" dirty="0"/>
              <a:t>Zdroje podniku zahrnují jak hmotné tak nehmotná aktiva, která podnik využívá k nalezení příležitostí a implementuje je do své strategie na trhu. </a:t>
            </a:r>
          </a:p>
          <a:p>
            <a:pPr algn="just"/>
            <a:r>
              <a:rPr lang="cs-CZ" sz="1800" dirty="0"/>
              <a:t>Hmotné zdroje a kapacita podniku jsou více pozorovatelné a mohou být kvantifikovatelné. </a:t>
            </a:r>
          </a:p>
          <a:p>
            <a:pPr algn="just"/>
            <a:r>
              <a:rPr lang="cs-CZ" sz="1800" dirty="0"/>
              <a:t>Hmotné zdroje podniku jsou tvořeny běžnými aktivy a unikátními aktivy. Především unikátní aktiva jsou významná svou schopností vytvářet a podporovat inovativní činnost podniku. </a:t>
            </a:r>
          </a:p>
          <a:p>
            <a:pPr algn="just"/>
            <a:r>
              <a:rPr lang="cs-CZ" sz="1800" dirty="0"/>
              <a:t>K hmotným zdrojům a schopnostem patří finanční schopnost podniku (interní zdroje, cizí zdroje pro strategie podniku), fyzická schopnost (stroje a zařízení závody pro operativní aktivity), technologická schopnost (dovednosti, odbornost, patenty, značky, autorská práva k vytváření unikátních produktů a služeb) a organizační schopnost (lidé, struktura, formální kontrolní mechanismy).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34910864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Zdroje podniku </a:t>
            </a:r>
          </a:p>
          <a:p>
            <a:pPr algn="just"/>
            <a:r>
              <a:rPr lang="cs-CZ" sz="2000" dirty="0"/>
              <a:t>Nehmotné zdroje a schopnosti jsou méně viditelné a relativně hůře kvantifikovatelné, jako je organizační kultura, sdílení hodnot, </a:t>
            </a:r>
            <a:r>
              <a:rPr lang="cs-CZ" sz="2000" dirty="0" err="1"/>
              <a:t>leadership</a:t>
            </a:r>
            <a:r>
              <a:rPr lang="cs-CZ" sz="2000" dirty="0"/>
              <a:t> a manažerské schopnosti, vize, znalosti, informace, image a reputace podniku a morálka pracovníků, která kriticky ovlivňuje výkonnost podniku. </a:t>
            </a:r>
          </a:p>
          <a:p>
            <a:pPr algn="just"/>
            <a:r>
              <a:rPr lang="cs-CZ" sz="2000" dirty="0"/>
              <a:t>K nehmotným zdrojům patří také zakladatel a jeho vize, řízení podniku, vztahové schopnosti, kulturní empatie a tržní inteligence.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164783134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Prvky interního prostředí podniku</a:t>
            </a:r>
          </a:p>
        </p:txBody>
      </p:sp>
      <p:sp>
        <p:nvSpPr>
          <p:cNvPr id="5" name="Obdélník 4"/>
          <p:cNvSpPr/>
          <p:nvPr/>
        </p:nvSpPr>
        <p:spPr>
          <a:xfrm>
            <a:off x="827584" y="987574"/>
            <a:ext cx="1566174"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Zdroje</a:t>
            </a:r>
          </a:p>
        </p:txBody>
      </p:sp>
      <p:sp>
        <p:nvSpPr>
          <p:cNvPr id="6" name="Obdélník 5"/>
          <p:cNvSpPr/>
          <p:nvPr/>
        </p:nvSpPr>
        <p:spPr>
          <a:xfrm>
            <a:off x="832580" y="2237626"/>
            <a:ext cx="1620180"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Klíčové kompetence</a:t>
            </a:r>
          </a:p>
        </p:txBody>
      </p:sp>
      <p:sp>
        <p:nvSpPr>
          <p:cNvPr id="7" name="Obdélník 6"/>
          <p:cNvSpPr/>
          <p:nvPr/>
        </p:nvSpPr>
        <p:spPr>
          <a:xfrm>
            <a:off x="827584" y="3546611"/>
            <a:ext cx="1620180"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Schopnosti</a:t>
            </a:r>
          </a:p>
        </p:txBody>
      </p:sp>
      <p:sp>
        <p:nvSpPr>
          <p:cNvPr id="8" name="Obdélník 7"/>
          <p:cNvSpPr/>
          <p:nvPr/>
        </p:nvSpPr>
        <p:spPr>
          <a:xfrm>
            <a:off x="3295950" y="2296560"/>
            <a:ext cx="1134126"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Aktivity </a:t>
            </a:r>
          </a:p>
        </p:txBody>
      </p:sp>
      <p:sp>
        <p:nvSpPr>
          <p:cNvPr id="9" name="Obdélník 8"/>
          <p:cNvSpPr/>
          <p:nvPr/>
        </p:nvSpPr>
        <p:spPr>
          <a:xfrm>
            <a:off x="4860032" y="2296560"/>
            <a:ext cx="1368152"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Konkurenční výhoda</a:t>
            </a:r>
          </a:p>
        </p:txBody>
      </p:sp>
      <p:sp>
        <p:nvSpPr>
          <p:cNvPr id="11" name="Obdélník 10"/>
          <p:cNvSpPr/>
          <p:nvPr/>
        </p:nvSpPr>
        <p:spPr>
          <a:xfrm>
            <a:off x="6732240" y="2296560"/>
            <a:ext cx="1080120"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Výkon </a:t>
            </a:r>
          </a:p>
        </p:txBody>
      </p:sp>
      <p:sp>
        <p:nvSpPr>
          <p:cNvPr id="12" name="Šipka dolů 11"/>
          <p:cNvSpPr/>
          <p:nvPr/>
        </p:nvSpPr>
        <p:spPr>
          <a:xfrm>
            <a:off x="1602212" y="1757697"/>
            <a:ext cx="139625" cy="432679"/>
          </a:xfrm>
          <a:prstGeom prst="down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3" name="Šipka nahoru 12"/>
          <p:cNvSpPr/>
          <p:nvPr/>
        </p:nvSpPr>
        <p:spPr>
          <a:xfrm flipH="1">
            <a:off x="1602212" y="2998638"/>
            <a:ext cx="139625" cy="489039"/>
          </a:xfrm>
          <a:prstGeom prst="up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4" name="Šipka doprava 13"/>
          <p:cNvSpPr/>
          <p:nvPr/>
        </p:nvSpPr>
        <p:spPr>
          <a:xfrm>
            <a:off x="2655806" y="2613310"/>
            <a:ext cx="548042" cy="174464"/>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5" name="Šipka doprava 14"/>
          <p:cNvSpPr/>
          <p:nvPr/>
        </p:nvSpPr>
        <p:spPr>
          <a:xfrm>
            <a:off x="4464005" y="2604106"/>
            <a:ext cx="339796" cy="174464"/>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7" name="Šipka doprava 16"/>
          <p:cNvSpPr/>
          <p:nvPr/>
        </p:nvSpPr>
        <p:spPr>
          <a:xfrm flipV="1">
            <a:off x="6296613" y="2604106"/>
            <a:ext cx="367197" cy="165260"/>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Tree>
    <p:extLst>
      <p:ext uri="{BB962C8B-B14F-4D97-AF65-F5344CB8AC3E}">
        <p14:creationId xmlns:p14="http://schemas.microsoft.com/office/powerpoint/2010/main" val="318954493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a:t>Hmotné zdroje </a:t>
            </a:r>
            <a:r>
              <a:rPr lang="cs-CZ" sz="1600" dirty="0"/>
              <a:t>(viditelné, fyzické atributy)</a:t>
            </a:r>
          </a:p>
          <a:p>
            <a:pPr lvl="1"/>
            <a:r>
              <a:rPr lang="cs-CZ" sz="1600" dirty="0"/>
              <a:t>Kapitál</a:t>
            </a:r>
          </a:p>
          <a:p>
            <a:pPr lvl="1"/>
            <a:r>
              <a:rPr lang="cs-CZ" sz="1600" dirty="0"/>
              <a:t>Lidé,</a:t>
            </a:r>
          </a:p>
          <a:p>
            <a:pPr lvl="1"/>
            <a:r>
              <a:rPr lang="cs-CZ" sz="1600" dirty="0"/>
              <a:t>Budovy, stroje, zařízení…</a:t>
            </a:r>
          </a:p>
          <a:p>
            <a:pPr lvl="1"/>
            <a:endParaRPr lang="cs-CZ" sz="1600" dirty="0"/>
          </a:p>
          <a:p>
            <a:r>
              <a:rPr lang="cs-CZ" sz="1600" b="1" dirty="0"/>
              <a:t>Nehmotné zdroje </a:t>
            </a:r>
            <a:r>
              <a:rPr lang="cs-CZ" sz="1600" dirty="0"/>
              <a:t>(neviditelné, bez fyzických atributů)</a:t>
            </a:r>
          </a:p>
          <a:p>
            <a:pPr lvl="1"/>
            <a:r>
              <a:rPr lang="cs-CZ" sz="1600" dirty="0"/>
              <a:t>Podniková kultura</a:t>
            </a:r>
          </a:p>
          <a:p>
            <a:pPr lvl="1"/>
            <a:r>
              <a:rPr lang="cs-CZ" sz="1600" dirty="0"/>
              <a:t>Know-how</a:t>
            </a:r>
          </a:p>
          <a:p>
            <a:pPr lvl="1"/>
            <a:r>
              <a:rPr lang="cs-CZ" sz="1600" dirty="0"/>
              <a:t>Znalosti</a:t>
            </a:r>
          </a:p>
          <a:p>
            <a:pPr lvl="1"/>
            <a:r>
              <a:rPr lang="cs-CZ" sz="1600" dirty="0"/>
              <a:t>Reputace</a:t>
            </a:r>
          </a:p>
          <a:p>
            <a:pPr lvl="1"/>
            <a:r>
              <a:rPr lang="cs-CZ" sz="1600" dirty="0"/>
              <a:t>Duševní vlastnictví (patenty, značky, design…)…</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Zdroje podniku</a:t>
            </a:r>
          </a:p>
        </p:txBody>
      </p:sp>
    </p:spTree>
    <p:extLst>
      <p:ext uri="{BB962C8B-B14F-4D97-AF65-F5344CB8AC3E}">
        <p14:creationId xmlns:p14="http://schemas.microsoft.com/office/powerpoint/2010/main" val="85925911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Podniková kultura</a:t>
            </a:r>
          </a:p>
          <a:p>
            <a:pPr algn="just"/>
            <a:r>
              <a:rPr lang="cs-CZ" sz="2000" dirty="0"/>
              <a:t>Podniková kultura je jedním z významných prvků ovlivňujících celkovou efektivnost podniku. </a:t>
            </a:r>
          </a:p>
          <a:p>
            <a:pPr algn="just"/>
            <a:r>
              <a:rPr lang="cs-CZ" sz="2000" dirty="0"/>
              <a:t>Podniková kultura plní v organizaci důležité funkce, čímž současně ovlivňuje chování lidí uvnitř organizace, ale i chování organizace navenek, vůči svému konkurenčnímu prostředí. Podniková kultura nepůsobí izolovaně. </a:t>
            </a:r>
          </a:p>
          <a:p>
            <a:pPr algn="just"/>
            <a:r>
              <a:rPr lang="cs-CZ" sz="2000" dirty="0"/>
              <a:t>Podle Lukášové a Nového (2004) působí podniková kultura ve vzájemných vztazích zejména s organizační strategií a organizační strukturou, přičemž právě strategie podniku je považována za faktor rozhodující o úspěchu nebo neúspěchu podnikatelské činnosti.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233266044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Podniková kultura</a:t>
            </a:r>
          </a:p>
          <a:p>
            <a:pPr algn="just"/>
            <a:r>
              <a:rPr lang="cs-CZ" sz="2000" dirty="0"/>
              <a:t>V průběhu let, kdy byly prováděny rozsáhlé výzkumy, autoři prověřovali především vliv síly podnikové kultury a obsahu podnikové kultury na výkonnost podniku. </a:t>
            </a:r>
          </a:p>
          <a:p>
            <a:pPr algn="just"/>
            <a:r>
              <a:rPr lang="cs-CZ" sz="2000" dirty="0"/>
              <a:t>Na základě výsledků těchto výzkumů bylo zjištěno, že na výkonnost podniku působí oba tyto parametry v jejich vzájemné kombinaci. </a:t>
            </a:r>
          </a:p>
          <a:p>
            <a:pPr algn="just"/>
            <a:r>
              <a:rPr lang="cs-CZ" sz="2000" dirty="0"/>
              <a:t>Lze tedy říci, že pokud má podniková kultura vhodný obsah, pak silná kultura podporuje výkonnost a konkurenceschopnost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56988771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Podniková kultura je jedním z významných prvků ovlivňujících celkovou efektivnost podniku. </a:t>
            </a:r>
          </a:p>
          <a:p>
            <a:pPr algn="just"/>
            <a:r>
              <a:rPr lang="cs-CZ" sz="1800" dirty="0"/>
              <a:t>Podniková kultura plní v organizaci důležité funkce, čímž současně ovlivňuje chování lidí uvnitř organizace, ale i chování organizace navenek, vůči svému konkurenčnímu prostředí. </a:t>
            </a:r>
          </a:p>
          <a:p>
            <a:pPr algn="just"/>
            <a:r>
              <a:rPr lang="cs-CZ" sz="1800" dirty="0"/>
              <a:t>Podniková kultura nepůsobí izolovaně. </a:t>
            </a:r>
          </a:p>
          <a:p>
            <a:pPr algn="just"/>
            <a:r>
              <a:rPr lang="cs-CZ" sz="1800" dirty="0"/>
              <a:t>Podle Lukášové a Nového (2004) působí podniková kultura ve vzájemných vztazích zejména s organizační strategií a organizační strukturou, přičemž právě strategie podniku je považována za faktor rozhodující o úspěchu nebo neúspěchu podnikatelské činnosti.</a:t>
            </a:r>
          </a:p>
          <a:p>
            <a:pPr algn="just"/>
            <a:r>
              <a:rPr lang="cs-CZ" sz="1800" dirty="0"/>
              <a:t>Lze tedy říci, že pokud má podniková kultura vhodný obsah, pak silná kultura podporuje výkonnost a konkurenceschopnost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Management organizace a podniková kultura</a:t>
            </a:r>
          </a:p>
        </p:txBody>
      </p:sp>
    </p:spTree>
    <p:extLst>
      <p:ext uri="{BB962C8B-B14F-4D97-AF65-F5344CB8AC3E}">
        <p14:creationId xmlns:p14="http://schemas.microsoft.com/office/powerpoint/2010/main" val="238378238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2920</TotalTime>
  <Words>10799</Words>
  <Application>Microsoft Office PowerPoint</Application>
  <PresentationFormat>Předvádění na obrazovce (16:9)</PresentationFormat>
  <Paragraphs>701</Paragraphs>
  <Slides>102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102</vt:i4>
      </vt:variant>
    </vt:vector>
  </HeadingPairs>
  <TitlesOfParts>
    <vt:vector size="107" baseType="lpstr">
      <vt:lpstr>Arial</vt:lpstr>
      <vt:lpstr>Calibri</vt:lpstr>
      <vt:lpstr>Enriqueta</vt:lpstr>
      <vt:lpstr>Times New Roman</vt:lpstr>
      <vt:lpstr>SLU</vt:lpstr>
      <vt:lpstr>Podnikatelské prostředí</vt:lpstr>
      <vt:lpstr>Základní informace k předmětu</vt:lpstr>
      <vt:lpstr>Podnikatelské prostředí</vt:lpstr>
      <vt:lpstr>Význam podnikatelského prostředí</vt:lpstr>
      <vt:lpstr>Význam podnikatelského prostředí</vt:lpstr>
      <vt:lpstr>Změny v podnikatelském prostředí</vt:lpstr>
      <vt:lpstr>Typologie podnikatelského prostředí</vt:lpstr>
      <vt:lpstr>Typologie podnikatelského prostředí</vt:lpstr>
      <vt:lpstr>Struktura podnikatelského prostředí</vt:lpstr>
      <vt:lpstr>Struktura podnikatelského prostředí</vt:lpstr>
      <vt:lpstr>Struktura podnikatelského prostředí</vt:lpstr>
      <vt:lpstr>Struktura podnikatelského prostředí</vt:lpstr>
      <vt:lpstr>Externí podnikatelské prostředí</vt:lpstr>
      <vt:lpstr>Interní podnikatelské prostředí</vt:lpstr>
      <vt:lpstr>Struktura podnikatelského prostředí</vt:lpstr>
      <vt:lpstr>Struktura podnikatelského prostředí</vt:lpstr>
      <vt:lpstr>Struktura podnikatelského prostředí</vt:lpstr>
      <vt:lpstr>Struktura podnikatelského prostředí</vt:lpstr>
      <vt:lpstr>Struktura podnikatelského prostředí</vt:lpstr>
      <vt:lpstr>Globální podnikatelské prostředí</vt:lpstr>
      <vt:lpstr>Prostředí světové ekonomiky</vt:lpstr>
      <vt:lpstr>Prostředí světové ekonomiky</vt:lpstr>
      <vt:lpstr>Prostředí světové ekonomiky</vt:lpstr>
      <vt:lpstr>Prostředí národního státu</vt:lpstr>
      <vt:lpstr>Prostředí národního státu </vt:lpstr>
      <vt:lpstr>Externí podnikatelské prostředí</vt:lpstr>
      <vt:lpstr>Externí podnikatelské prostředí</vt:lpstr>
      <vt:lpstr>Makroprostředí</vt:lpstr>
      <vt:lpstr>Prvky makroprostředí</vt:lpstr>
      <vt:lpstr>Prvky makroprostředí</vt:lpstr>
      <vt:lpstr>Prvky makroprostředí</vt:lpstr>
      <vt:lpstr>Prvky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Brainstorming</vt:lpstr>
      <vt:lpstr>Metoda DELPHI</vt:lpstr>
      <vt:lpstr>Metoda scénářů</vt:lpstr>
      <vt:lpstr>Metody analýzy makroprostředí</vt:lpstr>
      <vt:lpstr>Metody analýzy makroprostředí</vt:lpstr>
      <vt:lpstr>Tržní prostředí</vt:lpstr>
      <vt:lpstr>Subjekty tržního prostředí</vt:lpstr>
      <vt:lpstr>Odvětví</vt:lpstr>
      <vt:lpstr>Odvětví</vt:lpstr>
      <vt:lpstr>Odvětví</vt:lpstr>
      <vt:lpstr>Odvětví</vt:lpstr>
      <vt:lpstr>Trh</vt:lpstr>
      <vt:lpstr>Trh</vt:lpstr>
      <vt:lpstr>Trh</vt:lpstr>
      <vt:lpstr>Trh</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Interní podnikatelské prostředí</vt:lpstr>
      <vt:lpstr>Interní podnikatelské prostředí</vt:lpstr>
      <vt:lpstr>Strategické faktory interního podnikatelského prostředí</vt:lpstr>
      <vt:lpstr>Strategické faktory interního podnikatelského prostředí</vt:lpstr>
      <vt:lpstr>Podniková strategie</vt:lpstr>
      <vt:lpstr>Typologie strategií I</vt:lpstr>
      <vt:lpstr>Typologie strategií II</vt:lpstr>
      <vt:lpstr>Požadavky na úspěšnou celopodnikovou strategii</vt:lpstr>
      <vt:lpstr>Podmínky pro úspěšnou celopodnikovou strategii</vt:lpstr>
      <vt:lpstr>Strategické faktory interního podnikatelského prostředí</vt:lpstr>
      <vt:lpstr>Organizační struktura I</vt:lpstr>
      <vt:lpstr>Organizační struktura II</vt:lpstr>
      <vt:lpstr>Organizační struktura III</vt:lpstr>
      <vt:lpstr>Strategické faktory interního podnikatelského prostředí</vt:lpstr>
      <vt:lpstr>Organizační faktory interního podnikatelského prostředí</vt:lpstr>
      <vt:lpstr>Organizační faktory interního podnikatelského prostředí</vt:lpstr>
      <vt:lpstr>Organizační faktory interního podnikatelského prostředí</vt:lpstr>
      <vt:lpstr>Organizační faktory interního podnikatelského prostředí</vt:lpstr>
      <vt:lpstr>Prvky interního prostředí podniku</vt:lpstr>
      <vt:lpstr>Zdroje podniku</vt:lpstr>
      <vt:lpstr>Organizační faktory interního podnikatelského prostředí</vt:lpstr>
      <vt:lpstr>Organizační faktory interního podnikatelského prostředí</vt:lpstr>
      <vt:lpstr>Management organizace a podniková kultura</vt:lpstr>
      <vt:lpstr>Vymezení pojmu podniková kultura</vt:lpstr>
      <vt:lpstr>Funkce podnikové kultury</vt:lpstr>
      <vt:lpstr>Prvky podnikové kultury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170</cp:revision>
  <dcterms:created xsi:type="dcterms:W3CDTF">2016-07-06T15:42:34Z</dcterms:created>
  <dcterms:modified xsi:type="dcterms:W3CDTF">2024-02-26T19:12:46Z</dcterms:modified>
</cp:coreProperties>
</file>