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1"/>
  </p:notesMasterIdLst>
  <p:sldIdLst>
    <p:sldId id="256" r:id="rId2"/>
    <p:sldId id="257" r:id="rId3"/>
    <p:sldId id="265" r:id="rId4"/>
    <p:sldId id="266" r:id="rId5"/>
    <p:sldId id="267" r:id="rId6"/>
    <p:sldId id="280" r:id="rId7"/>
    <p:sldId id="269" r:id="rId8"/>
    <p:sldId id="284" r:id="rId9"/>
    <p:sldId id="283" r:id="rId10"/>
    <p:sldId id="271" r:id="rId11"/>
    <p:sldId id="338" r:id="rId12"/>
    <p:sldId id="272" r:id="rId13"/>
    <p:sldId id="289" r:id="rId14"/>
    <p:sldId id="290" r:id="rId15"/>
    <p:sldId id="291" r:id="rId16"/>
    <p:sldId id="292" r:id="rId17"/>
    <p:sldId id="293" r:id="rId18"/>
    <p:sldId id="294" r:id="rId19"/>
    <p:sldId id="296" r:id="rId20"/>
    <p:sldId id="299" r:id="rId21"/>
    <p:sldId id="304" r:id="rId22"/>
    <p:sldId id="305" r:id="rId23"/>
    <p:sldId id="306" r:id="rId24"/>
    <p:sldId id="309" r:id="rId25"/>
    <p:sldId id="307" r:id="rId26"/>
    <p:sldId id="311" r:id="rId27"/>
    <p:sldId id="313" r:id="rId28"/>
    <p:sldId id="315" r:id="rId29"/>
    <p:sldId id="316" r:id="rId30"/>
    <p:sldId id="317" r:id="rId31"/>
    <p:sldId id="321" r:id="rId32"/>
    <p:sldId id="320" r:id="rId33"/>
    <p:sldId id="323" r:id="rId34"/>
    <p:sldId id="322" r:id="rId35"/>
    <p:sldId id="324" r:id="rId36"/>
    <p:sldId id="325" r:id="rId37"/>
    <p:sldId id="326" r:id="rId38"/>
    <p:sldId id="327" r:id="rId39"/>
    <p:sldId id="328" r:id="rId40"/>
    <p:sldId id="329" r:id="rId41"/>
    <p:sldId id="330" r:id="rId42"/>
    <p:sldId id="331" r:id="rId43"/>
    <p:sldId id="332" r:id="rId44"/>
    <p:sldId id="333" r:id="rId45"/>
    <p:sldId id="334" r:id="rId46"/>
    <p:sldId id="335" r:id="rId47"/>
    <p:sldId id="336" r:id="rId48"/>
    <p:sldId id="337" r:id="rId49"/>
    <p:sldId id="263" r:id="rId50"/>
  </p:sldIdLst>
  <p:sldSz cx="9144000" cy="5143500" type="screen16x9"/>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07871"/>
    <a:srgbClr val="000000"/>
    <a:srgbClr val="981E3A"/>
    <a:srgbClr val="9F2B2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38" d="100"/>
          <a:sy n="138" d="100"/>
        </p:scale>
        <p:origin x="228" y="114"/>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microsoft.com/office/2016/11/relationships/changesInfo" Target="changesInfos/changesInfo1.xml"/><Relationship Id="rId8" Type="http://schemas.openxmlformats.org/officeDocument/2006/relationships/slide" Target="slides/slide7.xml"/><Relationship Id="rId51" Type="http://schemas.openxmlformats.org/officeDocument/2006/relationships/notesMaster" Target="notesMasters/notesMaster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ichal Stoklasa" userId="7c7ba8f323bf6ffe" providerId="LiveId" clId="{F4CF4BE2-4A8C-4FDC-8B3F-39298905633B}"/>
    <pc:docChg chg="custSel addSld modSld sldOrd">
      <pc:chgData name="Michal Stoklasa" userId="7c7ba8f323bf6ffe" providerId="LiveId" clId="{F4CF4BE2-4A8C-4FDC-8B3F-39298905633B}" dt="2021-04-07T15:15:37.744" v="906" actId="20577"/>
      <pc:docMkLst>
        <pc:docMk/>
      </pc:docMkLst>
      <pc:sldChg chg="modSp mod">
        <pc:chgData name="Michal Stoklasa" userId="7c7ba8f323bf6ffe" providerId="LiveId" clId="{F4CF4BE2-4A8C-4FDC-8B3F-39298905633B}" dt="2021-04-07T14:20:15.733" v="134" actId="20577"/>
        <pc:sldMkLst>
          <pc:docMk/>
          <pc:sldMk cId="2938977308" sldId="272"/>
        </pc:sldMkLst>
        <pc:spChg chg="mod">
          <ac:chgData name="Michal Stoklasa" userId="7c7ba8f323bf6ffe" providerId="LiveId" clId="{F4CF4BE2-4A8C-4FDC-8B3F-39298905633B}" dt="2021-04-07T14:20:15.733" v="134" actId="20577"/>
          <ac:spMkLst>
            <pc:docMk/>
            <pc:sldMk cId="2938977308" sldId="272"/>
            <ac:spMk id="3" creationId="{00000000-0000-0000-0000-000000000000}"/>
          </ac:spMkLst>
        </pc:spChg>
      </pc:sldChg>
      <pc:sldChg chg="modSp mod">
        <pc:chgData name="Michal Stoklasa" userId="7c7ba8f323bf6ffe" providerId="LiveId" clId="{F4CF4BE2-4A8C-4FDC-8B3F-39298905633B}" dt="2021-04-07T14:12:28.062" v="63" actId="20577"/>
        <pc:sldMkLst>
          <pc:docMk/>
          <pc:sldMk cId="3322386883" sldId="284"/>
        </pc:sldMkLst>
        <pc:spChg chg="mod">
          <ac:chgData name="Michal Stoklasa" userId="7c7ba8f323bf6ffe" providerId="LiveId" clId="{F4CF4BE2-4A8C-4FDC-8B3F-39298905633B}" dt="2021-04-07T14:12:28.062" v="63" actId="20577"/>
          <ac:spMkLst>
            <pc:docMk/>
            <pc:sldMk cId="3322386883" sldId="284"/>
            <ac:spMk id="3" creationId="{00000000-0000-0000-0000-000000000000}"/>
          </ac:spMkLst>
        </pc:spChg>
      </pc:sldChg>
      <pc:sldChg chg="modSp add mod ord">
        <pc:chgData name="Michal Stoklasa" userId="7c7ba8f323bf6ffe" providerId="LiveId" clId="{F4CF4BE2-4A8C-4FDC-8B3F-39298905633B}" dt="2021-04-07T15:15:37.744" v="906" actId="20577"/>
        <pc:sldMkLst>
          <pc:docMk/>
          <pc:sldMk cId="917667751" sldId="338"/>
        </pc:sldMkLst>
        <pc:spChg chg="mod">
          <ac:chgData name="Michal Stoklasa" userId="7c7ba8f323bf6ffe" providerId="LiveId" clId="{F4CF4BE2-4A8C-4FDC-8B3F-39298905633B}" dt="2021-04-07T15:06:44.921" v="171" actId="20577"/>
          <ac:spMkLst>
            <pc:docMk/>
            <pc:sldMk cId="917667751" sldId="338"/>
            <ac:spMk id="2" creationId="{00000000-0000-0000-0000-000000000000}"/>
          </ac:spMkLst>
        </pc:spChg>
        <pc:spChg chg="mod">
          <ac:chgData name="Michal Stoklasa" userId="7c7ba8f323bf6ffe" providerId="LiveId" clId="{F4CF4BE2-4A8C-4FDC-8B3F-39298905633B}" dt="2021-04-07T15:15:37.744" v="906" actId="20577"/>
          <ac:spMkLst>
            <pc:docMk/>
            <pc:sldMk cId="917667751" sldId="338"/>
            <ac:spMk id="3" creationId="{00000000-0000-0000-0000-000000000000}"/>
          </ac:spMkLst>
        </pc:spChg>
      </pc:sldChg>
    </pc:docChg>
  </pc:docChgLst>
  <pc:docChgLst>
    <pc:chgData name="Michal Stoklasa" userId="7c7ba8f323bf6ffe" providerId="LiveId" clId="{6776BCCF-F3A4-468D-8132-8F23C363DA6E}"/>
    <pc:docChg chg="modSld">
      <pc:chgData name="Michal Stoklasa" userId="7c7ba8f323bf6ffe" providerId="LiveId" clId="{6776BCCF-F3A4-468D-8132-8F23C363DA6E}" dt="2021-04-07T11:04:05.771" v="90" actId="20577"/>
      <pc:docMkLst>
        <pc:docMk/>
      </pc:docMkLst>
      <pc:sldChg chg="modSp mod">
        <pc:chgData name="Michal Stoklasa" userId="7c7ba8f323bf6ffe" providerId="LiveId" clId="{6776BCCF-F3A4-468D-8132-8F23C363DA6E}" dt="2021-04-07T11:04:05.771" v="90" actId="20577"/>
        <pc:sldMkLst>
          <pc:docMk/>
          <pc:sldMk cId="3677277479" sldId="280"/>
        </pc:sldMkLst>
        <pc:spChg chg="mod">
          <ac:chgData name="Michal Stoklasa" userId="7c7ba8f323bf6ffe" providerId="LiveId" clId="{6776BCCF-F3A4-468D-8132-8F23C363DA6E}" dt="2021-04-07T11:04:05.771" v="90" actId="20577"/>
          <ac:spMkLst>
            <pc:docMk/>
            <pc:sldMk cId="3677277479" sldId="280"/>
            <ac:spMk id="3"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6097986-0C26-47DE-8982-7AD2B6842259}" type="datetimeFigureOut">
              <a:rPr lang="cs-CZ" smtClean="0"/>
              <a:t>27.04.2021</a:t>
            </a:fld>
            <a:endParaRPr lang="cs-CZ"/>
          </a:p>
        </p:txBody>
      </p:sp>
      <p:sp>
        <p:nvSpPr>
          <p:cNvPr id="4" name="Zástupný symbol pro obrázek snímku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DD4000A-37E1-4D72-B31A-77993FD77D47}" type="slidenum">
              <a:rPr lang="cs-CZ" smtClean="0"/>
              <a:t>‹#›</a:t>
            </a:fld>
            <a:endParaRPr lang="cs-CZ"/>
          </a:p>
        </p:txBody>
      </p:sp>
    </p:spTree>
    <p:extLst>
      <p:ext uri="{BB962C8B-B14F-4D97-AF65-F5344CB8AC3E}">
        <p14:creationId xmlns:p14="http://schemas.microsoft.com/office/powerpoint/2010/main" val="22974456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a:t>
            </a:fld>
            <a:endParaRPr lang="cs-CZ"/>
          </a:p>
        </p:txBody>
      </p:sp>
    </p:spTree>
    <p:extLst>
      <p:ext uri="{BB962C8B-B14F-4D97-AF65-F5344CB8AC3E}">
        <p14:creationId xmlns:p14="http://schemas.microsoft.com/office/powerpoint/2010/main" val="33102618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14</a:t>
            </a:fld>
            <a:endParaRPr lang="cs-CZ"/>
          </a:p>
        </p:txBody>
      </p:sp>
    </p:spTree>
    <p:extLst>
      <p:ext uri="{BB962C8B-B14F-4D97-AF65-F5344CB8AC3E}">
        <p14:creationId xmlns:p14="http://schemas.microsoft.com/office/powerpoint/2010/main" val="265757244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15</a:t>
            </a:fld>
            <a:endParaRPr lang="cs-CZ"/>
          </a:p>
        </p:txBody>
      </p:sp>
    </p:spTree>
    <p:extLst>
      <p:ext uri="{BB962C8B-B14F-4D97-AF65-F5344CB8AC3E}">
        <p14:creationId xmlns:p14="http://schemas.microsoft.com/office/powerpoint/2010/main" val="2657869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16</a:t>
            </a:fld>
            <a:endParaRPr lang="cs-CZ"/>
          </a:p>
        </p:txBody>
      </p:sp>
    </p:spTree>
    <p:extLst>
      <p:ext uri="{BB962C8B-B14F-4D97-AF65-F5344CB8AC3E}">
        <p14:creationId xmlns:p14="http://schemas.microsoft.com/office/powerpoint/2010/main" val="283408044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17</a:t>
            </a:fld>
            <a:endParaRPr lang="cs-CZ"/>
          </a:p>
        </p:txBody>
      </p:sp>
    </p:spTree>
    <p:extLst>
      <p:ext uri="{BB962C8B-B14F-4D97-AF65-F5344CB8AC3E}">
        <p14:creationId xmlns:p14="http://schemas.microsoft.com/office/powerpoint/2010/main" val="180790809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18</a:t>
            </a:fld>
            <a:endParaRPr lang="cs-CZ"/>
          </a:p>
        </p:txBody>
      </p:sp>
    </p:spTree>
    <p:extLst>
      <p:ext uri="{BB962C8B-B14F-4D97-AF65-F5344CB8AC3E}">
        <p14:creationId xmlns:p14="http://schemas.microsoft.com/office/powerpoint/2010/main" val="8435286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19</a:t>
            </a:fld>
            <a:endParaRPr lang="cs-CZ"/>
          </a:p>
        </p:txBody>
      </p:sp>
    </p:spTree>
    <p:extLst>
      <p:ext uri="{BB962C8B-B14F-4D97-AF65-F5344CB8AC3E}">
        <p14:creationId xmlns:p14="http://schemas.microsoft.com/office/powerpoint/2010/main" val="397286781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20</a:t>
            </a:fld>
            <a:endParaRPr lang="cs-CZ"/>
          </a:p>
        </p:txBody>
      </p:sp>
    </p:spTree>
    <p:extLst>
      <p:ext uri="{BB962C8B-B14F-4D97-AF65-F5344CB8AC3E}">
        <p14:creationId xmlns:p14="http://schemas.microsoft.com/office/powerpoint/2010/main" val="220758725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21</a:t>
            </a:fld>
            <a:endParaRPr lang="cs-CZ"/>
          </a:p>
        </p:txBody>
      </p:sp>
    </p:spTree>
    <p:extLst>
      <p:ext uri="{BB962C8B-B14F-4D97-AF65-F5344CB8AC3E}">
        <p14:creationId xmlns:p14="http://schemas.microsoft.com/office/powerpoint/2010/main" val="263723250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22</a:t>
            </a:fld>
            <a:endParaRPr lang="cs-CZ"/>
          </a:p>
        </p:txBody>
      </p:sp>
    </p:spTree>
    <p:extLst>
      <p:ext uri="{BB962C8B-B14F-4D97-AF65-F5344CB8AC3E}">
        <p14:creationId xmlns:p14="http://schemas.microsoft.com/office/powerpoint/2010/main" val="148195170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23</a:t>
            </a:fld>
            <a:endParaRPr lang="cs-CZ"/>
          </a:p>
        </p:txBody>
      </p:sp>
    </p:spTree>
    <p:extLst>
      <p:ext uri="{BB962C8B-B14F-4D97-AF65-F5344CB8AC3E}">
        <p14:creationId xmlns:p14="http://schemas.microsoft.com/office/powerpoint/2010/main" val="373698996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a:t>
            </a:fld>
            <a:endParaRPr lang="cs-CZ"/>
          </a:p>
        </p:txBody>
      </p:sp>
    </p:spTree>
    <p:extLst>
      <p:ext uri="{BB962C8B-B14F-4D97-AF65-F5344CB8AC3E}">
        <p14:creationId xmlns:p14="http://schemas.microsoft.com/office/powerpoint/2010/main" val="55612398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24</a:t>
            </a:fld>
            <a:endParaRPr lang="cs-CZ"/>
          </a:p>
        </p:txBody>
      </p:sp>
    </p:spTree>
    <p:extLst>
      <p:ext uri="{BB962C8B-B14F-4D97-AF65-F5344CB8AC3E}">
        <p14:creationId xmlns:p14="http://schemas.microsoft.com/office/powerpoint/2010/main" val="400882438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25</a:t>
            </a:fld>
            <a:endParaRPr lang="cs-CZ"/>
          </a:p>
        </p:txBody>
      </p:sp>
    </p:spTree>
    <p:extLst>
      <p:ext uri="{BB962C8B-B14F-4D97-AF65-F5344CB8AC3E}">
        <p14:creationId xmlns:p14="http://schemas.microsoft.com/office/powerpoint/2010/main" val="4893630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26</a:t>
            </a:fld>
            <a:endParaRPr lang="cs-CZ"/>
          </a:p>
        </p:txBody>
      </p:sp>
    </p:spTree>
    <p:extLst>
      <p:ext uri="{BB962C8B-B14F-4D97-AF65-F5344CB8AC3E}">
        <p14:creationId xmlns:p14="http://schemas.microsoft.com/office/powerpoint/2010/main" val="259978409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27</a:t>
            </a:fld>
            <a:endParaRPr lang="cs-CZ"/>
          </a:p>
        </p:txBody>
      </p:sp>
    </p:spTree>
    <p:extLst>
      <p:ext uri="{BB962C8B-B14F-4D97-AF65-F5344CB8AC3E}">
        <p14:creationId xmlns:p14="http://schemas.microsoft.com/office/powerpoint/2010/main" val="135071874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28</a:t>
            </a:fld>
            <a:endParaRPr lang="cs-CZ"/>
          </a:p>
        </p:txBody>
      </p:sp>
    </p:spTree>
    <p:extLst>
      <p:ext uri="{BB962C8B-B14F-4D97-AF65-F5344CB8AC3E}">
        <p14:creationId xmlns:p14="http://schemas.microsoft.com/office/powerpoint/2010/main" val="368653401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29</a:t>
            </a:fld>
            <a:endParaRPr lang="cs-CZ"/>
          </a:p>
        </p:txBody>
      </p:sp>
    </p:spTree>
    <p:extLst>
      <p:ext uri="{BB962C8B-B14F-4D97-AF65-F5344CB8AC3E}">
        <p14:creationId xmlns:p14="http://schemas.microsoft.com/office/powerpoint/2010/main" val="390716392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30</a:t>
            </a:fld>
            <a:endParaRPr lang="cs-CZ"/>
          </a:p>
        </p:txBody>
      </p:sp>
    </p:spTree>
    <p:extLst>
      <p:ext uri="{BB962C8B-B14F-4D97-AF65-F5344CB8AC3E}">
        <p14:creationId xmlns:p14="http://schemas.microsoft.com/office/powerpoint/2010/main" val="291004487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31</a:t>
            </a:fld>
            <a:endParaRPr lang="cs-CZ"/>
          </a:p>
        </p:txBody>
      </p:sp>
    </p:spTree>
    <p:extLst>
      <p:ext uri="{BB962C8B-B14F-4D97-AF65-F5344CB8AC3E}">
        <p14:creationId xmlns:p14="http://schemas.microsoft.com/office/powerpoint/2010/main" val="1545182354"/>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32</a:t>
            </a:fld>
            <a:endParaRPr lang="cs-CZ"/>
          </a:p>
        </p:txBody>
      </p:sp>
    </p:spTree>
    <p:extLst>
      <p:ext uri="{BB962C8B-B14F-4D97-AF65-F5344CB8AC3E}">
        <p14:creationId xmlns:p14="http://schemas.microsoft.com/office/powerpoint/2010/main" val="2588197169"/>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33</a:t>
            </a:fld>
            <a:endParaRPr lang="cs-CZ"/>
          </a:p>
        </p:txBody>
      </p:sp>
    </p:spTree>
    <p:extLst>
      <p:ext uri="{BB962C8B-B14F-4D97-AF65-F5344CB8AC3E}">
        <p14:creationId xmlns:p14="http://schemas.microsoft.com/office/powerpoint/2010/main" val="182415801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cs-CZ" dirty="0"/>
              <a:t>Zdroj: http://www.strategyquant.com/doc/print-28.html</a:t>
            </a:r>
          </a:p>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4</a:t>
            </a:fld>
            <a:endParaRPr lang="cs-CZ"/>
          </a:p>
        </p:txBody>
      </p:sp>
    </p:spTree>
    <p:extLst>
      <p:ext uri="{BB962C8B-B14F-4D97-AF65-F5344CB8AC3E}">
        <p14:creationId xmlns:p14="http://schemas.microsoft.com/office/powerpoint/2010/main" val="167592665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34</a:t>
            </a:fld>
            <a:endParaRPr lang="cs-CZ"/>
          </a:p>
        </p:txBody>
      </p:sp>
    </p:spTree>
    <p:extLst>
      <p:ext uri="{BB962C8B-B14F-4D97-AF65-F5344CB8AC3E}">
        <p14:creationId xmlns:p14="http://schemas.microsoft.com/office/powerpoint/2010/main" val="1477030038"/>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35</a:t>
            </a:fld>
            <a:endParaRPr lang="cs-CZ"/>
          </a:p>
        </p:txBody>
      </p:sp>
    </p:spTree>
    <p:extLst>
      <p:ext uri="{BB962C8B-B14F-4D97-AF65-F5344CB8AC3E}">
        <p14:creationId xmlns:p14="http://schemas.microsoft.com/office/powerpoint/2010/main" val="2320669360"/>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36</a:t>
            </a:fld>
            <a:endParaRPr lang="cs-CZ"/>
          </a:p>
        </p:txBody>
      </p:sp>
    </p:spTree>
    <p:extLst>
      <p:ext uri="{BB962C8B-B14F-4D97-AF65-F5344CB8AC3E}">
        <p14:creationId xmlns:p14="http://schemas.microsoft.com/office/powerpoint/2010/main" val="2617619915"/>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37</a:t>
            </a:fld>
            <a:endParaRPr lang="cs-CZ"/>
          </a:p>
        </p:txBody>
      </p:sp>
    </p:spTree>
    <p:extLst>
      <p:ext uri="{BB962C8B-B14F-4D97-AF65-F5344CB8AC3E}">
        <p14:creationId xmlns:p14="http://schemas.microsoft.com/office/powerpoint/2010/main" val="4280202058"/>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38</a:t>
            </a:fld>
            <a:endParaRPr lang="cs-CZ"/>
          </a:p>
        </p:txBody>
      </p:sp>
    </p:spTree>
    <p:extLst>
      <p:ext uri="{BB962C8B-B14F-4D97-AF65-F5344CB8AC3E}">
        <p14:creationId xmlns:p14="http://schemas.microsoft.com/office/powerpoint/2010/main" val="2062935585"/>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39</a:t>
            </a:fld>
            <a:endParaRPr lang="cs-CZ"/>
          </a:p>
        </p:txBody>
      </p:sp>
    </p:spTree>
    <p:extLst>
      <p:ext uri="{BB962C8B-B14F-4D97-AF65-F5344CB8AC3E}">
        <p14:creationId xmlns:p14="http://schemas.microsoft.com/office/powerpoint/2010/main" val="1539117722"/>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40</a:t>
            </a:fld>
            <a:endParaRPr lang="cs-CZ"/>
          </a:p>
        </p:txBody>
      </p:sp>
    </p:spTree>
    <p:extLst>
      <p:ext uri="{BB962C8B-B14F-4D97-AF65-F5344CB8AC3E}">
        <p14:creationId xmlns:p14="http://schemas.microsoft.com/office/powerpoint/2010/main" val="2971364513"/>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41</a:t>
            </a:fld>
            <a:endParaRPr lang="cs-CZ"/>
          </a:p>
        </p:txBody>
      </p:sp>
    </p:spTree>
    <p:extLst>
      <p:ext uri="{BB962C8B-B14F-4D97-AF65-F5344CB8AC3E}">
        <p14:creationId xmlns:p14="http://schemas.microsoft.com/office/powerpoint/2010/main" val="2799121649"/>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42</a:t>
            </a:fld>
            <a:endParaRPr lang="cs-CZ"/>
          </a:p>
        </p:txBody>
      </p:sp>
    </p:spTree>
    <p:extLst>
      <p:ext uri="{BB962C8B-B14F-4D97-AF65-F5344CB8AC3E}">
        <p14:creationId xmlns:p14="http://schemas.microsoft.com/office/powerpoint/2010/main" val="3256968128"/>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43</a:t>
            </a:fld>
            <a:endParaRPr lang="cs-CZ"/>
          </a:p>
        </p:txBody>
      </p:sp>
    </p:spTree>
    <p:extLst>
      <p:ext uri="{BB962C8B-B14F-4D97-AF65-F5344CB8AC3E}">
        <p14:creationId xmlns:p14="http://schemas.microsoft.com/office/powerpoint/2010/main" val="382896281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5</a:t>
            </a:fld>
            <a:endParaRPr lang="cs-CZ"/>
          </a:p>
        </p:txBody>
      </p:sp>
    </p:spTree>
    <p:extLst>
      <p:ext uri="{BB962C8B-B14F-4D97-AF65-F5344CB8AC3E}">
        <p14:creationId xmlns:p14="http://schemas.microsoft.com/office/powerpoint/2010/main" val="1160267767"/>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44</a:t>
            </a:fld>
            <a:endParaRPr lang="cs-CZ"/>
          </a:p>
        </p:txBody>
      </p:sp>
    </p:spTree>
    <p:extLst>
      <p:ext uri="{BB962C8B-B14F-4D97-AF65-F5344CB8AC3E}">
        <p14:creationId xmlns:p14="http://schemas.microsoft.com/office/powerpoint/2010/main" val="150564181"/>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45</a:t>
            </a:fld>
            <a:endParaRPr lang="cs-CZ"/>
          </a:p>
        </p:txBody>
      </p:sp>
    </p:spTree>
    <p:extLst>
      <p:ext uri="{BB962C8B-B14F-4D97-AF65-F5344CB8AC3E}">
        <p14:creationId xmlns:p14="http://schemas.microsoft.com/office/powerpoint/2010/main" val="1412873000"/>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46</a:t>
            </a:fld>
            <a:endParaRPr lang="cs-CZ"/>
          </a:p>
        </p:txBody>
      </p:sp>
    </p:spTree>
    <p:extLst>
      <p:ext uri="{BB962C8B-B14F-4D97-AF65-F5344CB8AC3E}">
        <p14:creationId xmlns:p14="http://schemas.microsoft.com/office/powerpoint/2010/main" val="2251280540"/>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47</a:t>
            </a:fld>
            <a:endParaRPr lang="cs-CZ"/>
          </a:p>
        </p:txBody>
      </p:sp>
    </p:spTree>
    <p:extLst>
      <p:ext uri="{BB962C8B-B14F-4D97-AF65-F5344CB8AC3E}">
        <p14:creationId xmlns:p14="http://schemas.microsoft.com/office/powerpoint/2010/main" val="1745966659"/>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48</a:t>
            </a:fld>
            <a:endParaRPr lang="cs-CZ"/>
          </a:p>
        </p:txBody>
      </p:sp>
    </p:spTree>
    <p:extLst>
      <p:ext uri="{BB962C8B-B14F-4D97-AF65-F5344CB8AC3E}">
        <p14:creationId xmlns:p14="http://schemas.microsoft.com/office/powerpoint/2010/main" val="224454144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6</a:t>
            </a:fld>
            <a:endParaRPr lang="cs-CZ"/>
          </a:p>
        </p:txBody>
      </p:sp>
    </p:spTree>
    <p:extLst>
      <p:ext uri="{BB962C8B-B14F-4D97-AF65-F5344CB8AC3E}">
        <p14:creationId xmlns:p14="http://schemas.microsoft.com/office/powerpoint/2010/main" val="112090927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cs-CZ" dirty="0"/>
              <a:t>Zdroj: studenti </a:t>
            </a:r>
            <a:r>
              <a:rPr lang="cs-CZ" sz="1200" dirty="0"/>
              <a:t>Josef Michl, Patrik Buriánek, Vladislav Uhlíř, 2016</a:t>
            </a:r>
          </a:p>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7</a:t>
            </a:fld>
            <a:endParaRPr lang="cs-CZ"/>
          </a:p>
        </p:txBody>
      </p:sp>
    </p:spTree>
    <p:extLst>
      <p:ext uri="{BB962C8B-B14F-4D97-AF65-F5344CB8AC3E}">
        <p14:creationId xmlns:p14="http://schemas.microsoft.com/office/powerpoint/2010/main" val="391931376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10</a:t>
            </a:fld>
            <a:endParaRPr lang="cs-CZ"/>
          </a:p>
        </p:txBody>
      </p:sp>
    </p:spTree>
    <p:extLst>
      <p:ext uri="{BB962C8B-B14F-4D97-AF65-F5344CB8AC3E}">
        <p14:creationId xmlns:p14="http://schemas.microsoft.com/office/powerpoint/2010/main" val="216835493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12</a:t>
            </a:fld>
            <a:endParaRPr lang="cs-CZ"/>
          </a:p>
        </p:txBody>
      </p:sp>
    </p:spTree>
    <p:extLst>
      <p:ext uri="{BB962C8B-B14F-4D97-AF65-F5344CB8AC3E}">
        <p14:creationId xmlns:p14="http://schemas.microsoft.com/office/powerpoint/2010/main" val="292035430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13</a:t>
            </a:fld>
            <a:endParaRPr lang="cs-CZ"/>
          </a:p>
        </p:txBody>
      </p:sp>
    </p:spTree>
    <p:extLst>
      <p:ext uri="{BB962C8B-B14F-4D97-AF65-F5344CB8AC3E}">
        <p14:creationId xmlns:p14="http://schemas.microsoft.com/office/powerpoint/2010/main" val="19933817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ulní strana">
    <p:spTree>
      <p:nvGrpSpPr>
        <p:cNvPr id="1" name=""/>
        <p:cNvGrpSpPr/>
        <p:nvPr/>
      </p:nvGrpSpPr>
      <p:grpSpPr>
        <a:xfrm>
          <a:off x="0" y="0"/>
          <a:ext cx="0" cy="0"/>
          <a:chOff x="0" y="0"/>
          <a:chExt cx="0" cy="0"/>
        </a:xfrm>
      </p:grpSpPr>
    </p:spTree>
    <p:extLst>
      <p:ext uri="{BB962C8B-B14F-4D97-AF65-F5344CB8AC3E}">
        <p14:creationId xmlns:p14="http://schemas.microsoft.com/office/powerpoint/2010/main" val="39128808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List - obecný">
    <p:spTree>
      <p:nvGrpSpPr>
        <p:cNvPr id="1" name=""/>
        <p:cNvGrpSpPr/>
        <p:nvPr/>
      </p:nvGrpSpPr>
      <p:grpSpPr>
        <a:xfrm>
          <a:off x="0" y="0"/>
          <a:ext cx="0" cy="0"/>
          <a:chOff x="0" y="0"/>
          <a:chExt cx="0" cy="0"/>
        </a:xfrm>
      </p:grpSpPr>
      <p:pic>
        <p:nvPicPr>
          <p:cNvPr id="10" name="Obrázek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55996" y="226939"/>
            <a:ext cx="956040" cy="745712"/>
          </a:xfrm>
          <a:prstGeom prst="rect">
            <a:avLst/>
          </a:prstGeom>
        </p:spPr>
      </p:pic>
      <p:sp>
        <p:nvSpPr>
          <p:cNvPr id="7" name="Nadpis 1"/>
          <p:cNvSpPr>
            <a:spLocks noGrp="1"/>
          </p:cNvSpPr>
          <p:nvPr>
            <p:ph type="title"/>
          </p:nvPr>
        </p:nvSpPr>
        <p:spPr>
          <a:xfrm>
            <a:off x="251520" y="195486"/>
            <a:ext cx="4536504" cy="507703"/>
          </a:xfrm>
          <a:prstGeom prst="rect">
            <a:avLst/>
          </a:prstGeom>
          <a:noFill/>
          <a:ln>
            <a:noFill/>
          </a:ln>
        </p:spPr>
        <p:txBody>
          <a:bodyPr anchor="t">
            <a:noAutofit/>
          </a:bodyPr>
          <a:lstStyle>
            <a:lvl1pPr algn="l">
              <a:defRPr sz="2400"/>
            </a:lvl1pPr>
          </a:lstStyle>
          <a:p>
            <a:pPr algn="l"/>
            <a:r>
              <a:rPr lang="cs-CZ" sz="2400" dirty="0">
                <a:solidFill>
                  <a:srgbClr val="981E3A"/>
                </a:solidFill>
                <a:latin typeface="Times New Roman" panose="02020603050405020304" pitchFamily="18" charset="0"/>
                <a:cs typeface="Times New Roman" panose="02020603050405020304" pitchFamily="18" charset="0"/>
              </a:rPr>
              <a:t>Název listu</a:t>
            </a:r>
          </a:p>
        </p:txBody>
      </p:sp>
      <p:cxnSp>
        <p:nvCxnSpPr>
          <p:cNvPr id="9" name="Přímá spojnice 8"/>
          <p:cNvCxnSpPr/>
          <p:nvPr userDrawn="1"/>
        </p:nvCxnSpPr>
        <p:spPr>
          <a:xfrm>
            <a:off x="251520" y="699542"/>
            <a:ext cx="7416824"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cxnSp>
        <p:nvCxnSpPr>
          <p:cNvPr id="11" name="Přímá spojnice 10"/>
          <p:cNvCxnSpPr/>
          <p:nvPr userDrawn="1"/>
        </p:nvCxnSpPr>
        <p:spPr>
          <a:xfrm>
            <a:off x="251520" y="4731990"/>
            <a:ext cx="8660516"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sp>
        <p:nvSpPr>
          <p:cNvPr id="19" name="Zástupný symbol pro zápatí 18"/>
          <p:cNvSpPr>
            <a:spLocks noGrp="1"/>
          </p:cNvSpPr>
          <p:nvPr>
            <p:ph type="ftr" sz="quarter" idx="11"/>
          </p:nvPr>
        </p:nvSpPr>
        <p:spPr>
          <a:xfrm>
            <a:off x="236240" y="4731990"/>
            <a:ext cx="2895600" cy="273844"/>
          </a:xfrm>
          <a:prstGeom prst="rect">
            <a:avLst/>
          </a:prstGeom>
        </p:spPr>
        <p:txBody>
          <a:bodyPr/>
          <a:lstStyle>
            <a:lvl1pPr algn="l">
              <a:defRPr sz="800">
                <a:solidFill>
                  <a:srgbClr val="307871"/>
                </a:solidFill>
              </a:defRPr>
            </a:lvl1pPr>
          </a:lstStyle>
          <a:p>
            <a:r>
              <a:rPr lang="cs-CZ" altLang="cs-CZ">
                <a:cs typeface="Times New Roman" panose="02020603050405020304" pitchFamily="18" charset="0"/>
              </a:rPr>
              <a:t>Prostor pro doplňující informace, poznámky</a:t>
            </a:r>
            <a:endParaRPr lang="cs-CZ" altLang="cs-CZ" dirty="0">
              <a:cs typeface="Times New Roman" panose="02020603050405020304" pitchFamily="18" charset="0"/>
            </a:endParaRPr>
          </a:p>
        </p:txBody>
      </p:sp>
      <p:sp>
        <p:nvSpPr>
          <p:cNvPr id="20" name="Zástupný symbol pro číslo snímku 19"/>
          <p:cNvSpPr>
            <a:spLocks noGrp="1"/>
          </p:cNvSpPr>
          <p:nvPr>
            <p:ph type="sldNum" sz="quarter" idx="12"/>
          </p:nvPr>
        </p:nvSpPr>
        <p:spPr>
          <a:xfrm>
            <a:off x="7812360" y="4731990"/>
            <a:ext cx="1080120" cy="273844"/>
          </a:xfrm>
          <a:prstGeom prst="rect">
            <a:avLst/>
          </a:prstGeom>
        </p:spPr>
        <p:txBody>
          <a:bodyPr/>
          <a:lstStyle>
            <a:lvl1pPr algn="r">
              <a:defRPr/>
            </a:lvl1pPr>
          </a:lstStyle>
          <a:p>
            <a:fld id="{560808B9-4D1F-4069-9EB9-CD8802008F4E}" type="slidenum">
              <a:rPr lang="cs-CZ" smtClean="0"/>
              <a:pPr/>
              <a:t>‹#›</a:t>
            </a:fld>
            <a:endParaRPr lang="cs-CZ" dirty="0"/>
          </a:p>
        </p:txBody>
      </p:sp>
    </p:spTree>
    <p:extLst>
      <p:ext uri="{BB962C8B-B14F-4D97-AF65-F5344CB8AC3E}">
        <p14:creationId xmlns:p14="http://schemas.microsoft.com/office/powerpoint/2010/main" val="8906028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rázdný list">
    <p:spTree>
      <p:nvGrpSpPr>
        <p:cNvPr id="1" name=""/>
        <p:cNvGrpSpPr/>
        <p:nvPr/>
      </p:nvGrpSpPr>
      <p:grpSpPr>
        <a:xfrm>
          <a:off x="0" y="0"/>
          <a:ext cx="0" cy="0"/>
          <a:chOff x="0" y="0"/>
          <a:chExt cx="0" cy="0"/>
        </a:xfrm>
      </p:grpSpPr>
    </p:spTree>
    <p:extLst>
      <p:ext uri="{BB962C8B-B14F-4D97-AF65-F5344CB8AC3E}">
        <p14:creationId xmlns:p14="http://schemas.microsoft.com/office/powerpoint/2010/main" val="111682045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8388454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hyperlink" Target="https://www.zive.cz/clanky/sikovny-web-ukaze-kde-na-svete-jsou-produkty-applu-nejlevnejsi/sc-3-a-209749/default.aspx" TargetMode="External"/><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948263" y="555525"/>
            <a:ext cx="1699500" cy="1325611"/>
          </a:xfrm>
          <a:prstGeom prst="rect">
            <a:avLst/>
          </a:prstGeom>
        </p:spPr>
      </p:pic>
      <p:sp>
        <p:nvSpPr>
          <p:cNvPr id="7" name="Obdélník 6"/>
          <p:cNvSpPr/>
          <p:nvPr/>
        </p:nvSpPr>
        <p:spPr>
          <a:xfrm>
            <a:off x="251520" y="267494"/>
            <a:ext cx="561662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467544" y="699542"/>
            <a:ext cx="5112568" cy="2880320"/>
          </a:xfrm>
          <a:prstGeom prst="rect">
            <a:avLst/>
          </a:prstGeom>
        </p:spPr>
        <p:txBody>
          <a:bodyPr anchor="t">
            <a:normAutofit/>
          </a:bodyPr>
          <a:lstStyle/>
          <a:p>
            <a:pPr algn="l"/>
            <a:r>
              <a:rPr lang="cs-CZ" sz="4000" b="1" dirty="0">
                <a:solidFill>
                  <a:schemeClr val="bg1"/>
                </a:solidFill>
                <a:latin typeface="Times New Roman" panose="02020603050405020304" pitchFamily="18" charset="0"/>
                <a:cs typeface="Times New Roman" panose="02020603050405020304" pitchFamily="18" charset="0"/>
              </a:rPr>
              <a:t>Mezinárodní marketing – mezinárodní cenová politika</a:t>
            </a:r>
          </a:p>
        </p:txBody>
      </p:sp>
      <p:sp>
        <p:nvSpPr>
          <p:cNvPr id="9" name="Podnadpis 2"/>
          <p:cNvSpPr txBox="1">
            <a:spLocks/>
          </p:cNvSpPr>
          <p:nvPr/>
        </p:nvSpPr>
        <p:spPr>
          <a:xfrm>
            <a:off x="6956047" y="3723878"/>
            <a:ext cx="2016224" cy="1152128"/>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cs-CZ" altLang="cs-CZ" sz="900" b="1" dirty="0">
                <a:solidFill>
                  <a:srgbClr val="307871"/>
                </a:solidFill>
                <a:latin typeface="Times New Roman" panose="02020603050405020304" pitchFamily="18" charset="0"/>
                <a:cs typeface="Times New Roman" panose="02020603050405020304" pitchFamily="18" charset="0"/>
              </a:rPr>
              <a:t>Ing. Michal Stoklasa, Ph.D.</a:t>
            </a:r>
          </a:p>
          <a:p>
            <a:pPr algn="r"/>
            <a:r>
              <a:rPr lang="cs-CZ" altLang="cs-CZ" sz="900" dirty="0">
                <a:solidFill>
                  <a:srgbClr val="307871"/>
                </a:solidFill>
                <a:latin typeface="Times New Roman" panose="02020603050405020304" pitchFamily="18" charset="0"/>
                <a:cs typeface="Times New Roman" panose="02020603050405020304" pitchFamily="18" charset="0"/>
              </a:rPr>
              <a:t>Mezinárodní marketing</a:t>
            </a:r>
          </a:p>
        </p:txBody>
      </p:sp>
    </p:spTree>
    <p:extLst>
      <p:ext uri="{BB962C8B-B14F-4D97-AF65-F5344CB8AC3E}">
        <p14:creationId xmlns:p14="http://schemas.microsoft.com/office/powerpoint/2010/main" val="2806334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179512" y="195486"/>
            <a:ext cx="6408712" cy="507703"/>
          </a:xfrm>
        </p:spPr>
        <p:txBody>
          <a:bodyPr/>
          <a:lstStyle/>
          <a:p>
            <a:r>
              <a:rPr lang="cs-CZ" dirty="0"/>
              <a:t>Postup při tvorbě cenové strategie</a:t>
            </a:r>
          </a:p>
        </p:txBody>
      </p:sp>
      <p:grpSp>
        <p:nvGrpSpPr>
          <p:cNvPr id="4" name="Skupina 3"/>
          <p:cNvGrpSpPr/>
          <p:nvPr/>
        </p:nvGrpSpPr>
        <p:grpSpPr>
          <a:xfrm>
            <a:off x="755576" y="843558"/>
            <a:ext cx="7358114" cy="3787348"/>
            <a:chOff x="642910" y="1214422"/>
            <a:chExt cx="7358114" cy="5000660"/>
          </a:xfrm>
        </p:grpSpPr>
        <p:sp>
          <p:nvSpPr>
            <p:cNvPr id="5" name="Obdélník 4"/>
            <p:cNvSpPr/>
            <p:nvPr/>
          </p:nvSpPr>
          <p:spPr>
            <a:xfrm>
              <a:off x="3500430" y="1214422"/>
              <a:ext cx="1857388" cy="71438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a:t>Cíle firmy</a:t>
              </a:r>
            </a:p>
          </p:txBody>
        </p:sp>
        <p:cxnSp>
          <p:nvCxnSpPr>
            <p:cNvPr id="7" name="Tvar 14"/>
            <p:cNvCxnSpPr>
              <a:stCxn id="21" idx="1"/>
              <a:endCxn id="11" idx="2"/>
            </p:cNvCxnSpPr>
            <p:nvPr/>
          </p:nvCxnSpPr>
          <p:spPr>
            <a:xfrm rot="10800000">
              <a:off x="1571604" y="4214818"/>
              <a:ext cx="1928826" cy="1500198"/>
            </a:xfrm>
            <a:prstGeom prst="bentConnector2">
              <a:avLst/>
            </a:prstGeom>
            <a:ln w="47625" cap="rnd" cmpd="sng">
              <a:headEnd type="none"/>
              <a:tailEnd type="stealth" w="lg" len="lg"/>
            </a:ln>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8" name="Tvar 17"/>
            <p:cNvCxnSpPr>
              <a:endCxn id="16" idx="1"/>
            </p:cNvCxnSpPr>
            <p:nvPr/>
          </p:nvCxnSpPr>
          <p:spPr>
            <a:xfrm>
              <a:off x="1571604" y="2571744"/>
              <a:ext cx="1928826" cy="1588"/>
            </a:xfrm>
            <a:prstGeom prst="bentConnector3">
              <a:avLst>
                <a:gd name="adj1" fmla="val 50000"/>
              </a:avLst>
            </a:prstGeom>
            <a:ln w="47625" cap="rnd" cmpd="sng">
              <a:headEnd type="none"/>
              <a:tailEnd type="stealth" w="lg" len="lg"/>
            </a:ln>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9" name="Tvar 17"/>
            <p:cNvCxnSpPr>
              <a:stCxn id="11" idx="3"/>
              <a:endCxn id="20" idx="1"/>
            </p:cNvCxnSpPr>
            <p:nvPr/>
          </p:nvCxnSpPr>
          <p:spPr>
            <a:xfrm>
              <a:off x="2500298" y="3857628"/>
              <a:ext cx="1000132" cy="785818"/>
            </a:xfrm>
            <a:prstGeom prst="bentConnector3">
              <a:avLst>
                <a:gd name="adj1" fmla="val 50000"/>
              </a:avLst>
            </a:prstGeom>
            <a:ln w="47625" cap="rnd" cmpd="sng">
              <a:headEnd type="none"/>
              <a:tailEnd type="stealth" w="lg" len="lg"/>
            </a:ln>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10" name="Tvar 13"/>
            <p:cNvCxnSpPr>
              <a:stCxn id="11" idx="0"/>
              <a:endCxn id="5" idx="1"/>
            </p:cNvCxnSpPr>
            <p:nvPr/>
          </p:nvCxnSpPr>
          <p:spPr>
            <a:xfrm rot="5400000" flipH="1" flipV="1">
              <a:off x="1571604" y="1571612"/>
              <a:ext cx="1928826" cy="1928826"/>
            </a:xfrm>
            <a:prstGeom prst="bentConnector2">
              <a:avLst/>
            </a:prstGeom>
            <a:ln w="47625" cap="rnd" cmpd="sng">
              <a:headEnd type="none"/>
              <a:tailEnd type="stealth" w="lg" len="lg"/>
            </a:ln>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11" name="Obdélník 10"/>
            <p:cNvSpPr/>
            <p:nvPr/>
          </p:nvSpPr>
          <p:spPr>
            <a:xfrm>
              <a:off x="642910" y="3500438"/>
              <a:ext cx="1857388" cy="71438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a:t>Tržní síly</a:t>
              </a:r>
            </a:p>
          </p:txBody>
        </p:sp>
        <p:cxnSp>
          <p:nvCxnSpPr>
            <p:cNvPr id="12" name="Tvar 17"/>
            <p:cNvCxnSpPr>
              <a:stCxn id="16" idx="2"/>
              <a:endCxn id="25" idx="0"/>
            </p:cNvCxnSpPr>
            <p:nvPr/>
          </p:nvCxnSpPr>
          <p:spPr>
            <a:xfrm rot="5400000">
              <a:off x="4286248" y="3071810"/>
              <a:ext cx="285752" cy="1588"/>
            </a:xfrm>
            <a:prstGeom prst="bentConnector3">
              <a:avLst>
                <a:gd name="adj1" fmla="val 50000"/>
              </a:avLst>
            </a:prstGeom>
            <a:ln w="47625" cap="rnd" cmpd="sng">
              <a:headEnd type="none"/>
              <a:tailEnd type="stealth" w="lg" len="lg"/>
            </a:ln>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13" name="Tvar 17"/>
            <p:cNvCxnSpPr>
              <a:stCxn id="5" idx="2"/>
              <a:endCxn id="16" idx="0"/>
            </p:cNvCxnSpPr>
            <p:nvPr/>
          </p:nvCxnSpPr>
          <p:spPr>
            <a:xfrm rot="5400000">
              <a:off x="4286248" y="2071678"/>
              <a:ext cx="285752" cy="1588"/>
            </a:xfrm>
            <a:prstGeom prst="bentConnector3">
              <a:avLst>
                <a:gd name="adj1" fmla="val 50000"/>
              </a:avLst>
            </a:prstGeom>
            <a:ln w="47625" cap="rnd" cmpd="sng">
              <a:headEnd type="none"/>
              <a:tailEnd type="stealth" w="lg" len="lg"/>
            </a:ln>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14" name="Tvar 17"/>
            <p:cNvCxnSpPr>
              <a:endCxn id="16" idx="3"/>
            </p:cNvCxnSpPr>
            <p:nvPr/>
          </p:nvCxnSpPr>
          <p:spPr>
            <a:xfrm rot="10800000">
              <a:off x="5357818" y="2571744"/>
              <a:ext cx="1714512" cy="1588"/>
            </a:xfrm>
            <a:prstGeom prst="bentConnector3">
              <a:avLst>
                <a:gd name="adj1" fmla="val 50000"/>
              </a:avLst>
            </a:prstGeom>
            <a:ln w="47625" cap="rnd" cmpd="sng">
              <a:headEnd type="none"/>
              <a:tailEnd type="stealth" w="lg" len="lg"/>
            </a:ln>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15" name="Tvar 17"/>
            <p:cNvCxnSpPr>
              <a:stCxn id="24" idx="0"/>
              <a:endCxn id="5" idx="3"/>
            </p:cNvCxnSpPr>
            <p:nvPr/>
          </p:nvCxnSpPr>
          <p:spPr>
            <a:xfrm rot="16200000" flipV="1">
              <a:off x="5250661" y="1678769"/>
              <a:ext cx="1928826" cy="1714512"/>
            </a:xfrm>
            <a:prstGeom prst="bentConnector2">
              <a:avLst/>
            </a:prstGeom>
            <a:ln w="47625" cap="rnd" cmpd="sng">
              <a:headEnd type="none"/>
              <a:tailEnd type="stealth" w="lg" len="lg"/>
            </a:ln>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16" name="Obdélník 15"/>
            <p:cNvSpPr/>
            <p:nvPr/>
          </p:nvSpPr>
          <p:spPr>
            <a:xfrm>
              <a:off x="3500430" y="2214554"/>
              <a:ext cx="1857388" cy="71438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a:t>Marketingové cíle</a:t>
              </a:r>
            </a:p>
          </p:txBody>
        </p:sp>
        <p:cxnSp>
          <p:nvCxnSpPr>
            <p:cNvPr id="17" name="Tvar 17"/>
            <p:cNvCxnSpPr>
              <a:stCxn id="25" idx="2"/>
              <a:endCxn id="20" idx="0"/>
            </p:cNvCxnSpPr>
            <p:nvPr/>
          </p:nvCxnSpPr>
          <p:spPr>
            <a:xfrm rot="5400000">
              <a:off x="4214810" y="4143380"/>
              <a:ext cx="428628" cy="1588"/>
            </a:xfrm>
            <a:prstGeom prst="bentConnector3">
              <a:avLst>
                <a:gd name="adj1" fmla="val 50000"/>
              </a:avLst>
            </a:prstGeom>
            <a:ln w="47625" cap="rnd" cmpd="sng">
              <a:headEnd type="none"/>
              <a:tailEnd type="stealth" w="lg" len="lg"/>
            </a:ln>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18" name="Tvar 17"/>
            <p:cNvCxnSpPr>
              <a:stCxn id="11" idx="3"/>
              <a:endCxn id="25" idx="1"/>
            </p:cNvCxnSpPr>
            <p:nvPr/>
          </p:nvCxnSpPr>
          <p:spPr>
            <a:xfrm flipV="1">
              <a:off x="2500298" y="3571876"/>
              <a:ext cx="1000132" cy="285752"/>
            </a:xfrm>
            <a:prstGeom prst="bentConnector3">
              <a:avLst>
                <a:gd name="adj1" fmla="val 50000"/>
              </a:avLst>
            </a:prstGeom>
            <a:ln w="47625" cap="rnd" cmpd="sng">
              <a:headEnd type="none"/>
              <a:tailEnd type="stealth" w="lg" len="lg"/>
            </a:ln>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19" name="Tvar 17"/>
            <p:cNvCxnSpPr>
              <a:stCxn id="20" idx="2"/>
              <a:endCxn id="21" idx="0"/>
            </p:cNvCxnSpPr>
            <p:nvPr/>
          </p:nvCxnSpPr>
          <p:spPr>
            <a:xfrm rot="5400000">
              <a:off x="4214810" y="5143512"/>
              <a:ext cx="428628" cy="1588"/>
            </a:xfrm>
            <a:prstGeom prst="bentConnector3">
              <a:avLst>
                <a:gd name="adj1" fmla="val 50000"/>
              </a:avLst>
            </a:prstGeom>
            <a:ln w="47625" cap="rnd" cmpd="sng">
              <a:headEnd type="none"/>
              <a:tailEnd type="stealth" w="lg" len="lg"/>
            </a:ln>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20" name="Obdélník 19"/>
            <p:cNvSpPr/>
            <p:nvPr/>
          </p:nvSpPr>
          <p:spPr>
            <a:xfrm>
              <a:off x="3500430" y="4357694"/>
              <a:ext cx="1857388" cy="57150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a:t>Cenové cíle</a:t>
              </a:r>
            </a:p>
          </p:txBody>
        </p:sp>
        <p:sp>
          <p:nvSpPr>
            <p:cNvPr id="21" name="Obdélník 20"/>
            <p:cNvSpPr/>
            <p:nvPr/>
          </p:nvSpPr>
          <p:spPr>
            <a:xfrm>
              <a:off x="3500430" y="5357826"/>
              <a:ext cx="1857388" cy="71438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a:t>Cenové taktiky</a:t>
              </a:r>
            </a:p>
          </p:txBody>
        </p:sp>
        <p:cxnSp>
          <p:nvCxnSpPr>
            <p:cNvPr id="22" name="Tvar 17"/>
            <p:cNvCxnSpPr>
              <a:stCxn id="24" idx="1"/>
              <a:endCxn id="20" idx="3"/>
            </p:cNvCxnSpPr>
            <p:nvPr/>
          </p:nvCxnSpPr>
          <p:spPr>
            <a:xfrm rot="10800000" flipV="1">
              <a:off x="5357818" y="3857628"/>
              <a:ext cx="785818" cy="785818"/>
            </a:xfrm>
            <a:prstGeom prst="bentConnector3">
              <a:avLst>
                <a:gd name="adj1" fmla="val 50000"/>
              </a:avLst>
            </a:prstGeom>
            <a:ln w="47625" cap="rnd" cmpd="sng">
              <a:headEnd type="none"/>
              <a:tailEnd type="stealth" w="lg" len="lg"/>
            </a:ln>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23" name="Tvar 17"/>
            <p:cNvCxnSpPr>
              <a:stCxn id="24" idx="1"/>
              <a:endCxn id="25" idx="3"/>
            </p:cNvCxnSpPr>
            <p:nvPr/>
          </p:nvCxnSpPr>
          <p:spPr>
            <a:xfrm rot="10800000">
              <a:off x="5357818" y="3571876"/>
              <a:ext cx="785818" cy="285752"/>
            </a:xfrm>
            <a:prstGeom prst="bentConnector3">
              <a:avLst>
                <a:gd name="adj1" fmla="val 50000"/>
              </a:avLst>
            </a:prstGeom>
            <a:ln w="47625" cap="rnd" cmpd="sng">
              <a:headEnd type="none"/>
              <a:tailEnd type="stealth" w="lg" len="lg"/>
            </a:ln>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24" name="Obdélník 23"/>
            <p:cNvSpPr/>
            <p:nvPr/>
          </p:nvSpPr>
          <p:spPr>
            <a:xfrm>
              <a:off x="6143636" y="3500438"/>
              <a:ext cx="1857388" cy="71438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a:t>Sociální a právní normy</a:t>
              </a:r>
            </a:p>
          </p:txBody>
        </p:sp>
        <p:sp>
          <p:nvSpPr>
            <p:cNvPr id="25" name="Obdélník 24"/>
            <p:cNvSpPr/>
            <p:nvPr/>
          </p:nvSpPr>
          <p:spPr>
            <a:xfrm>
              <a:off x="3500430" y="3214686"/>
              <a:ext cx="1857388" cy="71438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a:t>Marketingový mix</a:t>
              </a:r>
            </a:p>
          </p:txBody>
        </p:sp>
        <p:sp>
          <p:nvSpPr>
            <p:cNvPr id="26" name="Obdélník 25"/>
            <p:cNvSpPr/>
            <p:nvPr/>
          </p:nvSpPr>
          <p:spPr>
            <a:xfrm>
              <a:off x="3286116" y="4143380"/>
              <a:ext cx="2286016" cy="2071702"/>
            </a:xfrm>
            <a:prstGeom prst="rect">
              <a:avLst/>
            </a:prstGeom>
            <a:noFill/>
            <a:ln w="41275">
              <a:solidFill>
                <a:srgbClr val="FF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grpSp>
    </p:spTree>
    <p:extLst>
      <p:ext uri="{BB962C8B-B14F-4D97-AF65-F5344CB8AC3E}">
        <p14:creationId xmlns:p14="http://schemas.microsoft.com/office/powerpoint/2010/main" val="51660285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51520" y="195486"/>
            <a:ext cx="7200800" cy="507703"/>
          </a:xfrm>
        </p:spPr>
        <p:txBody>
          <a:bodyPr/>
          <a:lstStyle/>
          <a:p>
            <a:r>
              <a:rPr lang="cs-CZ" dirty="0"/>
              <a:t>Co je tedy v </a:t>
            </a:r>
            <a:r>
              <a:rPr lang="cs-CZ" dirty="0" err="1"/>
              <a:t>MezMaru</a:t>
            </a:r>
            <a:r>
              <a:rPr lang="cs-CZ" dirty="0"/>
              <a:t> jinak u ceny?</a:t>
            </a:r>
          </a:p>
        </p:txBody>
      </p:sp>
      <p:sp>
        <p:nvSpPr>
          <p:cNvPr id="3" name="Zástupný symbol pro obsah 2"/>
          <p:cNvSpPr txBox="1">
            <a:spLocks/>
          </p:cNvSpPr>
          <p:nvPr/>
        </p:nvSpPr>
        <p:spPr>
          <a:xfrm>
            <a:off x="395536" y="915566"/>
            <a:ext cx="8280920" cy="3024336"/>
          </a:xfrm>
          <a:prstGeom prst="rect">
            <a:avLst/>
          </a:prstGeom>
        </p:spPr>
        <p:txBody>
          <a:bodyPr>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2000" dirty="0">
                <a:solidFill>
                  <a:srgbClr val="002060"/>
                </a:solidFill>
              </a:rPr>
              <a:t>Nic a všechno. Pokud rozumím stanovení ceny obecně, postupuji stále stejně, jen do hry přichází pro mě více neznámých faktorů. </a:t>
            </a:r>
          </a:p>
          <a:p>
            <a:r>
              <a:rPr lang="cs-CZ" sz="2000" dirty="0">
                <a:solidFill>
                  <a:srgbClr val="002060"/>
                </a:solidFill>
              </a:rPr>
              <a:t>Na úrovni firmy – strategie pro trh, extra náklady na dopravu, skladování, tarify, cla, extra komunikace apod.</a:t>
            </a:r>
          </a:p>
          <a:p>
            <a:r>
              <a:rPr lang="cs-CZ" sz="2000" dirty="0">
                <a:solidFill>
                  <a:srgbClr val="002060"/>
                </a:solidFill>
              </a:rPr>
              <a:t>Na úrovni trhu – odlišné spotřební chování, odlišné chování vlády (legislativa, bariéry, podpora, kvóty, tarify, netarifní bariéry apod.), distribuční řetězec, lokální vývoj ekonomiky, odlišná konkurence, směnný kurz apod. </a:t>
            </a:r>
          </a:p>
          <a:p>
            <a:r>
              <a:rPr lang="cs-CZ" sz="2000" dirty="0">
                <a:solidFill>
                  <a:srgbClr val="002060"/>
                </a:solidFill>
              </a:rPr>
              <a:t>Na úrovni produktu – poptávka, životní cyklus, produktové charakteristiky.</a:t>
            </a:r>
          </a:p>
          <a:p>
            <a:r>
              <a:rPr lang="cs-CZ" sz="2000" dirty="0">
                <a:solidFill>
                  <a:srgbClr val="002060"/>
                </a:solidFill>
              </a:rPr>
              <a:t>Z toho vyplývá – jednotná cena vs. adaptace? Úpravy produktu? Celého mixu? Export/Outsourcing/vlastní produkce někde? Strategie? Taktiky? </a:t>
            </a:r>
          </a:p>
        </p:txBody>
      </p:sp>
    </p:spTree>
    <p:extLst>
      <p:ext uri="{BB962C8B-B14F-4D97-AF65-F5344CB8AC3E}">
        <p14:creationId xmlns:p14="http://schemas.microsoft.com/office/powerpoint/2010/main" val="91766775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179512" y="987574"/>
            <a:ext cx="8856984" cy="2520280"/>
          </a:xfrm>
          <a:prstGeom prst="rect">
            <a:avLst/>
          </a:prstGeom>
        </p:spPr>
        <p:txBody>
          <a:bodyPr>
            <a:noAutofit/>
          </a:bodyPr>
          <a:lstStyle/>
          <a:p>
            <a:r>
              <a:rPr lang="en-US" sz="2000" dirty="0">
                <a:solidFill>
                  <a:srgbClr val="002060"/>
                </a:solidFill>
              </a:rPr>
              <a:t>Na </a:t>
            </a:r>
            <a:r>
              <a:rPr lang="en-US" sz="2000" dirty="0" err="1">
                <a:solidFill>
                  <a:srgbClr val="002060"/>
                </a:solidFill>
              </a:rPr>
              <a:t>cenovou</a:t>
            </a:r>
            <a:r>
              <a:rPr lang="en-US" sz="2000" dirty="0">
                <a:solidFill>
                  <a:srgbClr val="002060"/>
                </a:solidFill>
              </a:rPr>
              <a:t> </a:t>
            </a:r>
            <a:r>
              <a:rPr lang="en-US" sz="2000" dirty="0" err="1">
                <a:solidFill>
                  <a:srgbClr val="002060"/>
                </a:solidFill>
              </a:rPr>
              <a:t>tvorbu</a:t>
            </a:r>
            <a:r>
              <a:rPr lang="en-US" sz="2000" dirty="0">
                <a:solidFill>
                  <a:srgbClr val="002060"/>
                </a:solidFill>
              </a:rPr>
              <a:t> </a:t>
            </a:r>
            <a:r>
              <a:rPr lang="en-US" sz="2000" dirty="0" err="1">
                <a:solidFill>
                  <a:srgbClr val="002060"/>
                </a:solidFill>
              </a:rPr>
              <a:t>působí</a:t>
            </a:r>
            <a:r>
              <a:rPr lang="en-US" sz="2000" dirty="0">
                <a:solidFill>
                  <a:srgbClr val="002060"/>
                </a:solidFill>
              </a:rPr>
              <a:t> </a:t>
            </a:r>
            <a:r>
              <a:rPr lang="en-US" sz="2000" dirty="0" err="1">
                <a:solidFill>
                  <a:srgbClr val="002060"/>
                </a:solidFill>
              </a:rPr>
              <a:t>země</a:t>
            </a:r>
            <a:r>
              <a:rPr lang="en-US" sz="2000" dirty="0">
                <a:solidFill>
                  <a:srgbClr val="002060"/>
                </a:solidFill>
              </a:rPr>
              <a:t>, </a:t>
            </a:r>
            <a:r>
              <a:rPr lang="en-US" sz="2000" dirty="0" err="1">
                <a:solidFill>
                  <a:srgbClr val="002060"/>
                </a:solidFill>
              </a:rPr>
              <a:t>ve</a:t>
            </a:r>
            <a:r>
              <a:rPr lang="en-US" sz="2000" dirty="0">
                <a:solidFill>
                  <a:srgbClr val="002060"/>
                </a:solidFill>
              </a:rPr>
              <a:t> </a:t>
            </a:r>
            <a:r>
              <a:rPr lang="en-US" sz="2000" dirty="0" err="1">
                <a:solidFill>
                  <a:srgbClr val="002060"/>
                </a:solidFill>
              </a:rPr>
              <a:t>které</a:t>
            </a:r>
            <a:r>
              <a:rPr lang="en-US" sz="2000" dirty="0">
                <a:solidFill>
                  <a:srgbClr val="002060"/>
                </a:solidFill>
              </a:rPr>
              <a:t> je </a:t>
            </a:r>
            <a:r>
              <a:rPr lang="en-US" sz="2000" dirty="0" err="1">
                <a:solidFill>
                  <a:srgbClr val="002060"/>
                </a:solidFill>
              </a:rPr>
              <a:t>obchod</a:t>
            </a:r>
            <a:r>
              <a:rPr lang="en-US" sz="2000" dirty="0">
                <a:solidFill>
                  <a:srgbClr val="002060"/>
                </a:solidFill>
              </a:rPr>
              <a:t> </a:t>
            </a:r>
            <a:r>
              <a:rPr lang="en-US" sz="2000" dirty="0" err="1">
                <a:solidFill>
                  <a:srgbClr val="002060"/>
                </a:solidFill>
              </a:rPr>
              <a:t>realizován</a:t>
            </a:r>
            <a:r>
              <a:rPr lang="cs-CZ" sz="2000" dirty="0">
                <a:solidFill>
                  <a:srgbClr val="002060"/>
                </a:solidFill>
              </a:rPr>
              <a:t> (PEST – např. legislativa, směnné kurzy, spotřební chování)</a:t>
            </a:r>
            <a:r>
              <a:rPr lang="en-US" sz="2000" dirty="0">
                <a:solidFill>
                  <a:srgbClr val="002060"/>
                </a:solidFill>
              </a:rPr>
              <a:t>, </a:t>
            </a:r>
            <a:r>
              <a:rPr lang="en-US" sz="2000" dirty="0" err="1">
                <a:solidFill>
                  <a:srgbClr val="002060"/>
                </a:solidFill>
              </a:rPr>
              <a:t>druh</a:t>
            </a:r>
            <a:r>
              <a:rPr lang="en-US" sz="2000" dirty="0">
                <a:solidFill>
                  <a:srgbClr val="002060"/>
                </a:solidFill>
              </a:rPr>
              <a:t> </a:t>
            </a:r>
            <a:r>
              <a:rPr lang="en-US" sz="2000" dirty="0" err="1">
                <a:solidFill>
                  <a:srgbClr val="002060"/>
                </a:solidFill>
              </a:rPr>
              <a:t>produktu</a:t>
            </a:r>
            <a:r>
              <a:rPr lang="en-US" sz="2000" dirty="0">
                <a:solidFill>
                  <a:srgbClr val="002060"/>
                </a:solidFill>
              </a:rPr>
              <a:t>, </a:t>
            </a:r>
            <a:r>
              <a:rPr lang="en-US" sz="2000" dirty="0" err="1">
                <a:solidFill>
                  <a:srgbClr val="002060"/>
                </a:solidFill>
              </a:rPr>
              <a:t>různorodost</a:t>
            </a:r>
            <a:r>
              <a:rPr lang="en-US" sz="2000" dirty="0">
                <a:solidFill>
                  <a:srgbClr val="002060"/>
                </a:solidFill>
              </a:rPr>
              <a:t> </a:t>
            </a:r>
            <a:r>
              <a:rPr lang="en-US" sz="2000" dirty="0" err="1">
                <a:solidFill>
                  <a:srgbClr val="002060"/>
                </a:solidFill>
              </a:rPr>
              <a:t>podmínek</a:t>
            </a:r>
            <a:r>
              <a:rPr lang="en-US" sz="2000" dirty="0">
                <a:solidFill>
                  <a:srgbClr val="002060"/>
                </a:solidFill>
              </a:rPr>
              <a:t>, za </a:t>
            </a:r>
            <a:r>
              <a:rPr lang="en-US" sz="2000" dirty="0" err="1">
                <a:solidFill>
                  <a:srgbClr val="002060"/>
                </a:solidFill>
              </a:rPr>
              <a:t>kterých</a:t>
            </a:r>
            <a:r>
              <a:rPr lang="en-US" sz="2000" dirty="0">
                <a:solidFill>
                  <a:srgbClr val="002060"/>
                </a:solidFill>
              </a:rPr>
              <a:t> </a:t>
            </a:r>
            <a:r>
              <a:rPr lang="en-US" sz="2000" dirty="0" err="1">
                <a:solidFill>
                  <a:srgbClr val="002060"/>
                </a:solidFill>
              </a:rPr>
              <a:t>působí</a:t>
            </a:r>
            <a:r>
              <a:rPr lang="en-US" sz="2000" dirty="0">
                <a:solidFill>
                  <a:srgbClr val="002060"/>
                </a:solidFill>
              </a:rPr>
              <a:t> </a:t>
            </a:r>
            <a:r>
              <a:rPr lang="en-US" sz="2000" dirty="0" err="1">
                <a:solidFill>
                  <a:srgbClr val="002060"/>
                </a:solidFill>
              </a:rPr>
              <a:t>konkurence</a:t>
            </a:r>
            <a:r>
              <a:rPr lang="en-US" sz="2000" dirty="0">
                <a:solidFill>
                  <a:srgbClr val="002060"/>
                </a:solidFill>
              </a:rPr>
              <a:t> a </a:t>
            </a:r>
            <a:r>
              <a:rPr lang="en-US" sz="2000" dirty="0" err="1">
                <a:solidFill>
                  <a:srgbClr val="002060"/>
                </a:solidFill>
              </a:rPr>
              <a:t>další</a:t>
            </a:r>
            <a:r>
              <a:rPr lang="en-US" sz="2000" dirty="0">
                <a:solidFill>
                  <a:srgbClr val="002060"/>
                </a:solidFill>
              </a:rPr>
              <a:t> </a:t>
            </a:r>
            <a:r>
              <a:rPr lang="en-US" sz="2000" dirty="0" err="1">
                <a:solidFill>
                  <a:srgbClr val="002060"/>
                </a:solidFill>
              </a:rPr>
              <a:t>strategické</a:t>
            </a:r>
            <a:r>
              <a:rPr lang="en-US" sz="2000" dirty="0">
                <a:solidFill>
                  <a:srgbClr val="002060"/>
                </a:solidFill>
              </a:rPr>
              <a:t> </a:t>
            </a:r>
            <a:r>
              <a:rPr lang="en-US" sz="2000" dirty="0" err="1">
                <a:solidFill>
                  <a:srgbClr val="002060"/>
                </a:solidFill>
              </a:rPr>
              <a:t>faktory</a:t>
            </a:r>
            <a:r>
              <a:rPr lang="cs-CZ" sz="2000" dirty="0">
                <a:solidFill>
                  <a:srgbClr val="002060"/>
                </a:solidFill>
              </a:rPr>
              <a:t>.</a:t>
            </a:r>
          </a:p>
          <a:p>
            <a:r>
              <a:rPr lang="en-US" sz="2000" dirty="0" err="1">
                <a:solidFill>
                  <a:srgbClr val="002060"/>
                </a:solidFill>
              </a:rPr>
              <a:t>Podnik</a:t>
            </a:r>
            <a:r>
              <a:rPr lang="en-US" sz="2000" dirty="0">
                <a:solidFill>
                  <a:srgbClr val="002060"/>
                </a:solidFill>
              </a:rPr>
              <a:t> </a:t>
            </a:r>
            <a:r>
              <a:rPr lang="cs-CZ" sz="2000" dirty="0">
                <a:solidFill>
                  <a:srgbClr val="002060"/>
                </a:solidFill>
              </a:rPr>
              <a:t>ne/</a:t>
            </a:r>
            <a:r>
              <a:rPr lang="en-US" sz="2000" dirty="0" err="1">
                <a:solidFill>
                  <a:srgbClr val="002060"/>
                </a:solidFill>
              </a:rPr>
              <a:t>má</a:t>
            </a:r>
            <a:r>
              <a:rPr lang="cs-CZ" sz="2000" dirty="0">
                <a:solidFill>
                  <a:srgbClr val="002060"/>
                </a:solidFill>
              </a:rPr>
              <a:t> vždy</a:t>
            </a:r>
            <a:r>
              <a:rPr lang="en-US" sz="2000" dirty="0">
                <a:solidFill>
                  <a:srgbClr val="002060"/>
                </a:solidFill>
              </a:rPr>
              <a:t> </a:t>
            </a:r>
            <a:r>
              <a:rPr lang="en-US" sz="2000" dirty="0" err="1">
                <a:solidFill>
                  <a:srgbClr val="002060"/>
                </a:solidFill>
              </a:rPr>
              <a:t>cenovou</a:t>
            </a:r>
            <a:r>
              <a:rPr lang="en-US" sz="2000" dirty="0">
                <a:solidFill>
                  <a:srgbClr val="002060"/>
                </a:solidFill>
              </a:rPr>
              <a:t> </a:t>
            </a:r>
            <a:r>
              <a:rPr lang="en-US" sz="2000" dirty="0" err="1">
                <a:solidFill>
                  <a:srgbClr val="002060"/>
                </a:solidFill>
              </a:rPr>
              <a:t>politiku</a:t>
            </a:r>
            <a:r>
              <a:rPr lang="en-US" sz="2000" dirty="0">
                <a:solidFill>
                  <a:srgbClr val="002060"/>
                </a:solidFill>
              </a:rPr>
              <a:t> </a:t>
            </a:r>
            <a:r>
              <a:rPr lang="en-US" sz="2000" b="1" dirty="0">
                <a:solidFill>
                  <a:srgbClr val="002060"/>
                </a:solidFill>
              </a:rPr>
              <a:t>pod </a:t>
            </a:r>
            <a:r>
              <a:rPr lang="en-US" sz="2000" b="1" dirty="0" err="1">
                <a:solidFill>
                  <a:srgbClr val="002060"/>
                </a:solidFill>
              </a:rPr>
              <a:t>kontrolou</a:t>
            </a:r>
            <a:r>
              <a:rPr lang="en-US" sz="2000" dirty="0">
                <a:solidFill>
                  <a:srgbClr val="002060"/>
                </a:solidFill>
              </a:rPr>
              <a:t>, </a:t>
            </a:r>
            <a:r>
              <a:rPr lang="en-US" sz="2000" dirty="0" err="1">
                <a:solidFill>
                  <a:srgbClr val="002060"/>
                </a:solidFill>
              </a:rPr>
              <a:t>což</a:t>
            </a:r>
            <a:r>
              <a:rPr lang="en-US" sz="2000" dirty="0">
                <a:solidFill>
                  <a:srgbClr val="002060"/>
                </a:solidFill>
              </a:rPr>
              <a:t> mu </a:t>
            </a:r>
            <a:r>
              <a:rPr lang="cs-CZ" sz="2000" dirty="0">
                <a:solidFill>
                  <a:srgbClr val="002060"/>
                </a:solidFill>
              </a:rPr>
              <a:t>ne/</a:t>
            </a:r>
            <a:r>
              <a:rPr lang="en-US" sz="2000" dirty="0" err="1">
                <a:solidFill>
                  <a:srgbClr val="002060"/>
                </a:solidFill>
              </a:rPr>
              <a:t>umožňuje</a:t>
            </a:r>
            <a:r>
              <a:rPr lang="en-US" sz="2000" dirty="0">
                <a:solidFill>
                  <a:srgbClr val="002060"/>
                </a:solidFill>
              </a:rPr>
              <a:t> </a:t>
            </a:r>
            <a:r>
              <a:rPr lang="en-US" sz="2000" dirty="0" err="1">
                <a:solidFill>
                  <a:srgbClr val="002060"/>
                </a:solidFill>
              </a:rPr>
              <a:t>realizovat</a:t>
            </a:r>
            <a:r>
              <a:rPr lang="en-US" sz="2000" dirty="0">
                <a:solidFill>
                  <a:srgbClr val="002060"/>
                </a:solidFill>
              </a:rPr>
              <a:t> </a:t>
            </a:r>
            <a:r>
              <a:rPr lang="en-US" sz="2000" dirty="0" err="1">
                <a:solidFill>
                  <a:srgbClr val="002060"/>
                </a:solidFill>
              </a:rPr>
              <a:t>svou</a:t>
            </a:r>
            <a:r>
              <a:rPr lang="en-US" sz="2000" dirty="0">
                <a:solidFill>
                  <a:srgbClr val="002060"/>
                </a:solidFill>
              </a:rPr>
              <a:t> </a:t>
            </a:r>
            <a:r>
              <a:rPr lang="en-US" sz="2000" dirty="0" err="1">
                <a:solidFill>
                  <a:srgbClr val="002060"/>
                </a:solidFill>
              </a:rPr>
              <a:t>zamýšlenou</a:t>
            </a:r>
            <a:r>
              <a:rPr lang="en-US" sz="2000" dirty="0">
                <a:solidFill>
                  <a:srgbClr val="002060"/>
                </a:solidFill>
              </a:rPr>
              <a:t> </a:t>
            </a:r>
            <a:r>
              <a:rPr lang="en-US" sz="2000" dirty="0" err="1">
                <a:solidFill>
                  <a:srgbClr val="002060"/>
                </a:solidFill>
              </a:rPr>
              <a:t>marketingovou</a:t>
            </a:r>
            <a:r>
              <a:rPr lang="en-US" sz="2000" dirty="0">
                <a:solidFill>
                  <a:srgbClr val="002060"/>
                </a:solidFill>
              </a:rPr>
              <a:t> </a:t>
            </a:r>
            <a:r>
              <a:rPr lang="en-US" sz="2000" dirty="0" err="1">
                <a:solidFill>
                  <a:srgbClr val="002060"/>
                </a:solidFill>
              </a:rPr>
              <a:t>strategii</a:t>
            </a:r>
            <a:r>
              <a:rPr lang="en-US" sz="2000" dirty="0">
                <a:solidFill>
                  <a:srgbClr val="002060"/>
                </a:solidFill>
              </a:rPr>
              <a:t>. </a:t>
            </a:r>
            <a:endParaRPr lang="cs-CZ" sz="2000" dirty="0">
              <a:solidFill>
                <a:srgbClr val="002060"/>
              </a:solidFill>
            </a:endParaRPr>
          </a:p>
          <a:p>
            <a:r>
              <a:rPr lang="en-US" sz="2000" dirty="0" err="1">
                <a:solidFill>
                  <a:srgbClr val="002060"/>
                </a:solidFill>
              </a:rPr>
              <a:t>Větší</a:t>
            </a:r>
            <a:r>
              <a:rPr lang="en-US" sz="2000" dirty="0">
                <a:solidFill>
                  <a:srgbClr val="002060"/>
                </a:solidFill>
              </a:rPr>
              <a:t> </a:t>
            </a:r>
            <a:r>
              <a:rPr lang="en-US" sz="2000" dirty="0" err="1">
                <a:solidFill>
                  <a:srgbClr val="002060"/>
                </a:solidFill>
              </a:rPr>
              <a:t>kontrola</a:t>
            </a:r>
            <a:r>
              <a:rPr lang="en-US" sz="2000" dirty="0">
                <a:solidFill>
                  <a:srgbClr val="002060"/>
                </a:solidFill>
              </a:rPr>
              <a:t> </a:t>
            </a:r>
            <a:r>
              <a:rPr lang="en-US" sz="2000" dirty="0" err="1">
                <a:solidFill>
                  <a:srgbClr val="002060"/>
                </a:solidFill>
              </a:rPr>
              <a:t>společnosti</a:t>
            </a:r>
            <a:r>
              <a:rPr lang="en-US" sz="2000" dirty="0">
                <a:solidFill>
                  <a:srgbClr val="002060"/>
                </a:solidFill>
              </a:rPr>
              <a:t> </a:t>
            </a:r>
            <a:r>
              <a:rPr lang="en-US" sz="2000" dirty="0" err="1">
                <a:solidFill>
                  <a:srgbClr val="002060"/>
                </a:solidFill>
              </a:rPr>
              <a:t>nad</a:t>
            </a:r>
            <a:r>
              <a:rPr lang="en-US" sz="2000" dirty="0">
                <a:solidFill>
                  <a:srgbClr val="002060"/>
                </a:solidFill>
              </a:rPr>
              <a:t> </a:t>
            </a:r>
            <a:r>
              <a:rPr lang="en-US" sz="2000" dirty="0" err="1">
                <a:solidFill>
                  <a:srgbClr val="002060"/>
                </a:solidFill>
              </a:rPr>
              <a:t>konečnou</a:t>
            </a:r>
            <a:r>
              <a:rPr lang="en-US" sz="2000" dirty="0">
                <a:solidFill>
                  <a:srgbClr val="002060"/>
                </a:solidFill>
              </a:rPr>
              <a:t> </a:t>
            </a:r>
            <a:r>
              <a:rPr lang="en-US" sz="2000" dirty="0" err="1">
                <a:solidFill>
                  <a:srgbClr val="002060"/>
                </a:solidFill>
              </a:rPr>
              <a:t>prodejní</a:t>
            </a:r>
            <a:r>
              <a:rPr lang="en-US" sz="2000" dirty="0">
                <a:solidFill>
                  <a:srgbClr val="002060"/>
                </a:solidFill>
              </a:rPr>
              <a:t> </a:t>
            </a:r>
            <a:r>
              <a:rPr lang="en-US" sz="2000" dirty="0" err="1">
                <a:solidFill>
                  <a:srgbClr val="002060"/>
                </a:solidFill>
              </a:rPr>
              <a:t>cenou</a:t>
            </a:r>
            <a:r>
              <a:rPr lang="en-US" sz="2000" dirty="0">
                <a:solidFill>
                  <a:srgbClr val="002060"/>
                </a:solidFill>
              </a:rPr>
              <a:t> </a:t>
            </a:r>
            <a:r>
              <a:rPr lang="en-US" sz="2000" dirty="0" err="1">
                <a:solidFill>
                  <a:srgbClr val="002060"/>
                </a:solidFill>
              </a:rPr>
              <a:t>produktu</a:t>
            </a:r>
            <a:r>
              <a:rPr lang="en-US" sz="2000" dirty="0">
                <a:solidFill>
                  <a:srgbClr val="002060"/>
                </a:solidFill>
              </a:rPr>
              <a:t> </a:t>
            </a:r>
            <a:r>
              <a:rPr lang="en-US" sz="2000" dirty="0" err="1">
                <a:solidFill>
                  <a:srgbClr val="002060"/>
                </a:solidFill>
              </a:rPr>
              <a:t>znamená</a:t>
            </a:r>
            <a:r>
              <a:rPr lang="en-US" sz="2000" dirty="0">
                <a:solidFill>
                  <a:srgbClr val="002060"/>
                </a:solidFill>
              </a:rPr>
              <a:t> </a:t>
            </a:r>
            <a:r>
              <a:rPr lang="en-US" sz="2000" dirty="0" err="1">
                <a:solidFill>
                  <a:srgbClr val="002060"/>
                </a:solidFill>
              </a:rPr>
              <a:t>zdokonalení</a:t>
            </a:r>
            <a:r>
              <a:rPr lang="en-US" sz="2000" dirty="0">
                <a:solidFill>
                  <a:srgbClr val="002060"/>
                </a:solidFill>
              </a:rPr>
              <a:t> </a:t>
            </a:r>
            <a:r>
              <a:rPr lang="en-US" sz="2000" dirty="0" err="1">
                <a:solidFill>
                  <a:srgbClr val="002060"/>
                </a:solidFill>
              </a:rPr>
              <a:t>schopnosti</a:t>
            </a:r>
            <a:r>
              <a:rPr lang="en-US" sz="2000" dirty="0">
                <a:solidFill>
                  <a:srgbClr val="002060"/>
                </a:solidFill>
              </a:rPr>
              <a:t> </a:t>
            </a:r>
            <a:r>
              <a:rPr lang="en-US" sz="2000" dirty="0" err="1">
                <a:solidFill>
                  <a:srgbClr val="002060"/>
                </a:solidFill>
              </a:rPr>
              <a:t>dosáhnout</a:t>
            </a:r>
            <a:r>
              <a:rPr lang="en-US" sz="2000" dirty="0">
                <a:solidFill>
                  <a:srgbClr val="002060"/>
                </a:solidFill>
              </a:rPr>
              <a:t> </a:t>
            </a:r>
            <a:r>
              <a:rPr lang="en-US" sz="2000" dirty="0" err="1">
                <a:solidFill>
                  <a:srgbClr val="002060"/>
                </a:solidFill>
              </a:rPr>
              <a:t>marketingových</a:t>
            </a:r>
            <a:r>
              <a:rPr lang="en-US" sz="2000" dirty="0">
                <a:solidFill>
                  <a:srgbClr val="002060"/>
                </a:solidFill>
              </a:rPr>
              <a:t> </a:t>
            </a:r>
            <a:r>
              <a:rPr lang="en-US" sz="2000" dirty="0" err="1">
                <a:solidFill>
                  <a:srgbClr val="002060"/>
                </a:solidFill>
              </a:rPr>
              <a:t>cílů</a:t>
            </a:r>
            <a:r>
              <a:rPr lang="en-US" sz="2000" dirty="0">
                <a:solidFill>
                  <a:srgbClr val="002060"/>
                </a:solidFill>
              </a:rPr>
              <a:t>. </a:t>
            </a:r>
            <a:endParaRPr lang="cs-CZ" sz="2000" dirty="0">
              <a:solidFill>
                <a:srgbClr val="002060"/>
              </a:solidFill>
            </a:endParaRPr>
          </a:p>
          <a:p>
            <a:r>
              <a:rPr lang="en-US" sz="2000" dirty="0" err="1">
                <a:solidFill>
                  <a:srgbClr val="002060"/>
                </a:solidFill>
              </a:rPr>
              <a:t>Možnost</a:t>
            </a:r>
            <a:r>
              <a:rPr lang="en-US" sz="2000" dirty="0">
                <a:solidFill>
                  <a:srgbClr val="002060"/>
                </a:solidFill>
              </a:rPr>
              <a:t> </a:t>
            </a:r>
            <a:r>
              <a:rPr lang="en-US" sz="2000" dirty="0" err="1">
                <a:solidFill>
                  <a:srgbClr val="002060"/>
                </a:solidFill>
              </a:rPr>
              <a:t>kontrolovat</a:t>
            </a:r>
            <a:r>
              <a:rPr lang="en-US" sz="2000" dirty="0">
                <a:solidFill>
                  <a:srgbClr val="002060"/>
                </a:solidFill>
              </a:rPr>
              <a:t> </a:t>
            </a:r>
            <a:r>
              <a:rPr lang="en-US" sz="2000" dirty="0" err="1">
                <a:solidFill>
                  <a:srgbClr val="002060"/>
                </a:solidFill>
              </a:rPr>
              <a:t>cenu</a:t>
            </a:r>
            <a:r>
              <a:rPr lang="en-US" sz="2000" dirty="0">
                <a:solidFill>
                  <a:srgbClr val="002060"/>
                </a:solidFill>
              </a:rPr>
              <a:t> se </a:t>
            </a:r>
            <a:r>
              <a:rPr lang="en-US" sz="2000" dirty="0" err="1">
                <a:solidFill>
                  <a:srgbClr val="002060"/>
                </a:solidFill>
              </a:rPr>
              <a:t>zhoršuje</a:t>
            </a:r>
            <a:r>
              <a:rPr lang="en-US" sz="2000" dirty="0">
                <a:solidFill>
                  <a:srgbClr val="002060"/>
                </a:solidFill>
              </a:rPr>
              <a:t> s </a:t>
            </a:r>
            <a:r>
              <a:rPr lang="en-US" sz="2000" dirty="0" err="1">
                <a:solidFill>
                  <a:srgbClr val="002060"/>
                </a:solidFill>
              </a:rPr>
              <a:t>šířkou</a:t>
            </a:r>
            <a:r>
              <a:rPr lang="en-US" sz="2000" dirty="0">
                <a:solidFill>
                  <a:srgbClr val="002060"/>
                </a:solidFill>
              </a:rPr>
              <a:t> </a:t>
            </a:r>
            <a:r>
              <a:rPr lang="en-US" sz="2000" dirty="0" err="1">
                <a:solidFill>
                  <a:srgbClr val="002060"/>
                </a:solidFill>
              </a:rPr>
              <a:t>produkční</a:t>
            </a:r>
            <a:r>
              <a:rPr lang="en-US" sz="2000" dirty="0">
                <a:solidFill>
                  <a:srgbClr val="002060"/>
                </a:solidFill>
              </a:rPr>
              <a:t> </a:t>
            </a:r>
            <a:r>
              <a:rPr lang="en-US" sz="2000" dirty="0" err="1">
                <a:solidFill>
                  <a:srgbClr val="002060"/>
                </a:solidFill>
              </a:rPr>
              <a:t>řady</a:t>
            </a:r>
            <a:r>
              <a:rPr lang="en-US" sz="2000" dirty="0">
                <a:solidFill>
                  <a:srgbClr val="002060"/>
                </a:solidFill>
              </a:rPr>
              <a:t> a s </a:t>
            </a:r>
            <a:r>
              <a:rPr lang="en-US" sz="2000" dirty="0" err="1">
                <a:solidFill>
                  <a:srgbClr val="002060"/>
                </a:solidFill>
              </a:rPr>
              <a:t>počtem</a:t>
            </a:r>
            <a:r>
              <a:rPr lang="en-US" sz="2000" dirty="0">
                <a:solidFill>
                  <a:srgbClr val="002060"/>
                </a:solidFill>
              </a:rPr>
              <a:t> </a:t>
            </a:r>
            <a:r>
              <a:rPr lang="en-US" sz="2000" dirty="0" err="1">
                <a:solidFill>
                  <a:srgbClr val="002060"/>
                </a:solidFill>
              </a:rPr>
              <a:t>zemí</a:t>
            </a:r>
            <a:r>
              <a:rPr lang="en-US" sz="2000" dirty="0">
                <a:solidFill>
                  <a:srgbClr val="002060"/>
                </a:solidFill>
              </a:rPr>
              <a:t>, </a:t>
            </a:r>
            <a:r>
              <a:rPr lang="en-US" sz="2000" dirty="0" err="1">
                <a:solidFill>
                  <a:srgbClr val="002060"/>
                </a:solidFill>
              </a:rPr>
              <a:t>které</a:t>
            </a:r>
            <a:r>
              <a:rPr lang="en-US" sz="2000" dirty="0">
                <a:solidFill>
                  <a:srgbClr val="002060"/>
                </a:solidFill>
              </a:rPr>
              <a:t> </a:t>
            </a:r>
            <a:r>
              <a:rPr lang="en-US" sz="2000" dirty="0" err="1">
                <a:solidFill>
                  <a:srgbClr val="002060"/>
                </a:solidFill>
              </a:rPr>
              <a:t>jsou</a:t>
            </a:r>
            <a:r>
              <a:rPr lang="en-US" sz="2000" dirty="0">
                <a:solidFill>
                  <a:srgbClr val="002060"/>
                </a:solidFill>
              </a:rPr>
              <a:t> </a:t>
            </a:r>
            <a:r>
              <a:rPr lang="en-US" sz="2000" dirty="0" err="1">
                <a:solidFill>
                  <a:srgbClr val="002060"/>
                </a:solidFill>
              </a:rPr>
              <a:t>zapojeny</a:t>
            </a:r>
            <a:r>
              <a:rPr lang="en-US" sz="2000" dirty="0">
                <a:solidFill>
                  <a:srgbClr val="002060"/>
                </a:solidFill>
              </a:rPr>
              <a:t> do </a:t>
            </a:r>
            <a:r>
              <a:rPr lang="en-US" sz="2000" dirty="0" err="1">
                <a:solidFill>
                  <a:srgbClr val="002060"/>
                </a:solidFill>
              </a:rPr>
              <a:t>celé</a:t>
            </a:r>
            <a:r>
              <a:rPr lang="en-US" sz="2000" dirty="0">
                <a:solidFill>
                  <a:srgbClr val="002060"/>
                </a:solidFill>
              </a:rPr>
              <a:t> </a:t>
            </a:r>
            <a:r>
              <a:rPr lang="en-US" sz="2000" dirty="0" err="1">
                <a:solidFill>
                  <a:srgbClr val="002060"/>
                </a:solidFill>
              </a:rPr>
              <a:t>transakce</a:t>
            </a:r>
            <a:r>
              <a:rPr lang="en-US" sz="2000" dirty="0">
                <a:solidFill>
                  <a:srgbClr val="002060"/>
                </a:solidFill>
              </a:rPr>
              <a:t>. </a:t>
            </a:r>
          </a:p>
        </p:txBody>
      </p:sp>
      <p:sp>
        <p:nvSpPr>
          <p:cNvPr id="2" name="Nadpis 1"/>
          <p:cNvSpPr>
            <a:spLocks noGrp="1"/>
          </p:cNvSpPr>
          <p:nvPr>
            <p:ph type="title"/>
          </p:nvPr>
        </p:nvSpPr>
        <p:spPr>
          <a:xfrm>
            <a:off x="251520" y="195486"/>
            <a:ext cx="6336704" cy="507703"/>
          </a:xfrm>
        </p:spPr>
        <p:txBody>
          <a:bodyPr/>
          <a:lstStyle/>
          <a:p>
            <a:r>
              <a:rPr lang="cs-CZ" dirty="0"/>
              <a:t>2 Faktory ovlivňující cenovou tvorbu</a:t>
            </a:r>
          </a:p>
        </p:txBody>
      </p:sp>
    </p:spTree>
    <p:extLst>
      <p:ext uri="{BB962C8B-B14F-4D97-AF65-F5344CB8AC3E}">
        <p14:creationId xmlns:p14="http://schemas.microsoft.com/office/powerpoint/2010/main" val="293897730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467544" y="797404"/>
            <a:ext cx="8280920" cy="3024336"/>
          </a:xfrm>
          <a:prstGeom prst="rect">
            <a:avLst/>
          </a:prstGeom>
        </p:spPr>
        <p:txBody>
          <a:bodyPr>
            <a:noAutofit/>
          </a:bodyPr>
          <a:lstStyle/>
          <a:p>
            <a:r>
              <a:rPr lang="en-US" sz="2000" b="1" dirty="0" err="1">
                <a:solidFill>
                  <a:srgbClr val="002060"/>
                </a:solidFill>
              </a:rPr>
              <a:t>Vnitřní</a:t>
            </a:r>
            <a:r>
              <a:rPr lang="en-US" sz="2000" b="1" dirty="0">
                <a:solidFill>
                  <a:srgbClr val="002060"/>
                </a:solidFill>
              </a:rPr>
              <a:t> </a:t>
            </a:r>
            <a:r>
              <a:rPr lang="en-US" sz="2000" b="1" dirty="0" err="1">
                <a:solidFill>
                  <a:srgbClr val="002060"/>
                </a:solidFill>
              </a:rPr>
              <a:t>faktory</a:t>
            </a:r>
            <a:r>
              <a:rPr lang="en-US" sz="2000" b="1" dirty="0">
                <a:solidFill>
                  <a:srgbClr val="002060"/>
                </a:solidFill>
              </a:rPr>
              <a:t> </a:t>
            </a:r>
            <a:r>
              <a:rPr lang="en-US" sz="2000" b="1" dirty="0" err="1">
                <a:solidFill>
                  <a:srgbClr val="002060"/>
                </a:solidFill>
              </a:rPr>
              <a:t>podniku</a:t>
            </a:r>
            <a:r>
              <a:rPr lang="en-US" sz="2000" b="1" dirty="0">
                <a:solidFill>
                  <a:srgbClr val="002060"/>
                </a:solidFill>
              </a:rPr>
              <a:t> </a:t>
            </a:r>
            <a:r>
              <a:rPr lang="cs-CZ" sz="2000" b="1" dirty="0">
                <a:solidFill>
                  <a:srgbClr val="002060"/>
                </a:solidFill>
              </a:rPr>
              <a:t>- </a:t>
            </a:r>
            <a:r>
              <a:rPr lang="cs-CZ" sz="2000" dirty="0">
                <a:solidFill>
                  <a:srgbClr val="002060"/>
                </a:solidFill>
              </a:rPr>
              <a:t>c</a:t>
            </a:r>
            <a:r>
              <a:rPr lang="en-US" sz="2000" dirty="0" err="1">
                <a:solidFill>
                  <a:srgbClr val="002060"/>
                </a:solidFill>
              </a:rPr>
              <a:t>íle</a:t>
            </a:r>
            <a:r>
              <a:rPr lang="en-US" sz="2000" dirty="0">
                <a:solidFill>
                  <a:srgbClr val="002060"/>
                </a:solidFill>
              </a:rPr>
              <a:t> </a:t>
            </a:r>
            <a:r>
              <a:rPr lang="en-US" sz="2000" dirty="0" err="1">
                <a:solidFill>
                  <a:srgbClr val="002060"/>
                </a:solidFill>
              </a:rPr>
              <a:t>firmy</a:t>
            </a:r>
            <a:r>
              <a:rPr lang="en-US" sz="2000" dirty="0">
                <a:solidFill>
                  <a:srgbClr val="002060"/>
                </a:solidFill>
              </a:rPr>
              <a:t>, </a:t>
            </a:r>
            <a:r>
              <a:rPr lang="en-US" sz="2000" dirty="0" err="1">
                <a:solidFill>
                  <a:srgbClr val="002060"/>
                </a:solidFill>
              </a:rPr>
              <a:t>požadovaná</a:t>
            </a:r>
            <a:r>
              <a:rPr lang="en-US" sz="2000" dirty="0">
                <a:solidFill>
                  <a:srgbClr val="002060"/>
                </a:solidFill>
              </a:rPr>
              <a:t> </a:t>
            </a:r>
            <a:r>
              <a:rPr lang="en-US" sz="2000" dirty="0" err="1">
                <a:solidFill>
                  <a:srgbClr val="002060"/>
                </a:solidFill>
              </a:rPr>
              <a:t>ziskovost</a:t>
            </a:r>
            <a:r>
              <a:rPr lang="en-US" sz="2000" dirty="0">
                <a:solidFill>
                  <a:srgbClr val="002060"/>
                </a:solidFill>
              </a:rPr>
              <a:t> a </a:t>
            </a:r>
            <a:r>
              <a:rPr lang="en-US" sz="2000" dirty="0" err="1">
                <a:solidFill>
                  <a:srgbClr val="002060"/>
                </a:solidFill>
              </a:rPr>
              <a:t>souhrn</a:t>
            </a:r>
            <a:r>
              <a:rPr lang="en-US" sz="2000" dirty="0">
                <a:solidFill>
                  <a:srgbClr val="002060"/>
                </a:solidFill>
              </a:rPr>
              <a:t> </a:t>
            </a:r>
            <a:r>
              <a:rPr lang="en-US" sz="2000" dirty="0" err="1">
                <a:solidFill>
                  <a:srgbClr val="002060"/>
                </a:solidFill>
              </a:rPr>
              <a:t>nákladů</a:t>
            </a:r>
            <a:r>
              <a:rPr lang="en-US" sz="2000" dirty="0">
                <a:solidFill>
                  <a:srgbClr val="002060"/>
                </a:solidFill>
              </a:rPr>
              <a:t> – </a:t>
            </a:r>
            <a:r>
              <a:rPr lang="en-US" sz="2000" dirty="0" err="1">
                <a:solidFill>
                  <a:srgbClr val="002060"/>
                </a:solidFill>
              </a:rPr>
              <a:t>výrobních</a:t>
            </a:r>
            <a:r>
              <a:rPr lang="en-US" sz="2000" dirty="0">
                <a:solidFill>
                  <a:srgbClr val="002060"/>
                </a:solidFill>
              </a:rPr>
              <a:t>, </a:t>
            </a:r>
            <a:r>
              <a:rPr lang="en-US" sz="2000" dirty="0" err="1">
                <a:solidFill>
                  <a:srgbClr val="002060"/>
                </a:solidFill>
              </a:rPr>
              <a:t>distribučních</a:t>
            </a:r>
            <a:r>
              <a:rPr lang="en-US" sz="2000" dirty="0">
                <a:solidFill>
                  <a:srgbClr val="002060"/>
                </a:solidFill>
              </a:rPr>
              <a:t>, </a:t>
            </a:r>
            <a:r>
              <a:rPr lang="en-US" sz="2000" dirty="0" err="1">
                <a:solidFill>
                  <a:srgbClr val="002060"/>
                </a:solidFill>
              </a:rPr>
              <a:t>dopravních</a:t>
            </a:r>
            <a:r>
              <a:rPr lang="en-US" sz="2000" dirty="0">
                <a:solidFill>
                  <a:srgbClr val="002060"/>
                </a:solidFill>
              </a:rPr>
              <a:t>, </a:t>
            </a:r>
            <a:r>
              <a:rPr lang="en-US" sz="2000" dirty="0" err="1">
                <a:solidFill>
                  <a:srgbClr val="002060"/>
                </a:solidFill>
              </a:rPr>
              <a:t>výrobek</a:t>
            </a:r>
            <a:r>
              <a:rPr lang="en-US" sz="2000" dirty="0">
                <a:solidFill>
                  <a:srgbClr val="002060"/>
                </a:solidFill>
              </a:rPr>
              <a:t> – </a:t>
            </a:r>
            <a:r>
              <a:rPr lang="en-US" sz="2000" dirty="0" err="1">
                <a:solidFill>
                  <a:srgbClr val="002060"/>
                </a:solidFill>
              </a:rPr>
              <a:t>fáze</a:t>
            </a:r>
            <a:r>
              <a:rPr lang="en-US" sz="2000" dirty="0">
                <a:solidFill>
                  <a:srgbClr val="002060"/>
                </a:solidFill>
              </a:rPr>
              <a:t> </a:t>
            </a:r>
            <a:r>
              <a:rPr lang="en-US" sz="2000" dirty="0" err="1">
                <a:solidFill>
                  <a:srgbClr val="002060"/>
                </a:solidFill>
              </a:rPr>
              <a:t>životního</a:t>
            </a:r>
            <a:r>
              <a:rPr lang="en-US" sz="2000" dirty="0">
                <a:solidFill>
                  <a:srgbClr val="002060"/>
                </a:solidFill>
              </a:rPr>
              <a:t> </a:t>
            </a:r>
            <a:r>
              <a:rPr lang="en-US" sz="2000" dirty="0" err="1">
                <a:solidFill>
                  <a:srgbClr val="002060"/>
                </a:solidFill>
              </a:rPr>
              <a:t>cyklu</a:t>
            </a:r>
            <a:r>
              <a:rPr lang="en-US" sz="2000" dirty="0">
                <a:solidFill>
                  <a:srgbClr val="002060"/>
                </a:solidFill>
              </a:rPr>
              <a:t>, </a:t>
            </a:r>
            <a:r>
              <a:rPr lang="en-US" sz="2000" dirty="0" err="1">
                <a:solidFill>
                  <a:srgbClr val="002060"/>
                </a:solidFill>
              </a:rPr>
              <a:t>kvalita</a:t>
            </a:r>
            <a:r>
              <a:rPr lang="en-US" sz="2000" dirty="0">
                <a:solidFill>
                  <a:srgbClr val="002060"/>
                </a:solidFill>
              </a:rPr>
              <a:t>. </a:t>
            </a:r>
          </a:p>
          <a:p>
            <a:r>
              <a:rPr lang="en-US" sz="2000" b="1" dirty="0" err="1">
                <a:solidFill>
                  <a:srgbClr val="002060"/>
                </a:solidFill>
              </a:rPr>
              <a:t>Tržní</a:t>
            </a:r>
            <a:r>
              <a:rPr lang="en-US" sz="2000" b="1" dirty="0">
                <a:solidFill>
                  <a:srgbClr val="002060"/>
                </a:solidFill>
              </a:rPr>
              <a:t> </a:t>
            </a:r>
            <a:r>
              <a:rPr lang="en-US" sz="2000" b="1" dirty="0" err="1">
                <a:solidFill>
                  <a:srgbClr val="002060"/>
                </a:solidFill>
              </a:rPr>
              <a:t>faktory</a:t>
            </a:r>
            <a:r>
              <a:rPr lang="en-US" sz="2000" b="1" dirty="0">
                <a:solidFill>
                  <a:srgbClr val="002060"/>
                </a:solidFill>
              </a:rPr>
              <a:t> </a:t>
            </a:r>
            <a:r>
              <a:rPr lang="cs-CZ" sz="2000" b="1" dirty="0">
                <a:solidFill>
                  <a:srgbClr val="002060"/>
                </a:solidFill>
              </a:rPr>
              <a:t>- </a:t>
            </a:r>
            <a:r>
              <a:rPr lang="en-US" sz="2000" dirty="0" err="1">
                <a:solidFill>
                  <a:srgbClr val="002060"/>
                </a:solidFill>
              </a:rPr>
              <a:t>vývoj</a:t>
            </a:r>
            <a:r>
              <a:rPr lang="en-US" sz="2000" dirty="0">
                <a:solidFill>
                  <a:srgbClr val="002060"/>
                </a:solidFill>
              </a:rPr>
              <a:t> </a:t>
            </a:r>
            <a:r>
              <a:rPr lang="en-US" sz="2000" dirty="0" err="1">
                <a:solidFill>
                  <a:srgbClr val="002060"/>
                </a:solidFill>
              </a:rPr>
              <a:t>poptávky</a:t>
            </a:r>
            <a:r>
              <a:rPr lang="en-US" sz="2000" dirty="0">
                <a:solidFill>
                  <a:srgbClr val="002060"/>
                </a:solidFill>
              </a:rPr>
              <a:t>, </a:t>
            </a:r>
            <a:r>
              <a:rPr lang="en-US" sz="2000" dirty="0" err="1">
                <a:solidFill>
                  <a:srgbClr val="002060"/>
                </a:solidFill>
              </a:rPr>
              <a:t>chování</a:t>
            </a:r>
            <a:r>
              <a:rPr lang="en-US" sz="2000" dirty="0">
                <a:solidFill>
                  <a:srgbClr val="002060"/>
                </a:solidFill>
              </a:rPr>
              <a:t> </a:t>
            </a:r>
            <a:r>
              <a:rPr lang="en-US" sz="2000" dirty="0" err="1">
                <a:solidFill>
                  <a:srgbClr val="002060"/>
                </a:solidFill>
              </a:rPr>
              <a:t>spotřebitelů</a:t>
            </a:r>
            <a:r>
              <a:rPr lang="en-US" sz="2000" dirty="0">
                <a:solidFill>
                  <a:srgbClr val="002060"/>
                </a:solidFill>
              </a:rPr>
              <a:t>, </a:t>
            </a:r>
            <a:r>
              <a:rPr lang="en-US" sz="2000" dirty="0" err="1">
                <a:solidFill>
                  <a:srgbClr val="002060"/>
                </a:solidFill>
              </a:rPr>
              <a:t>vnímání</a:t>
            </a:r>
            <a:r>
              <a:rPr lang="en-US" sz="2000" dirty="0">
                <a:solidFill>
                  <a:srgbClr val="002060"/>
                </a:solidFill>
              </a:rPr>
              <a:t> </a:t>
            </a:r>
            <a:r>
              <a:rPr lang="en-US" sz="2000" dirty="0" err="1">
                <a:solidFill>
                  <a:srgbClr val="002060"/>
                </a:solidFill>
              </a:rPr>
              <a:t>ceny</a:t>
            </a:r>
            <a:r>
              <a:rPr lang="en-US" sz="2000" dirty="0">
                <a:solidFill>
                  <a:srgbClr val="002060"/>
                </a:solidFill>
              </a:rPr>
              <a:t>, </a:t>
            </a:r>
            <a:r>
              <a:rPr lang="en-US" sz="2000" dirty="0" err="1">
                <a:solidFill>
                  <a:srgbClr val="002060"/>
                </a:solidFill>
              </a:rPr>
              <a:t>konkurence</a:t>
            </a:r>
            <a:r>
              <a:rPr lang="cs-CZ" sz="2000" dirty="0">
                <a:solidFill>
                  <a:srgbClr val="002060"/>
                </a:solidFill>
              </a:rPr>
              <a:t>.</a:t>
            </a:r>
            <a:r>
              <a:rPr lang="en-US" sz="2000" dirty="0">
                <a:solidFill>
                  <a:srgbClr val="002060"/>
                </a:solidFill>
              </a:rPr>
              <a:t>  </a:t>
            </a:r>
          </a:p>
          <a:p>
            <a:r>
              <a:rPr lang="en-US" sz="2000" b="1" dirty="0" err="1">
                <a:solidFill>
                  <a:srgbClr val="002060"/>
                </a:solidFill>
              </a:rPr>
              <a:t>Faktory</a:t>
            </a:r>
            <a:r>
              <a:rPr lang="en-US" sz="2000" b="1" dirty="0">
                <a:solidFill>
                  <a:srgbClr val="002060"/>
                </a:solidFill>
              </a:rPr>
              <a:t> </a:t>
            </a:r>
            <a:r>
              <a:rPr lang="en-US" sz="2000" b="1" dirty="0" err="1">
                <a:solidFill>
                  <a:srgbClr val="002060"/>
                </a:solidFill>
              </a:rPr>
              <a:t>okolí</a:t>
            </a:r>
            <a:r>
              <a:rPr lang="en-US" sz="2000" b="1" dirty="0">
                <a:solidFill>
                  <a:srgbClr val="002060"/>
                </a:solidFill>
              </a:rPr>
              <a:t> </a:t>
            </a:r>
            <a:r>
              <a:rPr lang="cs-CZ" sz="2000" b="1" dirty="0">
                <a:solidFill>
                  <a:srgbClr val="002060"/>
                </a:solidFill>
              </a:rPr>
              <a:t>- </a:t>
            </a:r>
            <a:r>
              <a:rPr lang="en-US" sz="2000" dirty="0" err="1">
                <a:solidFill>
                  <a:srgbClr val="002060"/>
                </a:solidFill>
              </a:rPr>
              <a:t>fiskální</a:t>
            </a:r>
            <a:r>
              <a:rPr lang="en-US" sz="2000" dirty="0">
                <a:solidFill>
                  <a:srgbClr val="002060"/>
                </a:solidFill>
              </a:rPr>
              <a:t> </a:t>
            </a:r>
            <a:r>
              <a:rPr lang="en-US" sz="2000" dirty="0" err="1">
                <a:solidFill>
                  <a:srgbClr val="002060"/>
                </a:solidFill>
              </a:rPr>
              <a:t>politika</a:t>
            </a:r>
            <a:r>
              <a:rPr lang="en-US" sz="2000" dirty="0">
                <a:solidFill>
                  <a:srgbClr val="002060"/>
                </a:solidFill>
              </a:rPr>
              <a:t> </a:t>
            </a:r>
            <a:r>
              <a:rPr lang="en-US" sz="2000" dirty="0" err="1">
                <a:solidFill>
                  <a:srgbClr val="002060"/>
                </a:solidFill>
              </a:rPr>
              <a:t>státu</a:t>
            </a:r>
            <a:r>
              <a:rPr lang="en-US" sz="2000" dirty="0">
                <a:solidFill>
                  <a:srgbClr val="002060"/>
                </a:solidFill>
              </a:rPr>
              <a:t>, </a:t>
            </a:r>
            <a:r>
              <a:rPr lang="en-US" sz="2000" dirty="0" err="1">
                <a:solidFill>
                  <a:srgbClr val="002060"/>
                </a:solidFill>
              </a:rPr>
              <a:t>inflace</a:t>
            </a:r>
            <a:r>
              <a:rPr lang="en-US" sz="2000" dirty="0">
                <a:solidFill>
                  <a:srgbClr val="002060"/>
                </a:solidFill>
              </a:rPr>
              <a:t>, </a:t>
            </a:r>
            <a:r>
              <a:rPr lang="en-US" sz="2000" dirty="0" err="1">
                <a:solidFill>
                  <a:srgbClr val="002060"/>
                </a:solidFill>
              </a:rPr>
              <a:t>cla</a:t>
            </a:r>
            <a:r>
              <a:rPr lang="en-US" sz="2000" dirty="0">
                <a:solidFill>
                  <a:srgbClr val="002060"/>
                </a:solidFill>
              </a:rPr>
              <a:t>, </a:t>
            </a:r>
            <a:r>
              <a:rPr lang="en-US" sz="2000" dirty="0" err="1">
                <a:solidFill>
                  <a:srgbClr val="002060"/>
                </a:solidFill>
              </a:rPr>
              <a:t>stabilita</a:t>
            </a:r>
            <a:r>
              <a:rPr lang="en-US" sz="2000" dirty="0">
                <a:solidFill>
                  <a:srgbClr val="002060"/>
                </a:solidFill>
              </a:rPr>
              <a:t> </a:t>
            </a:r>
            <a:r>
              <a:rPr lang="en-US" sz="2000" dirty="0" err="1">
                <a:solidFill>
                  <a:srgbClr val="002060"/>
                </a:solidFill>
              </a:rPr>
              <a:t>devizových</a:t>
            </a:r>
            <a:r>
              <a:rPr lang="en-US" sz="2000" dirty="0">
                <a:solidFill>
                  <a:srgbClr val="002060"/>
                </a:solidFill>
              </a:rPr>
              <a:t> </a:t>
            </a:r>
            <a:r>
              <a:rPr lang="en-US" sz="2000" dirty="0" err="1">
                <a:solidFill>
                  <a:srgbClr val="002060"/>
                </a:solidFill>
              </a:rPr>
              <a:t>kurzů</a:t>
            </a:r>
            <a:r>
              <a:rPr lang="en-US" sz="2000" dirty="0">
                <a:solidFill>
                  <a:srgbClr val="002060"/>
                </a:solidFill>
              </a:rPr>
              <a:t>, </a:t>
            </a:r>
            <a:r>
              <a:rPr lang="en-US" sz="2000" dirty="0" err="1">
                <a:solidFill>
                  <a:srgbClr val="002060"/>
                </a:solidFill>
              </a:rPr>
              <a:t>daně</a:t>
            </a:r>
            <a:r>
              <a:rPr lang="en-US" sz="2000" dirty="0">
                <a:solidFill>
                  <a:srgbClr val="002060"/>
                </a:solidFill>
              </a:rPr>
              <a:t>, </a:t>
            </a:r>
            <a:r>
              <a:rPr lang="en-US" sz="2000" dirty="0" err="1">
                <a:solidFill>
                  <a:srgbClr val="002060"/>
                </a:solidFill>
              </a:rPr>
              <a:t>cenová</a:t>
            </a:r>
            <a:r>
              <a:rPr lang="en-US" sz="2000" dirty="0">
                <a:solidFill>
                  <a:srgbClr val="002060"/>
                </a:solidFill>
              </a:rPr>
              <a:t> </a:t>
            </a:r>
            <a:r>
              <a:rPr lang="en-US" sz="2000" dirty="0" err="1">
                <a:solidFill>
                  <a:srgbClr val="002060"/>
                </a:solidFill>
              </a:rPr>
              <a:t>regulace</a:t>
            </a:r>
            <a:r>
              <a:rPr lang="en-US" sz="2000" dirty="0">
                <a:solidFill>
                  <a:srgbClr val="002060"/>
                </a:solidFill>
              </a:rPr>
              <a:t>, dumping</a:t>
            </a:r>
            <a:r>
              <a:rPr lang="cs-CZ" sz="2000" dirty="0">
                <a:solidFill>
                  <a:srgbClr val="002060"/>
                </a:solidFill>
              </a:rPr>
              <a:t>,</a:t>
            </a:r>
            <a:r>
              <a:rPr lang="en-US" sz="2000" dirty="0">
                <a:solidFill>
                  <a:srgbClr val="002060"/>
                </a:solidFill>
              </a:rPr>
              <a:t> </a:t>
            </a:r>
            <a:r>
              <a:rPr lang="en-US" sz="2000" dirty="0" err="1">
                <a:solidFill>
                  <a:srgbClr val="002060"/>
                </a:solidFill>
              </a:rPr>
              <a:t>šedé</a:t>
            </a:r>
            <a:r>
              <a:rPr lang="en-US" sz="2000" dirty="0">
                <a:solidFill>
                  <a:srgbClr val="002060"/>
                </a:solidFill>
              </a:rPr>
              <a:t> </a:t>
            </a:r>
            <a:r>
              <a:rPr lang="en-US" sz="2000" dirty="0" err="1">
                <a:solidFill>
                  <a:srgbClr val="002060"/>
                </a:solidFill>
              </a:rPr>
              <a:t>trhy</a:t>
            </a:r>
            <a:r>
              <a:rPr lang="en-US" sz="2000" dirty="0">
                <a:solidFill>
                  <a:srgbClr val="002060"/>
                </a:solidFill>
              </a:rPr>
              <a:t> </a:t>
            </a:r>
            <a:r>
              <a:rPr lang="en-US" sz="2000" dirty="0" err="1">
                <a:solidFill>
                  <a:srgbClr val="002060"/>
                </a:solidFill>
              </a:rPr>
              <a:t>apod</a:t>
            </a:r>
            <a:r>
              <a:rPr lang="en-US" sz="2000" dirty="0">
                <a:solidFill>
                  <a:srgbClr val="002060"/>
                </a:solidFill>
              </a:rPr>
              <a:t>. </a:t>
            </a:r>
          </a:p>
          <a:p>
            <a:r>
              <a:rPr lang="en-US" sz="2000" b="1" dirty="0" err="1">
                <a:solidFill>
                  <a:srgbClr val="002060"/>
                </a:solidFill>
              </a:rPr>
              <a:t>Manažerské</a:t>
            </a:r>
            <a:r>
              <a:rPr lang="en-US" sz="2000" b="1" dirty="0">
                <a:solidFill>
                  <a:srgbClr val="002060"/>
                </a:solidFill>
              </a:rPr>
              <a:t> </a:t>
            </a:r>
            <a:r>
              <a:rPr lang="en-US" sz="2000" b="1" dirty="0" err="1">
                <a:solidFill>
                  <a:srgbClr val="002060"/>
                </a:solidFill>
              </a:rPr>
              <a:t>rozhodování</a:t>
            </a:r>
            <a:r>
              <a:rPr lang="en-US" sz="2000" b="1" dirty="0">
                <a:solidFill>
                  <a:srgbClr val="002060"/>
                </a:solidFill>
              </a:rPr>
              <a:t> </a:t>
            </a:r>
            <a:r>
              <a:rPr lang="cs-CZ" sz="2000" b="1" dirty="0">
                <a:solidFill>
                  <a:srgbClr val="002060"/>
                </a:solidFill>
              </a:rPr>
              <a:t>– </a:t>
            </a:r>
            <a:r>
              <a:rPr lang="cs-CZ" sz="2000" dirty="0">
                <a:solidFill>
                  <a:srgbClr val="002060"/>
                </a:solidFill>
              </a:rPr>
              <a:t>(</a:t>
            </a:r>
            <a:r>
              <a:rPr lang="en-US" sz="2000" dirty="0" err="1">
                <a:solidFill>
                  <a:srgbClr val="002060"/>
                </a:solidFill>
              </a:rPr>
              <a:t>marketingové</a:t>
            </a:r>
            <a:r>
              <a:rPr lang="en-US" sz="2000" dirty="0">
                <a:solidFill>
                  <a:srgbClr val="002060"/>
                </a:solidFill>
              </a:rPr>
              <a:t> </a:t>
            </a:r>
            <a:r>
              <a:rPr lang="en-US" sz="2000" dirty="0" err="1">
                <a:solidFill>
                  <a:srgbClr val="002060"/>
                </a:solidFill>
              </a:rPr>
              <a:t>cenové</a:t>
            </a:r>
            <a:r>
              <a:rPr lang="en-US" sz="2000" dirty="0">
                <a:solidFill>
                  <a:srgbClr val="002060"/>
                </a:solidFill>
              </a:rPr>
              <a:t> </a:t>
            </a:r>
            <a:r>
              <a:rPr lang="en-US" sz="2000" dirty="0" err="1">
                <a:solidFill>
                  <a:srgbClr val="002060"/>
                </a:solidFill>
              </a:rPr>
              <a:t>strategie</a:t>
            </a:r>
            <a:r>
              <a:rPr lang="en-US" sz="2000" dirty="0">
                <a:solidFill>
                  <a:srgbClr val="002060"/>
                </a:solidFill>
              </a:rPr>
              <a:t>). </a:t>
            </a:r>
            <a:r>
              <a:rPr lang="en-US" sz="2000" dirty="0" err="1">
                <a:solidFill>
                  <a:srgbClr val="002060"/>
                </a:solidFill>
              </a:rPr>
              <a:t>Při</a:t>
            </a:r>
            <a:r>
              <a:rPr lang="en-US" sz="2000" dirty="0">
                <a:solidFill>
                  <a:srgbClr val="002060"/>
                </a:solidFill>
              </a:rPr>
              <a:t> </a:t>
            </a:r>
            <a:r>
              <a:rPr lang="en-US" sz="2000" dirty="0" err="1">
                <a:solidFill>
                  <a:srgbClr val="002060"/>
                </a:solidFill>
              </a:rPr>
              <a:t>realizaci</a:t>
            </a:r>
            <a:r>
              <a:rPr lang="en-US" sz="2000" dirty="0">
                <a:solidFill>
                  <a:srgbClr val="002060"/>
                </a:solidFill>
              </a:rPr>
              <a:t> </a:t>
            </a:r>
            <a:r>
              <a:rPr lang="en-US" sz="2000" dirty="0" err="1">
                <a:solidFill>
                  <a:srgbClr val="002060"/>
                </a:solidFill>
              </a:rPr>
              <a:t>mezinárodní</a:t>
            </a:r>
            <a:r>
              <a:rPr lang="en-US" sz="2000" dirty="0">
                <a:solidFill>
                  <a:srgbClr val="002060"/>
                </a:solidFill>
              </a:rPr>
              <a:t> </a:t>
            </a:r>
            <a:r>
              <a:rPr lang="en-US" sz="2000" dirty="0" err="1">
                <a:solidFill>
                  <a:srgbClr val="002060"/>
                </a:solidFill>
              </a:rPr>
              <a:t>cenové</a:t>
            </a:r>
            <a:r>
              <a:rPr lang="en-US" sz="2000" dirty="0">
                <a:solidFill>
                  <a:srgbClr val="002060"/>
                </a:solidFill>
              </a:rPr>
              <a:t> </a:t>
            </a:r>
            <a:r>
              <a:rPr lang="en-US" sz="2000" dirty="0" err="1">
                <a:solidFill>
                  <a:srgbClr val="002060"/>
                </a:solidFill>
              </a:rPr>
              <a:t>tvorby</a:t>
            </a:r>
            <a:r>
              <a:rPr lang="en-US" sz="2000" dirty="0">
                <a:solidFill>
                  <a:srgbClr val="002060"/>
                </a:solidFill>
              </a:rPr>
              <a:t> </a:t>
            </a:r>
            <a:r>
              <a:rPr lang="en-US" sz="2000" dirty="0" err="1">
                <a:solidFill>
                  <a:srgbClr val="002060"/>
                </a:solidFill>
              </a:rPr>
              <a:t>musí</a:t>
            </a:r>
            <a:r>
              <a:rPr lang="en-US" sz="2000" dirty="0">
                <a:solidFill>
                  <a:srgbClr val="002060"/>
                </a:solidFill>
              </a:rPr>
              <a:t> </a:t>
            </a:r>
            <a:r>
              <a:rPr lang="en-US" sz="2000" dirty="0" err="1">
                <a:solidFill>
                  <a:srgbClr val="002060"/>
                </a:solidFill>
              </a:rPr>
              <a:t>dojít</a:t>
            </a:r>
            <a:r>
              <a:rPr lang="en-US" sz="2000" dirty="0">
                <a:solidFill>
                  <a:srgbClr val="002060"/>
                </a:solidFill>
              </a:rPr>
              <a:t> k </a:t>
            </a:r>
            <a:r>
              <a:rPr lang="en-US" sz="2000" dirty="0" err="1">
                <a:solidFill>
                  <a:srgbClr val="002060"/>
                </a:solidFill>
              </a:rPr>
              <a:t>postupné</a:t>
            </a:r>
            <a:r>
              <a:rPr lang="en-US" sz="2000" dirty="0">
                <a:solidFill>
                  <a:srgbClr val="002060"/>
                </a:solidFill>
              </a:rPr>
              <a:t> </a:t>
            </a:r>
            <a:r>
              <a:rPr lang="en-US" sz="2000" dirty="0" err="1">
                <a:solidFill>
                  <a:srgbClr val="002060"/>
                </a:solidFill>
              </a:rPr>
              <a:t>analýze</a:t>
            </a:r>
            <a:r>
              <a:rPr lang="en-US" sz="2000" dirty="0">
                <a:solidFill>
                  <a:srgbClr val="002060"/>
                </a:solidFill>
              </a:rPr>
              <a:t> </a:t>
            </a:r>
            <a:r>
              <a:rPr lang="en-US" sz="2000" dirty="0" err="1">
                <a:solidFill>
                  <a:srgbClr val="002060"/>
                </a:solidFill>
              </a:rPr>
              <a:t>jednotlivých</a:t>
            </a:r>
            <a:r>
              <a:rPr lang="en-US" sz="2000" dirty="0">
                <a:solidFill>
                  <a:srgbClr val="002060"/>
                </a:solidFill>
              </a:rPr>
              <a:t> </a:t>
            </a:r>
            <a:r>
              <a:rPr lang="en-US" sz="2000" dirty="0" err="1">
                <a:solidFill>
                  <a:srgbClr val="002060"/>
                </a:solidFill>
              </a:rPr>
              <a:t>skupin</a:t>
            </a:r>
            <a:r>
              <a:rPr lang="en-US" sz="2000" dirty="0">
                <a:solidFill>
                  <a:srgbClr val="002060"/>
                </a:solidFill>
              </a:rPr>
              <a:t> </a:t>
            </a:r>
            <a:r>
              <a:rPr lang="en-US" sz="2000" dirty="0" err="1">
                <a:solidFill>
                  <a:srgbClr val="002060"/>
                </a:solidFill>
              </a:rPr>
              <a:t>faktorů</a:t>
            </a:r>
            <a:r>
              <a:rPr lang="en-US" sz="2000" dirty="0">
                <a:solidFill>
                  <a:srgbClr val="002060"/>
                </a:solidFill>
              </a:rPr>
              <a:t>.</a:t>
            </a:r>
          </a:p>
        </p:txBody>
      </p:sp>
      <p:sp>
        <p:nvSpPr>
          <p:cNvPr id="6" name="Nadpis 5"/>
          <p:cNvSpPr>
            <a:spLocks noGrp="1"/>
          </p:cNvSpPr>
          <p:nvPr>
            <p:ph type="title"/>
          </p:nvPr>
        </p:nvSpPr>
        <p:spPr>
          <a:xfrm>
            <a:off x="179512" y="195486"/>
            <a:ext cx="5472608" cy="507703"/>
          </a:xfrm>
        </p:spPr>
        <p:txBody>
          <a:bodyPr/>
          <a:lstStyle/>
          <a:p>
            <a:r>
              <a:rPr lang="cs-CZ" dirty="0"/>
              <a:t>Faktory ovlivňující cenovou tvorbu 2</a:t>
            </a:r>
          </a:p>
        </p:txBody>
      </p:sp>
    </p:spTree>
    <p:extLst>
      <p:ext uri="{BB962C8B-B14F-4D97-AF65-F5344CB8AC3E}">
        <p14:creationId xmlns:p14="http://schemas.microsoft.com/office/powerpoint/2010/main" val="396092948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23528" y="987574"/>
            <a:ext cx="8568952" cy="3024336"/>
          </a:xfrm>
          <a:prstGeom prst="rect">
            <a:avLst/>
          </a:prstGeom>
        </p:spPr>
        <p:txBody>
          <a:bodyPr>
            <a:noAutofit/>
          </a:bodyPr>
          <a:lstStyle/>
          <a:p>
            <a:r>
              <a:rPr lang="en-US" sz="2000" dirty="0" err="1">
                <a:solidFill>
                  <a:srgbClr val="002060"/>
                </a:solidFill>
              </a:rPr>
              <a:t>Analýza</a:t>
            </a:r>
            <a:r>
              <a:rPr lang="en-US" sz="2000" dirty="0">
                <a:solidFill>
                  <a:srgbClr val="002060"/>
                </a:solidFill>
              </a:rPr>
              <a:t> </a:t>
            </a:r>
            <a:r>
              <a:rPr lang="en-US" sz="2000" dirty="0" err="1">
                <a:solidFill>
                  <a:srgbClr val="002060"/>
                </a:solidFill>
              </a:rPr>
              <a:t>vnitřních</a:t>
            </a:r>
            <a:r>
              <a:rPr lang="en-US" sz="2000" dirty="0">
                <a:solidFill>
                  <a:srgbClr val="002060"/>
                </a:solidFill>
              </a:rPr>
              <a:t> </a:t>
            </a:r>
            <a:r>
              <a:rPr lang="en-US" sz="2000" dirty="0" err="1">
                <a:solidFill>
                  <a:srgbClr val="002060"/>
                </a:solidFill>
              </a:rPr>
              <a:t>faktorů</a:t>
            </a:r>
            <a:r>
              <a:rPr lang="en-US" sz="2000" dirty="0">
                <a:solidFill>
                  <a:srgbClr val="002060"/>
                </a:solidFill>
              </a:rPr>
              <a:t> </a:t>
            </a:r>
            <a:r>
              <a:rPr lang="en-US" sz="2000" dirty="0" err="1">
                <a:solidFill>
                  <a:srgbClr val="002060"/>
                </a:solidFill>
              </a:rPr>
              <a:t>podniku</a:t>
            </a:r>
            <a:r>
              <a:rPr lang="en-US" sz="2000" dirty="0">
                <a:solidFill>
                  <a:srgbClr val="002060"/>
                </a:solidFill>
              </a:rPr>
              <a:t> </a:t>
            </a:r>
            <a:r>
              <a:rPr lang="en-US" sz="2000" dirty="0" err="1">
                <a:solidFill>
                  <a:srgbClr val="002060"/>
                </a:solidFill>
              </a:rPr>
              <a:t>zahrnuje</a:t>
            </a:r>
            <a:r>
              <a:rPr lang="en-US" sz="2000" dirty="0">
                <a:solidFill>
                  <a:srgbClr val="002060"/>
                </a:solidFill>
              </a:rPr>
              <a:t> </a:t>
            </a:r>
            <a:r>
              <a:rPr lang="en-US" sz="2000" dirty="0" err="1">
                <a:solidFill>
                  <a:srgbClr val="002060"/>
                </a:solidFill>
              </a:rPr>
              <a:t>kritickou</a:t>
            </a:r>
            <a:r>
              <a:rPr lang="en-US" sz="2000" dirty="0">
                <a:solidFill>
                  <a:srgbClr val="002060"/>
                </a:solidFill>
              </a:rPr>
              <a:t> </a:t>
            </a:r>
            <a:r>
              <a:rPr lang="en-US" sz="2000" dirty="0" err="1">
                <a:solidFill>
                  <a:srgbClr val="002060"/>
                </a:solidFill>
              </a:rPr>
              <a:t>revizi</a:t>
            </a:r>
            <a:r>
              <a:rPr lang="en-US" sz="2000" dirty="0">
                <a:solidFill>
                  <a:srgbClr val="002060"/>
                </a:solidFill>
              </a:rPr>
              <a:t> </a:t>
            </a:r>
            <a:r>
              <a:rPr lang="en-US" sz="2000" dirty="0" err="1">
                <a:solidFill>
                  <a:srgbClr val="002060"/>
                </a:solidFill>
              </a:rPr>
              <a:t>ostatních</a:t>
            </a:r>
            <a:r>
              <a:rPr lang="en-US" sz="2000" dirty="0">
                <a:solidFill>
                  <a:srgbClr val="002060"/>
                </a:solidFill>
              </a:rPr>
              <a:t> </a:t>
            </a:r>
            <a:r>
              <a:rPr lang="en-US" sz="2000" dirty="0" err="1">
                <a:solidFill>
                  <a:srgbClr val="002060"/>
                </a:solidFill>
              </a:rPr>
              <a:t>prvků</a:t>
            </a:r>
            <a:r>
              <a:rPr lang="en-US" sz="2000" dirty="0">
                <a:solidFill>
                  <a:srgbClr val="002060"/>
                </a:solidFill>
              </a:rPr>
              <a:t> </a:t>
            </a:r>
            <a:r>
              <a:rPr lang="en-US" sz="2000" dirty="0" err="1">
                <a:solidFill>
                  <a:srgbClr val="002060"/>
                </a:solidFill>
              </a:rPr>
              <a:t>marketingového</a:t>
            </a:r>
            <a:r>
              <a:rPr lang="en-US" sz="2000" dirty="0">
                <a:solidFill>
                  <a:srgbClr val="002060"/>
                </a:solidFill>
              </a:rPr>
              <a:t> </a:t>
            </a:r>
            <a:r>
              <a:rPr lang="en-US" sz="2000" dirty="0" err="1">
                <a:solidFill>
                  <a:srgbClr val="002060"/>
                </a:solidFill>
              </a:rPr>
              <a:t>mixu</a:t>
            </a:r>
            <a:r>
              <a:rPr lang="en-US" sz="2000" dirty="0">
                <a:solidFill>
                  <a:srgbClr val="002060"/>
                </a:solidFill>
              </a:rPr>
              <a:t>: </a:t>
            </a:r>
            <a:r>
              <a:rPr lang="en-US" sz="2000" dirty="0" err="1">
                <a:solidFill>
                  <a:srgbClr val="002060"/>
                </a:solidFill>
              </a:rPr>
              <a:t>produktu</a:t>
            </a:r>
            <a:r>
              <a:rPr lang="en-US" sz="2000" dirty="0">
                <a:solidFill>
                  <a:srgbClr val="002060"/>
                </a:solidFill>
              </a:rPr>
              <a:t>, </a:t>
            </a:r>
            <a:r>
              <a:rPr lang="en-US" sz="2000" dirty="0" err="1">
                <a:solidFill>
                  <a:srgbClr val="002060"/>
                </a:solidFill>
              </a:rPr>
              <a:t>distribuce</a:t>
            </a:r>
            <a:r>
              <a:rPr lang="en-US" sz="2000" dirty="0">
                <a:solidFill>
                  <a:srgbClr val="002060"/>
                </a:solidFill>
              </a:rPr>
              <a:t> a </a:t>
            </a:r>
            <a:r>
              <a:rPr lang="en-US" sz="2000" dirty="0" err="1">
                <a:solidFill>
                  <a:srgbClr val="002060"/>
                </a:solidFill>
              </a:rPr>
              <a:t>komunikačního</a:t>
            </a:r>
            <a:r>
              <a:rPr lang="en-US" sz="2000" dirty="0">
                <a:solidFill>
                  <a:srgbClr val="002060"/>
                </a:solidFill>
              </a:rPr>
              <a:t> </a:t>
            </a:r>
            <a:r>
              <a:rPr lang="en-US" sz="2000" dirty="0" err="1">
                <a:solidFill>
                  <a:srgbClr val="002060"/>
                </a:solidFill>
              </a:rPr>
              <a:t>mixu</a:t>
            </a:r>
            <a:r>
              <a:rPr lang="en-US" sz="2000" dirty="0">
                <a:solidFill>
                  <a:srgbClr val="002060"/>
                </a:solidFill>
              </a:rPr>
              <a:t>. </a:t>
            </a:r>
            <a:r>
              <a:rPr lang="en-US" sz="2000" dirty="0" err="1">
                <a:solidFill>
                  <a:srgbClr val="002060"/>
                </a:solidFill>
              </a:rPr>
              <a:t>Cílem</a:t>
            </a:r>
            <a:r>
              <a:rPr lang="en-US" sz="2000" dirty="0">
                <a:solidFill>
                  <a:srgbClr val="002060"/>
                </a:solidFill>
              </a:rPr>
              <a:t> je </a:t>
            </a:r>
            <a:r>
              <a:rPr lang="en-US" sz="2000" dirty="0" err="1">
                <a:solidFill>
                  <a:srgbClr val="002060"/>
                </a:solidFill>
              </a:rPr>
              <a:t>zhodnocení</a:t>
            </a:r>
            <a:r>
              <a:rPr lang="en-US" sz="2000" dirty="0">
                <a:solidFill>
                  <a:srgbClr val="002060"/>
                </a:solidFill>
              </a:rPr>
              <a:t> </a:t>
            </a:r>
            <a:r>
              <a:rPr lang="en-US" sz="2000" dirty="0" err="1">
                <a:solidFill>
                  <a:srgbClr val="002060"/>
                </a:solidFill>
              </a:rPr>
              <a:t>vlastních</a:t>
            </a:r>
            <a:r>
              <a:rPr lang="en-US" sz="2000" dirty="0">
                <a:solidFill>
                  <a:srgbClr val="002060"/>
                </a:solidFill>
              </a:rPr>
              <a:t> </a:t>
            </a:r>
            <a:r>
              <a:rPr lang="en-US" sz="2000" dirty="0" err="1">
                <a:solidFill>
                  <a:srgbClr val="002060"/>
                </a:solidFill>
              </a:rPr>
              <a:t>nákladů</a:t>
            </a:r>
            <a:r>
              <a:rPr lang="en-US" sz="2000" dirty="0">
                <a:solidFill>
                  <a:srgbClr val="002060"/>
                </a:solidFill>
              </a:rPr>
              <a:t> a </a:t>
            </a:r>
            <a:r>
              <a:rPr lang="en-US" sz="2000" dirty="0" err="1">
                <a:solidFill>
                  <a:srgbClr val="002060"/>
                </a:solidFill>
              </a:rPr>
              <a:t>konkurenceschopnosti</a:t>
            </a:r>
            <a:r>
              <a:rPr lang="en-US" sz="2000" dirty="0">
                <a:solidFill>
                  <a:srgbClr val="002060"/>
                </a:solidFill>
              </a:rPr>
              <a:t> </a:t>
            </a:r>
            <a:r>
              <a:rPr lang="en-US" sz="2000" dirty="0" err="1">
                <a:solidFill>
                  <a:srgbClr val="002060"/>
                </a:solidFill>
              </a:rPr>
              <a:t>produktu</a:t>
            </a:r>
            <a:r>
              <a:rPr lang="en-US" sz="2000" dirty="0">
                <a:solidFill>
                  <a:srgbClr val="002060"/>
                </a:solidFill>
              </a:rPr>
              <a:t>.</a:t>
            </a:r>
            <a:endParaRPr lang="cs-CZ" sz="2000" dirty="0">
              <a:solidFill>
                <a:srgbClr val="002060"/>
              </a:solidFill>
            </a:endParaRPr>
          </a:p>
          <a:p>
            <a:r>
              <a:rPr lang="en-US" sz="2000" dirty="0">
                <a:solidFill>
                  <a:srgbClr val="002060"/>
                </a:solidFill>
              </a:rPr>
              <a:t>U </a:t>
            </a:r>
            <a:r>
              <a:rPr lang="en-US" sz="2000" dirty="0" err="1">
                <a:solidFill>
                  <a:srgbClr val="002060"/>
                </a:solidFill>
              </a:rPr>
              <a:t>produktu</a:t>
            </a:r>
            <a:r>
              <a:rPr lang="en-US" sz="2000" dirty="0">
                <a:solidFill>
                  <a:srgbClr val="002060"/>
                </a:solidFill>
              </a:rPr>
              <a:t> </a:t>
            </a:r>
            <a:r>
              <a:rPr lang="en-US" sz="2000" dirty="0" err="1">
                <a:solidFill>
                  <a:srgbClr val="002060"/>
                </a:solidFill>
              </a:rPr>
              <a:t>bude</a:t>
            </a:r>
            <a:r>
              <a:rPr lang="en-US" sz="2000" dirty="0">
                <a:solidFill>
                  <a:srgbClr val="002060"/>
                </a:solidFill>
              </a:rPr>
              <a:t> </a:t>
            </a:r>
            <a:r>
              <a:rPr lang="en-US" sz="2000" dirty="0" err="1">
                <a:solidFill>
                  <a:srgbClr val="002060"/>
                </a:solidFill>
              </a:rPr>
              <a:t>mimo</a:t>
            </a:r>
            <a:r>
              <a:rPr lang="en-US" sz="2000" dirty="0">
                <a:solidFill>
                  <a:srgbClr val="002060"/>
                </a:solidFill>
              </a:rPr>
              <a:t> </a:t>
            </a:r>
            <a:r>
              <a:rPr lang="en-US" sz="2000" dirty="0" err="1">
                <a:solidFill>
                  <a:srgbClr val="002060"/>
                </a:solidFill>
              </a:rPr>
              <a:t>jiné</a:t>
            </a:r>
            <a:r>
              <a:rPr lang="en-US" sz="2000" dirty="0">
                <a:solidFill>
                  <a:srgbClr val="002060"/>
                </a:solidFill>
              </a:rPr>
              <a:t> </a:t>
            </a:r>
            <a:r>
              <a:rPr lang="en-US" sz="2000" dirty="0" err="1">
                <a:solidFill>
                  <a:srgbClr val="002060"/>
                </a:solidFill>
              </a:rPr>
              <a:t>rozhodovat</a:t>
            </a:r>
            <a:r>
              <a:rPr lang="en-US" sz="2000" dirty="0">
                <a:solidFill>
                  <a:srgbClr val="002060"/>
                </a:solidFill>
              </a:rPr>
              <a:t> stadium </a:t>
            </a:r>
            <a:r>
              <a:rPr lang="en-US" sz="2000" dirty="0" err="1">
                <a:solidFill>
                  <a:srgbClr val="002060"/>
                </a:solidFill>
              </a:rPr>
              <a:t>životního</a:t>
            </a:r>
            <a:r>
              <a:rPr lang="en-US" sz="2000" dirty="0">
                <a:solidFill>
                  <a:srgbClr val="002060"/>
                </a:solidFill>
              </a:rPr>
              <a:t> </a:t>
            </a:r>
            <a:r>
              <a:rPr lang="en-US" sz="2000" dirty="0" err="1">
                <a:solidFill>
                  <a:srgbClr val="002060"/>
                </a:solidFill>
              </a:rPr>
              <a:t>cyklu</a:t>
            </a:r>
            <a:r>
              <a:rPr lang="en-US" sz="2000" dirty="0">
                <a:solidFill>
                  <a:srgbClr val="002060"/>
                </a:solidFill>
              </a:rPr>
              <a:t> </a:t>
            </a:r>
            <a:r>
              <a:rPr lang="en-US" sz="2000" dirty="0" err="1">
                <a:solidFill>
                  <a:srgbClr val="002060"/>
                </a:solidFill>
              </a:rPr>
              <a:t>výrobku</a:t>
            </a:r>
            <a:r>
              <a:rPr lang="en-US" sz="2000" dirty="0">
                <a:solidFill>
                  <a:srgbClr val="002060"/>
                </a:solidFill>
              </a:rPr>
              <a:t>, v </a:t>
            </a:r>
            <a:r>
              <a:rPr lang="en-US" sz="2000" dirty="0" err="1">
                <a:solidFill>
                  <a:srgbClr val="002060"/>
                </a:solidFill>
              </a:rPr>
              <a:t>němž</a:t>
            </a:r>
            <a:r>
              <a:rPr lang="en-US" sz="2000" dirty="0">
                <a:solidFill>
                  <a:srgbClr val="002060"/>
                </a:solidFill>
              </a:rPr>
              <a:t> je </a:t>
            </a:r>
            <a:r>
              <a:rPr lang="en-US" sz="2000" dirty="0" err="1">
                <a:solidFill>
                  <a:srgbClr val="002060"/>
                </a:solidFill>
              </a:rPr>
              <a:t>nabízen</a:t>
            </a:r>
            <a:r>
              <a:rPr lang="en-US" sz="2000" dirty="0">
                <a:solidFill>
                  <a:srgbClr val="002060"/>
                </a:solidFill>
              </a:rPr>
              <a:t> </a:t>
            </a:r>
            <a:r>
              <a:rPr lang="en-US" sz="2000" dirty="0" err="1">
                <a:solidFill>
                  <a:srgbClr val="002060"/>
                </a:solidFill>
              </a:rPr>
              <a:t>na</a:t>
            </a:r>
            <a:r>
              <a:rPr lang="en-US" sz="2000" dirty="0">
                <a:solidFill>
                  <a:srgbClr val="002060"/>
                </a:solidFill>
              </a:rPr>
              <a:t> </a:t>
            </a:r>
            <a:r>
              <a:rPr lang="en-US" sz="2000" dirty="0" err="1">
                <a:solidFill>
                  <a:srgbClr val="002060"/>
                </a:solidFill>
              </a:rPr>
              <a:t>různých</a:t>
            </a:r>
            <a:r>
              <a:rPr lang="en-US" sz="2000" dirty="0">
                <a:solidFill>
                  <a:srgbClr val="002060"/>
                </a:solidFill>
              </a:rPr>
              <a:t> </a:t>
            </a:r>
            <a:r>
              <a:rPr lang="en-US" sz="2000" dirty="0" err="1">
                <a:solidFill>
                  <a:srgbClr val="002060"/>
                </a:solidFill>
              </a:rPr>
              <a:t>trzích</a:t>
            </a:r>
            <a:r>
              <a:rPr lang="en-US" sz="2000" dirty="0">
                <a:solidFill>
                  <a:srgbClr val="002060"/>
                </a:solidFill>
              </a:rPr>
              <a:t>, </a:t>
            </a:r>
            <a:r>
              <a:rPr lang="en-US" sz="2000" dirty="0" err="1">
                <a:solidFill>
                  <a:srgbClr val="002060"/>
                </a:solidFill>
              </a:rPr>
              <a:t>dále</a:t>
            </a:r>
            <a:r>
              <a:rPr lang="en-US" sz="2000" dirty="0">
                <a:solidFill>
                  <a:srgbClr val="002060"/>
                </a:solidFill>
              </a:rPr>
              <a:t> </a:t>
            </a:r>
            <a:r>
              <a:rPr lang="en-US" sz="2000" dirty="0" err="1">
                <a:solidFill>
                  <a:srgbClr val="002060"/>
                </a:solidFill>
              </a:rPr>
              <a:t>zastupitelnost</a:t>
            </a:r>
            <a:r>
              <a:rPr lang="en-US" sz="2000" dirty="0">
                <a:solidFill>
                  <a:srgbClr val="002060"/>
                </a:solidFill>
              </a:rPr>
              <a:t> </a:t>
            </a:r>
            <a:r>
              <a:rPr lang="en-US" sz="2000" dirty="0" err="1">
                <a:solidFill>
                  <a:srgbClr val="002060"/>
                </a:solidFill>
              </a:rPr>
              <a:t>daného</a:t>
            </a:r>
            <a:r>
              <a:rPr lang="en-US" sz="2000" dirty="0">
                <a:solidFill>
                  <a:srgbClr val="002060"/>
                </a:solidFill>
              </a:rPr>
              <a:t> </a:t>
            </a:r>
            <a:r>
              <a:rPr lang="en-US" sz="2000" dirty="0" err="1">
                <a:solidFill>
                  <a:srgbClr val="002060"/>
                </a:solidFill>
              </a:rPr>
              <a:t>produktu</a:t>
            </a:r>
            <a:r>
              <a:rPr lang="en-US" sz="2000" dirty="0">
                <a:solidFill>
                  <a:srgbClr val="002060"/>
                </a:solidFill>
              </a:rPr>
              <a:t>, </a:t>
            </a:r>
            <a:r>
              <a:rPr lang="en-US" sz="2000" dirty="0" err="1">
                <a:solidFill>
                  <a:srgbClr val="002060"/>
                </a:solidFill>
              </a:rPr>
              <a:t>jeho</a:t>
            </a:r>
            <a:r>
              <a:rPr lang="en-US" sz="2000" dirty="0">
                <a:solidFill>
                  <a:srgbClr val="002060"/>
                </a:solidFill>
              </a:rPr>
              <a:t> </a:t>
            </a:r>
            <a:r>
              <a:rPr lang="en-US" sz="2000" dirty="0" err="1">
                <a:solidFill>
                  <a:srgbClr val="002060"/>
                </a:solidFill>
              </a:rPr>
              <a:t>místo</a:t>
            </a:r>
            <a:r>
              <a:rPr lang="en-US" sz="2000" dirty="0">
                <a:solidFill>
                  <a:srgbClr val="002060"/>
                </a:solidFill>
              </a:rPr>
              <a:t> v </a:t>
            </a:r>
            <a:r>
              <a:rPr lang="en-US" sz="2000" dirty="0" err="1">
                <a:solidFill>
                  <a:srgbClr val="002060"/>
                </a:solidFill>
              </a:rPr>
              <a:t>příslušné</a:t>
            </a:r>
            <a:r>
              <a:rPr lang="en-US" sz="2000" dirty="0">
                <a:solidFill>
                  <a:srgbClr val="002060"/>
                </a:solidFill>
              </a:rPr>
              <a:t> </a:t>
            </a:r>
            <a:r>
              <a:rPr lang="en-US" sz="2000" dirty="0" err="1">
                <a:solidFill>
                  <a:srgbClr val="002060"/>
                </a:solidFill>
              </a:rPr>
              <a:t>sortimentní</a:t>
            </a:r>
            <a:r>
              <a:rPr lang="en-US" sz="2000" dirty="0">
                <a:solidFill>
                  <a:srgbClr val="002060"/>
                </a:solidFill>
              </a:rPr>
              <a:t> </a:t>
            </a:r>
            <a:r>
              <a:rPr lang="en-US" sz="2000" dirty="0" err="1">
                <a:solidFill>
                  <a:srgbClr val="002060"/>
                </a:solidFill>
              </a:rPr>
              <a:t>řadě</a:t>
            </a:r>
            <a:r>
              <a:rPr lang="en-US" sz="2000" dirty="0">
                <a:solidFill>
                  <a:srgbClr val="002060"/>
                </a:solidFill>
              </a:rPr>
              <a:t>, </a:t>
            </a:r>
            <a:r>
              <a:rPr lang="en-US" sz="2000" dirty="0" err="1">
                <a:solidFill>
                  <a:srgbClr val="002060"/>
                </a:solidFill>
              </a:rPr>
              <a:t>značka</a:t>
            </a:r>
            <a:r>
              <a:rPr lang="en-US" sz="2000" dirty="0">
                <a:solidFill>
                  <a:srgbClr val="002060"/>
                </a:solidFill>
              </a:rPr>
              <a:t>, </a:t>
            </a:r>
            <a:r>
              <a:rPr lang="en-US" sz="2000" dirty="0" err="1">
                <a:solidFill>
                  <a:srgbClr val="002060"/>
                </a:solidFill>
              </a:rPr>
              <a:t>vzhled</a:t>
            </a:r>
            <a:r>
              <a:rPr lang="en-US" sz="2000" dirty="0">
                <a:solidFill>
                  <a:srgbClr val="002060"/>
                </a:solidFill>
              </a:rPr>
              <a:t>, </a:t>
            </a:r>
            <a:r>
              <a:rPr lang="en-US" sz="2000" dirty="0" err="1">
                <a:solidFill>
                  <a:srgbClr val="002060"/>
                </a:solidFill>
              </a:rPr>
              <a:t>hmotnost</a:t>
            </a:r>
            <a:r>
              <a:rPr lang="en-US" sz="2000" dirty="0">
                <a:solidFill>
                  <a:srgbClr val="002060"/>
                </a:solidFill>
              </a:rPr>
              <a:t>, </a:t>
            </a:r>
            <a:r>
              <a:rPr lang="en-US" sz="2000" dirty="0" err="1">
                <a:solidFill>
                  <a:srgbClr val="002060"/>
                </a:solidFill>
              </a:rPr>
              <a:t>rozměry</a:t>
            </a:r>
            <a:r>
              <a:rPr lang="en-US" sz="2000" dirty="0">
                <a:solidFill>
                  <a:srgbClr val="002060"/>
                </a:solidFill>
              </a:rPr>
              <a:t>, </a:t>
            </a:r>
            <a:r>
              <a:rPr lang="en-US" sz="2000" dirty="0" err="1">
                <a:solidFill>
                  <a:srgbClr val="002060"/>
                </a:solidFill>
              </a:rPr>
              <a:t>balení</a:t>
            </a:r>
            <a:r>
              <a:rPr lang="en-US" sz="2000" dirty="0">
                <a:solidFill>
                  <a:srgbClr val="002060"/>
                </a:solidFill>
              </a:rPr>
              <a:t> </a:t>
            </a:r>
            <a:r>
              <a:rPr lang="en-US" sz="2000" dirty="0" err="1">
                <a:solidFill>
                  <a:srgbClr val="002060"/>
                </a:solidFill>
              </a:rPr>
              <a:t>výrobku</a:t>
            </a:r>
            <a:r>
              <a:rPr lang="en-US" sz="2000" dirty="0">
                <a:solidFill>
                  <a:srgbClr val="002060"/>
                </a:solidFill>
              </a:rPr>
              <a:t> </a:t>
            </a:r>
            <a:r>
              <a:rPr lang="en-US" sz="2000" dirty="0" err="1">
                <a:solidFill>
                  <a:srgbClr val="002060"/>
                </a:solidFill>
              </a:rPr>
              <a:t>apod</a:t>
            </a:r>
            <a:r>
              <a:rPr lang="en-US" sz="2000" dirty="0">
                <a:solidFill>
                  <a:srgbClr val="002060"/>
                </a:solidFill>
              </a:rPr>
              <a:t>. </a:t>
            </a:r>
          </a:p>
          <a:p>
            <a:r>
              <a:rPr lang="en-US" sz="2000" dirty="0" err="1">
                <a:solidFill>
                  <a:srgbClr val="002060"/>
                </a:solidFill>
              </a:rPr>
              <a:t>Cílem</a:t>
            </a:r>
            <a:r>
              <a:rPr lang="en-US" sz="2000" dirty="0">
                <a:solidFill>
                  <a:srgbClr val="002060"/>
                </a:solidFill>
              </a:rPr>
              <a:t> je </a:t>
            </a:r>
            <a:r>
              <a:rPr lang="en-US" sz="2000" dirty="0" err="1">
                <a:solidFill>
                  <a:srgbClr val="002060"/>
                </a:solidFill>
              </a:rPr>
              <a:t>zhodnocení</a:t>
            </a:r>
            <a:r>
              <a:rPr lang="en-US" sz="2000" dirty="0">
                <a:solidFill>
                  <a:srgbClr val="002060"/>
                </a:solidFill>
              </a:rPr>
              <a:t> </a:t>
            </a:r>
            <a:r>
              <a:rPr lang="en-US" sz="2000" dirty="0" err="1">
                <a:solidFill>
                  <a:srgbClr val="002060"/>
                </a:solidFill>
              </a:rPr>
              <a:t>vlastních</a:t>
            </a:r>
            <a:r>
              <a:rPr lang="en-US" sz="2000" dirty="0">
                <a:solidFill>
                  <a:srgbClr val="002060"/>
                </a:solidFill>
              </a:rPr>
              <a:t> </a:t>
            </a:r>
            <a:r>
              <a:rPr lang="en-US" sz="2000" dirty="0" err="1">
                <a:solidFill>
                  <a:srgbClr val="002060"/>
                </a:solidFill>
              </a:rPr>
              <a:t>nákladů</a:t>
            </a:r>
            <a:r>
              <a:rPr lang="en-US" sz="2000" dirty="0">
                <a:solidFill>
                  <a:srgbClr val="002060"/>
                </a:solidFill>
              </a:rPr>
              <a:t> a </a:t>
            </a:r>
            <a:r>
              <a:rPr lang="en-US" sz="2000" dirty="0" err="1">
                <a:solidFill>
                  <a:srgbClr val="002060"/>
                </a:solidFill>
              </a:rPr>
              <a:t>konkurenceschopnosti</a:t>
            </a:r>
            <a:r>
              <a:rPr lang="en-US" sz="2000" dirty="0">
                <a:solidFill>
                  <a:srgbClr val="002060"/>
                </a:solidFill>
              </a:rPr>
              <a:t> </a:t>
            </a:r>
            <a:r>
              <a:rPr lang="en-US" sz="2000" dirty="0" err="1">
                <a:solidFill>
                  <a:srgbClr val="002060"/>
                </a:solidFill>
              </a:rPr>
              <a:t>produktu</a:t>
            </a:r>
            <a:r>
              <a:rPr lang="en-US" sz="2000" dirty="0">
                <a:solidFill>
                  <a:srgbClr val="002060"/>
                </a:solidFill>
              </a:rPr>
              <a:t>.</a:t>
            </a:r>
          </a:p>
        </p:txBody>
      </p:sp>
      <p:sp>
        <p:nvSpPr>
          <p:cNvPr id="6" name="Nadpis 5"/>
          <p:cNvSpPr>
            <a:spLocks noGrp="1"/>
          </p:cNvSpPr>
          <p:nvPr>
            <p:ph type="title"/>
          </p:nvPr>
        </p:nvSpPr>
        <p:spPr>
          <a:xfrm>
            <a:off x="179512" y="195486"/>
            <a:ext cx="4536504" cy="507703"/>
          </a:xfrm>
        </p:spPr>
        <p:txBody>
          <a:bodyPr/>
          <a:lstStyle/>
          <a:p>
            <a:r>
              <a:rPr lang="cs-CZ" dirty="0"/>
              <a:t>Analýza vnitřních faktorů podniku</a:t>
            </a:r>
          </a:p>
        </p:txBody>
      </p:sp>
    </p:spTree>
    <p:extLst>
      <p:ext uri="{BB962C8B-B14F-4D97-AF65-F5344CB8AC3E}">
        <p14:creationId xmlns:p14="http://schemas.microsoft.com/office/powerpoint/2010/main" val="267900811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987574"/>
            <a:ext cx="8280920" cy="3024336"/>
          </a:xfrm>
          <a:prstGeom prst="rect">
            <a:avLst/>
          </a:prstGeom>
        </p:spPr>
        <p:txBody>
          <a:bodyPr>
            <a:noAutofit/>
          </a:bodyPr>
          <a:lstStyle/>
          <a:p>
            <a:r>
              <a:rPr lang="en-US" sz="2000" dirty="0" err="1">
                <a:solidFill>
                  <a:srgbClr val="002060"/>
                </a:solidFill>
              </a:rPr>
              <a:t>Nevyhnutelnou</a:t>
            </a:r>
            <a:r>
              <a:rPr lang="en-US" sz="2000" dirty="0">
                <a:solidFill>
                  <a:srgbClr val="002060"/>
                </a:solidFill>
              </a:rPr>
              <a:t> </a:t>
            </a:r>
            <a:r>
              <a:rPr lang="en-US" sz="2000" dirty="0" err="1">
                <a:solidFill>
                  <a:srgbClr val="002060"/>
                </a:solidFill>
              </a:rPr>
              <a:t>podmínkou</a:t>
            </a:r>
            <a:r>
              <a:rPr lang="en-US" sz="2000" dirty="0">
                <a:solidFill>
                  <a:srgbClr val="002060"/>
                </a:solidFill>
              </a:rPr>
              <a:t> </a:t>
            </a:r>
            <a:r>
              <a:rPr lang="en-US" sz="2000" dirty="0" err="1">
                <a:solidFill>
                  <a:srgbClr val="002060"/>
                </a:solidFill>
              </a:rPr>
              <a:t>úspěchu</a:t>
            </a:r>
            <a:r>
              <a:rPr lang="en-US" sz="2000" dirty="0">
                <a:solidFill>
                  <a:srgbClr val="002060"/>
                </a:solidFill>
              </a:rPr>
              <a:t> </a:t>
            </a:r>
            <a:r>
              <a:rPr lang="en-US" sz="2000" dirty="0" err="1">
                <a:solidFill>
                  <a:srgbClr val="002060"/>
                </a:solidFill>
              </a:rPr>
              <a:t>cenové</a:t>
            </a:r>
            <a:r>
              <a:rPr lang="en-US" sz="2000" dirty="0">
                <a:solidFill>
                  <a:srgbClr val="002060"/>
                </a:solidFill>
              </a:rPr>
              <a:t> </a:t>
            </a:r>
            <a:r>
              <a:rPr lang="en-US" sz="2000" dirty="0" err="1">
                <a:solidFill>
                  <a:srgbClr val="002060"/>
                </a:solidFill>
              </a:rPr>
              <a:t>politiky</a:t>
            </a:r>
            <a:r>
              <a:rPr lang="en-US" sz="2000" dirty="0">
                <a:solidFill>
                  <a:srgbClr val="002060"/>
                </a:solidFill>
              </a:rPr>
              <a:t> je </a:t>
            </a:r>
            <a:r>
              <a:rPr lang="en-US" sz="2000" dirty="0" err="1">
                <a:solidFill>
                  <a:srgbClr val="002060"/>
                </a:solidFill>
              </a:rPr>
              <a:t>dobrá</a:t>
            </a:r>
            <a:r>
              <a:rPr lang="en-US" sz="2000" dirty="0">
                <a:solidFill>
                  <a:srgbClr val="002060"/>
                </a:solidFill>
              </a:rPr>
              <a:t> </a:t>
            </a:r>
            <a:r>
              <a:rPr lang="en-US" sz="2000" dirty="0" err="1">
                <a:solidFill>
                  <a:srgbClr val="002060"/>
                </a:solidFill>
              </a:rPr>
              <a:t>orientace</a:t>
            </a:r>
            <a:r>
              <a:rPr lang="en-US" sz="2000" dirty="0">
                <a:solidFill>
                  <a:srgbClr val="002060"/>
                </a:solidFill>
              </a:rPr>
              <a:t> v </a:t>
            </a:r>
            <a:r>
              <a:rPr lang="en-US" sz="2000" dirty="0" err="1">
                <a:solidFill>
                  <a:srgbClr val="002060"/>
                </a:solidFill>
              </a:rPr>
              <a:t>celé</a:t>
            </a:r>
            <a:r>
              <a:rPr lang="en-US" sz="2000" dirty="0">
                <a:solidFill>
                  <a:srgbClr val="002060"/>
                </a:solidFill>
              </a:rPr>
              <a:t> </a:t>
            </a:r>
            <a:r>
              <a:rPr lang="en-US" sz="2000" dirty="0" err="1">
                <a:solidFill>
                  <a:srgbClr val="002060"/>
                </a:solidFill>
              </a:rPr>
              <a:t>problematice</a:t>
            </a:r>
            <a:r>
              <a:rPr lang="en-US" sz="2000" dirty="0">
                <a:solidFill>
                  <a:srgbClr val="002060"/>
                </a:solidFill>
              </a:rPr>
              <a:t> </a:t>
            </a:r>
            <a:r>
              <a:rPr lang="en-US" sz="2000" dirty="0" err="1">
                <a:solidFill>
                  <a:srgbClr val="002060"/>
                </a:solidFill>
              </a:rPr>
              <a:t>nákladů</a:t>
            </a:r>
            <a:r>
              <a:rPr lang="en-US" sz="2000" dirty="0">
                <a:solidFill>
                  <a:srgbClr val="002060"/>
                </a:solidFill>
              </a:rPr>
              <a:t>. Firma </a:t>
            </a:r>
            <a:r>
              <a:rPr lang="en-US" sz="2000" dirty="0" err="1">
                <a:solidFill>
                  <a:srgbClr val="002060"/>
                </a:solidFill>
              </a:rPr>
              <a:t>musí</a:t>
            </a:r>
            <a:r>
              <a:rPr lang="en-US" sz="2000" dirty="0">
                <a:solidFill>
                  <a:srgbClr val="002060"/>
                </a:solidFill>
              </a:rPr>
              <a:t> </a:t>
            </a:r>
            <a:r>
              <a:rPr lang="en-US" sz="2000" dirty="0" err="1">
                <a:solidFill>
                  <a:srgbClr val="002060"/>
                </a:solidFill>
              </a:rPr>
              <a:t>dokázat</a:t>
            </a:r>
            <a:r>
              <a:rPr lang="en-US" sz="2000" dirty="0">
                <a:solidFill>
                  <a:srgbClr val="002060"/>
                </a:solidFill>
              </a:rPr>
              <a:t> </a:t>
            </a:r>
            <a:r>
              <a:rPr lang="en-US" sz="2000" dirty="0" err="1">
                <a:solidFill>
                  <a:srgbClr val="002060"/>
                </a:solidFill>
              </a:rPr>
              <a:t>identifikovat</a:t>
            </a:r>
            <a:r>
              <a:rPr lang="en-US" sz="2000" dirty="0">
                <a:solidFill>
                  <a:srgbClr val="002060"/>
                </a:solidFill>
              </a:rPr>
              <a:t> </a:t>
            </a:r>
            <a:r>
              <a:rPr lang="en-US" sz="2000" dirty="0" err="1">
                <a:solidFill>
                  <a:srgbClr val="002060"/>
                </a:solidFill>
              </a:rPr>
              <a:t>značné</a:t>
            </a:r>
            <a:r>
              <a:rPr lang="en-US" sz="2000" dirty="0">
                <a:solidFill>
                  <a:srgbClr val="002060"/>
                </a:solidFill>
              </a:rPr>
              <a:t> </a:t>
            </a:r>
            <a:r>
              <a:rPr lang="en-US" sz="2000" dirty="0" err="1">
                <a:solidFill>
                  <a:srgbClr val="002060"/>
                </a:solidFill>
              </a:rPr>
              <a:t>množství</a:t>
            </a:r>
            <a:r>
              <a:rPr lang="en-US" sz="2000" dirty="0">
                <a:solidFill>
                  <a:srgbClr val="002060"/>
                </a:solidFill>
              </a:rPr>
              <a:t> </a:t>
            </a:r>
            <a:r>
              <a:rPr lang="en-US" sz="2000" dirty="0" err="1">
                <a:solidFill>
                  <a:srgbClr val="002060"/>
                </a:solidFill>
              </a:rPr>
              <a:t>faktorů</a:t>
            </a:r>
            <a:r>
              <a:rPr lang="en-US" sz="2000" dirty="0">
                <a:solidFill>
                  <a:srgbClr val="002060"/>
                </a:solidFill>
              </a:rPr>
              <a:t>, </a:t>
            </a:r>
            <a:r>
              <a:rPr lang="en-US" sz="2000" dirty="0" err="1">
                <a:solidFill>
                  <a:srgbClr val="002060"/>
                </a:solidFill>
              </a:rPr>
              <a:t>které</a:t>
            </a:r>
            <a:r>
              <a:rPr lang="en-US" sz="2000" dirty="0">
                <a:solidFill>
                  <a:srgbClr val="002060"/>
                </a:solidFill>
              </a:rPr>
              <a:t> </a:t>
            </a:r>
            <a:r>
              <a:rPr lang="en-US" sz="2000" dirty="0" err="1">
                <a:solidFill>
                  <a:srgbClr val="002060"/>
                </a:solidFill>
              </a:rPr>
              <a:t>ovlivňují</a:t>
            </a:r>
            <a:r>
              <a:rPr lang="en-US" sz="2000" dirty="0">
                <a:solidFill>
                  <a:srgbClr val="002060"/>
                </a:solidFill>
              </a:rPr>
              <a:t> </a:t>
            </a:r>
            <a:r>
              <a:rPr lang="en-US" sz="2000" dirty="0" err="1">
                <a:solidFill>
                  <a:srgbClr val="002060"/>
                </a:solidFill>
              </a:rPr>
              <a:t>náklady</a:t>
            </a:r>
            <a:r>
              <a:rPr lang="en-US" sz="2000" dirty="0">
                <a:solidFill>
                  <a:srgbClr val="002060"/>
                </a:solidFill>
              </a:rPr>
              <a:t>, v </a:t>
            </a:r>
            <a:r>
              <a:rPr lang="en-US" sz="2000" dirty="0" err="1">
                <a:solidFill>
                  <a:srgbClr val="002060"/>
                </a:solidFill>
              </a:rPr>
              <a:t>závislosti</a:t>
            </a:r>
            <a:r>
              <a:rPr lang="en-US" sz="2000" dirty="0">
                <a:solidFill>
                  <a:srgbClr val="002060"/>
                </a:solidFill>
              </a:rPr>
              <a:t> </a:t>
            </a:r>
            <a:r>
              <a:rPr lang="en-US" sz="2000" dirty="0" err="1">
                <a:solidFill>
                  <a:srgbClr val="002060"/>
                </a:solidFill>
              </a:rPr>
              <a:t>na</a:t>
            </a:r>
            <a:r>
              <a:rPr lang="en-US" sz="2000" dirty="0">
                <a:solidFill>
                  <a:srgbClr val="002060"/>
                </a:solidFill>
              </a:rPr>
              <a:t> </a:t>
            </a:r>
            <a:r>
              <a:rPr lang="en-US" sz="2000" dirty="0" err="1">
                <a:solidFill>
                  <a:srgbClr val="002060"/>
                </a:solidFill>
              </a:rPr>
              <a:t>charakteru</a:t>
            </a:r>
            <a:r>
              <a:rPr lang="en-US" sz="2000" dirty="0">
                <a:solidFill>
                  <a:srgbClr val="002060"/>
                </a:solidFill>
              </a:rPr>
              <a:t> </a:t>
            </a:r>
            <a:r>
              <a:rPr lang="en-US" sz="2000" dirty="0" err="1">
                <a:solidFill>
                  <a:srgbClr val="002060"/>
                </a:solidFill>
              </a:rPr>
              <a:t>trhu</a:t>
            </a:r>
            <a:r>
              <a:rPr lang="en-US" sz="2000" dirty="0">
                <a:solidFill>
                  <a:srgbClr val="002060"/>
                </a:solidFill>
              </a:rPr>
              <a:t>, </a:t>
            </a:r>
            <a:r>
              <a:rPr lang="en-US" sz="2000" dirty="0" err="1">
                <a:solidFill>
                  <a:srgbClr val="002060"/>
                </a:solidFill>
              </a:rPr>
              <a:t>produktu</a:t>
            </a:r>
            <a:r>
              <a:rPr lang="en-US" sz="2000" dirty="0">
                <a:solidFill>
                  <a:srgbClr val="002060"/>
                </a:solidFill>
              </a:rPr>
              <a:t> a </a:t>
            </a:r>
            <a:r>
              <a:rPr lang="en-US" sz="2000" dirty="0" err="1">
                <a:solidFill>
                  <a:srgbClr val="002060"/>
                </a:solidFill>
              </a:rPr>
              <a:t>okamžité</a:t>
            </a:r>
            <a:r>
              <a:rPr lang="en-US" sz="2000" dirty="0">
                <a:solidFill>
                  <a:srgbClr val="002060"/>
                </a:solidFill>
              </a:rPr>
              <a:t> </a:t>
            </a:r>
            <a:r>
              <a:rPr lang="en-US" sz="2000" dirty="0" err="1">
                <a:solidFill>
                  <a:srgbClr val="002060"/>
                </a:solidFill>
              </a:rPr>
              <a:t>situaci</a:t>
            </a:r>
            <a:r>
              <a:rPr lang="en-US" sz="2000" dirty="0">
                <a:solidFill>
                  <a:srgbClr val="002060"/>
                </a:solidFill>
              </a:rPr>
              <a:t>. </a:t>
            </a:r>
            <a:endParaRPr lang="cs-CZ" sz="2000" dirty="0">
              <a:solidFill>
                <a:srgbClr val="002060"/>
              </a:solidFill>
            </a:endParaRPr>
          </a:p>
          <a:p>
            <a:r>
              <a:rPr lang="en-US" sz="2000" dirty="0" err="1">
                <a:solidFill>
                  <a:srgbClr val="002060"/>
                </a:solidFill>
              </a:rPr>
              <a:t>Vysoké</a:t>
            </a:r>
            <a:r>
              <a:rPr lang="en-US" sz="2000" dirty="0">
                <a:solidFill>
                  <a:srgbClr val="002060"/>
                </a:solidFill>
              </a:rPr>
              <a:t> </a:t>
            </a:r>
            <a:r>
              <a:rPr lang="en-US" sz="2000" dirty="0" err="1">
                <a:solidFill>
                  <a:srgbClr val="002060"/>
                </a:solidFill>
              </a:rPr>
              <a:t>bývají</a:t>
            </a:r>
            <a:r>
              <a:rPr lang="en-US" sz="2000" dirty="0">
                <a:solidFill>
                  <a:srgbClr val="002060"/>
                </a:solidFill>
              </a:rPr>
              <a:t> </a:t>
            </a:r>
            <a:r>
              <a:rPr lang="en-US" sz="2000" dirty="0" err="1">
                <a:solidFill>
                  <a:srgbClr val="002060"/>
                </a:solidFill>
              </a:rPr>
              <a:t>například</a:t>
            </a:r>
            <a:r>
              <a:rPr lang="en-US" sz="2000" dirty="0">
                <a:solidFill>
                  <a:srgbClr val="002060"/>
                </a:solidFill>
              </a:rPr>
              <a:t> </a:t>
            </a:r>
            <a:r>
              <a:rPr lang="en-US" sz="2000" dirty="0" err="1">
                <a:solidFill>
                  <a:srgbClr val="002060"/>
                </a:solidFill>
              </a:rPr>
              <a:t>náklady</a:t>
            </a:r>
            <a:r>
              <a:rPr lang="en-US" sz="2000" dirty="0">
                <a:solidFill>
                  <a:srgbClr val="002060"/>
                </a:solidFill>
              </a:rPr>
              <a:t> </a:t>
            </a:r>
            <a:r>
              <a:rPr lang="en-US" sz="2000" dirty="0" err="1">
                <a:solidFill>
                  <a:srgbClr val="002060"/>
                </a:solidFill>
              </a:rPr>
              <a:t>na</a:t>
            </a:r>
            <a:r>
              <a:rPr lang="en-US" sz="2000" dirty="0">
                <a:solidFill>
                  <a:srgbClr val="002060"/>
                </a:solidFill>
              </a:rPr>
              <a:t> </a:t>
            </a:r>
            <a:r>
              <a:rPr lang="en-US" sz="2000" dirty="0" err="1">
                <a:solidFill>
                  <a:srgbClr val="002060"/>
                </a:solidFill>
              </a:rPr>
              <a:t>získání</a:t>
            </a:r>
            <a:r>
              <a:rPr lang="en-US" sz="2000" dirty="0">
                <a:solidFill>
                  <a:srgbClr val="002060"/>
                </a:solidFill>
              </a:rPr>
              <a:t> </a:t>
            </a:r>
            <a:r>
              <a:rPr lang="en-US" sz="2000" dirty="0" err="1">
                <a:solidFill>
                  <a:srgbClr val="002060"/>
                </a:solidFill>
              </a:rPr>
              <a:t>trhu</a:t>
            </a:r>
            <a:r>
              <a:rPr lang="en-US" sz="2000" dirty="0">
                <a:solidFill>
                  <a:srgbClr val="002060"/>
                </a:solidFill>
              </a:rPr>
              <a:t> s </a:t>
            </a:r>
            <a:r>
              <a:rPr lang="en-US" sz="2000" dirty="0" err="1">
                <a:solidFill>
                  <a:srgbClr val="002060"/>
                </a:solidFill>
              </a:rPr>
              <a:t>relativně</a:t>
            </a:r>
            <a:r>
              <a:rPr lang="en-US" sz="2000" dirty="0">
                <a:solidFill>
                  <a:srgbClr val="002060"/>
                </a:solidFill>
              </a:rPr>
              <a:t> </a:t>
            </a:r>
            <a:r>
              <a:rPr lang="en-US" sz="2000" dirty="0" err="1">
                <a:solidFill>
                  <a:srgbClr val="002060"/>
                </a:solidFill>
              </a:rPr>
              <a:t>malým</a:t>
            </a:r>
            <a:r>
              <a:rPr lang="en-US" sz="2000" dirty="0">
                <a:solidFill>
                  <a:srgbClr val="002060"/>
                </a:solidFill>
              </a:rPr>
              <a:t> </a:t>
            </a:r>
            <a:r>
              <a:rPr lang="en-US" sz="2000" dirty="0" err="1">
                <a:solidFill>
                  <a:srgbClr val="002060"/>
                </a:solidFill>
              </a:rPr>
              <a:t>potenciálem</a:t>
            </a:r>
            <a:r>
              <a:rPr lang="en-US" sz="2000" dirty="0">
                <a:solidFill>
                  <a:srgbClr val="002060"/>
                </a:solidFill>
              </a:rPr>
              <a:t>. </a:t>
            </a:r>
            <a:r>
              <a:rPr lang="en-US" sz="2000" dirty="0" err="1">
                <a:solidFill>
                  <a:srgbClr val="002060"/>
                </a:solidFill>
              </a:rPr>
              <a:t>Intenzívní</a:t>
            </a:r>
            <a:r>
              <a:rPr lang="en-US" sz="2000" dirty="0">
                <a:solidFill>
                  <a:srgbClr val="002060"/>
                </a:solidFill>
              </a:rPr>
              <a:t> </a:t>
            </a:r>
            <a:r>
              <a:rPr lang="en-US" sz="2000" dirty="0" err="1">
                <a:solidFill>
                  <a:srgbClr val="002060"/>
                </a:solidFill>
              </a:rPr>
              <a:t>konkurence</a:t>
            </a:r>
            <a:r>
              <a:rPr lang="en-US" sz="2000" dirty="0">
                <a:solidFill>
                  <a:srgbClr val="002060"/>
                </a:solidFill>
              </a:rPr>
              <a:t> </a:t>
            </a:r>
            <a:r>
              <a:rPr lang="en-US" sz="2000" dirty="0" err="1">
                <a:solidFill>
                  <a:srgbClr val="002060"/>
                </a:solidFill>
              </a:rPr>
              <a:t>na</a:t>
            </a:r>
            <a:r>
              <a:rPr lang="en-US" sz="2000" dirty="0">
                <a:solidFill>
                  <a:srgbClr val="002060"/>
                </a:solidFill>
              </a:rPr>
              <a:t> </a:t>
            </a:r>
            <a:r>
              <a:rPr lang="en-US" sz="2000" dirty="0" err="1">
                <a:solidFill>
                  <a:srgbClr val="002060"/>
                </a:solidFill>
              </a:rPr>
              <a:t>některých</a:t>
            </a:r>
            <a:r>
              <a:rPr lang="en-US" sz="2000" dirty="0">
                <a:solidFill>
                  <a:srgbClr val="002060"/>
                </a:solidFill>
              </a:rPr>
              <a:t> </a:t>
            </a:r>
            <a:r>
              <a:rPr lang="en-US" sz="2000" dirty="0" err="1">
                <a:solidFill>
                  <a:srgbClr val="002060"/>
                </a:solidFill>
              </a:rPr>
              <a:t>světových</a:t>
            </a:r>
            <a:r>
              <a:rPr lang="en-US" sz="2000" dirty="0">
                <a:solidFill>
                  <a:srgbClr val="002060"/>
                </a:solidFill>
              </a:rPr>
              <a:t> </a:t>
            </a:r>
            <a:r>
              <a:rPr lang="en-US" sz="2000" dirty="0" err="1">
                <a:solidFill>
                  <a:srgbClr val="002060"/>
                </a:solidFill>
              </a:rPr>
              <a:t>trzích</a:t>
            </a:r>
            <a:r>
              <a:rPr lang="en-US" sz="2000" dirty="0">
                <a:solidFill>
                  <a:srgbClr val="002060"/>
                </a:solidFill>
              </a:rPr>
              <a:t> </a:t>
            </a:r>
            <a:r>
              <a:rPr lang="en-US" sz="2000" dirty="0" err="1">
                <a:solidFill>
                  <a:srgbClr val="002060"/>
                </a:solidFill>
              </a:rPr>
              <a:t>zvyšuje</a:t>
            </a:r>
            <a:r>
              <a:rPr lang="en-US" sz="2000" dirty="0">
                <a:solidFill>
                  <a:srgbClr val="002060"/>
                </a:solidFill>
              </a:rPr>
              <a:t> </a:t>
            </a:r>
            <a:r>
              <a:rPr lang="en-US" sz="2000" dirty="0" err="1">
                <a:solidFill>
                  <a:srgbClr val="002060"/>
                </a:solidFill>
              </a:rPr>
              <a:t>náklady</a:t>
            </a:r>
            <a:r>
              <a:rPr lang="en-US" sz="2000" dirty="0">
                <a:solidFill>
                  <a:srgbClr val="002060"/>
                </a:solidFill>
              </a:rPr>
              <a:t> a </a:t>
            </a:r>
            <a:r>
              <a:rPr lang="en-US" sz="2000" dirty="0" err="1">
                <a:solidFill>
                  <a:srgbClr val="002060"/>
                </a:solidFill>
              </a:rPr>
              <a:t>snižuje</a:t>
            </a:r>
            <a:r>
              <a:rPr lang="en-US" sz="2000" dirty="0">
                <a:solidFill>
                  <a:srgbClr val="002060"/>
                </a:solidFill>
              </a:rPr>
              <a:t> </a:t>
            </a:r>
            <a:r>
              <a:rPr lang="en-US" sz="2000" dirty="0" err="1">
                <a:solidFill>
                  <a:srgbClr val="002060"/>
                </a:solidFill>
              </a:rPr>
              <a:t>míru</a:t>
            </a:r>
            <a:r>
              <a:rPr lang="en-US" sz="2000" dirty="0">
                <a:solidFill>
                  <a:srgbClr val="002060"/>
                </a:solidFill>
              </a:rPr>
              <a:t> </a:t>
            </a:r>
            <a:r>
              <a:rPr lang="en-US" sz="2000" dirty="0" err="1">
                <a:solidFill>
                  <a:srgbClr val="002060"/>
                </a:solidFill>
              </a:rPr>
              <a:t>zisku</a:t>
            </a:r>
            <a:r>
              <a:rPr lang="en-US" sz="2000" dirty="0">
                <a:solidFill>
                  <a:srgbClr val="002060"/>
                </a:solidFill>
              </a:rPr>
              <a:t>. </a:t>
            </a:r>
            <a:r>
              <a:rPr lang="en-US" sz="2000" dirty="0" err="1">
                <a:solidFill>
                  <a:srgbClr val="002060"/>
                </a:solidFill>
              </a:rPr>
              <a:t>Náklady</a:t>
            </a:r>
            <a:r>
              <a:rPr lang="en-US" sz="2000" dirty="0">
                <a:solidFill>
                  <a:srgbClr val="002060"/>
                </a:solidFill>
              </a:rPr>
              <a:t> </a:t>
            </a:r>
            <a:r>
              <a:rPr lang="en-US" sz="2000" dirty="0" err="1">
                <a:solidFill>
                  <a:srgbClr val="002060"/>
                </a:solidFill>
              </a:rPr>
              <a:t>zvyšují</a:t>
            </a:r>
            <a:r>
              <a:rPr lang="en-US" sz="2000" dirty="0">
                <a:solidFill>
                  <a:srgbClr val="002060"/>
                </a:solidFill>
              </a:rPr>
              <a:t> </a:t>
            </a:r>
            <a:r>
              <a:rPr lang="en-US" sz="2000" dirty="0" err="1">
                <a:solidFill>
                  <a:srgbClr val="002060"/>
                </a:solidFill>
              </a:rPr>
              <a:t>i</a:t>
            </a:r>
            <a:r>
              <a:rPr lang="en-US" sz="2000" dirty="0">
                <a:solidFill>
                  <a:srgbClr val="002060"/>
                </a:solidFill>
              </a:rPr>
              <a:t> </a:t>
            </a:r>
            <a:r>
              <a:rPr lang="en-US" sz="2000" dirty="0" err="1">
                <a:solidFill>
                  <a:srgbClr val="002060"/>
                </a:solidFill>
              </a:rPr>
              <a:t>někdy</a:t>
            </a:r>
            <a:r>
              <a:rPr lang="en-US" sz="2000" dirty="0">
                <a:solidFill>
                  <a:srgbClr val="002060"/>
                </a:solidFill>
              </a:rPr>
              <a:t> </a:t>
            </a:r>
            <a:r>
              <a:rPr lang="en-US" sz="2000" dirty="0" err="1">
                <a:solidFill>
                  <a:srgbClr val="002060"/>
                </a:solidFill>
              </a:rPr>
              <a:t>zdlouhavá</a:t>
            </a:r>
            <a:r>
              <a:rPr lang="en-US" sz="2000" dirty="0">
                <a:solidFill>
                  <a:srgbClr val="002060"/>
                </a:solidFill>
              </a:rPr>
              <a:t> </a:t>
            </a:r>
            <a:r>
              <a:rPr lang="en-US" sz="2000" dirty="0" err="1">
                <a:solidFill>
                  <a:srgbClr val="002060"/>
                </a:solidFill>
              </a:rPr>
              <a:t>obchodní</a:t>
            </a:r>
            <a:r>
              <a:rPr lang="en-US" sz="2000" dirty="0">
                <a:solidFill>
                  <a:srgbClr val="002060"/>
                </a:solidFill>
              </a:rPr>
              <a:t> </a:t>
            </a:r>
            <a:r>
              <a:rPr lang="en-US" sz="2000" dirty="0" err="1">
                <a:solidFill>
                  <a:srgbClr val="002060"/>
                </a:solidFill>
              </a:rPr>
              <a:t>jednání</a:t>
            </a:r>
            <a:r>
              <a:rPr lang="en-US" sz="2000" dirty="0">
                <a:solidFill>
                  <a:srgbClr val="002060"/>
                </a:solidFill>
              </a:rPr>
              <a:t>. Proto </a:t>
            </a:r>
            <a:r>
              <a:rPr lang="en-US" sz="2000" dirty="0" err="1">
                <a:solidFill>
                  <a:srgbClr val="002060"/>
                </a:solidFill>
              </a:rPr>
              <a:t>jsou</a:t>
            </a:r>
            <a:r>
              <a:rPr lang="en-US" sz="2000" dirty="0">
                <a:solidFill>
                  <a:srgbClr val="002060"/>
                </a:solidFill>
              </a:rPr>
              <a:t> </a:t>
            </a:r>
            <a:r>
              <a:rPr lang="en-US" sz="2000" dirty="0" err="1">
                <a:solidFill>
                  <a:srgbClr val="002060"/>
                </a:solidFill>
              </a:rPr>
              <a:t>kladným</a:t>
            </a:r>
            <a:r>
              <a:rPr lang="en-US" sz="2000" dirty="0">
                <a:solidFill>
                  <a:srgbClr val="002060"/>
                </a:solidFill>
              </a:rPr>
              <a:t> </a:t>
            </a:r>
            <a:r>
              <a:rPr lang="en-US" sz="2000" dirty="0" err="1">
                <a:solidFill>
                  <a:srgbClr val="002060"/>
                </a:solidFill>
              </a:rPr>
              <a:t>faktorem</a:t>
            </a:r>
            <a:r>
              <a:rPr lang="en-US" sz="2000" dirty="0">
                <a:solidFill>
                  <a:srgbClr val="002060"/>
                </a:solidFill>
              </a:rPr>
              <a:t>, </a:t>
            </a:r>
            <a:r>
              <a:rPr lang="en-US" sz="2000" dirty="0" err="1">
                <a:solidFill>
                  <a:srgbClr val="002060"/>
                </a:solidFill>
              </a:rPr>
              <a:t>napomáhajícím</a:t>
            </a:r>
            <a:r>
              <a:rPr lang="en-US" sz="2000" dirty="0">
                <a:solidFill>
                  <a:srgbClr val="002060"/>
                </a:solidFill>
              </a:rPr>
              <a:t> </a:t>
            </a:r>
            <a:r>
              <a:rPr lang="en-US" sz="2000" dirty="0" err="1">
                <a:solidFill>
                  <a:srgbClr val="002060"/>
                </a:solidFill>
              </a:rPr>
              <a:t>snížení</a:t>
            </a:r>
            <a:r>
              <a:rPr lang="en-US" sz="2000" dirty="0">
                <a:solidFill>
                  <a:srgbClr val="002060"/>
                </a:solidFill>
              </a:rPr>
              <a:t> </a:t>
            </a:r>
            <a:r>
              <a:rPr lang="en-US" sz="2000" dirty="0" err="1">
                <a:solidFill>
                  <a:srgbClr val="002060"/>
                </a:solidFill>
              </a:rPr>
              <a:t>nákladů</a:t>
            </a:r>
            <a:r>
              <a:rPr lang="en-US" sz="2000" dirty="0">
                <a:solidFill>
                  <a:srgbClr val="002060"/>
                </a:solidFill>
              </a:rPr>
              <a:t> </a:t>
            </a:r>
            <a:r>
              <a:rPr lang="en-US" sz="2000" dirty="0" err="1">
                <a:solidFill>
                  <a:srgbClr val="002060"/>
                </a:solidFill>
              </a:rPr>
              <a:t>získané</a:t>
            </a:r>
            <a:r>
              <a:rPr lang="en-US" sz="2000" dirty="0">
                <a:solidFill>
                  <a:srgbClr val="002060"/>
                </a:solidFill>
              </a:rPr>
              <a:t> </a:t>
            </a:r>
            <a:r>
              <a:rPr lang="en-US" sz="2000" dirty="0" err="1">
                <a:solidFill>
                  <a:srgbClr val="002060"/>
                </a:solidFill>
              </a:rPr>
              <a:t>zkušenosti</a:t>
            </a:r>
            <a:r>
              <a:rPr lang="en-US" sz="2000" dirty="0">
                <a:solidFill>
                  <a:srgbClr val="002060"/>
                </a:solidFill>
              </a:rPr>
              <a:t> </a:t>
            </a:r>
            <a:r>
              <a:rPr lang="en-US" sz="2000" dirty="0" err="1">
                <a:solidFill>
                  <a:srgbClr val="002060"/>
                </a:solidFill>
              </a:rPr>
              <a:t>firem</a:t>
            </a:r>
            <a:r>
              <a:rPr lang="en-US" sz="2000" dirty="0">
                <a:solidFill>
                  <a:srgbClr val="002060"/>
                </a:solidFill>
              </a:rPr>
              <a:t> </a:t>
            </a:r>
            <a:r>
              <a:rPr lang="en-US" sz="2000" dirty="0" err="1">
                <a:solidFill>
                  <a:srgbClr val="002060"/>
                </a:solidFill>
              </a:rPr>
              <a:t>na</a:t>
            </a:r>
            <a:r>
              <a:rPr lang="en-US" sz="2000" dirty="0">
                <a:solidFill>
                  <a:srgbClr val="002060"/>
                </a:solidFill>
              </a:rPr>
              <a:t> </a:t>
            </a:r>
            <a:r>
              <a:rPr lang="en-US" sz="2000" dirty="0" err="1">
                <a:solidFill>
                  <a:srgbClr val="002060"/>
                </a:solidFill>
              </a:rPr>
              <a:t>daných</a:t>
            </a:r>
            <a:r>
              <a:rPr lang="en-US" sz="2000" dirty="0">
                <a:solidFill>
                  <a:srgbClr val="002060"/>
                </a:solidFill>
              </a:rPr>
              <a:t> </a:t>
            </a:r>
            <a:r>
              <a:rPr lang="en-US" sz="2000" dirty="0" err="1">
                <a:solidFill>
                  <a:srgbClr val="002060"/>
                </a:solidFill>
              </a:rPr>
              <a:t>trzích</a:t>
            </a:r>
            <a:r>
              <a:rPr lang="en-US" sz="2000" dirty="0">
                <a:solidFill>
                  <a:srgbClr val="002060"/>
                </a:solidFill>
              </a:rPr>
              <a:t>. </a:t>
            </a:r>
            <a:endParaRPr lang="cs-CZ" sz="2000" dirty="0">
              <a:solidFill>
                <a:srgbClr val="002060"/>
              </a:solidFill>
            </a:endParaRPr>
          </a:p>
          <a:p>
            <a:r>
              <a:rPr lang="en-US" sz="2000" dirty="0" err="1">
                <a:solidFill>
                  <a:srgbClr val="002060"/>
                </a:solidFill>
              </a:rPr>
              <a:t>Mezní</a:t>
            </a:r>
            <a:r>
              <a:rPr lang="en-US" sz="2000" dirty="0">
                <a:solidFill>
                  <a:srgbClr val="002060"/>
                </a:solidFill>
              </a:rPr>
              <a:t> (</a:t>
            </a:r>
            <a:r>
              <a:rPr lang="en-US" sz="2000" dirty="0" err="1">
                <a:solidFill>
                  <a:srgbClr val="002060"/>
                </a:solidFill>
              </a:rPr>
              <a:t>marginální</a:t>
            </a:r>
            <a:r>
              <a:rPr lang="en-US" sz="2000" dirty="0">
                <a:solidFill>
                  <a:srgbClr val="002060"/>
                </a:solidFill>
              </a:rPr>
              <a:t>) </a:t>
            </a:r>
            <a:r>
              <a:rPr lang="en-US" sz="2000" dirty="0" err="1">
                <a:solidFill>
                  <a:srgbClr val="002060"/>
                </a:solidFill>
              </a:rPr>
              <a:t>náklady</a:t>
            </a:r>
            <a:r>
              <a:rPr lang="en-US" sz="2000" dirty="0">
                <a:solidFill>
                  <a:srgbClr val="002060"/>
                </a:solidFill>
              </a:rPr>
              <a:t> by </a:t>
            </a:r>
            <a:r>
              <a:rPr lang="en-US" sz="2000" dirty="0" err="1">
                <a:solidFill>
                  <a:srgbClr val="002060"/>
                </a:solidFill>
              </a:rPr>
              <a:t>měly</a:t>
            </a:r>
            <a:r>
              <a:rPr lang="en-US" sz="2000" dirty="0">
                <a:solidFill>
                  <a:srgbClr val="002060"/>
                </a:solidFill>
              </a:rPr>
              <a:t> </a:t>
            </a:r>
            <a:r>
              <a:rPr lang="en-US" sz="2000" dirty="0" err="1">
                <a:solidFill>
                  <a:srgbClr val="002060"/>
                </a:solidFill>
              </a:rPr>
              <a:t>tvořit</a:t>
            </a:r>
            <a:r>
              <a:rPr lang="en-US" sz="2000" dirty="0">
                <a:solidFill>
                  <a:srgbClr val="002060"/>
                </a:solidFill>
              </a:rPr>
              <a:t> </a:t>
            </a:r>
            <a:r>
              <a:rPr lang="en-US" sz="2000" dirty="0" err="1">
                <a:solidFill>
                  <a:srgbClr val="002060"/>
                </a:solidFill>
              </a:rPr>
              <a:t>spodní</a:t>
            </a:r>
            <a:r>
              <a:rPr lang="en-US" sz="2000" dirty="0">
                <a:solidFill>
                  <a:srgbClr val="002060"/>
                </a:solidFill>
              </a:rPr>
              <a:t> </a:t>
            </a:r>
            <a:r>
              <a:rPr lang="en-US" sz="2000" dirty="0" err="1">
                <a:solidFill>
                  <a:srgbClr val="002060"/>
                </a:solidFill>
              </a:rPr>
              <a:t>hranici</a:t>
            </a:r>
            <a:r>
              <a:rPr lang="en-US" sz="2000" dirty="0">
                <a:solidFill>
                  <a:srgbClr val="002060"/>
                </a:solidFill>
              </a:rPr>
              <a:t> </a:t>
            </a:r>
            <a:r>
              <a:rPr lang="en-US" sz="2000" dirty="0" err="1">
                <a:solidFill>
                  <a:srgbClr val="002060"/>
                </a:solidFill>
              </a:rPr>
              <a:t>ceny</a:t>
            </a:r>
            <a:r>
              <a:rPr lang="en-US" sz="2000" dirty="0">
                <a:solidFill>
                  <a:srgbClr val="002060"/>
                </a:solidFill>
              </a:rPr>
              <a:t> </a:t>
            </a:r>
            <a:r>
              <a:rPr lang="en-US" sz="2000" dirty="0" err="1">
                <a:solidFill>
                  <a:srgbClr val="002060"/>
                </a:solidFill>
              </a:rPr>
              <a:t>zboží</a:t>
            </a:r>
            <a:r>
              <a:rPr lang="en-US" sz="2000" dirty="0">
                <a:solidFill>
                  <a:srgbClr val="002060"/>
                </a:solidFill>
              </a:rPr>
              <a:t>.</a:t>
            </a:r>
          </a:p>
        </p:txBody>
      </p:sp>
      <p:sp>
        <p:nvSpPr>
          <p:cNvPr id="6" name="Nadpis 5"/>
          <p:cNvSpPr>
            <a:spLocks noGrp="1"/>
          </p:cNvSpPr>
          <p:nvPr>
            <p:ph type="title"/>
          </p:nvPr>
        </p:nvSpPr>
        <p:spPr>
          <a:xfrm>
            <a:off x="179512" y="195486"/>
            <a:ext cx="6624736" cy="507703"/>
          </a:xfrm>
        </p:spPr>
        <p:txBody>
          <a:bodyPr/>
          <a:lstStyle/>
          <a:p>
            <a:r>
              <a:rPr lang="cs-CZ" dirty="0"/>
              <a:t>Analýza vnitřních faktorů podniku 2</a:t>
            </a:r>
          </a:p>
        </p:txBody>
      </p:sp>
    </p:spTree>
    <p:extLst>
      <p:ext uri="{BB962C8B-B14F-4D97-AF65-F5344CB8AC3E}">
        <p14:creationId xmlns:p14="http://schemas.microsoft.com/office/powerpoint/2010/main" val="125318004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5" y="987574"/>
            <a:ext cx="8280920" cy="3024336"/>
          </a:xfrm>
          <a:prstGeom prst="rect">
            <a:avLst/>
          </a:prstGeom>
        </p:spPr>
        <p:txBody>
          <a:bodyPr>
            <a:noAutofit/>
          </a:bodyPr>
          <a:lstStyle/>
          <a:p>
            <a:r>
              <a:rPr lang="cs-CZ" sz="2000" dirty="0">
                <a:solidFill>
                  <a:srgbClr val="002060"/>
                </a:solidFill>
              </a:rPr>
              <a:t>U výrobních nákladů se snaha po jejich redukci rozšiřuje nejen na vlastní podnik, ale rovněž na subdodavatele, v rámci tzv. „</a:t>
            </a:r>
            <a:r>
              <a:rPr lang="cs-CZ" sz="2000" dirty="0" err="1">
                <a:solidFill>
                  <a:srgbClr val="002060"/>
                </a:solidFill>
              </a:rPr>
              <a:t>partnership</a:t>
            </a:r>
            <a:r>
              <a:rPr lang="cs-CZ" sz="2000" dirty="0">
                <a:solidFill>
                  <a:srgbClr val="002060"/>
                </a:solidFill>
              </a:rPr>
              <a:t> </a:t>
            </a:r>
            <a:r>
              <a:rPr lang="cs-CZ" sz="2000" dirty="0" err="1">
                <a:solidFill>
                  <a:srgbClr val="002060"/>
                </a:solidFill>
              </a:rPr>
              <a:t>relation</a:t>
            </a:r>
            <a:r>
              <a:rPr lang="cs-CZ" sz="2000" dirty="0">
                <a:solidFill>
                  <a:srgbClr val="002060"/>
                </a:solidFill>
              </a:rPr>
              <a:t>“. Kooperující podniky si navzájem porovnávají své nákladové položky a společně uvažují, které náklady je možné snížit na principu stejného procentuálního zisku ze zakázky. Tento princip nachází stále větší uplatnění zejména u složitějších výrobků a investičních celků. </a:t>
            </a:r>
          </a:p>
          <a:p>
            <a:r>
              <a:rPr lang="cs-CZ" sz="2000" dirty="0">
                <a:solidFill>
                  <a:srgbClr val="002060"/>
                </a:solidFill>
              </a:rPr>
              <a:t>Pokud se na vlastních nákladech výroby podílí významnou měrou cena nakupovaných materiálů, je někdy účelné vkládat do smlouvy o ceně kontraktu tzv. cenovou doložku, kterou si vývozce vymiňuje úpravu fakturované ceny v případě, že cena vstupů překročí určitou hranici (např. 5%) oproti stavu před podepsáním kontraktu. </a:t>
            </a:r>
          </a:p>
        </p:txBody>
      </p:sp>
      <p:sp>
        <p:nvSpPr>
          <p:cNvPr id="6" name="Nadpis 5"/>
          <p:cNvSpPr>
            <a:spLocks noGrp="1"/>
          </p:cNvSpPr>
          <p:nvPr>
            <p:ph type="title"/>
          </p:nvPr>
        </p:nvSpPr>
        <p:spPr>
          <a:xfrm>
            <a:off x="179512" y="195486"/>
            <a:ext cx="7344816" cy="507703"/>
          </a:xfrm>
        </p:spPr>
        <p:txBody>
          <a:bodyPr/>
          <a:lstStyle/>
          <a:p>
            <a:r>
              <a:rPr lang="cs-CZ" dirty="0"/>
              <a:t>Analýza vnitřních faktorů podniku 3</a:t>
            </a:r>
          </a:p>
        </p:txBody>
      </p:sp>
    </p:spTree>
    <p:extLst>
      <p:ext uri="{BB962C8B-B14F-4D97-AF65-F5344CB8AC3E}">
        <p14:creationId xmlns:p14="http://schemas.microsoft.com/office/powerpoint/2010/main" val="19183215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843558"/>
            <a:ext cx="8280920" cy="3024336"/>
          </a:xfrm>
          <a:prstGeom prst="rect">
            <a:avLst/>
          </a:prstGeom>
        </p:spPr>
        <p:txBody>
          <a:bodyPr>
            <a:noAutofit/>
          </a:bodyPr>
          <a:lstStyle/>
          <a:p>
            <a:r>
              <a:rPr lang="cs-CZ" sz="2000" dirty="0">
                <a:solidFill>
                  <a:srgbClr val="002060"/>
                </a:solidFill>
              </a:rPr>
              <a:t>U surovin je zapotřebí definovat, podle které komoditní burzy se budeme řídit a ke kterému datu se bude změna účtovat (datem expedice nebo fakturace) a o jak velký podíl z celkové ceny se jedná. </a:t>
            </a:r>
          </a:p>
          <a:p>
            <a:r>
              <a:rPr lang="cs-CZ" sz="2000" dirty="0">
                <a:solidFill>
                  <a:srgbClr val="002060"/>
                </a:solidFill>
              </a:rPr>
              <a:t>Velmi důležitá je znalost rozdílů v oceňování produkce na úrovni variabilních nebo celkových nákladů. Variabilní náklady rostou s každou vyrobenou (prodanou) jednotkou, zatímco fixní náklady se nemění se změnou objemu produkce. </a:t>
            </a:r>
          </a:p>
          <a:p>
            <a:r>
              <a:rPr lang="cs-CZ" sz="2000" dirty="0">
                <a:solidFill>
                  <a:srgbClr val="002060"/>
                </a:solidFill>
              </a:rPr>
              <a:t>U mezinárodních logistických nákladů firmy, tj. nákladů na přepravu, skladování, pojistné apod. bude jejich výši ovlivňovat, mimo jiné i volba dodacích podmínek – například podle INCOTERMS 2020. </a:t>
            </a:r>
          </a:p>
        </p:txBody>
      </p:sp>
      <p:sp>
        <p:nvSpPr>
          <p:cNvPr id="6" name="Nadpis 5"/>
          <p:cNvSpPr>
            <a:spLocks noGrp="1"/>
          </p:cNvSpPr>
          <p:nvPr>
            <p:ph type="title"/>
          </p:nvPr>
        </p:nvSpPr>
        <p:spPr>
          <a:xfrm>
            <a:off x="179512" y="195486"/>
            <a:ext cx="6120680" cy="507703"/>
          </a:xfrm>
        </p:spPr>
        <p:txBody>
          <a:bodyPr/>
          <a:lstStyle/>
          <a:p>
            <a:r>
              <a:rPr lang="cs-CZ" dirty="0"/>
              <a:t>Analýza vnitřních faktorů podniku 4</a:t>
            </a:r>
          </a:p>
        </p:txBody>
      </p:sp>
    </p:spTree>
    <p:extLst>
      <p:ext uri="{BB962C8B-B14F-4D97-AF65-F5344CB8AC3E}">
        <p14:creationId xmlns:p14="http://schemas.microsoft.com/office/powerpoint/2010/main" val="173910150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16547"/>
            <a:ext cx="8640960" cy="3024336"/>
          </a:xfrm>
          <a:prstGeom prst="rect">
            <a:avLst/>
          </a:prstGeom>
        </p:spPr>
        <p:txBody>
          <a:bodyPr>
            <a:noAutofit/>
          </a:bodyPr>
          <a:lstStyle/>
          <a:p>
            <a:r>
              <a:rPr lang="en-US" sz="2000" dirty="0" err="1">
                <a:solidFill>
                  <a:srgbClr val="002060"/>
                </a:solidFill>
              </a:rPr>
              <a:t>Výše</a:t>
            </a:r>
            <a:r>
              <a:rPr lang="en-US" sz="2000" dirty="0">
                <a:solidFill>
                  <a:srgbClr val="002060"/>
                </a:solidFill>
              </a:rPr>
              <a:t> </a:t>
            </a:r>
            <a:r>
              <a:rPr lang="en-US" sz="2000" dirty="0" err="1">
                <a:solidFill>
                  <a:srgbClr val="002060"/>
                </a:solidFill>
              </a:rPr>
              <a:t>distribučních</a:t>
            </a:r>
            <a:r>
              <a:rPr lang="en-US" sz="2000" dirty="0">
                <a:solidFill>
                  <a:srgbClr val="002060"/>
                </a:solidFill>
              </a:rPr>
              <a:t> </a:t>
            </a:r>
            <a:r>
              <a:rPr lang="en-US" sz="2000" dirty="0" err="1">
                <a:solidFill>
                  <a:srgbClr val="002060"/>
                </a:solidFill>
              </a:rPr>
              <a:t>nákladů</a:t>
            </a:r>
            <a:r>
              <a:rPr lang="en-US" sz="2000" dirty="0">
                <a:solidFill>
                  <a:srgbClr val="002060"/>
                </a:solidFill>
              </a:rPr>
              <a:t> je </a:t>
            </a:r>
            <a:r>
              <a:rPr lang="en-US" sz="2000" dirty="0" err="1">
                <a:solidFill>
                  <a:srgbClr val="002060"/>
                </a:solidFill>
              </a:rPr>
              <a:t>funkcí</a:t>
            </a:r>
            <a:r>
              <a:rPr lang="en-US" sz="2000" dirty="0">
                <a:solidFill>
                  <a:srgbClr val="002060"/>
                </a:solidFill>
              </a:rPr>
              <a:t> </a:t>
            </a:r>
            <a:r>
              <a:rPr lang="en-US" sz="2000" dirty="0" err="1">
                <a:solidFill>
                  <a:srgbClr val="002060"/>
                </a:solidFill>
              </a:rPr>
              <a:t>typu</a:t>
            </a:r>
            <a:r>
              <a:rPr lang="en-US" sz="2000" dirty="0">
                <a:solidFill>
                  <a:srgbClr val="002060"/>
                </a:solidFill>
              </a:rPr>
              <a:t> </a:t>
            </a:r>
            <a:r>
              <a:rPr lang="en-US" sz="2000" dirty="0" err="1">
                <a:solidFill>
                  <a:srgbClr val="002060"/>
                </a:solidFill>
              </a:rPr>
              <a:t>distribuce</a:t>
            </a:r>
            <a:r>
              <a:rPr lang="en-US" sz="2000" dirty="0">
                <a:solidFill>
                  <a:srgbClr val="002060"/>
                </a:solidFill>
              </a:rPr>
              <a:t>, </a:t>
            </a:r>
            <a:r>
              <a:rPr lang="en-US" sz="2000" dirty="0" err="1">
                <a:solidFill>
                  <a:srgbClr val="002060"/>
                </a:solidFill>
              </a:rPr>
              <a:t>délky</a:t>
            </a:r>
            <a:r>
              <a:rPr lang="en-US" sz="2000" dirty="0">
                <a:solidFill>
                  <a:srgbClr val="002060"/>
                </a:solidFill>
              </a:rPr>
              <a:t> </a:t>
            </a:r>
            <a:r>
              <a:rPr lang="en-US" sz="2000" dirty="0" err="1">
                <a:solidFill>
                  <a:srgbClr val="002060"/>
                </a:solidFill>
              </a:rPr>
              <a:t>distribučních</a:t>
            </a:r>
            <a:r>
              <a:rPr lang="en-US" sz="2000" dirty="0">
                <a:solidFill>
                  <a:srgbClr val="002060"/>
                </a:solidFill>
              </a:rPr>
              <a:t> </a:t>
            </a:r>
            <a:r>
              <a:rPr lang="en-US" sz="2000" dirty="0" err="1">
                <a:solidFill>
                  <a:srgbClr val="002060"/>
                </a:solidFill>
              </a:rPr>
              <a:t>kanálů</a:t>
            </a:r>
            <a:r>
              <a:rPr lang="en-US" sz="2000" dirty="0">
                <a:solidFill>
                  <a:srgbClr val="002060"/>
                </a:solidFill>
              </a:rPr>
              <a:t> </a:t>
            </a:r>
            <a:r>
              <a:rPr lang="en-US" sz="2000" dirty="0" err="1">
                <a:solidFill>
                  <a:srgbClr val="002060"/>
                </a:solidFill>
              </a:rPr>
              <a:t>tj</a:t>
            </a:r>
            <a:r>
              <a:rPr lang="en-US" sz="2000" dirty="0">
                <a:solidFill>
                  <a:srgbClr val="002060"/>
                </a:solidFill>
              </a:rPr>
              <a:t>. </a:t>
            </a:r>
            <a:r>
              <a:rPr lang="en-US" sz="2000" dirty="0" err="1">
                <a:solidFill>
                  <a:srgbClr val="002060"/>
                </a:solidFill>
              </a:rPr>
              <a:t>počtu</a:t>
            </a:r>
            <a:r>
              <a:rPr lang="en-US" sz="2000" dirty="0">
                <a:solidFill>
                  <a:srgbClr val="002060"/>
                </a:solidFill>
              </a:rPr>
              <a:t> </a:t>
            </a:r>
            <a:r>
              <a:rPr lang="en-US" sz="2000" dirty="0" err="1">
                <a:solidFill>
                  <a:srgbClr val="002060"/>
                </a:solidFill>
              </a:rPr>
              <a:t>distribučních</a:t>
            </a:r>
            <a:r>
              <a:rPr lang="en-US" sz="2000" dirty="0">
                <a:solidFill>
                  <a:srgbClr val="002060"/>
                </a:solidFill>
              </a:rPr>
              <a:t> </a:t>
            </a:r>
            <a:r>
              <a:rPr lang="en-US" sz="2000" dirty="0" err="1">
                <a:solidFill>
                  <a:srgbClr val="002060"/>
                </a:solidFill>
              </a:rPr>
              <a:t>mezičlánků</a:t>
            </a:r>
            <a:r>
              <a:rPr lang="en-US" sz="2000" dirty="0">
                <a:solidFill>
                  <a:srgbClr val="002060"/>
                </a:solidFill>
              </a:rPr>
              <a:t> </a:t>
            </a:r>
            <a:r>
              <a:rPr lang="en-US" sz="2000" dirty="0" err="1">
                <a:solidFill>
                  <a:srgbClr val="002060"/>
                </a:solidFill>
              </a:rPr>
              <a:t>apod</a:t>
            </a:r>
            <a:r>
              <a:rPr lang="en-US" sz="2000" dirty="0">
                <a:solidFill>
                  <a:srgbClr val="002060"/>
                </a:solidFill>
              </a:rPr>
              <a:t>. V </a:t>
            </a:r>
            <a:r>
              <a:rPr lang="en-US" sz="2000" dirty="0" err="1">
                <a:solidFill>
                  <a:srgbClr val="002060"/>
                </a:solidFill>
              </a:rPr>
              <a:t>mezinárodním</a:t>
            </a:r>
            <a:r>
              <a:rPr lang="en-US" sz="2000" dirty="0">
                <a:solidFill>
                  <a:srgbClr val="002060"/>
                </a:solidFill>
              </a:rPr>
              <a:t> </a:t>
            </a:r>
            <a:r>
              <a:rPr lang="en-US" sz="2000" dirty="0" err="1">
                <a:solidFill>
                  <a:srgbClr val="002060"/>
                </a:solidFill>
              </a:rPr>
              <a:t>marketingu</a:t>
            </a:r>
            <a:r>
              <a:rPr lang="en-US" sz="2000" dirty="0">
                <a:solidFill>
                  <a:srgbClr val="002060"/>
                </a:solidFill>
              </a:rPr>
              <a:t> se </a:t>
            </a:r>
            <a:r>
              <a:rPr lang="en-US" sz="2000" dirty="0" err="1">
                <a:solidFill>
                  <a:srgbClr val="002060"/>
                </a:solidFill>
              </a:rPr>
              <a:t>spotřebním</a:t>
            </a:r>
            <a:r>
              <a:rPr lang="en-US" sz="2000" dirty="0">
                <a:solidFill>
                  <a:srgbClr val="002060"/>
                </a:solidFill>
              </a:rPr>
              <a:t> </a:t>
            </a:r>
            <a:r>
              <a:rPr lang="en-US" sz="2000" dirty="0" err="1">
                <a:solidFill>
                  <a:srgbClr val="002060"/>
                </a:solidFill>
              </a:rPr>
              <a:t>zbožím</a:t>
            </a:r>
            <a:r>
              <a:rPr lang="en-US" sz="2000" dirty="0">
                <a:solidFill>
                  <a:srgbClr val="002060"/>
                </a:solidFill>
              </a:rPr>
              <a:t> se  </a:t>
            </a:r>
            <a:r>
              <a:rPr lang="en-US" sz="2000" dirty="0" err="1">
                <a:solidFill>
                  <a:srgbClr val="002060"/>
                </a:solidFill>
              </a:rPr>
              <a:t>využívá</a:t>
            </a:r>
            <a:r>
              <a:rPr lang="en-US" sz="2000" dirty="0">
                <a:solidFill>
                  <a:srgbClr val="002060"/>
                </a:solidFill>
              </a:rPr>
              <a:t> </a:t>
            </a:r>
            <a:r>
              <a:rPr lang="en-US" sz="2000" dirty="0" err="1">
                <a:solidFill>
                  <a:srgbClr val="002060"/>
                </a:solidFill>
              </a:rPr>
              <a:t>zpravidla</a:t>
            </a:r>
            <a:r>
              <a:rPr lang="en-US" sz="2000" dirty="0">
                <a:solidFill>
                  <a:srgbClr val="002060"/>
                </a:solidFill>
              </a:rPr>
              <a:t> </a:t>
            </a:r>
            <a:r>
              <a:rPr lang="en-US" sz="2000" dirty="0" err="1">
                <a:solidFill>
                  <a:srgbClr val="002060"/>
                </a:solidFill>
              </a:rPr>
              <a:t>delších</a:t>
            </a:r>
            <a:r>
              <a:rPr lang="en-US" sz="2000" dirty="0">
                <a:solidFill>
                  <a:srgbClr val="002060"/>
                </a:solidFill>
              </a:rPr>
              <a:t> </a:t>
            </a:r>
            <a:r>
              <a:rPr lang="en-US" sz="2000" dirty="0" err="1">
                <a:solidFill>
                  <a:srgbClr val="002060"/>
                </a:solidFill>
              </a:rPr>
              <a:t>distribučních</a:t>
            </a:r>
            <a:r>
              <a:rPr lang="en-US" sz="2000" dirty="0">
                <a:solidFill>
                  <a:srgbClr val="002060"/>
                </a:solidFill>
              </a:rPr>
              <a:t> </a:t>
            </a:r>
            <a:r>
              <a:rPr lang="en-US" sz="2000" dirty="0" err="1">
                <a:solidFill>
                  <a:srgbClr val="002060"/>
                </a:solidFill>
              </a:rPr>
              <a:t>kanálů</a:t>
            </a:r>
            <a:r>
              <a:rPr lang="en-US" sz="2000" dirty="0">
                <a:solidFill>
                  <a:srgbClr val="002060"/>
                </a:solidFill>
              </a:rPr>
              <a:t> a </a:t>
            </a:r>
            <a:r>
              <a:rPr lang="en-US" sz="2000" dirty="0" err="1">
                <a:solidFill>
                  <a:srgbClr val="002060"/>
                </a:solidFill>
              </a:rPr>
              <a:t>celková</a:t>
            </a:r>
            <a:r>
              <a:rPr lang="en-US" sz="2000" dirty="0">
                <a:solidFill>
                  <a:srgbClr val="002060"/>
                </a:solidFill>
              </a:rPr>
              <a:t> </a:t>
            </a:r>
            <a:r>
              <a:rPr lang="en-US" sz="2000" dirty="0" err="1">
                <a:solidFill>
                  <a:srgbClr val="002060"/>
                </a:solidFill>
              </a:rPr>
              <a:t>marže</a:t>
            </a:r>
            <a:r>
              <a:rPr lang="en-US" sz="2000" dirty="0">
                <a:solidFill>
                  <a:srgbClr val="002060"/>
                </a:solidFill>
              </a:rPr>
              <a:t> </a:t>
            </a:r>
            <a:r>
              <a:rPr lang="en-US" sz="2000" dirty="0" err="1">
                <a:solidFill>
                  <a:srgbClr val="002060"/>
                </a:solidFill>
              </a:rPr>
              <a:t>distributorů</a:t>
            </a:r>
            <a:r>
              <a:rPr lang="en-US" sz="2000" dirty="0">
                <a:solidFill>
                  <a:srgbClr val="002060"/>
                </a:solidFill>
              </a:rPr>
              <a:t> </a:t>
            </a:r>
            <a:r>
              <a:rPr lang="en-US" sz="2000" dirty="0" err="1">
                <a:solidFill>
                  <a:srgbClr val="002060"/>
                </a:solidFill>
              </a:rPr>
              <a:t>bývá</a:t>
            </a:r>
            <a:r>
              <a:rPr lang="en-US" sz="2000" dirty="0">
                <a:solidFill>
                  <a:srgbClr val="002060"/>
                </a:solidFill>
              </a:rPr>
              <a:t> </a:t>
            </a:r>
            <a:r>
              <a:rPr lang="en-US" sz="2000" dirty="0" err="1">
                <a:solidFill>
                  <a:srgbClr val="002060"/>
                </a:solidFill>
              </a:rPr>
              <a:t>vyšší</a:t>
            </a:r>
            <a:r>
              <a:rPr lang="en-US" sz="2000" dirty="0">
                <a:solidFill>
                  <a:srgbClr val="002060"/>
                </a:solidFill>
              </a:rPr>
              <a:t>. V </a:t>
            </a:r>
            <a:r>
              <a:rPr lang="en-US" sz="2000" dirty="0" err="1">
                <a:solidFill>
                  <a:srgbClr val="002060"/>
                </a:solidFill>
              </a:rPr>
              <a:t>mnoha</a:t>
            </a:r>
            <a:r>
              <a:rPr lang="en-US" sz="2000" dirty="0">
                <a:solidFill>
                  <a:srgbClr val="002060"/>
                </a:solidFill>
              </a:rPr>
              <a:t> </a:t>
            </a:r>
            <a:r>
              <a:rPr lang="en-US" sz="2000" dirty="0" err="1">
                <a:solidFill>
                  <a:srgbClr val="002060"/>
                </a:solidFill>
              </a:rPr>
              <a:t>zemích</a:t>
            </a:r>
            <a:r>
              <a:rPr lang="en-US" sz="2000" dirty="0">
                <a:solidFill>
                  <a:srgbClr val="002060"/>
                </a:solidFill>
              </a:rPr>
              <a:t> </a:t>
            </a:r>
            <a:r>
              <a:rPr lang="en-US" sz="2000" dirty="0" err="1">
                <a:solidFill>
                  <a:srgbClr val="002060"/>
                </a:solidFill>
              </a:rPr>
              <a:t>jsou</a:t>
            </a:r>
            <a:r>
              <a:rPr lang="en-US" sz="2000" dirty="0">
                <a:solidFill>
                  <a:srgbClr val="002060"/>
                </a:solidFill>
              </a:rPr>
              <a:t> </a:t>
            </a:r>
            <a:r>
              <a:rPr lang="en-US" sz="2000" dirty="0" err="1">
                <a:solidFill>
                  <a:srgbClr val="002060"/>
                </a:solidFill>
              </a:rPr>
              <a:t>nedostatečně</a:t>
            </a:r>
            <a:r>
              <a:rPr lang="en-US" sz="2000" dirty="0">
                <a:solidFill>
                  <a:srgbClr val="002060"/>
                </a:solidFill>
              </a:rPr>
              <a:t> </a:t>
            </a:r>
            <a:r>
              <a:rPr lang="en-US" sz="2000" dirty="0" err="1">
                <a:solidFill>
                  <a:srgbClr val="002060"/>
                </a:solidFill>
              </a:rPr>
              <a:t>rozvinuté</a:t>
            </a:r>
            <a:r>
              <a:rPr lang="en-US" sz="2000" dirty="0">
                <a:solidFill>
                  <a:srgbClr val="002060"/>
                </a:solidFill>
              </a:rPr>
              <a:t> </a:t>
            </a:r>
            <a:r>
              <a:rPr lang="en-US" sz="2000" dirty="0" err="1">
                <a:solidFill>
                  <a:srgbClr val="002060"/>
                </a:solidFill>
              </a:rPr>
              <a:t>distribuční</a:t>
            </a:r>
            <a:r>
              <a:rPr lang="en-US" sz="2000" dirty="0">
                <a:solidFill>
                  <a:srgbClr val="002060"/>
                </a:solidFill>
              </a:rPr>
              <a:t> </a:t>
            </a:r>
            <a:r>
              <a:rPr lang="en-US" sz="2000" dirty="0" err="1">
                <a:solidFill>
                  <a:srgbClr val="002060"/>
                </a:solidFill>
              </a:rPr>
              <a:t>kanály</a:t>
            </a:r>
            <a:r>
              <a:rPr lang="en-US" sz="2000" dirty="0">
                <a:solidFill>
                  <a:srgbClr val="002060"/>
                </a:solidFill>
              </a:rPr>
              <a:t> a </a:t>
            </a:r>
            <a:r>
              <a:rPr lang="en-US" sz="2000" dirty="0" err="1">
                <a:solidFill>
                  <a:srgbClr val="002060"/>
                </a:solidFill>
              </a:rPr>
              <a:t>marketingová</a:t>
            </a:r>
            <a:r>
              <a:rPr lang="en-US" sz="2000" dirty="0">
                <a:solidFill>
                  <a:srgbClr val="002060"/>
                </a:solidFill>
              </a:rPr>
              <a:t> </a:t>
            </a:r>
            <a:r>
              <a:rPr lang="en-US" sz="2000" dirty="0" err="1">
                <a:solidFill>
                  <a:srgbClr val="002060"/>
                </a:solidFill>
              </a:rPr>
              <a:t>infrastruktura</a:t>
            </a:r>
            <a:r>
              <a:rPr lang="en-US" sz="2000" dirty="0">
                <a:solidFill>
                  <a:srgbClr val="002060"/>
                </a:solidFill>
              </a:rPr>
              <a:t>. </a:t>
            </a:r>
          </a:p>
          <a:p>
            <a:r>
              <a:rPr lang="en-US" sz="2000" dirty="0" err="1">
                <a:solidFill>
                  <a:srgbClr val="002060"/>
                </a:solidFill>
              </a:rPr>
              <a:t>Nedostatečnou</a:t>
            </a:r>
            <a:r>
              <a:rPr lang="en-US" sz="2000" dirty="0">
                <a:solidFill>
                  <a:srgbClr val="002060"/>
                </a:solidFill>
              </a:rPr>
              <a:t> </a:t>
            </a:r>
            <a:r>
              <a:rPr lang="en-US" sz="2000" dirty="0" err="1">
                <a:solidFill>
                  <a:srgbClr val="002060"/>
                </a:solidFill>
              </a:rPr>
              <a:t>cenovou</a:t>
            </a:r>
            <a:r>
              <a:rPr lang="en-US" sz="2000" dirty="0">
                <a:solidFill>
                  <a:srgbClr val="002060"/>
                </a:solidFill>
              </a:rPr>
              <a:t> </a:t>
            </a:r>
            <a:r>
              <a:rPr lang="en-US" sz="2000" dirty="0" err="1">
                <a:solidFill>
                  <a:srgbClr val="002060"/>
                </a:solidFill>
              </a:rPr>
              <a:t>kontrolou</a:t>
            </a:r>
            <a:r>
              <a:rPr lang="en-US" sz="2000" dirty="0">
                <a:solidFill>
                  <a:srgbClr val="002060"/>
                </a:solidFill>
              </a:rPr>
              <a:t> a </a:t>
            </a:r>
            <a:r>
              <a:rPr lang="en-US" sz="2000" dirty="0" err="1">
                <a:solidFill>
                  <a:srgbClr val="002060"/>
                </a:solidFill>
              </a:rPr>
              <a:t>kontrolou</a:t>
            </a:r>
            <a:r>
              <a:rPr lang="en-US" sz="2000" dirty="0">
                <a:solidFill>
                  <a:srgbClr val="002060"/>
                </a:solidFill>
              </a:rPr>
              <a:t> </a:t>
            </a:r>
            <a:r>
              <a:rPr lang="en-US" sz="2000" dirty="0" err="1">
                <a:solidFill>
                  <a:srgbClr val="002060"/>
                </a:solidFill>
              </a:rPr>
              <a:t>distribučních</a:t>
            </a:r>
            <a:r>
              <a:rPr lang="en-US" sz="2000" dirty="0">
                <a:solidFill>
                  <a:srgbClr val="002060"/>
                </a:solidFill>
              </a:rPr>
              <a:t> </a:t>
            </a:r>
            <a:r>
              <a:rPr lang="en-US" sz="2000" dirty="0" err="1">
                <a:solidFill>
                  <a:srgbClr val="002060"/>
                </a:solidFill>
              </a:rPr>
              <a:t>cest</a:t>
            </a:r>
            <a:r>
              <a:rPr lang="en-US" sz="2000" dirty="0">
                <a:solidFill>
                  <a:srgbClr val="002060"/>
                </a:solidFill>
              </a:rPr>
              <a:t> </a:t>
            </a:r>
            <a:r>
              <a:rPr lang="en-US" sz="2000" dirty="0" err="1">
                <a:solidFill>
                  <a:srgbClr val="002060"/>
                </a:solidFill>
              </a:rPr>
              <a:t>může</a:t>
            </a:r>
            <a:r>
              <a:rPr lang="en-US" sz="2000" dirty="0">
                <a:solidFill>
                  <a:srgbClr val="002060"/>
                </a:solidFill>
              </a:rPr>
              <a:t> </a:t>
            </a:r>
            <a:r>
              <a:rPr lang="en-US" sz="2000" dirty="0" err="1">
                <a:solidFill>
                  <a:srgbClr val="002060"/>
                </a:solidFill>
              </a:rPr>
              <a:t>dojít</a:t>
            </a:r>
            <a:r>
              <a:rPr lang="en-US" sz="2000" dirty="0">
                <a:solidFill>
                  <a:srgbClr val="002060"/>
                </a:solidFill>
              </a:rPr>
              <a:t> k </a:t>
            </a:r>
            <a:r>
              <a:rPr lang="en-US" sz="2000" dirty="0" err="1">
                <a:solidFill>
                  <a:srgbClr val="002060"/>
                </a:solidFill>
              </a:rPr>
              <a:t>jevu</a:t>
            </a:r>
            <a:r>
              <a:rPr lang="en-US" sz="2000" dirty="0">
                <a:solidFill>
                  <a:srgbClr val="002060"/>
                </a:solidFill>
              </a:rPr>
              <a:t>, </a:t>
            </a:r>
            <a:r>
              <a:rPr lang="en-US" sz="2000" dirty="0" err="1">
                <a:solidFill>
                  <a:srgbClr val="002060"/>
                </a:solidFill>
              </a:rPr>
              <a:t>zvanému</a:t>
            </a:r>
            <a:r>
              <a:rPr lang="en-US" sz="2000" dirty="0">
                <a:solidFill>
                  <a:srgbClr val="002060"/>
                </a:solidFill>
              </a:rPr>
              <a:t> </a:t>
            </a:r>
            <a:r>
              <a:rPr lang="en-US" sz="2000" dirty="0" err="1">
                <a:solidFill>
                  <a:srgbClr val="002060"/>
                </a:solidFill>
              </a:rPr>
              <a:t>paralelní</a:t>
            </a:r>
            <a:r>
              <a:rPr lang="en-US" sz="2000" dirty="0">
                <a:solidFill>
                  <a:srgbClr val="002060"/>
                </a:solidFill>
              </a:rPr>
              <a:t> </a:t>
            </a:r>
            <a:r>
              <a:rPr lang="en-US" sz="2000" dirty="0" err="1">
                <a:solidFill>
                  <a:srgbClr val="002060"/>
                </a:solidFill>
              </a:rPr>
              <a:t>importy</a:t>
            </a:r>
            <a:r>
              <a:rPr lang="en-US" sz="2000" dirty="0">
                <a:solidFill>
                  <a:srgbClr val="002060"/>
                </a:solidFill>
              </a:rPr>
              <a:t>, </a:t>
            </a:r>
            <a:r>
              <a:rPr lang="en-US" sz="2000" dirty="0" err="1">
                <a:solidFill>
                  <a:srgbClr val="002060"/>
                </a:solidFill>
              </a:rPr>
              <a:t>neboli</a:t>
            </a:r>
            <a:r>
              <a:rPr lang="en-US" sz="2000" dirty="0">
                <a:solidFill>
                  <a:srgbClr val="002060"/>
                </a:solidFill>
              </a:rPr>
              <a:t> </a:t>
            </a:r>
            <a:r>
              <a:rPr lang="en-US" sz="2000" dirty="0" err="1">
                <a:solidFill>
                  <a:srgbClr val="002060"/>
                </a:solidFill>
              </a:rPr>
              <a:t>ke</a:t>
            </a:r>
            <a:r>
              <a:rPr lang="en-US" sz="2000" dirty="0">
                <a:solidFill>
                  <a:srgbClr val="002060"/>
                </a:solidFill>
              </a:rPr>
              <a:t> </a:t>
            </a:r>
            <a:r>
              <a:rPr lang="en-US" sz="2000" dirty="0" err="1">
                <a:solidFill>
                  <a:srgbClr val="002060"/>
                </a:solidFill>
              </a:rPr>
              <a:t>vzniku</a:t>
            </a:r>
            <a:r>
              <a:rPr lang="en-US" sz="2000" dirty="0">
                <a:solidFill>
                  <a:srgbClr val="002060"/>
                </a:solidFill>
              </a:rPr>
              <a:t> </a:t>
            </a:r>
            <a:r>
              <a:rPr lang="en-US" sz="2000" dirty="0" err="1">
                <a:solidFill>
                  <a:srgbClr val="002060"/>
                </a:solidFill>
              </a:rPr>
              <a:t>šedých</a:t>
            </a:r>
            <a:r>
              <a:rPr lang="en-US" sz="2000" dirty="0">
                <a:solidFill>
                  <a:srgbClr val="002060"/>
                </a:solidFill>
              </a:rPr>
              <a:t> </a:t>
            </a:r>
            <a:r>
              <a:rPr lang="en-US" sz="2000" dirty="0" err="1">
                <a:solidFill>
                  <a:srgbClr val="002060"/>
                </a:solidFill>
              </a:rPr>
              <a:t>trhů</a:t>
            </a:r>
            <a:r>
              <a:rPr lang="en-US" sz="2000" dirty="0">
                <a:solidFill>
                  <a:srgbClr val="002060"/>
                </a:solidFill>
              </a:rPr>
              <a:t>. </a:t>
            </a:r>
            <a:endParaRPr lang="cs-CZ" sz="2000" dirty="0">
              <a:solidFill>
                <a:srgbClr val="002060"/>
              </a:solidFill>
            </a:endParaRPr>
          </a:p>
          <a:p>
            <a:r>
              <a:rPr lang="en-US" sz="2000" dirty="0">
                <a:solidFill>
                  <a:srgbClr val="002060"/>
                </a:solidFill>
              </a:rPr>
              <a:t>V </a:t>
            </a:r>
            <a:r>
              <a:rPr lang="en-US" sz="2000" dirty="0" err="1">
                <a:solidFill>
                  <a:srgbClr val="002060"/>
                </a:solidFill>
              </a:rPr>
              <a:t>některých</a:t>
            </a:r>
            <a:r>
              <a:rPr lang="en-US" sz="2000" dirty="0">
                <a:solidFill>
                  <a:srgbClr val="002060"/>
                </a:solidFill>
              </a:rPr>
              <a:t> </a:t>
            </a:r>
            <a:r>
              <a:rPr lang="en-US" sz="2000" dirty="0" err="1">
                <a:solidFill>
                  <a:srgbClr val="002060"/>
                </a:solidFill>
              </a:rPr>
              <a:t>zemích</a:t>
            </a:r>
            <a:r>
              <a:rPr lang="en-US" sz="2000" dirty="0">
                <a:solidFill>
                  <a:srgbClr val="002060"/>
                </a:solidFill>
              </a:rPr>
              <a:t> je </a:t>
            </a:r>
            <a:r>
              <a:rPr lang="en-US" sz="2000" dirty="0" err="1">
                <a:solidFill>
                  <a:srgbClr val="002060"/>
                </a:solidFill>
              </a:rPr>
              <a:t>třeba</a:t>
            </a:r>
            <a:r>
              <a:rPr lang="en-US" sz="2000" dirty="0">
                <a:solidFill>
                  <a:srgbClr val="002060"/>
                </a:solidFill>
              </a:rPr>
              <a:t> </a:t>
            </a:r>
            <a:r>
              <a:rPr lang="en-US" sz="2000" dirty="0" err="1">
                <a:solidFill>
                  <a:srgbClr val="002060"/>
                </a:solidFill>
              </a:rPr>
              <a:t>dát</a:t>
            </a:r>
            <a:r>
              <a:rPr lang="en-US" sz="2000" dirty="0">
                <a:solidFill>
                  <a:srgbClr val="002060"/>
                </a:solidFill>
              </a:rPr>
              <a:t> </a:t>
            </a:r>
            <a:r>
              <a:rPr lang="en-US" sz="2000" dirty="0" err="1">
                <a:solidFill>
                  <a:srgbClr val="002060"/>
                </a:solidFill>
              </a:rPr>
              <a:t>pozor</a:t>
            </a:r>
            <a:r>
              <a:rPr lang="en-US" sz="2000" dirty="0">
                <a:solidFill>
                  <a:srgbClr val="002060"/>
                </a:solidFill>
              </a:rPr>
              <a:t> </a:t>
            </a:r>
            <a:r>
              <a:rPr lang="en-US" sz="2000" dirty="0" err="1">
                <a:solidFill>
                  <a:srgbClr val="002060"/>
                </a:solidFill>
              </a:rPr>
              <a:t>na</a:t>
            </a:r>
            <a:r>
              <a:rPr lang="en-US" sz="2000" dirty="0">
                <a:solidFill>
                  <a:srgbClr val="002060"/>
                </a:solidFill>
              </a:rPr>
              <a:t> to, </a:t>
            </a:r>
            <a:r>
              <a:rPr lang="en-US" sz="2000" dirty="0" err="1">
                <a:solidFill>
                  <a:srgbClr val="002060"/>
                </a:solidFill>
              </a:rPr>
              <a:t>že</a:t>
            </a:r>
            <a:r>
              <a:rPr lang="en-US" sz="2000" dirty="0">
                <a:solidFill>
                  <a:srgbClr val="002060"/>
                </a:solidFill>
              </a:rPr>
              <a:t> </a:t>
            </a:r>
            <a:r>
              <a:rPr lang="en-US" sz="2000" dirty="0" err="1">
                <a:solidFill>
                  <a:srgbClr val="002060"/>
                </a:solidFill>
              </a:rPr>
              <a:t>clo</a:t>
            </a:r>
            <a:r>
              <a:rPr lang="en-US" sz="2000" dirty="0">
                <a:solidFill>
                  <a:srgbClr val="002060"/>
                </a:solidFill>
              </a:rPr>
              <a:t> se </a:t>
            </a:r>
            <a:r>
              <a:rPr lang="en-US" sz="2000" dirty="0" err="1">
                <a:solidFill>
                  <a:srgbClr val="002060"/>
                </a:solidFill>
              </a:rPr>
              <a:t>vypočítává</a:t>
            </a:r>
            <a:r>
              <a:rPr lang="en-US" sz="2000" dirty="0">
                <a:solidFill>
                  <a:srgbClr val="002060"/>
                </a:solidFill>
              </a:rPr>
              <a:t> z </a:t>
            </a:r>
            <a:r>
              <a:rPr lang="en-US" sz="2000" dirty="0" err="1">
                <a:solidFill>
                  <a:srgbClr val="002060"/>
                </a:solidFill>
              </a:rPr>
              <a:t>hodnoty</a:t>
            </a:r>
            <a:r>
              <a:rPr lang="en-US" sz="2000" dirty="0">
                <a:solidFill>
                  <a:srgbClr val="002060"/>
                </a:solidFill>
              </a:rPr>
              <a:t> </a:t>
            </a:r>
            <a:r>
              <a:rPr lang="en-US" sz="2000" dirty="0" err="1">
                <a:solidFill>
                  <a:srgbClr val="002060"/>
                </a:solidFill>
              </a:rPr>
              <a:t>zboží</a:t>
            </a:r>
            <a:r>
              <a:rPr lang="en-US" sz="2000" dirty="0">
                <a:solidFill>
                  <a:srgbClr val="002060"/>
                </a:solidFill>
              </a:rPr>
              <a:t> </a:t>
            </a:r>
            <a:r>
              <a:rPr lang="en-US" sz="2000" dirty="0" err="1">
                <a:solidFill>
                  <a:srgbClr val="002060"/>
                </a:solidFill>
              </a:rPr>
              <a:t>včetně</a:t>
            </a:r>
            <a:r>
              <a:rPr lang="en-US" sz="2000" dirty="0">
                <a:solidFill>
                  <a:srgbClr val="002060"/>
                </a:solidFill>
              </a:rPr>
              <a:t> </a:t>
            </a:r>
            <a:r>
              <a:rPr lang="en-US" sz="2000" dirty="0" err="1">
                <a:solidFill>
                  <a:srgbClr val="002060"/>
                </a:solidFill>
              </a:rPr>
              <a:t>nákladů</a:t>
            </a:r>
            <a:r>
              <a:rPr lang="en-US" sz="2000" dirty="0">
                <a:solidFill>
                  <a:srgbClr val="002060"/>
                </a:solidFill>
              </a:rPr>
              <a:t> </a:t>
            </a:r>
            <a:r>
              <a:rPr lang="en-US" sz="2000" dirty="0" err="1">
                <a:solidFill>
                  <a:srgbClr val="002060"/>
                </a:solidFill>
              </a:rPr>
              <a:t>na</a:t>
            </a:r>
            <a:r>
              <a:rPr lang="en-US" sz="2000" dirty="0">
                <a:solidFill>
                  <a:srgbClr val="002060"/>
                </a:solidFill>
              </a:rPr>
              <a:t> </a:t>
            </a:r>
            <a:r>
              <a:rPr lang="en-US" sz="2000" dirty="0" err="1">
                <a:solidFill>
                  <a:srgbClr val="002060"/>
                </a:solidFill>
              </a:rPr>
              <a:t>dopravu</a:t>
            </a:r>
            <a:r>
              <a:rPr lang="en-US" sz="2000" dirty="0">
                <a:solidFill>
                  <a:srgbClr val="002060"/>
                </a:solidFill>
              </a:rPr>
              <a:t>, </a:t>
            </a:r>
            <a:r>
              <a:rPr lang="en-US" sz="2000" dirty="0" err="1">
                <a:solidFill>
                  <a:srgbClr val="002060"/>
                </a:solidFill>
              </a:rPr>
              <a:t>pojištění</a:t>
            </a:r>
            <a:r>
              <a:rPr lang="en-US" sz="2000" dirty="0">
                <a:solidFill>
                  <a:srgbClr val="002060"/>
                </a:solidFill>
              </a:rPr>
              <a:t> a </a:t>
            </a:r>
            <a:r>
              <a:rPr lang="en-US" sz="2000" dirty="0" err="1">
                <a:solidFill>
                  <a:srgbClr val="002060"/>
                </a:solidFill>
              </a:rPr>
              <a:t>spediční</a:t>
            </a:r>
            <a:r>
              <a:rPr lang="en-US" sz="2000" dirty="0">
                <a:solidFill>
                  <a:srgbClr val="002060"/>
                </a:solidFill>
              </a:rPr>
              <a:t> </a:t>
            </a:r>
            <a:r>
              <a:rPr lang="en-US" sz="2000" dirty="0" err="1">
                <a:solidFill>
                  <a:srgbClr val="002060"/>
                </a:solidFill>
              </a:rPr>
              <a:t>služby</a:t>
            </a:r>
            <a:r>
              <a:rPr lang="en-US" sz="2000" dirty="0">
                <a:solidFill>
                  <a:srgbClr val="002060"/>
                </a:solidFill>
              </a:rPr>
              <a:t>.  </a:t>
            </a:r>
          </a:p>
          <a:p>
            <a:r>
              <a:rPr lang="en-US" sz="2000" dirty="0" err="1">
                <a:solidFill>
                  <a:srgbClr val="002060"/>
                </a:solidFill>
              </a:rPr>
              <a:t>Pokud</a:t>
            </a:r>
            <a:r>
              <a:rPr lang="en-US" sz="2000" dirty="0">
                <a:solidFill>
                  <a:srgbClr val="002060"/>
                </a:solidFill>
              </a:rPr>
              <a:t> firma </a:t>
            </a:r>
            <a:r>
              <a:rPr lang="en-US" sz="2000" dirty="0" err="1">
                <a:solidFill>
                  <a:srgbClr val="002060"/>
                </a:solidFill>
              </a:rPr>
              <a:t>není</a:t>
            </a:r>
            <a:r>
              <a:rPr lang="en-US" sz="2000" dirty="0">
                <a:solidFill>
                  <a:srgbClr val="002060"/>
                </a:solidFill>
              </a:rPr>
              <a:t> </a:t>
            </a:r>
            <a:r>
              <a:rPr lang="en-US" sz="2000" dirty="0" err="1">
                <a:solidFill>
                  <a:srgbClr val="002060"/>
                </a:solidFill>
              </a:rPr>
              <a:t>schopna</a:t>
            </a:r>
            <a:r>
              <a:rPr lang="en-US" sz="2000" dirty="0">
                <a:solidFill>
                  <a:srgbClr val="002060"/>
                </a:solidFill>
              </a:rPr>
              <a:t> </a:t>
            </a:r>
            <a:r>
              <a:rPr lang="en-US" sz="2000" dirty="0" err="1">
                <a:solidFill>
                  <a:srgbClr val="002060"/>
                </a:solidFill>
              </a:rPr>
              <a:t>omezit</a:t>
            </a:r>
            <a:r>
              <a:rPr lang="en-US" sz="2000" dirty="0">
                <a:solidFill>
                  <a:srgbClr val="002060"/>
                </a:solidFill>
              </a:rPr>
              <a:t> </a:t>
            </a:r>
            <a:r>
              <a:rPr lang="en-US" sz="2000" dirty="0" err="1">
                <a:solidFill>
                  <a:srgbClr val="002060"/>
                </a:solidFill>
              </a:rPr>
              <a:t>náklady</a:t>
            </a:r>
            <a:r>
              <a:rPr lang="en-US" sz="2000" dirty="0">
                <a:solidFill>
                  <a:srgbClr val="002060"/>
                </a:solidFill>
              </a:rPr>
              <a:t>, </a:t>
            </a:r>
            <a:r>
              <a:rPr lang="en-US" sz="2000" dirty="0" err="1">
                <a:solidFill>
                  <a:srgbClr val="002060"/>
                </a:solidFill>
              </a:rPr>
              <a:t>může</a:t>
            </a:r>
            <a:r>
              <a:rPr lang="en-US" sz="2000" dirty="0">
                <a:solidFill>
                  <a:srgbClr val="002060"/>
                </a:solidFill>
              </a:rPr>
              <a:t> </a:t>
            </a:r>
            <a:r>
              <a:rPr lang="en-US" sz="2000" dirty="0" err="1">
                <a:solidFill>
                  <a:srgbClr val="002060"/>
                </a:solidFill>
              </a:rPr>
              <a:t>cena</a:t>
            </a:r>
            <a:r>
              <a:rPr lang="en-US" sz="2000" dirty="0">
                <a:solidFill>
                  <a:srgbClr val="002060"/>
                </a:solidFill>
              </a:rPr>
              <a:t> </a:t>
            </a:r>
            <a:r>
              <a:rPr lang="en-US" sz="2000" dirty="0" err="1">
                <a:solidFill>
                  <a:srgbClr val="002060"/>
                </a:solidFill>
              </a:rPr>
              <a:t>výrobku</a:t>
            </a:r>
            <a:r>
              <a:rPr lang="en-US" sz="2000" dirty="0">
                <a:solidFill>
                  <a:srgbClr val="002060"/>
                </a:solidFill>
              </a:rPr>
              <a:t> </a:t>
            </a:r>
            <a:r>
              <a:rPr lang="en-US" sz="2000" dirty="0" err="1">
                <a:solidFill>
                  <a:srgbClr val="002060"/>
                </a:solidFill>
              </a:rPr>
              <a:t>dosáhnout</a:t>
            </a:r>
            <a:r>
              <a:rPr lang="en-US" sz="2000" dirty="0">
                <a:solidFill>
                  <a:srgbClr val="002060"/>
                </a:solidFill>
              </a:rPr>
              <a:t> </a:t>
            </a:r>
            <a:r>
              <a:rPr lang="en-US" sz="2000" dirty="0" err="1">
                <a:solidFill>
                  <a:srgbClr val="002060"/>
                </a:solidFill>
              </a:rPr>
              <a:t>takové</a:t>
            </a:r>
            <a:r>
              <a:rPr lang="en-US" sz="2000" dirty="0">
                <a:solidFill>
                  <a:srgbClr val="002060"/>
                </a:solidFill>
              </a:rPr>
              <a:t> </a:t>
            </a:r>
            <a:r>
              <a:rPr lang="en-US" sz="2000" dirty="0" err="1">
                <a:solidFill>
                  <a:srgbClr val="002060"/>
                </a:solidFill>
              </a:rPr>
              <a:t>výše</a:t>
            </a:r>
            <a:r>
              <a:rPr lang="en-US" sz="2000" dirty="0">
                <a:solidFill>
                  <a:srgbClr val="002060"/>
                </a:solidFill>
              </a:rPr>
              <a:t>, </a:t>
            </a:r>
            <a:r>
              <a:rPr lang="en-US" sz="2000" dirty="0" err="1">
                <a:solidFill>
                  <a:srgbClr val="002060"/>
                </a:solidFill>
              </a:rPr>
              <a:t>že</a:t>
            </a:r>
            <a:r>
              <a:rPr lang="en-US" sz="2000" dirty="0">
                <a:solidFill>
                  <a:srgbClr val="002060"/>
                </a:solidFill>
              </a:rPr>
              <a:t> </a:t>
            </a:r>
            <a:r>
              <a:rPr lang="en-US" sz="2000" dirty="0" err="1">
                <a:solidFill>
                  <a:srgbClr val="002060"/>
                </a:solidFill>
              </a:rPr>
              <a:t>jej</a:t>
            </a:r>
            <a:r>
              <a:rPr lang="en-US" sz="2000" dirty="0">
                <a:solidFill>
                  <a:srgbClr val="002060"/>
                </a:solidFill>
              </a:rPr>
              <a:t> </a:t>
            </a:r>
            <a:r>
              <a:rPr lang="en-US" sz="2000" dirty="0" err="1">
                <a:solidFill>
                  <a:srgbClr val="002060"/>
                </a:solidFill>
              </a:rPr>
              <a:t>lze</a:t>
            </a:r>
            <a:r>
              <a:rPr lang="en-US" sz="2000" dirty="0">
                <a:solidFill>
                  <a:srgbClr val="002060"/>
                </a:solidFill>
              </a:rPr>
              <a:t> </a:t>
            </a:r>
            <a:r>
              <a:rPr lang="en-US" sz="2000" dirty="0" err="1">
                <a:solidFill>
                  <a:srgbClr val="002060"/>
                </a:solidFill>
              </a:rPr>
              <a:t>prodat</a:t>
            </a:r>
            <a:r>
              <a:rPr lang="en-US" sz="2000" dirty="0">
                <a:solidFill>
                  <a:srgbClr val="002060"/>
                </a:solidFill>
              </a:rPr>
              <a:t> </a:t>
            </a:r>
            <a:r>
              <a:rPr lang="en-US" sz="2000" dirty="0" err="1">
                <a:solidFill>
                  <a:srgbClr val="002060"/>
                </a:solidFill>
              </a:rPr>
              <a:t>pouze</a:t>
            </a:r>
            <a:r>
              <a:rPr lang="en-US" sz="2000" dirty="0">
                <a:solidFill>
                  <a:srgbClr val="002060"/>
                </a:solidFill>
              </a:rPr>
              <a:t> </a:t>
            </a:r>
            <a:r>
              <a:rPr lang="en-US" sz="2000" dirty="0" err="1">
                <a:solidFill>
                  <a:srgbClr val="002060"/>
                </a:solidFill>
              </a:rPr>
              <a:t>vybranému</a:t>
            </a:r>
            <a:r>
              <a:rPr lang="en-US" sz="2000" dirty="0">
                <a:solidFill>
                  <a:srgbClr val="002060"/>
                </a:solidFill>
              </a:rPr>
              <a:t> </a:t>
            </a:r>
            <a:r>
              <a:rPr lang="en-US" sz="2000" dirty="0" err="1">
                <a:solidFill>
                  <a:srgbClr val="002060"/>
                </a:solidFill>
              </a:rPr>
              <a:t>segmentu</a:t>
            </a:r>
            <a:r>
              <a:rPr lang="en-US" sz="2000" dirty="0">
                <a:solidFill>
                  <a:srgbClr val="002060"/>
                </a:solidFill>
              </a:rPr>
              <a:t> </a:t>
            </a:r>
            <a:r>
              <a:rPr lang="en-US" sz="2000" dirty="0" err="1">
                <a:solidFill>
                  <a:srgbClr val="002060"/>
                </a:solidFill>
              </a:rPr>
              <a:t>zákazníků</a:t>
            </a:r>
            <a:r>
              <a:rPr lang="en-US" sz="2000" dirty="0">
                <a:solidFill>
                  <a:srgbClr val="002060"/>
                </a:solidFill>
              </a:rPr>
              <a:t> s </a:t>
            </a:r>
            <a:r>
              <a:rPr lang="en-US" sz="2000" dirty="0" err="1">
                <a:solidFill>
                  <a:srgbClr val="002060"/>
                </a:solidFill>
              </a:rPr>
              <a:t>vysokou</a:t>
            </a:r>
            <a:r>
              <a:rPr lang="en-US" sz="2000" dirty="0">
                <a:solidFill>
                  <a:srgbClr val="002060"/>
                </a:solidFill>
              </a:rPr>
              <a:t> </a:t>
            </a:r>
            <a:r>
              <a:rPr lang="en-US" sz="2000" dirty="0" err="1">
                <a:solidFill>
                  <a:srgbClr val="002060"/>
                </a:solidFill>
              </a:rPr>
              <a:t>rezistencí</a:t>
            </a:r>
            <a:r>
              <a:rPr lang="en-US" sz="2000" dirty="0">
                <a:solidFill>
                  <a:srgbClr val="002060"/>
                </a:solidFill>
              </a:rPr>
              <a:t> </a:t>
            </a:r>
            <a:r>
              <a:rPr lang="en-US" sz="2000" dirty="0" err="1">
                <a:solidFill>
                  <a:srgbClr val="002060"/>
                </a:solidFill>
              </a:rPr>
              <a:t>vůči</a:t>
            </a:r>
            <a:r>
              <a:rPr lang="en-US" sz="2000" dirty="0">
                <a:solidFill>
                  <a:srgbClr val="002060"/>
                </a:solidFill>
              </a:rPr>
              <a:t> </a:t>
            </a:r>
            <a:r>
              <a:rPr lang="en-US" sz="2000" dirty="0" err="1">
                <a:solidFill>
                  <a:srgbClr val="002060"/>
                </a:solidFill>
              </a:rPr>
              <a:t>výši</a:t>
            </a:r>
            <a:r>
              <a:rPr lang="en-US" sz="2000" dirty="0">
                <a:solidFill>
                  <a:srgbClr val="002060"/>
                </a:solidFill>
              </a:rPr>
              <a:t> </a:t>
            </a:r>
            <a:r>
              <a:rPr lang="en-US" sz="2000" dirty="0" err="1">
                <a:solidFill>
                  <a:srgbClr val="002060"/>
                </a:solidFill>
              </a:rPr>
              <a:t>ceny</a:t>
            </a:r>
            <a:r>
              <a:rPr lang="en-US" sz="2000" dirty="0">
                <a:solidFill>
                  <a:srgbClr val="002060"/>
                </a:solidFill>
              </a:rPr>
              <a:t>. </a:t>
            </a:r>
          </a:p>
        </p:txBody>
      </p:sp>
      <p:sp>
        <p:nvSpPr>
          <p:cNvPr id="6" name="Nadpis 5"/>
          <p:cNvSpPr>
            <a:spLocks noGrp="1"/>
          </p:cNvSpPr>
          <p:nvPr>
            <p:ph type="title"/>
          </p:nvPr>
        </p:nvSpPr>
        <p:spPr>
          <a:xfrm>
            <a:off x="179512" y="195486"/>
            <a:ext cx="5184576" cy="507703"/>
          </a:xfrm>
        </p:spPr>
        <p:txBody>
          <a:bodyPr/>
          <a:lstStyle/>
          <a:p>
            <a:r>
              <a:rPr lang="cs-CZ" dirty="0"/>
              <a:t>Analýza vnitřních faktorů podniku 5</a:t>
            </a:r>
          </a:p>
        </p:txBody>
      </p:sp>
    </p:spTree>
    <p:extLst>
      <p:ext uri="{BB962C8B-B14F-4D97-AF65-F5344CB8AC3E}">
        <p14:creationId xmlns:p14="http://schemas.microsoft.com/office/powerpoint/2010/main" val="82358101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843558"/>
            <a:ext cx="8280920" cy="3024336"/>
          </a:xfrm>
          <a:prstGeom prst="rect">
            <a:avLst/>
          </a:prstGeom>
        </p:spPr>
        <p:txBody>
          <a:bodyPr>
            <a:noAutofit/>
          </a:bodyPr>
          <a:lstStyle/>
          <a:p>
            <a:r>
              <a:rPr lang="cs-CZ" sz="1800" dirty="0">
                <a:solidFill>
                  <a:srgbClr val="002060"/>
                </a:solidFill>
              </a:rPr>
              <a:t>V Severní Americe, stejně jako v arabských zemích, jsou pauzy mezi slovy obvykle krátké, zatímco v Japonsku může pauza dát opačný význam. Trvalé ticho je vnímáno jako komfortní v Japonsku, zatímco v Indii, Evropě a Severní Americe to může způsobit nejistotu a rozpaky. Skandinávci, podle západních standardů, jsou více tolerantní k tichým přestávkám v průběhu rozhovorů. </a:t>
            </a:r>
          </a:p>
          <a:p>
            <a:r>
              <a:rPr lang="cs-CZ" sz="1800" dirty="0">
                <a:solidFill>
                  <a:srgbClr val="002060"/>
                </a:solidFill>
              </a:rPr>
              <a:t>Smích ve většině zemí znamená štěstí - v Japonsku je často příznakem zmatku, nejistoty a rozpaků. </a:t>
            </a:r>
          </a:p>
          <a:p>
            <a:r>
              <a:rPr lang="cs-CZ" sz="1800" dirty="0">
                <a:solidFill>
                  <a:srgbClr val="002060"/>
                </a:solidFill>
              </a:rPr>
              <a:t>Při pozvání na večeři je v některých asijských zemích a ve střední Americe zvykem odejít ihned po večeři. Neodejít znamená, že jsme nejedli dost. V indickém subkontinentu, Evropě, Jižní Americe, a severoamerických zemích je to považováno za neslušné, tedy že host chtěl jen jíst, ale nechce být ve společnosti s hostiteli. </a:t>
            </a:r>
          </a:p>
        </p:txBody>
      </p:sp>
      <p:sp>
        <p:nvSpPr>
          <p:cNvPr id="6" name="Nadpis 5"/>
          <p:cNvSpPr>
            <a:spLocks noGrp="1"/>
          </p:cNvSpPr>
          <p:nvPr>
            <p:ph type="title"/>
          </p:nvPr>
        </p:nvSpPr>
        <p:spPr>
          <a:xfrm>
            <a:off x="179512" y="195486"/>
            <a:ext cx="6408712" cy="507703"/>
          </a:xfrm>
        </p:spPr>
        <p:txBody>
          <a:bodyPr/>
          <a:lstStyle/>
          <a:p>
            <a:r>
              <a:rPr lang="cs-CZ" dirty="0"/>
              <a:t>Mezinárodní odlišnosti 2</a:t>
            </a:r>
          </a:p>
        </p:txBody>
      </p:sp>
    </p:spTree>
    <p:extLst>
      <p:ext uri="{BB962C8B-B14F-4D97-AF65-F5344CB8AC3E}">
        <p14:creationId xmlns:p14="http://schemas.microsoft.com/office/powerpoint/2010/main" val="39812714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1131590"/>
            <a:ext cx="8280920" cy="3024336"/>
          </a:xfrm>
          <a:prstGeom prst="rect">
            <a:avLst/>
          </a:prstGeom>
        </p:spPr>
        <p:txBody>
          <a:bodyPr>
            <a:noAutofit/>
          </a:bodyPr>
          <a:lstStyle/>
          <a:p>
            <a:r>
              <a:rPr lang="cs-CZ" sz="2000" dirty="0">
                <a:solidFill>
                  <a:srgbClr val="002060"/>
                </a:solidFill>
              </a:rPr>
              <a:t>1 Cena.</a:t>
            </a:r>
          </a:p>
          <a:p>
            <a:endParaRPr lang="cs-CZ" sz="2000" dirty="0">
              <a:solidFill>
                <a:srgbClr val="002060"/>
              </a:solidFill>
            </a:endParaRPr>
          </a:p>
          <a:p>
            <a:r>
              <a:rPr lang="cs-CZ" sz="2000" dirty="0">
                <a:solidFill>
                  <a:srgbClr val="002060"/>
                </a:solidFill>
              </a:rPr>
              <a:t>2 Faktory ovlivňující cenovou tvorbu.</a:t>
            </a:r>
          </a:p>
          <a:p>
            <a:endParaRPr lang="cs-CZ" sz="2000" dirty="0">
              <a:solidFill>
                <a:srgbClr val="002060"/>
              </a:solidFill>
            </a:endParaRPr>
          </a:p>
          <a:p>
            <a:r>
              <a:rPr lang="cs-CZ" sz="2000" dirty="0">
                <a:solidFill>
                  <a:srgbClr val="002060"/>
                </a:solidFill>
              </a:rPr>
              <a:t>3 Mezinárodní cenové strategie.</a:t>
            </a:r>
          </a:p>
          <a:p>
            <a:endParaRPr lang="cs-CZ" sz="2000" dirty="0">
              <a:solidFill>
                <a:srgbClr val="002060"/>
              </a:solidFill>
            </a:endParaRPr>
          </a:p>
          <a:p>
            <a:r>
              <a:rPr lang="cs-CZ" sz="2000" dirty="0">
                <a:solidFill>
                  <a:srgbClr val="002060"/>
                </a:solidFill>
              </a:rPr>
              <a:t>4 Proces tvorby ceny.</a:t>
            </a:r>
          </a:p>
          <a:p>
            <a:endParaRPr lang="cs-CZ" sz="2000" dirty="0">
              <a:solidFill>
                <a:srgbClr val="002060"/>
              </a:solidFill>
            </a:endParaRPr>
          </a:p>
          <a:p>
            <a:r>
              <a:rPr lang="cs-CZ" sz="2000" dirty="0">
                <a:solidFill>
                  <a:srgbClr val="002060"/>
                </a:solidFill>
              </a:rPr>
              <a:t>5 Marketingový výzkum v oblasti ceny.</a:t>
            </a:r>
          </a:p>
        </p:txBody>
      </p:sp>
      <p:sp>
        <p:nvSpPr>
          <p:cNvPr id="6" name="Nadpis 5"/>
          <p:cNvSpPr>
            <a:spLocks noGrp="1"/>
          </p:cNvSpPr>
          <p:nvPr>
            <p:ph type="title"/>
          </p:nvPr>
        </p:nvSpPr>
        <p:spPr>
          <a:xfrm>
            <a:off x="179512" y="195486"/>
            <a:ext cx="3888432" cy="507703"/>
          </a:xfrm>
        </p:spPr>
        <p:txBody>
          <a:bodyPr/>
          <a:lstStyle/>
          <a:p>
            <a:r>
              <a:rPr lang="cs-CZ" dirty="0"/>
              <a:t>Obsah přednášky</a:t>
            </a:r>
          </a:p>
        </p:txBody>
      </p:sp>
    </p:spTree>
    <p:extLst>
      <p:ext uri="{BB962C8B-B14F-4D97-AF65-F5344CB8AC3E}">
        <p14:creationId xmlns:p14="http://schemas.microsoft.com/office/powerpoint/2010/main" val="299754379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915566"/>
            <a:ext cx="8568952" cy="3024336"/>
          </a:xfrm>
          <a:prstGeom prst="rect">
            <a:avLst/>
          </a:prstGeom>
        </p:spPr>
        <p:txBody>
          <a:bodyPr>
            <a:noAutofit/>
          </a:bodyPr>
          <a:lstStyle/>
          <a:p>
            <a:r>
              <a:rPr lang="en-US" sz="2000" b="1" dirty="0" err="1">
                <a:solidFill>
                  <a:srgbClr val="002060"/>
                </a:solidFill>
              </a:rPr>
              <a:t>Analýza</a:t>
            </a:r>
            <a:r>
              <a:rPr lang="en-US" sz="2000" b="1" dirty="0">
                <a:solidFill>
                  <a:srgbClr val="002060"/>
                </a:solidFill>
              </a:rPr>
              <a:t> </a:t>
            </a:r>
            <a:r>
              <a:rPr lang="en-US" sz="2000" b="1" dirty="0" err="1">
                <a:solidFill>
                  <a:srgbClr val="002060"/>
                </a:solidFill>
              </a:rPr>
              <a:t>konkurence</a:t>
            </a:r>
            <a:r>
              <a:rPr lang="en-US" sz="2000" b="1" dirty="0">
                <a:solidFill>
                  <a:srgbClr val="002060"/>
                </a:solidFill>
              </a:rPr>
              <a:t> </a:t>
            </a:r>
            <a:r>
              <a:rPr lang="cs-CZ" sz="2000" dirty="0">
                <a:solidFill>
                  <a:srgbClr val="002060"/>
                </a:solidFill>
              </a:rPr>
              <a:t>- tzn. úroveň, počet, velikost a charakter konkurujících si podniků. </a:t>
            </a:r>
          </a:p>
          <a:p>
            <a:r>
              <a:rPr lang="cs-CZ" sz="2000" dirty="0">
                <a:solidFill>
                  <a:srgbClr val="002060"/>
                </a:solidFill>
              </a:rPr>
              <a:t>Lokální konkurenti mohou mít odlišnou strukturu nákladů, než jakou mají velké nadnárodní společnosti, to vede k existenci odlišných cen. Jestliže hlavními konkurenty jsou právě tyto velké společnosti, které mají svou mateřskou základnu ve stejné zemi, pak bývají cenové strategie obdobné. </a:t>
            </a:r>
          </a:p>
          <a:p>
            <a:r>
              <a:rPr lang="cs-CZ" sz="2000" dirty="0">
                <a:solidFill>
                  <a:srgbClr val="002060"/>
                </a:solidFill>
              </a:rPr>
              <a:t>Součástí analýz konkurence bývá zjištění, zda konkurenční firmy nemají mezi sebou uzavřeny nějaké cenové dohody (například kartelovou dohodu nebo kombinátní dohodu).</a:t>
            </a:r>
          </a:p>
        </p:txBody>
      </p:sp>
      <p:sp>
        <p:nvSpPr>
          <p:cNvPr id="6" name="Nadpis 5"/>
          <p:cNvSpPr>
            <a:spLocks noGrp="1"/>
          </p:cNvSpPr>
          <p:nvPr>
            <p:ph type="title"/>
          </p:nvPr>
        </p:nvSpPr>
        <p:spPr>
          <a:xfrm>
            <a:off x="179512" y="195486"/>
            <a:ext cx="7416824" cy="507703"/>
          </a:xfrm>
        </p:spPr>
        <p:txBody>
          <a:bodyPr/>
          <a:lstStyle/>
          <a:p>
            <a:r>
              <a:rPr lang="en-US" dirty="0" err="1"/>
              <a:t>Analýza</a:t>
            </a:r>
            <a:r>
              <a:rPr lang="en-US" dirty="0"/>
              <a:t> </a:t>
            </a:r>
            <a:r>
              <a:rPr lang="en-US" dirty="0" err="1"/>
              <a:t>tržních</a:t>
            </a:r>
            <a:r>
              <a:rPr lang="en-US" dirty="0"/>
              <a:t> </a:t>
            </a:r>
            <a:r>
              <a:rPr lang="en-US" dirty="0" err="1"/>
              <a:t>faktorů</a:t>
            </a:r>
            <a:endParaRPr lang="cs-CZ" dirty="0"/>
          </a:p>
        </p:txBody>
      </p:sp>
    </p:spTree>
    <p:extLst>
      <p:ext uri="{BB962C8B-B14F-4D97-AF65-F5344CB8AC3E}">
        <p14:creationId xmlns:p14="http://schemas.microsoft.com/office/powerpoint/2010/main" val="316870120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03189"/>
            <a:ext cx="8280920" cy="2808312"/>
          </a:xfrm>
          <a:prstGeom prst="rect">
            <a:avLst/>
          </a:prstGeom>
        </p:spPr>
        <p:txBody>
          <a:bodyPr>
            <a:noAutofit/>
          </a:bodyPr>
          <a:lstStyle/>
          <a:p>
            <a:r>
              <a:rPr lang="en-US" sz="1800" dirty="0" err="1">
                <a:solidFill>
                  <a:srgbClr val="002060"/>
                </a:solidFill>
              </a:rPr>
              <a:t>Analýza</a:t>
            </a:r>
            <a:r>
              <a:rPr lang="en-US" sz="1800" dirty="0">
                <a:solidFill>
                  <a:srgbClr val="002060"/>
                </a:solidFill>
              </a:rPr>
              <a:t> </a:t>
            </a:r>
            <a:r>
              <a:rPr lang="en-US" sz="1800" dirty="0" err="1">
                <a:solidFill>
                  <a:srgbClr val="002060"/>
                </a:solidFill>
              </a:rPr>
              <a:t>zákazníků</a:t>
            </a:r>
            <a:r>
              <a:rPr lang="cs-CZ" sz="1800" dirty="0">
                <a:solidFill>
                  <a:srgbClr val="002060"/>
                </a:solidFill>
              </a:rPr>
              <a:t> – tj. poptávky, vývoje kupní síly a jejich důchodové cenové elasticity. Kupní síla obyvatelstva určuje horní cenovou hranici, kterou nelze jednoduše překročit. </a:t>
            </a:r>
          </a:p>
          <a:p>
            <a:r>
              <a:rPr lang="cs-CZ" sz="1800" b="1" dirty="0">
                <a:solidFill>
                  <a:srgbClr val="002060"/>
                </a:solidFill>
              </a:rPr>
              <a:t>Úroveň příjmů obyvatelstva předurčuje množství a strukturu zboží a služeb, které lze na daném trhu uplatnit. </a:t>
            </a:r>
          </a:p>
          <a:p>
            <a:r>
              <a:rPr lang="cs-CZ" sz="1800" dirty="0">
                <a:solidFill>
                  <a:srgbClr val="002060"/>
                </a:solidFill>
              </a:rPr>
              <a:t>Mimo celkové úrovně příjmů obyvatel bude podnik zajímat i struktura spotřebních výdajů. Analyzovány bývají i úspory obyvatelstva. </a:t>
            </a:r>
          </a:p>
          <a:p>
            <a:r>
              <a:rPr lang="cs-CZ" sz="1800" dirty="0">
                <a:solidFill>
                  <a:srgbClr val="002060"/>
                </a:solidFill>
              </a:rPr>
              <a:t>Cenová elasticita poptávky, která odpovídá na otázku, jak se bude měnit množství nakoupených produktů, při  změně ceny, se bude lišit jak v jednotlivých zemích, tak podle druhů produktů. U spotřebních výrobků záleží na tom, zda jsou na trhu nabízeny substituční výrobky, zda se jedná o výrobky nezbytně nutné, zda jsou vnímány jako vysoce kvalitní s vysokou hodnotou pro spotřebitele apod. </a:t>
            </a:r>
          </a:p>
          <a:p>
            <a:r>
              <a:rPr lang="cs-CZ" sz="1800" dirty="0">
                <a:solidFill>
                  <a:srgbClr val="002060"/>
                </a:solidFill>
              </a:rPr>
              <a:t>Na průmyslových trzích bývá cenová elasticita obvykle nižší než na trzích spotřebních. </a:t>
            </a:r>
          </a:p>
        </p:txBody>
      </p:sp>
      <p:sp>
        <p:nvSpPr>
          <p:cNvPr id="6" name="Nadpis 5"/>
          <p:cNvSpPr>
            <a:spLocks noGrp="1"/>
          </p:cNvSpPr>
          <p:nvPr>
            <p:ph type="title"/>
          </p:nvPr>
        </p:nvSpPr>
        <p:spPr>
          <a:xfrm>
            <a:off x="179512" y="195486"/>
            <a:ext cx="7560840" cy="507703"/>
          </a:xfrm>
        </p:spPr>
        <p:txBody>
          <a:bodyPr/>
          <a:lstStyle/>
          <a:p>
            <a:r>
              <a:rPr lang="en-US" dirty="0" err="1"/>
              <a:t>Analýza</a:t>
            </a:r>
            <a:r>
              <a:rPr lang="en-US" dirty="0"/>
              <a:t> </a:t>
            </a:r>
            <a:r>
              <a:rPr lang="en-US" dirty="0" err="1"/>
              <a:t>tržních</a:t>
            </a:r>
            <a:r>
              <a:rPr lang="en-US" dirty="0"/>
              <a:t> </a:t>
            </a:r>
            <a:r>
              <a:rPr lang="en-US" dirty="0" err="1"/>
              <a:t>faktorů</a:t>
            </a:r>
            <a:r>
              <a:rPr lang="cs-CZ" dirty="0"/>
              <a:t> 2</a:t>
            </a:r>
          </a:p>
        </p:txBody>
      </p:sp>
    </p:spTree>
    <p:extLst>
      <p:ext uri="{BB962C8B-B14F-4D97-AF65-F5344CB8AC3E}">
        <p14:creationId xmlns:p14="http://schemas.microsoft.com/office/powerpoint/2010/main" val="106906420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843558"/>
            <a:ext cx="8280920" cy="2808312"/>
          </a:xfrm>
          <a:prstGeom prst="rect">
            <a:avLst/>
          </a:prstGeom>
        </p:spPr>
        <p:txBody>
          <a:bodyPr>
            <a:noAutofit/>
          </a:bodyPr>
          <a:lstStyle/>
          <a:p>
            <a:r>
              <a:rPr lang="en-US" sz="2400" dirty="0" err="1">
                <a:solidFill>
                  <a:srgbClr val="002060"/>
                </a:solidFill>
              </a:rPr>
              <a:t>Základní</a:t>
            </a:r>
            <a:r>
              <a:rPr lang="en-US" sz="2400" dirty="0">
                <a:solidFill>
                  <a:srgbClr val="002060"/>
                </a:solidFill>
              </a:rPr>
              <a:t> </a:t>
            </a:r>
            <a:r>
              <a:rPr lang="en-US" sz="2400" dirty="0" err="1">
                <a:solidFill>
                  <a:srgbClr val="002060"/>
                </a:solidFill>
              </a:rPr>
              <a:t>rámec</a:t>
            </a:r>
            <a:r>
              <a:rPr lang="en-US" sz="2400" dirty="0">
                <a:solidFill>
                  <a:srgbClr val="002060"/>
                </a:solidFill>
              </a:rPr>
              <a:t> pro </a:t>
            </a:r>
            <a:r>
              <a:rPr lang="en-US" sz="2400" dirty="0" err="1">
                <a:solidFill>
                  <a:srgbClr val="002060"/>
                </a:solidFill>
              </a:rPr>
              <a:t>tvorbu</a:t>
            </a:r>
            <a:r>
              <a:rPr lang="en-US" sz="2400" dirty="0">
                <a:solidFill>
                  <a:srgbClr val="002060"/>
                </a:solidFill>
              </a:rPr>
              <a:t> a </a:t>
            </a:r>
            <a:r>
              <a:rPr lang="en-US" sz="2400" dirty="0" err="1">
                <a:solidFill>
                  <a:srgbClr val="002060"/>
                </a:solidFill>
              </a:rPr>
              <a:t>uplatnění</a:t>
            </a:r>
            <a:r>
              <a:rPr lang="en-US" sz="2400" dirty="0">
                <a:solidFill>
                  <a:srgbClr val="002060"/>
                </a:solidFill>
              </a:rPr>
              <a:t> </a:t>
            </a:r>
            <a:r>
              <a:rPr lang="en-US" sz="2400" dirty="0" err="1">
                <a:solidFill>
                  <a:srgbClr val="002060"/>
                </a:solidFill>
              </a:rPr>
              <a:t>cenových</a:t>
            </a:r>
            <a:r>
              <a:rPr lang="en-US" sz="2400" dirty="0">
                <a:solidFill>
                  <a:srgbClr val="002060"/>
                </a:solidFill>
              </a:rPr>
              <a:t> </a:t>
            </a:r>
            <a:r>
              <a:rPr lang="en-US" sz="2400" dirty="0" err="1">
                <a:solidFill>
                  <a:srgbClr val="002060"/>
                </a:solidFill>
              </a:rPr>
              <a:t>strategií</a:t>
            </a:r>
            <a:r>
              <a:rPr lang="en-US" sz="2400" dirty="0">
                <a:solidFill>
                  <a:srgbClr val="002060"/>
                </a:solidFill>
              </a:rPr>
              <a:t> </a:t>
            </a:r>
            <a:r>
              <a:rPr lang="en-US" sz="2400" dirty="0" err="1">
                <a:solidFill>
                  <a:srgbClr val="002060"/>
                </a:solidFill>
              </a:rPr>
              <a:t>na</a:t>
            </a:r>
            <a:r>
              <a:rPr lang="en-US" sz="2400" dirty="0">
                <a:solidFill>
                  <a:srgbClr val="002060"/>
                </a:solidFill>
              </a:rPr>
              <a:t> </a:t>
            </a:r>
            <a:r>
              <a:rPr lang="en-US" sz="2400" dirty="0" err="1">
                <a:solidFill>
                  <a:srgbClr val="002060"/>
                </a:solidFill>
              </a:rPr>
              <a:t>zahraničních</a:t>
            </a:r>
            <a:r>
              <a:rPr lang="en-US" sz="2400" dirty="0">
                <a:solidFill>
                  <a:srgbClr val="002060"/>
                </a:solidFill>
              </a:rPr>
              <a:t> </a:t>
            </a:r>
            <a:r>
              <a:rPr lang="en-US" sz="2400" dirty="0" err="1">
                <a:solidFill>
                  <a:srgbClr val="002060"/>
                </a:solidFill>
              </a:rPr>
              <a:t>trzích</a:t>
            </a:r>
            <a:r>
              <a:rPr lang="en-US" sz="2400" dirty="0">
                <a:solidFill>
                  <a:srgbClr val="002060"/>
                </a:solidFill>
              </a:rPr>
              <a:t> </a:t>
            </a:r>
            <a:r>
              <a:rPr lang="en-US" sz="2400" dirty="0" err="1">
                <a:solidFill>
                  <a:srgbClr val="002060"/>
                </a:solidFill>
              </a:rPr>
              <a:t>vytváří</a:t>
            </a:r>
            <a:r>
              <a:rPr lang="en-US" sz="2400" dirty="0">
                <a:solidFill>
                  <a:srgbClr val="002060"/>
                </a:solidFill>
              </a:rPr>
              <a:t> </a:t>
            </a:r>
            <a:r>
              <a:rPr lang="en-US" sz="2400" dirty="0" err="1">
                <a:solidFill>
                  <a:srgbClr val="002060"/>
                </a:solidFill>
              </a:rPr>
              <a:t>ekonomické</a:t>
            </a:r>
            <a:r>
              <a:rPr lang="en-US" sz="2400" dirty="0">
                <a:solidFill>
                  <a:srgbClr val="002060"/>
                </a:solidFill>
              </a:rPr>
              <a:t> a </a:t>
            </a:r>
            <a:r>
              <a:rPr lang="en-US" sz="2400" dirty="0" err="1">
                <a:solidFill>
                  <a:srgbClr val="002060"/>
                </a:solidFill>
              </a:rPr>
              <a:t>právní</a:t>
            </a:r>
            <a:r>
              <a:rPr lang="en-US" sz="2400" dirty="0">
                <a:solidFill>
                  <a:srgbClr val="002060"/>
                </a:solidFill>
              </a:rPr>
              <a:t> </a:t>
            </a:r>
            <a:r>
              <a:rPr lang="en-US" sz="2400" dirty="0" err="1">
                <a:solidFill>
                  <a:srgbClr val="002060"/>
                </a:solidFill>
              </a:rPr>
              <a:t>prostředí</a:t>
            </a:r>
            <a:r>
              <a:rPr lang="en-US" sz="2400" dirty="0">
                <a:solidFill>
                  <a:srgbClr val="002060"/>
                </a:solidFill>
              </a:rPr>
              <a:t>. </a:t>
            </a:r>
            <a:r>
              <a:rPr lang="en-US" sz="2400" dirty="0" err="1">
                <a:solidFill>
                  <a:srgbClr val="002060"/>
                </a:solidFill>
              </a:rPr>
              <a:t>Obzvláště</a:t>
            </a:r>
            <a:r>
              <a:rPr lang="en-US" sz="2400" dirty="0">
                <a:solidFill>
                  <a:srgbClr val="002060"/>
                </a:solidFill>
              </a:rPr>
              <a:t> je </a:t>
            </a:r>
            <a:r>
              <a:rPr lang="en-US" sz="2400" dirty="0" err="1">
                <a:solidFill>
                  <a:srgbClr val="002060"/>
                </a:solidFill>
              </a:rPr>
              <a:t>důležitá</a:t>
            </a:r>
            <a:r>
              <a:rPr lang="en-US" sz="2400" dirty="0">
                <a:solidFill>
                  <a:srgbClr val="002060"/>
                </a:solidFill>
              </a:rPr>
              <a:t> </a:t>
            </a:r>
            <a:r>
              <a:rPr lang="en-US" sz="2400" dirty="0" err="1">
                <a:solidFill>
                  <a:srgbClr val="002060"/>
                </a:solidFill>
              </a:rPr>
              <a:t>fiskální</a:t>
            </a:r>
            <a:r>
              <a:rPr lang="en-US" sz="2400" dirty="0">
                <a:solidFill>
                  <a:srgbClr val="002060"/>
                </a:solidFill>
              </a:rPr>
              <a:t> </a:t>
            </a:r>
            <a:r>
              <a:rPr lang="en-US" sz="2400" dirty="0" err="1">
                <a:solidFill>
                  <a:srgbClr val="002060"/>
                </a:solidFill>
              </a:rPr>
              <a:t>politika</a:t>
            </a:r>
            <a:r>
              <a:rPr lang="en-US" sz="2400" dirty="0">
                <a:solidFill>
                  <a:srgbClr val="002060"/>
                </a:solidFill>
              </a:rPr>
              <a:t> </a:t>
            </a:r>
            <a:r>
              <a:rPr lang="en-US" sz="2400" dirty="0" err="1">
                <a:solidFill>
                  <a:srgbClr val="002060"/>
                </a:solidFill>
              </a:rPr>
              <a:t>státu</a:t>
            </a:r>
            <a:r>
              <a:rPr lang="en-US" sz="2400" dirty="0">
                <a:solidFill>
                  <a:srgbClr val="002060"/>
                </a:solidFill>
              </a:rPr>
              <a:t>. </a:t>
            </a:r>
            <a:r>
              <a:rPr lang="en-US" sz="2400" b="1" dirty="0" err="1">
                <a:solidFill>
                  <a:srgbClr val="002060"/>
                </a:solidFill>
              </a:rPr>
              <a:t>Daňová</a:t>
            </a:r>
            <a:r>
              <a:rPr lang="en-US" sz="2400" b="1" dirty="0">
                <a:solidFill>
                  <a:srgbClr val="002060"/>
                </a:solidFill>
              </a:rPr>
              <a:t> </a:t>
            </a:r>
            <a:r>
              <a:rPr lang="en-US" sz="2400" b="1" dirty="0" err="1">
                <a:solidFill>
                  <a:srgbClr val="002060"/>
                </a:solidFill>
              </a:rPr>
              <a:t>zátěž</a:t>
            </a:r>
            <a:r>
              <a:rPr lang="en-US" sz="2400" b="1" dirty="0">
                <a:solidFill>
                  <a:srgbClr val="002060"/>
                </a:solidFill>
              </a:rPr>
              <a:t> </a:t>
            </a:r>
            <a:r>
              <a:rPr lang="en-US" sz="2400" dirty="0">
                <a:solidFill>
                  <a:srgbClr val="002060"/>
                </a:solidFill>
              </a:rPr>
              <a:t>je </a:t>
            </a:r>
            <a:r>
              <a:rPr lang="en-US" sz="2400" dirty="0" err="1">
                <a:solidFill>
                  <a:srgbClr val="002060"/>
                </a:solidFill>
              </a:rPr>
              <a:t>faktorem</a:t>
            </a:r>
            <a:r>
              <a:rPr lang="en-US" sz="2400" dirty="0">
                <a:solidFill>
                  <a:srgbClr val="002060"/>
                </a:solidFill>
              </a:rPr>
              <a:t>, </a:t>
            </a:r>
            <a:r>
              <a:rPr lang="en-US" sz="2400" dirty="0" err="1">
                <a:solidFill>
                  <a:srgbClr val="002060"/>
                </a:solidFill>
              </a:rPr>
              <a:t>který</a:t>
            </a:r>
            <a:r>
              <a:rPr lang="en-US" sz="2400" dirty="0">
                <a:solidFill>
                  <a:srgbClr val="002060"/>
                </a:solidFill>
              </a:rPr>
              <a:t> </a:t>
            </a:r>
            <a:r>
              <a:rPr lang="en-US" sz="2400" dirty="0" err="1">
                <a:solidFill>
                  <a:srgbClr val="002060"/>
                </a:solidFill>
              </a:rPr>
              <a:t>ovlivňuje</a:t>
            </a:r>
            <a:r>
              <a:rPr lang="en-US" sz="2400" dirty="0">
                <a:solidFill>
                  <a:srgbClr val="002060"/>
                </a:solidFill>
              </a:rPr>
              <a:t> </a:t>
            </a:r>
            <a:r>
              <a:rPr lang="en-US" sz="2400" dirty="0" err="1">
                <a:solidFill>
                  <a:srgbClr val="002060"/>
                </a:solidFill>
              </a:rPr>
              <a:t>nejen</a:t>
            </a:r>
            <a:r>
              <a:rPr lang="en-US" sz="2400" dirty="0">
                <a:solidFill>
                  <a:srgbClr val="002060"/>
                </a:solidFill>
              </a:rPr>
              <a:t> </a:t>
            </a:r>
            <a:r>
              <a:rPr lang="en-US" sz="2400" dirty="0" err="1">
                <a:solidFill>
                  <a:srgbClr val="002060"/>
                </a:solidFill>
              </a:rPr>
              <a:t>výši</a:t>
            </a:r>
            <a:r>
              <a:rPr lang="en-US" sz="2400" dirty="0">
                <a:solidFill>
                  <a:srgbClr val="002060"/>
                </a:solidFill>
              </a:rPr>
              <a:t> </a:t>
            </a:r>
            <a:r>
              <a:rPr lang="en-US" sz="2400" dirty="0" err="1">
                <a:solidFill>
                  <a:srgbClr val="002060"/>
                </a:solidFill>
              </a:rPr>
              <a:t>cen</a:t>
            </a:r>
            <a:r>
              <a:rPr lang="en-US" sz="2400" dirty="0">
                <a:solidFill>
                  <a:srgbClr val="002060"/>
                </a:solidFill>
              </a:rPr>
              <a:t>, ale </a:t>
            </a:r>
            <a:r>
              <a:rPr lang="en-US" sz="2400" dirty="0" err="1">
                <a:solidFill>
                  <a:srgbClr val="002060"/>
                </a:solidFill>
              </a:rPr>
              <a:t>i</a:t>
            </a:r>
            <a:r>
              <a:rPr lang="en-US" sz="2400" dirty="0">
                <a:solidFill>
                  <a:srgbClr val="002060"/>
                </a:solidFill>
              </a:rPr>
              <a:t> v </a:t>
            </a:r>
            <a:r>
              <a:rPr lang="en-US" sz="2400" dirty="0" err="1">
                <a:solidFill>
                  <a:srgbClr val="002060"/>
                </a:solidFill>
              </a:rPr>
              <a:t>širším</a:t>
            </a:r>
            <a:r>
              <a:rPr lang="en-US" sz="2400" dirty="0">
                <a:solidFill>
                  <a:srgbClr val="002060"/>
                </a:solidFill>
              </a:rPr>
              <a:t> </a:t>
            </a:r>
            <a:r>
              <a:rPr lang="en-US" sz="2400" dirty="0" err="1">
                <a:solidFill>
                  <a:srgbClr val="002060"/>
                </a:solidFill>
              </a:rPr>
              <a:t>kontextu</a:t>
            </a:r>
            <a:r>
              <a:rPr lang="en-US" sz="2400" dirty="0">
                <a:solidFill>
                  <a:srgbClr val="002060"/>
                </a:solidFill>
              </a:rPr>
              <a:t> </a:t>
            </a:r>
            <a:r>
              <a:rPr lang="cs-CZ" sz="2400" dirty="0">
                <a:solidFill>
                  <a:srgbClr val="002060"/>
                </a:solidFill>
              </a:rPr>
              <a:t>r</a:t>
            </a:r>
            <a:r>
              <a:rPr lang="en-US" sz="2400" dirty="0" err="1">
                <a:solidFill>
                  <a:srgbClr val="002060"/>
                </a:solidFill>
              </a:rPr>
              <a:t>ozhodování</a:t>
            </a:r>
            <a:r>
              <a:rPr lang="en-US" sz="2400" dirty="0">
                <a:solidFill>
                  <a:srgbClr val="002060"/>
                </a:solidFill>
              </a:rPr>
              <a:t> o </a:t>
            </a:r>
            <a:r>
              <a:rPr lang="en-US" sz="2400" dirty="0" err="1">
                <a:solidFill>
                  <a:srgbClr val="002060"/>
                </a:solidFill>
              </a:rPr>
              <a:t>volbě</a:t>
            </a:r>
            <a:r>
              <a:rPr lang="en-US" sz="2400" dirty="0">
                <a:solidFill>
                  <a:srgbClr val="002060"/>
                </a:solidFill>
              </a:rPr>
              <a:t> </a:t>
            </a:r>
            <a:r>
              <a:rPr lang="en-US" sz="2400" dirty="0" err="1">
                <a:solidFill>
                  <a:srgbClr val="002060"/>
                </a:solidFill>
              </a:rPr>
              <a:t>formy</a:t>
            </a:r>
            <a:r>
              <a:rPr lang="en-US" sz="2400" dirty="0">
                <a:solidFill>
                  <a:srgbClr val="002060"/>
                </a:solidFill>
              </a:rPr>
              <a:t> </a:t>
            </a:r>
            <a:r>
              <a:rPr lang="en-US" sz="2400" dirty="0" err="1">
                <a:solidFill>
                  <a:srgbClr val="002060"/>
                </a:solidFill>
              </a:rPr>
              <a:t>vstupu</a:t>
            </a:r>
            <a:r>
              <a:rPr lang="en-US" sz="2400" dirty="0">
                <a:solidFill>
                  <a:srgbClr val="002060"/>
                </a:solidFill>
              </a:rPr>
              <a:t> </a:t>
            </a:r>
            <a:r>
              <a:rPr lang="en-US" sz="2400" dirty="0" err="1">
                <a:solidFill>
                  <a:srgbClr val="002060"/>
                </a:solidFill>
              </a:rPr>
              <a:t>na</a:t>
            </a:r>
            <a:r>
              <a:rPr lang="en-US" sz="2400" dirty="0">
                <a:solidFill>
                  <a:srgbClr val="002060"/>
                </a:solidFill>
              </a:rPr>
              <a:t> </a:t>
            </a:r>
            <a:r>
              <a:rPr lang="en-US" sz="2400" dirty="0" err="1">
                <a:solidFill>
                  <a:srgbClr val="002060"/>
                </a:solidFill>
              </a:rPr>
              <a:t>zahraniční</a:t>
            </a:r>
            <a:r>
              <a:rPr lang="en-US" sz="2400" dirty="0">
                <a:solidFill>
                  <a:srgbClr val="002060"/>
                </a:solidFill>
              </a:rPr>
              <a:t> </a:t>
            </a:r>
            <a:r>
              <a:rPr lang="en-US" sz="2400" dirty="0" err="1">
                <a:solidFill>
                  <a:srgbClr val="002060"/>
                </a:solidFill>
              </a:rPr>
              <a:t>trh</a:t>
            </a:r>
            <a:r>
              <a:rPr lang="en-US" sz="2400" dirty="0">
                <a:solidFill>
                  <a:srgbClr val="002060"/>
                </a:solidFill>
              </a:rPr>
              <a:t>.</a:t>
            </a:r>
            <a:endParaRPr lang="cs-CZ" sz="2400" dirty="0">
              <a:solidFill>
                <a:srgbClr val="002060"/>
              </a:solidFill>
            </a:endParaRPr>
          </a:p>
          <a:p>
            <a:r>
              <a:rPr lang="en-US" sz="2400" dirty="0">
                <a:solidFill>
                  <a:srgbClr val="002060"/>
                </a:solidFill>
              </a:rPr>
              <a:t>V </a:t>
            </a:r>
            <a:r>
              <a:rPr lang="en-US" sz="2400" dirty="0" err="1">
                <a:solidFill>
                  <a:srgbClr val="002060"/>
                </a:solidFill>
              </a:rPr>
              <a:t>oblasti</a:t>
            </a:r>
            <a:r>
              <a:rPr lang="en-US" sz="2400" dirty="0">
                <a:solidFill>
                  <a:srgbClr val="002060"/>
                </a:solidFill>
              </a:rPr>
              <a:t> </a:t>
            </a:r>
            <a:r>
              <a:rPr lang="en-US" sz="2400" dirty="0" err="1">
                <a:solidFill>
                  <a:srgbClr val="002060"/>
                </a:solidFill>
              </a:rPr>
              <a:t>dovozu</a:t>
            </a:r>
            <a:r>
              <a:rPr lang="en-US" sz="2400" dirty="0">
                <a:solidFill>
                  <a:srgbClr val="002060"/>
                </a:solidFill>
              </a:rPr>
              <a:t> </a:t>
            </a:r>
            <a:r>
              <a:rPr lang="en-US" sz="2400" dirty="0" err="1">
                <a:solidFill>
                  <a:srgbClr val="002060"/>
                </a:solidFill>
              </a:rPr>
              <a:t>jsou</a:t>
            </a:r>
            <a:r>
              <a:rPr lang="en-US" sz="2400" dirty="0">
                <a:solidFill>
                  <a:srgbClr val="002060"/>
                </a:solidFill>
              </a:rPr>
              <a:t> </a:t>
            </a:r>
            <a:r>
              <a:rPr lang="en-US" sz="2400" dirty="0" err="1">
                <a:solidFill>
                  <a:srgbClr val="002060"/>
                </a:solidFill>
              </a:rPr>
              <a:t>ve</a:t>
            </a:r>
            <a:r>
              <a:rPr lang="en-US" sz="2400" dirty="0">
                <a:solidFill>
                  <a:srgbClr val="002060"/>
                </a:solidFill>
              </a:rPr>
              <a:t> </a:t>
            </a:r>
            <a:r>
              <a:rPr lang="en-US" sz="2400" dirty="0" err="1">
                <a:solidFill>
                  <a:srgbClr val="002060"/>
                </a:solidFill>
              </a:rPr>
              <a:t>většině</a:t>
            </a:r>
            <a:r>
              <a:rPr lang="en-US" sz="2400" dirty="0">
                <a:solidFill>
                  <a:srgbClr val="002060"/>
                </a:solidFill>
              </a:rPr>
              <a:t> </a:t>
            </a:r>
            <a:r>
              <a:rPr lang="en-US" sz="2400" dirty="0" err="1">
                <a:solidFill>
                  <a:srgbClr val="002060"/>
                </a:solidFill>
              </a:rPr>
              <a:t>vyspělých</a:t>
            </a:r>
            <a:r>
              <a:rPr lang="en-US" sz="2400" dirty="0">
                <a:solidFill>
                  <a:srgbClr val="002060"/>
                </a:solidFill>
              </a:rPr>
              <a:t> </a:t>
            </a:r>
            <a:r>
              <a:rPr lang="en-US" sz="2400" dirty="0" err="1">
                <a:solidFill>
                  <a:srgbClr val="002060"/>
                </a:solidFill>
              </a:rPr>
              <a:t>zemí</a:t>
            </a:r>
            <a:r>
              <a:rPr lang="en-US" sz="2400" dirty="0">
                <a:solidFill>
                  <a:srgbClr val="002060"/>
                </a:solidFill>
              </a:rPr>
              <a:t> </a:t>
            </a:r>
            <a:r>
              <a:rPr lang="en-US" sz="2400" dirty="0" err="1">
                <a:solidFill>
                  <a:srgbClr val="002060"/>
                </a:solidFill>
              </a:rPr>
              <a:t>uplatňovány</a:t>
            </a:r>
            <a:r>
              <a:rPr lang="en-US" sz="2400" dirty="0">
                <a:solidFill>
                  <a:srgbClr val="002060"/>
                </a:solidFill>
              </a:rPr>
              <a:t> </a:t>
            </a:r>
            <a:r>
              <a:rPr lang="en-US" sz="2400" dirty="0" err="1">
                <a:solidFill>
                  <a:srgbClr val="002060"/>
                </a:solidFill>
              </a:rPr>
              <a:t>zejména</a:t>
            </a:r>
            <a:r>
              <a:rPr lang="en-US" sz="2400" dirty="0">
                <a:solidFill>
                  <a:srgbClr val="002060"/>
                </a:solidFill>
              </a:rPr>
              <a:t> </a:t>
            </a:r>
            <a:r>
              <a:rPr lang="en-US" sz="2400" dirty="0" err="1">
                <a:solidFill>
                  <a:srgbClr val="002060"/>
                </a:solidFill>
              </a:rPr>
              <a:t>dvě</a:t>
            </a:r>
            <a:r>
              <a:rPr lang="en-US" sz="2400" dirty="0">
                <a:solidFill>
                  <a:srgbClr val="002060"/>
                </a:solidFill>
              </a:rPr>
              <a:t> </a:t>
            </a:r>
            <a:r>
              <a:rPr lang="en-US" sz="2400" dirty="0" err="1">
                <a:solidFill>
                  <a:srgbClr val="002060"/>
                </a:solidFill>
              </a:rPr>
              <a:t>základní</a:t>
            </a:r>
            <a:r>
              <a:rPr lang="en-US" sz="2400" dirty="0">
                <a:solidFill>
                  <a:srgbClr val="002060"/>
                </a:solidFill>
              </a:rPr>
              <a:t> </a:t>
            </a:r>
            <a:r>
              <a:rPr lang="en-US" sz="2400" dirty="0" err="1">
                <a:solidFill>
                  <a:srgbClr val="002060"/>
                </a:solidFill>
              </a:rPr>
              <a:t>daně</a:t>
            </a:r>
            <a:r>
              <a:rPr lang="en-US" sz="2400" dirty="0">
                <a:solidFill>
                  <a:srgbClr val="002060"/>
                </a:solidFill>
              </a:rPr>
              <a:t> – </a:t>
            </a:r>
            <a:r>
              <a:rPr lang="en-US" sz="2400" dirty="0" err="1">
                <a:solidFill>
                  <a:srgbClr val="002060"/>
                </a:solidFill>
              </a:rPr>
              <a:t>daň</a:t>
            </a:r>
            <a:r>
              <a:rPr lang="en-US" sz="2400" dirty="0">
                <a:solidFill>
                  <a:srgbClr val="002060"/>
                </a:solidFill>
              </a:rPr>
              <a:t> z </a:t>
            </a:r>
            <a:r>
              <a:rPr lang="en-US" sz="2400" dirty="0" err="1">
                <a:solidFill>
                  <a:srgbClr val="002060"/>
                </a:solidFill>
              </a:rPr>
              <a:t>přidané</a:t>
            </a:r>
            <a:r>
              <a:rPr lang="en-US" sz="2400" dirty="0">
                <a:solidFill>
                  <a:srgbClr val="002060"/>
                </a:solidFill>
              </a:rPr>
              <a:t> </a:t>
            </a:r>
            <a:r>
              <a:rPr lang="en-US" sz="2400" dirty="0" err="1">
                <a:solidFill>
                  <a:srgbClr val="002060"/>
                </a:solidFill>
              </a:rPr>
              <a:t>hodnoty</a:t>
            </a:r>
            <a:r>
              <a:rPr lang="en-US" sz="2400" dirty="0">
                <a:solidFill>
                  <a:srgbClr val="002060"/>
                </a:solidFill>
              </a:rPr>
              <a:t> (DPH) a </a:t>
            </a:r>
            <a:r>
              <a:rPr lang="en-US" sz="2400" dirty="0" err="1">
                <a:solidFill>
                  <a:srgbClr val="002060"/>
                </a:solidFill>
              </a:rPr>
              <a:t>spotřební</a:t>
            </a:r>
            <a:r>
              <a:rPr lang="en-US" sz="2400" dirty="0">
                <a:solidFill>
                  <a:srgbClr val="002060"/>
                </a:solidFill>
              </a:rPr>
              <a:t> </a:t>
            </a:r>
            <a:r>
              <a:rPr lang="en-US" sz="2400" dirty="0" err="1">
                <a:solidFill>
                  <a:srgbClr val="002060"/>
                </a:solidFill>
              </a:rPr>
              <a:t>daň</a:t>
            </a:r>
            <a:r>
              <a:rPr lang="en-US" sz="2400" dirty="0">
                <a:solidFill>
                  <a:srgbClr val="002060"/>
                </a:solidFill>
              </a:rPr>
              <a:t>. </a:t>
            </a:r>
            <a:r>
              <a:rPr lang="en-US" sz="2400" dirty="0" err="1">
                <a:solidFill>
                  <a:srgbClr val="002060"/>
                </a:solidFill>
              </a:rPr>
              <a:t>Spotřební</a:t>
            </a:r>
            <a:r>
              <a:rPr lang="en-US" sz="2400" dirty="0">
                <a:solidFill>
                  <a:srgbClr val="002060"/>
                </a:solidFill>
              </a:rPr>
              <a:t> </a:t>
            </a:r>
            <a:r>
              <a:rPr lang="en-US" sz="2400" dirty="0" err="1">
                <a:solidFill>
                  <a:srgbClr val="002060"/>
                </a:solidFill>
              </a:rPr>
              <a:t>daň</a:t>
            </a:r>
            <a:r>
              <a:rPr lang="en-US" sz="2400" dirty="0">
                <a:solidFill>
                  <a:srgbClr val="002060"/>
                </a:solidFill>
              </a:rPr>
              <a:t> </a:t>
            </a:r>
            <a:r>
              <a:rPr lang="en-US" sz="2400" dirty="0" err="1">
                <a:solidFill>
                  <a:srgbClr val="002060"/>
                </a:solidFill>
              </a:rPr>
              <a:t>bývá</a:t>
            </a:r>
            <a:r>
              <a:rPr lang="en-US" sz="2400" dirty="0">
                <a:solidFill>
                  <a:srgbClr val="002060"/>
                </a:solidFill>
              </a:rPr>
              <a:t> </a:t>
            </a:r>
            <a:r>
              <a:rPr lang="en-US" sz="2400" dirty="0" err="1">
                <a:solidFill>
                  <a:srgbClr val="002060"/>
                </a:solidFill>
              </a:rPr>
              <a:t>obvykle</a:t>
            </a:r>
            <a:r>
              <a:rPr lang="en-US" sz="2400" dirty="0">
                <a:solidFill>
                  <a:srgbClr val="002060"/>
                </a:solidFill>
              </a:rPr>
              <a:t> </a:t>
            </a:r>
            <a:r>
              <a:rPr lang="en-US" sz="2400" dirty="0" err="1">
                <a:solidFill>
                  <a:srgbClr val="002060"/>
                </a:solidFill>
              </a:rPr>
              <a:t>aplikována</a:t>
            </a:r>
            <a:r>
              <a:rPr lang="en-US" sz="2400" dirty="0">
                <a:solidFill>
                  <a:srgbClr val="002060"/>
                </a:solidFill>
              </a:rPr>
              <a:t> z </a:t>
            </a:r>
            <a:r>
              <a:rPr lang="en-US" sz="2400" dirty="0" err="1">
                <a:solidFill>
                  <a:srgbClr val="002060"/>
                </a:solidFill>
              </a:rPr>
              <a:t>hlediska</a:t>
            </a:r>
            <a:r>
              <a:rPr lang="en-US" sz="2400" dirty="0">
                <a:solidFill>
                  <a:srgbClr val="002060"/>
                </a:solidFill>
              </a:rPr>
              <a:t> </a:t>
            </a:r>
            <a:r>
              <a:rPr lang="en-US" sz="2400" dirty="0" err="1">
                <a:solidFill>
                  <a:srgbClr val="002060"/>
                </a:solidFill>
              </a:rPr>
              <a:t>společnosti</a:t>
            </a:r>
            <a:r>
              <a:rPr lang="en-US" sz="2400" dirty="0">
                <a:solidFill>
                  <a:srgbClr val="002060"/>
                </a:solidFill>
              </a:rPr>
              <a:t> </a:t>
            </a:r>
            <a:r>
              <a:rPr lang="en-US" sz="2400" dirty="0" err="1">
                <a:solidFill>
                  <a:srgbClr val="002060"/>
                </a:solidFill>
              </a:rPr>
              <a:t>na</a:t>
            </a:r>
            <a:r>
              <a:rPr lang="en-US" sz="2400" dirty="0">
                <a:solidFill>
                  <a:srgbClr val="002060"/>
                </a:solidFill>
              </a:rPr>
              <a:t> </a:t>
            </a:r>
            <a:r>
              <a:rPr lang="en-US" sz="2400" dirty="0" err="1">
                <a:solidFill>
                  <a:srgbClr val="002060"/>
                </a:solidFill>
              </a:rPr>
              <a:t>tzv</a:t>
            </a:r>
            <a:r>
              <a:rPr lang="en-US" sz="2400" dirty="0">
                <a:solidFill>
                  <a:srgbClr val="002060"/>
                </a:solidFill>
              </a:rPr>
              <a:t>. „</a:t>
            </a:r>
            <a:r>
              <a:rPr lang="en-US" sz="2400" dirty="0" err="1">
                <a:solidFill>
                  <a:srgbClr val="002060"/>
                </a:solidFill>
              </a:rPr>
              <a:t>zbytné</a:t>
            </a:r>
            <a:r>
              <a:rPr lang="en-US" sz="2400" dirty="0">
                <a:solidFill>
                  <a:srgbClr val="002060"/>
                </a:solidFill>
              </a:rPr>
              <a:t>“ </a:t>
            </a:r>
            <a:r>
              <a:rPr lang="en-US" sz="2400" dirty="0" err="1">
                <a:solidFill>
                  <a:srgbClr val="002060"/>
                </a:solidFill>
              </a:rPr>
              <a:t>zboží</a:t>
            </a:r>
            <a:r>
              <a:rPr lang="en-US" sz="2400" dirty="0">
                <a:solidFill>
                  <a:srgbClr val="002060"/>
                </a:solidFill>
              </a:rPr>
              <a:t> </a:t>
            </a:r>
            <a:r>
              <a:rPr lang="en-US" sz="2400" dirty="0" err="1">
                <a:solidFill>
                  <a:srgbClr val="002060"/>
                </a:solidFill>
              </a:rPr>
              <a:t>například</a:t>
            </a:r>
            <a:r>
              <a:rPr lang="en-US" sz="2400" dirty="0">
                <a:solidFill>
                  <a:srgbClr val="002060"/>
                </a:solidFill>
              </a:rPr>
              <a:t> </a:t>
            </a:r>
            <a:r>
              <a:rPr lang="en-US" sz="2400" dirty="0" err="1">
                <a:solidFill>
                  <a:srgbClr val="002060"/>
                </a:solidFill>
              </a:rPr>
              <a:t>cigarety</a:t>
            </a:r>
            <a:r>
              <a:rPr lang="en-US" sz="2400" dirty="0">
                <a:solidFill>
                  <a:srgbClr val="002060"/>
                </a:solidFill>
              </a:rPr>
              <a:t>, </a:t>
            </a:r>
            <a:r>
              <a:rPr lang="en-US" sz="2400" dirty="0" err="1">
                <a:solidFill>
                  <a:srgbClr val="002060"/>
                </a:solidFill>
              </a:rPr>
              <a:t>alkohol</a:t>
            </a:r>
            <a:r>
              <a:rPr lang="en-US" sz="2400" dirty="0">
                <a:solidFill>
                  <a:srgbClr val="002060"/>
                </a:solidFill>
              </a:rPr>
              <a:t>, </a:t>
            </a:r>
            <a:r>
              <a:rPr lang="en-US" sz="2400" dirty="0" err="1">
                <a:solidFill>
                  <a:srgbClr val="002060"/>
                </a:solidFill>
              </a:rPr>
              <a:t>pohonné</a:t>
            </a:r>
            <a:r>
              <a:rPr lang="en-US" sz="2400" dirty="0">
                <a:solidFill>
                  <a:srgbClr val="002060"/>
                </a:solidFill>
              </a:rPr>
              <a:t> </a:t>
            </a:r>
            <a:r>
              <a:rPr lang="en-US" sz="2400" dirty="0" err="1">
                <a:solidFill>
                  <a:srgbClr val="002060"/>
                </a:solidFill>
              </a:rPr>
              <a:t>hmoty</a:t>
            </a:r>
            <a:r>
              <a:rPr lang="en-US" sz="2400" dirty="0">
                <a:solidFill>
                  <a:srgbClr val="002060"/>
                </a:solidFill>
              </a:rPr>
              <a:t> a </a:t>
            </a:r>
            <a:r>
              <a:rPr lang="en-US" sz="2400" dirty="0" err="1">
                <a:solidFill>
                  <a:srgbClr val="002060"/>
                </a:solidFill>
              </a:rPr>
              <a:t>na</a:t>
            </a:r>
            <a:r>
              <a:rPr lang="en-US" sz="2400" dirty="0">
                <a:solidFill>
                  <a:srgbClr val="002060"/>
                </a:solidFill>
              </a:rPr>
              <a:t> </a:t>
            </a:r>
            <a:r>
              <a:rPr lang="en-US" sz="2400" dirty="0" err="1">
                <a:solidFill>
                  <a:srgbClr val="002060"/>
                </a:solidFill>
              </a:rPr>
              <a:t>luxusní</a:t>
            </a:r>
            <a:r>
              <a:rPr lang="en-US" sz="2400" dirty="0">
                <a:solidFill>
                  <a:srgbClr val="002060"/>
                </a:solidFill>
              </a:rPr>
              <a:t> </a:t>
            </a:r>
            <a:r>
              <a:rPr lang="en-US" sz="2400" dirty="0" err="1">
                <a:solidFill>
                  <a:srgbClr val="002060"/>
                </a:solidFill>
              </a:rPr>
              <a:t>zboží</a:t>
            </a:r>
            <a:r>
              <a:rPr lang="en-US" sz="2400" dirty="0">
                <a:solidFill>
                  <a:srgbClr val="002060"/>
                </a:solidFill>
              </a:rPr>
              <a:t>. </a:t>
            </a:r>
          </a:p>
        </p:txBody>
      </p:sp>
      <p:sp>
        <p:nvSpPr>
          <p:cNvPr id="6" name="Nadpis 5"/>
          <p:cNvSpPr>
            <a:spLocks noGrp="1"/>
          </p:cNvSpPr>
          <p:nvPr>
            <p:ph type="title"/>
          </p:nvPr>
        </p:nvSpPr>
        <p:spPr>
          <a:xfrm>
            <a:off x="179512" y="195486"/>
            <a:ext cx="7992888" cy="507703"/>
          </a:xfrm>
        </p:spPr>
        <p:txBody>
          <a:bodyPr/>
          <a:lstStyle/>
          <a:p>
            <a:r>
              <a:rPr lang="en-US" dirty="0" err="1"/>
              <a:t>Analýza</a:t>
            </a:r>
            <a:r>
              <a:rPr lang="en-US" dirty="0"/>
              <a:t> </a:t>
            </a:r>
            <a:r>
              <a:rPr lang="en-US" dirty="0" err="1"/>
              <a:t>faktorů</a:t>
            </a:r>
            <a:r>
              <a:rPr lang="en-US" dirty="0"/>
              <a:t> </a:t>
            </a:r>
            <a:r>
              <a:rPr lang="en-US" dirty="0" err="1"/>
              <a:t>okolí</a:t>
            </a:r>
            <a:endParaRPr lang="cs-CZ" dirty="0"/>
          </a:p>
        </p:txBody>
      </p:sp>
    </p:spTree>
    <p:extLst>
      <p:ext uri="{BB962C8B-B14F-4D97-AF65-F5344CB8AC3E}">
        <p14:creationId xmlns:p14="http://schemas.microsoft.com/office/powerpoint/2010/main" val="321917308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1203598"/>
            <a:ext cx="8280920" cy="2808312"/>
          </a:xfrm>
          <a:prstGeom prst="rect">
            <a:avLst/>
          </a:prstGeom>
        </p:spPr>
        <p:txBody>
          <a:bodyPr>
            <a:noAutofit/>
          </a:bodyPr>
          <a:lstStyle/>
          <a:p>
            <a:r>
              <a:rPr lang="en-US" sz="2000" dirty="0">
                <a:solidFill>
                  <a:srgbClr val="002060"/>
                </a:solidFill>
              </a:rPr>
              <a:t>V </a:t>
            </a:r>
            <a:r>
              <a:rPr lang="en-US" sz="2000" dirty="0" err="1">
                <a:solidFill>
                  <a:srgbClr val="002060"/>
                </a:solidFill>
              </a:rPr>
              <a:t>mnoha</a:t>
            </a:r>
            <a:r>
              <a:rPr lang="en-US" sz="2000" dirty="0">
                <a:solidFill>
                  <a:srgbClr val="002060"/>
                </a:solidFill>
              </a:rPr>
              <a:t> </a:t>
            </a:r>
            <a:r>
              <a:rPr lang="en-US" sz="2000" dirty="0" err="1">
                <a:solidFill>
                  <a:srgbClr val="002060"/>
                </a:solidFill>
              </a:rPr>
              <a:t>zemích</a:t>
            </a:r>
            <a:r>
              <a:rPr lang="en-US" sz="2000" dirty="0">
                <a:solidFill>
                  <a:srgbClr val="002060"/>
                </a:solidFill>
              </a:rPr>
              <a:t> </a:t>
            </a:r>
            <a:r>
              <a:rPr lang="en-US" sz="2000" dirty="0" err="1">
                <a:solidFill>
                  <a:srgbClr val="002060"/>
                </a:solidFill>
              </a:rPr>
              <a:t>jsou</a:t>
            </a:r>
            <a:r>
              <a:rPr lang="en-US" sz="2000" dirty="0">
                <a:solidFill>
                  <a:srgbClr val="002060"/>
                </a:solidFill>
              </a:rPr>
              <a:t> </a:t>
            </a:r>
            <a:r>
              <a:rPr lang="en-US" sz="2000" dirty="0" err="1">
                <a:solidFill>
                  <a:srgbClr val="002060"/>
                </a:solidFill>
              </a:rPr>
              <a:t>uplatňovány</a:t>
            </a:r>
            <a:r>
              <a:rPr lang="en-US" sz="2000" dirty="0">
                <a:solidFill>
                  <a:srgbClr val="002060"/>
                </a:solidFill>
              </a:rPr>
              <a:t> </a:t>
            </a:r>
            <a:r>
              <a:rPr lang="en-US" sz="2000" dirty="0" err="1">
                <a:solidFill>
                  <a:srgbClr val="002060"/>
                </a:solidFill>
              </a:rPr>
              <a:t>různé</a:t>
            </a:r>
            <a:r>
              <a:rPr lang="en-US" sz="2000" dirty="0">
                <a:solidFill>
                  <a:srgbClr val="002060"/>
                </a:solidFill>
              </a:rPr>
              <a:t> </a:t>
            </a:r>
            <a:r>
              <a:rPr lang="en-US" sz="2000" dirty="0" err="1">
                <a:solidFill>
                  <a:srgbClr val="002060"/>
                </a:solidFill>
              </a:rPr>
              <a:t>nástroje</a:t>
            </a:r>
            <a:r>
              <a:rPr lang="en-US" sz="2000" dirty="0">
                <a:solidFill>
                  <a:srgbClr val="002060"/>
                </a:solidFill>
              </a:rPr>
              <a:t>, </a:t>
            </a:r>
            <a:r>
              <a:rPr lang="en-US" sz="2000" dirty="0" err="1">
                <a:solidFill>
                  <a:srgbClr val="002060"/>
                </a:solidFill>
              </a:rPr>
              <a:t>které</a:t>
            </a:r>
            <a:r>
              <a:rPr lang="en-US" sz="2000" dirty="0">
                <a:solidFill>
                  <a:srgbClr val="002060"/>
                </a:solidFill>
              </a:rPr>
              <a:t> </a:t>
            </a:r>
            <a:r>
              <a:rPr lang="en-US" sz="2000" b="1" dirty="0" err="1">
                <a:solidFill>
                  <a:srgbClr val="002060"/>
                </a:solidFill>
              </a:rPr>
              <a:t>omezují</a:t>
            </a:r>
            <a:r>
              <a:rPr lang="en-US" sz="2000" b="1" dirty="0">
                <a:solidFill>
                  <a:srgbClr val="002060"/>
                </a:solidFill>
              </a:rPr>
              <a:t> </a:t>
            </a:r>
            <a:r>
              <a:rPr lang="en-US" sz="2000" b="1" dirty="0" err="1">
                <a:solidFill>
                  <a:srgbClr val="002060"/>
                </a:solidFill>
              </a:rPr>
              <a:t>volnou</a:t>
            </a:r>
            <a:r>
              <a:rPr lang="en-US" sz="2000" b="1" dirty="0">
                <a:solidFill>
                  <a:srgbClr val="002060"/>
                </a:solidFill>
              </a:rPr>
              <a:t> </a:t>
            </a:r>
            <a:r>
              <a:rPr lang="en-US" sz="2000" b="1" dirty="0" err="1">
                <a:solidFill>
                  <a:srgbClr val="002060"/>
                </a:solidFill>
              </a:rPr>
              <a:t>tvorbu</a:t>
            </a:r>
            <a:r>
              <a:rPr lang="en-US" sz="2000" b="1" dirty="0">
                <a:solidFill>
                  <a:srgbClr val="002060"/>
                </a:solidFill>
              </a:rPr>
              <a:t> cen</a:t>
            </a:r>
            <a:r>
              <a:rPr lang="en-US" sz="2000" dirty="0">
                <a:solidFill>
                  <a:srgbClr val="002060"/>
                </a:solidFill>
              </a:rPr>
              <a:t>. </a:t>
            </a:r>
            <a:r>
              <a:rPr lang="en-US" sz="2000" dirty="0" err="1">
                <a:solidFill>
                  <a:srgbClr val="002060"/>
                </a:solidFill>
              </a:rPr>
              <a:t>Cílem</a:t>
            </a:r>
            <a:r>
              <a:rPr lang="en-US" sz="2000" dirty="0">
                <a:solidFill>
                  <a:srgbClr val="002060"/>
                </a:solidFill>
              </a:rPr>
              <a:t> </a:t>
            </a:r>
            <a:r>
              <a:rPr lang="en-US" sz="2000" dirty="0" err="1">
                <a:solidFill>
                  <a:srgbClr val="002060"/>
                </a:solidFill>
              </a:rPr>
              <a:t>cenové</a:t>
            </a:r>
            <a:r>
              <a:rPr lang="en-US" sz="2000" dirty="0">
                <a:solidFill>
                  <a:srgbClr val="002060"/>
                </a:solidFill>
              </a:rPr>
              <a:t> </a:t>
            </a:r>
            <a:r>
              <a:rPr lang="en-US" sz="2000" dirty="0" err="1">
                <a:solidFill>
                  <a:srgbClr val="002060"/>
                </a:solidFill>
              </a:rPr>
              <a:t>regulace</a:t>
            </a:r>
            <a:r>
              <a:rPr lang="en-US" sz="2000" dirty="0">
                <a:solidFill>
                  <a:srgbClr val="002060"/>
                </a:solidFill>
              </a:rPr>
              <a:t> </a:t>
            </a:r>
            <a:r>
              <a:rPr lang="en-US" sz="2000" dirty="0" err="1">
                <a:solidFill>
                  <a:srgbClr val="002060"/>
                </a:solidFill>
              </a:rPr>
              <a:t>může</a:t>
            </a:r>
            <a:r>
              <a:rPr lang="en-US" sz="2000" dirty="0">
                <a:solidFill>
                  <a:srgbClr val="002060"/>
                </a:solidFill>
              </a:rPr>
              <a:t> </a:t>
            </a:r>
            <a:r>
              <a:rPr lang="en-US" sz="2000" dirty="0" err="1">
                <a:solidFill>
                  <a:srgbClr val="002060"/>
                </a:solidFill>
              </a:rPr>
              <a:t>být</a:t>
            </a:r>
            <a:r>
              <a:rPr lang="en-US" sz="2000" dirty="0">
                <a:solidFill>
                  <a:srgbClr val="002060"/>
                </a:solidFill>
              </a:rPr>
              <a:t> </a:t>
            </a:r>
            <a:r>
              <a:rPr lang="en-US" sz="2000" dirty="0" err="1">
                <a:solidFill>
                  <a:srgbClr val="002060"/>
                </a:solidFill>
              </a:rPr>
              <a:t>ochrana</a:t>
            </a:r>
            <a:r>
              <a:rPr lang="en-US" sz="2000" dirty="0">
                <a:solidFill>
                  <a:srgbClr val="002060"/>
                </a:solidFill>
              </a:rPr>
              <a:t> </a:t>
            </a:r>
            <a:r>
              <a:rPr lang="en-US" sz="2000" dirty="0" err="1">
                <a:solidFill>
                  <a:srgbClr val="002060"/>
                </a:solidFill>
              </a:rPr>
              <a:t>spotřebitelů</a:t>
            </a:r>
            <a:r>
              <a:rPr lang="en-US" sz="2000" dirty="0">
                <a:solidFill>
                  <a:srgbClr val="002060"/>
                </a:solidFill>
              </a:rPr>
              <a:t> </a:t>
            </a:r>
            <a:r>
              <a:rPr lang="en-US" sz="2000" dirty="0" err="1">
                <a:solidFill>
                  <a:srgbClr val="002060"/>
                </a:solidFill>
              </a:rPr>
              <a:t>nebo</a:t>
            </a:r>
            <a:r>
              <a:rPr lang="en-US" sz="2000" dirty="0">
                <a:solidFill>
                  <a:srgbClr val="002060"/>
                </a:solidFill>
              </a:rPr>
              <a:t> </a:t>
            </a:r>
            <a:r>
              <a:rPr lang="en-US" sz="2000" dirty="0" err="1">
                <a:solidFill>
                  <a:srgbClr val="002060"/>
                </a:solidFill>
              </a:rPr>
              <a:t>malých</a:t>
            </a:r>
            <a:r>
              <a:rPr lang="en-US" sz="2000" dirty="0">
                <a:solidFill>
                  <a:srgbClr val="002060"/>
                </a:solidFill>
              </a:rPr>
              <a:t> </a:t>
            </a:r>
            <a:r>
              <a:rPr lang="en-US" sz="2000" dirty="0" err="1">
                <a:solidFill>
                  <a:srgbClr val="002060"/>
                </a:solidFill>
              </a:rPr>
              <a:t>podniků</a:t>
            </a:r>
            <a:r>
              <a:rPr lang="en-US" sz="2000" dirty="0">
                <a:solidFill>
                  <a:srgbClr val="002060"/>
                </a:solidFill>
              </a:rPr>
              <a:t>. </a:t>
            </a:r>
            <a:r>
              <a:rPr lang="en-US" sz="2000" dirty="0" err="1">
                <a:solidFill>
                  <a:srgbClr val="002060"/>
                </a:solidFill>
              </a:rPr>
              <a:t>Někde</a:t>
            </a:r>
            <a:r>
              <a:rPr lang="en-US" sz="2000" dirty="0">
                <a:solidFill>
                  <a:srgbClr val="002060"/>
                </a:solidFill>
              </a:rPr>
              <a:t> </a:t>
            </a:r>
            <a:r>
              <a:rPr lang="en-US" sz="2000" dirty="0" err="1">
                <a:solidFill>
                  <a:srgbClr val="002060"/>
                </a:solidFill>
              </a:rPr>
              <a:t>toto</a:t>
            </a:r>
            <a:r>
              <a:rPr lang="en-US" sz="2000" dirty="0">
                <a:solidFill>
                  <a:srgbClr val="002060"/>
                </a:solidFill>
              </a:rPr>
              <a:t> </a:t>
            </a:r>
            <a:r>
              <a:rPr lang="en-US" sz="2000" dirty="0" err="1">
                <a:solidFill>
                  <a:srgbClr val="002060"/>
                </a:solidFill>
              </a:rPr>
              <a:t>omezení</a:t>
            </a:r>
            <a:r>
              <a:rPr lang="en-US" sz="2000" dirty="0">
                <a:solidFill>
                  <a:srgbClr val="002060"/>
                </a:solidFill>
              </a:rPr>
              <a:t> </a:t>
            </a:r>
            <a:r>
              <a:rPr lang="en-US" sz="2000" dirty="0" err="1">
                <a:solidFill>
                  <a:srgbClr val="002060"/>
                </a:solidFill>
              </a:rPr>
              <a:t>může</a:t>
            </a:r>
            <a:r>
              <a:rPr lang="en-US" sz="2000" dirty="0">
                <a:solidFill>
                  <a:srgbClr val="002060"/>
                </a:solidFill>
              </a:rPr>
              <a:t> </a:t>
            </a:r>
            <a:r>
              <a:rPr lang="en-US" sz="2000" dirty="0" err="1">
                <a:solidFill>
                  <a:srgbClr val="002060"/>
                </a:solidFill>
              </a:rPr>
              <a:t>mít</a:t>
            </a:r>
            <a:r>
              <a:rPr lang="en-US" sz="2000" dirty="0">
                <a:solidFill>
                  <a:srgbClr val="002060"/>
                </a:solidFill>
              </a:rPr>
              <a:t> </a:t>
            </a:r>
            <a:r>
              <a:rPr lang="en-US" sz="2000" dirty="0" err="1">
                <a:solidFill>
                  <a:srgbClr val="002060"/>
                </a:solidFill>
              </a:rPr>
              <a:t>podobu</a:t>
            </a:r>
            <a:r>
              <a:rPr lang="en-US" sz="2000" dirty="0">
                <a:solidFill>
                  <a:srgbClr val="002060"/>
                </a:solidFill>
              </a:rPr>
              <a:t> </a:t>
            </a:r>
            <a:r>
              <a:rPr lang="en-US" sz="2000" dirty="0" err="1">
                <a:solidFill>
                  <a:srgbClr val="002060"/>
                </a:solidFill>
              </a:rPr>
              <a:t>stanovených</a:t>
            </a:r>
            <a:r>
              <a:rPr lang="en-US" sz="2000" dirty="0">
                <a:solidFill>
                  <a:srgbClr val="002060"/>
                </a:solidFill>
              </a:rPr>
              <a:t> </a:t>
            </a:r>
            <a:r>
              <a:rPr lang="en-US" sz="2000" dirty="0" err="1">
                <a:solidFill>
                  <a:srgbClr val="002060"/>
                </a:solidFill>
              </a:rPr>
              <a:t>maximálních</a:t>
            </a:r>
            <a:r>
              <a:rPr lang="en-US" sz="2000" dirty="0">
                <a:solidFill>
                  <a:srgbClr val="002060"/>
                </a:solidFill>
              </a:rPr>
              <a:t> </a:t>
            </a:r>
            <a:r>
              <a:rPr lang="en-US" sz="2000" dirty="0" err="1">
                <a:solidFill>
                  <a:srgbClr val="002060"/>
                </a:solidFill>
              </a:rPr>
              <a:t>cen</a:t>
            </a:r>
            <a:r>
              <a:rPr lang="en-US" sz="2000" dirty="0">
                <a:solidFill>
                  <a:srgbClr val="002060"/>
                </a:solidFill>
              </a:rPr>
              <a:t> (u </a:t>
            </a:r>
            <a:r>
              <a:rPr lang="en-US" sz="2000" dirty="0" err="1">
                <a:solidFill>
                  <a:srgbClr val="002060"/>
                </a:solidFill>
              </a:rPr>
              <a:t>nájemného</a:t>
            </a:r>
            <a:r>
              <a:rPr lang="en-US" sz="2000" dirty="0">
                <a:solidFill>
                  <a:srgbClr val="002060"/>
                </a:solidFill>
              </a:rPr>
              <a:t>, </a:t>
            </a:r>
            <a:r>
              <a:rPr lang="en-US" sz="2000" dirty="0" err="1">
                <a:solidFill>
                  <a:srgbClr val="002060"/>
                </a:solidFill>
              </a:rPr>
              <a:t>cen</a:t>
            </a:r>
            <a:r>
              <a:rPr lang="en-US" sz="2000" dirty="0">
                <a:solidFill>
                  <a:srgbClr val="002060"/>
                </a:solidFill>
              </a:rPr>
              <a:t> </a:t>
            </a:r>
            <a:r>
              <a:rPr lang="en-US" sz="2000" dirty="0" err="1">
                <a:solidFill>
                  <a:srgbClr val="002060"/>
                </a:solidFill>
              </a:rPr>
              <a:t>energií</a:t>
            </a:r>
            <a:r>
              <a:rPr lang="en-US" sz="2000" dirty="0">
                <a:solidFill>
                  <a:srgbClr val="002060"/>
                </a:solidFill>
              </a:rPr>
              <a:t>, </a:t>
            </a:r>
            <a:r>
              <a:rPr lang="en-US" sz="2000" dirty="0" err="1">
                <a:solidFill>
                  <a:srgbClr val="002060"/>
                </a:solidFill>
              </a:rPr>
              <a:t>léků</a:t>
            </a:r>
            <a:r>
              <a:rPr lang="en-US" sz="2000" dirty="0">
                <a:solidFill>
                  <a:srgbClr val="002060"/>
                </a:solidFill>
              </a:rPr>
              <a:t> </a:t>
            </a:r>
            <a:r>
              <a:rPr lang="en-US" sz="2000" dirty="0" err="1">
                <a:solidFill>
                  <a:srgbClr val="002060"/>
                </a:solidFill>
              </a:rPr>
              <a:t>apod</a:t>
            </a:r>
            <a:r>
              <a:rPr lang="en-US" sz="2000" dirty="0">
                <a:solidFill>
                  <a:srgbClr val="002060"/>
                </a:solidFill>
              </a:rPr>
              <a:t>.). </a:t>
            </a:r>
            <a:r>
              <a:rPr lang="en-US" sz="2000" dirty="0" err="1">
                <a:solidFill>
                  <a:srgbClr val="002060"/>
                </a:solidFill>
              </a:rPr>
              <a:t>Jinde</a:t>
            </a:r>
            <a:r>
              <a:rPr lang="en-US" sz="2000" dirty="0">
                <a:solidFill>
                  <a:srgbClr val="002060"/>
                </a:solidFill>
              </a:rPr>
              <a:t> se </a:t>
            </a:r>
            <a:r>
              <a:rPr lang="en-US" sz="2000" dirty="0" err="1">
                <a:solidFill>
                  <a:srgbClr val="002060"/>
                </a:solidFill>
              </a:rPr>
              <a:t>jedná</a:t>
            </a:r>
            <a:r>
              <a:rPr lang="en-US" sz="2000" dirty="0">
                <a:solidFill>
                  <a:srgbClr val="002060"/>
                </a:solidFill>
              </a:rPr>
              <a:t> o </a:t>
            </a:r>
            <a:r>
              <a:rPr lang="en-US" sz="2000" dirty="0" err="1">
                <a:solidFill>
                  <a:srgbClr val="002060"/>
                </a:solidFill>
              </a:rPr>
              <a:t>stanovení</a:t>
            </a:r>
            <a:r>
              <a:rPr lang="en-US" sz="2000" dirty="0">
                <a:solidFill>
                  <a:srgbClr val="002060"/>
                </a:solidFill>
              </a:rPr>
              <a:t> </a:t>
            </a:r>
            <a:r>
              <a:rPr lang="en-US" sz="2000" dirty="0" err="1">
                <a:solidFill>
                  <a:srgbClr val="002060"/>
                </a:solidFill>
              </a:rPr>
              <a:t>minimálních</a:t>
            </a:r>
            <a:r>
              <a:rPr lang="en-US" sz="2000" dirty="0">
                <a:solidFill>
                  <a:srgbClr val="002060"/>
                </a:solidFill>
              </a:rPr>
              <a:t> </a:t>
            </a:r>
            <a:r>
              <a:rPr lang="en-US" sz="2000" dirty="0" err="1">
                <a:solidFill>
                  <a:srgbClr val="002060"/>
                </a:solidFill>
              </a:rPr>
              <a:t>cen</a:t>
            </a:r>
            <a:r>
              <a:rPr lang="en-US" sz="2000" dirty="0">
                <a:solidFill>
                  <a:srgbClr val="002060"/>
                </a:solidFill>
              </a:rPr>
              <a:t>, </a:t>
            </a:r>
            <a:r>
              <a:rPr lang="en-US" sz="2000" dirty="0" err="1">
                <a:solidFill>
                  <a:srgbClr val="002060"/>
                </a:solidFill>
              </a:rPr>
              <a:t>zejména</a:t>
            </a:r>
            <a:r>
              <a:rPr lang="en-US" sz="2000" dirty="0">
                <a:solidFill>
                  <a:srgbClr val="002060"/>
                </a:solidFill>
              </a:rPr>
              <a:t> u </a:t>
            </a:r>
            <a:r>
              <a:rPr lang="en-US" sz="2000" dirty="0" err="1">
                <a:solidFill>
                  <a:srgbClr val="002060"/>
                </a:solidFill>
              </a:rPr>
              <a:t>velkých</a:t>
            </a:r>
            <a:r>
              <a:rPr lang="en-US" sz="2000" dirty="0">
                <a:solidFill>
                  <a:srgbClr val="002060"/>
                </a:solidFill>
              </a:rPr>
              <a:t> </a:t>
            </a:r>
            <a:r>
              <a:rPr lang="en-US" sz="2000" dirty="0" err="1">
                <a:solidFill>
                  <a:srgbClr val="002060"/>
                </a:solidFill>
              </a:rPr>
              <a:t>distribučních</a:t>
            </a:r>
            <a:r>
              <a:rPr lang="en-US" sz="2000" dirty="0">
                <a:solidFill>
                  <a:srgbClr val="002060"/>
                </a:solidFill>
              </a:rPr>
              <a:t> </a:t>
            </a:r>
            <a:r>
              <a:rPr lang="en-US" sz="2000" dirty="0" err="1">
                <a:solidFill>
                  <a:srgbClr val="002060"/>
                </a:solidFill>
              </a:rPr>
              <a:t>firem</a:t>
            </a:r>
            <a:r>
              <a:rPr lang="en-US" sz="2000" dirty="0">
                <a:solidFill>
                  <a:srgbClr val="002060"/>
                </a:solidFill>
              </a:rPr>
              <a:t>, </a:t>
            </a:r>
            <a:r>
              <a:rPr lang="en-US" sz="2000" dirty="0" err="1">
                <a:solidFill>
                  <a:srgbClr val="002060"/>
                </a:solidFill>
              </a:rPr>
              <a:t>které</a:t>
            </a:r>
            <a:r>
              <a:rPr lang="en-US" sz="2000" dirty="0">
                <a:solidFill>
                  <a:srgbClr val="002060"/>
                </a:solidFill>
              </a:rPr>
              <a:t> </a:t>
            </a:r>
            <a:r>
              <a:rPr lang="en-US" sz="2000" dirty="0" err="1">
                <a:solidFill>
                  <a:srgbClr val="002060"/>
                </a:solidFill>
              </a:rPr>
              <a:t>pak</a:t>
            </a:r>
            <a:r>
              <a:rPr lang="en-US" sz="2000" dirty="0">
                <a:solidFill>
                  <a:srgbClr val="002060"/>
                </a:solidFill>
              </a:rPr>
              <a:t> </a:t>
            </a:r>
            <a:r>
              <a:rPr lang="en-US" sz="2000" dirty="0" err="1">
                <a:solidFill>
                  <a:srgbClr val="002060"/>
                </a:solidFill>
              </a:rPr>
              <a:t>nesmějí</a:t>
            </a:r>
            <a:r>
              <a:rPr lang="en-US" sz="2000" dirty="0">
                <a:solidFill>
                  <a:srgbClr val="002060"/>
                </a:solidFill>
              </a:rPr>
              <a:t> </a:t>
            </a:r>
            <a:r>
              <a:rPr lang="en-US" sz="2000" dirty="0" err="1">
                <a:solidFill>
                  <a:srgbClr val="002060"/>
                </a:solidFill>
              </a:rPr>
              <a:t>prodávat</a:t>
            </a:r>
            <a:r>
              <a:rPr lang="en-US" sz="2000" dirty="0">
                <a:solidFill>
                  <a:srgbClr val="002060"/>
                </a:solidFill>
              </a:rPr>
              <a:t> </a:t>
            </a:r>
            <a:r>
              <a:rPr lang="en-US" sz="2000" dirty="0" err="1">
                <a:solidFill>
                  <a:srgbClr val="002060"/>
                </a:solidFill>
              </a:rPr>
              <a:t>zboží</a:t>
            </a:r>
            <a:r>
              <a:rPr lang="en-US" sz="2000" dirty="0">
                <a:solidFill>
                  <a:srgbClr val="002060"/>
                </a:solidFill>
              </a:rPr>
              <a:t> </a:t>
            </a:r>
            <a:r>
              <a:rPr lang="en-US" sz="2000" dirty="0" err="1">
                <a:solidFill>
                  <a:srgbClr val="002060"/>
                </a:solidFill>
              </a:rPr>
              <a:t>za</a:t>
            </a:r>
            <a:r>
              <a:rPr lang="en-US" sz="2000" dirty="0">
                <a:solidFill>
                  <a:srgbClr val="002060"/>
                </a:solidFill>
              </a:rPr>
              <a:t> </a:t>
            </a:r>
            <a:r>
              <a:rPr lang="en-US" sz="2000" dirty="0" err="1">
                <a:solidFill>
                  <a:srgbClr val="002060"/>
                </a:solidFill>
              </a:rPr>
              <a:t>nižší</a:t>
            </a:r>
            <a:r>
              <a:rPr lang="en-US" sz="2000" dirty="0">
                <a:solidFill>
                  <a:srgbClr val="002060"/>
                </a:solidFill>
              </a:rPr>
              <a:t> </a:t>
            </a:r>
            <a:r>
              <a:rPr lang="en-US" sz="2000" dirty="0" err="1">
                <a:solidFill>
                  <a:srgbClr val="002060"/>
                </a:solidFill>
              </a:rPr>
              <a:t>ceny</a:t>
            </a:r>
            <a:r>
              <a:rPr lang="en-US" sz="2000" dirty="0">
                <a:solidFill>
                  <a:srgbClr val="002060"/>
                </a:solidFill>
              </a:rPr>
              <a:t>, </a:t>
            </a:r>
            <a:r>
              <a:rPr lang="en-US" sz="2000" dirty="0" err="1">
                <a:solidFill>
                  <a:srgbClr val="002060"/>
                </a:solidFill>
              </a:rPr>
              <a:t>než</a:t>
            </a:r>
            <a:r>
              <a:rPr lang="en-US" sz="2000" dirty="0">
                <a:solidFill>
                  <a:srgbClr val="002060"/>
                </a:solidFill>
              </a:rPr>
              <a:t> </a:t>
            </a:r>
            <a:r>
              <a:rPr lang="en-US" sz="2000" dirty="0" err="1">
                <a:solidFill>
                  <a:srgbClr val="002060"/>
                </a:solidFill>
              </a:rPr>
              <a:t>za</a:t>
            </a:r>
            <a:r>
              <a:rPr lang="en-US" sz="2000" dirty="0">
                <a:solidFill>
                  <a:srgbClr val="002060"/>
                </a:solidFill>
              </a:rPr>
              <a:t> </a:t>
            </a:r>
            <a:r>
              <a:rPr lang="en-US" sz="2000" dirty="0" err="1">
                <a:solidFill>
                  <a:srgbClr val="002060"/>
                </a:solidFill>
              </a:rPr>
              <a:t>jaké</a:t>
            </a:r>
            <a:r>
              <a:rPr lang="en-US" sz="2000" dirty="0">
                <a:solidFill>
                  <a:srgbClr val="002060"/>
                </a:solidFill>
              </a:rPr>
              <a:t> </a:t>
            </a:r>
            <a:r>
              <a:rPr lang="en-US" sz="2000" dirty="0" err="1">
                <a:solidFill>
                  <a:srgbClr val="002060"/>
                </a:solidFill>
              </a:rPr>
              <a:t>samy</a:t>
            </a:r>
            <a:r>
              <a:rPr lang="en-US" sz="2000" dirty="0">
                <a:solidFill>
                  <a:srgbClr val="002060"/>
                </a:solidFill>
              </a:rPr>
              <a:t> </a:t>
            </a:r>
            <a:r>
              <a:rPr lang="en-US" sz="2000" dirty="0" err="1">
                <a:solidFill>
                  <a:srgbClr val="002060"/>
                </a:solidFill>
              </a:rPr>
              <a:t>zboží</a:t>
            </a:r>
            <a:r>
              <a:rPr lang="en-US" sz="2000" dirty="0">
                <a:solidFill>
                  <a:srgbClr val="002060"/>
                </a:solidFill>
              </a:rPr>
              <a:t> </a:t>
            </a:r>
            <a:r>
              <a:rPr lang="en-US" sz="2000" dirty="0" err="1">
                <a:solidFill>
                  <a:srgbClr val="002060"/>
                </a:solidFill>
              </a:rPr>
              <a:t>nakoupily</a:t>
            </a:r>
            <a:r>
              <a:rPr lang="en-US" sz="2000" dirty="0">
                <a:solidFill>
                  <a:srgbClr val="002060"/>
                </a:solidFill>
              </a:rPr>
              <a:t>. </a:t>
            </a:r>
            <a:r>
              <a:rPr lang="en-US" sz="2000" dirty="0" err="1">
                <a:solidFill>
                  <a:srgbClr val="002060"/>
                </a:solidFill>
              </a:rPr>
              <a:t>Omezení</a:t>
            </a:r>
            <a:r>
              <a:rPr lang="en-US" sz="2000" dirty="0">
                <a:solidFill>
                  <a:srgbClr val="002060"/>
                </a:solidFill>
              </a:rPr>
              <a:t> se </a:t>
            </a:r>
            <a:r>
              <a:rPr lang="en-US" sz="2000" dirty="0" err="1">
                <a:solidFill>
                  <a:srgbClr val="002060"/>
                </a:solidFill>
              </a:rPr>
              <a:t>může</a:t>
            </a:r>
            <a:r>
              <a:rPr lang="en-US" sz="2000" dirty="0">
                <a:solidFill>
                  <a:srgbClr val="002060"/>
                </a:solidFill>
              </a:rPr>
              <a:t> </a:t>
            </a:r>
            <a:r>
              <a:rPr lang="en-US" sz="2000" dirty="0" err="1">
                <a:solidFill>
                  <a:srgbClr val="002060"/>
                </a:solidFill>
              </a:rPr>
              <a:t>týkat</a:t>
            </a:r>
            <a:r>
              <a:rPr lang="en-US" sz="2000" dirty="0">
                <a:solidFill>
                  <a:srgbClr val="002060"/>
                </a:solidFill>
              </a:rPr>
              <a:t> </a:t>
            </a:r>
            <a:r>
              <a:rPr lang="en-US" sz="2000" dirty="0" err="1">
                <a:solidFill>
                  <a:srgbClr val="002060"/>
                </a:solidFill>
              </a:rPr>
              <a:t>i</a:t>
            </a:r>
            <a:r>
              <a:rPr lang="en-US" sz="2000" dirty="0">
                <a:solidFill>
                  <a:srgbClr val="002060"/>
                </a:solidFill>
              </a:rPr>
              <a:t> </a:t>
            </a:r>
            <a:r>
              <a:rPr lang="en-US" sz="2000" dirty="0" err="1">
                <a:solidFill>
                  <a:srgbClr val="002060"/>
                </a:solidFill>
              </a:rPr>
              <a:t>stanovení</a:t>
            </a:r>
            <a:r>
              <a:rPr lang="en-US" sz="2000" dirty="0">
                <a:solidFill>
                  <a:srgbClr val="002060"/>
                </a:solidFill>
              </a:rPr>
              <a:t> </a:t>
            </a:r>
            <a:r>
              <a:rPr lang="en-US" sz="2000" dirty="0" err="1">
                <a:solidFill>
                  <a:srgbClr val="002060"/>
                </a:solidFill>
              </a:rPr>
              <a:t>maximální</a:t>
            </a:r>
            <a:r>
              <a:rPr lang="en-US" sz="2000" dirty="0">
                <a:solidFill>
                  <a:srgbClr val="002060"/>
                </a:solidFill>
              </a:rPr>
              <a:t> </a:t>
            </a:r>
            <a:r>
              <a:rPr lang="en-US" sz="2000" dirty="0" err="1">
                <a:solidFill>
                  <a:srgbClr val="002060"/>
                </a:solidFill>
              </a:rPr>
              <a:t>míry</a:t>
            </a:r>
            <a:r>
              <a:rPr lang="en-US" sz="2000" dirty="0">
                <a:solidFill>
                  <a:srgbClr val="002060"/>
                </a:solidFill>
              </a:rPr>
              <a:t> </a:t>
            </a:r>
            <a:r>
              <a:rPr lang="en-US" sz="2000" dirty="0" err="1">
                <a:solidFill>
                  <a:srgbClr val="002060"/>
                </a:solidFill>
              </a:rPr>
              <a:t>zisku</a:t>
            </a:r>
            <a:r>
              <a:rPr lang="en-US" sz="2000" dirty="0">
                <a:solidFill>
                  <a:srgbClr val="002060"/>
                </a:solidFill>
              </a:rPr>
              <a:t> </a:t>
            </a:r>
            <a:r>
              <a:rPr lang="en-US" sz="2000" dirty="0" err="1">
                <a:solidFill>
                  <a:srgbClr val="002060"/>
                </a:solidFill>
              </a:rPr>
              <a:t>nebo</a:t>
            </a:r>
            <a:r>
              <a:rPr lang="en-US" sz="2000" dirty="0">
                <a:solidFill>
                  <a:srgbClr val="002060"/>
                </a:solidFill>
              </a:rPr>
              <a:t> </a:t>
            </a:r>
            <a:r>
              <a:rPr lang="en-US" sz="2000" dirty="0" err="1">
                <a:solidFill>
                  <a:srgbClr val="002060"/>
                </a:solidFill>
              </a:rPr>
              <a:t>zákaz</a:t>
            </a:r>
            <a:r>
              <a:rPr lang="en-US" sz="2000" dirty="0">
                <a:solidFill>
                  <a:srgbClr val="002060"/>
                </a:solidFill>
              </a:rPr>
              <a:t> </a:t>
            </a:r>
            <a:r>
              <a:rPr lang="en-US" sz="2000" dirty="0" err="1">
                <a:solidFill>
                  <a:srgbClr val="002060"/>
                </a:solidFill>
              </a:rPr>
              <a:t>pohybu</a:t>
            </a:r>
            <a:r>
              <a:rPr lang="en-US" sz="2000" dirty="0">
                <a:solidFill>
                  <a:srgbClr val="002060"/>
                </a:solidFill>
              </a:rPr>
              <a:t> </a:t>
            </a:r>
            <a:r>
              <a:rPr lang="en-US" sz="2000" dirty="0" err="1">
                <a:solidFill>
                  <a:srgbClr val="002060"/>
                </a:solidFill>
              </a:rPr>
              <a:t>cen</a:t>
            </a:r>
            <a:r>
              <a:rPr lang="en-US" sz="2000" dirty="0">
                <a:solidFill>
                  <a:srgbClr val="002060"/>
                </a:solidFill>
              </a:rPr>
              <a:t> (</a:t>
            </a:r>
            <a:r>
              <a:rPr lang="en-US" sz="2000" dirty="0" err="1">
                <a:solidFill>
                  <a:srgbClr val="002060"/>
                </a:solidFill>
              </a:rPr>
              <a:t>nástroj</a:t>
            </a:r>
            <a:r>
              <a:rPr lang="en-US" sz="2000" dirty="0">
                <a:solidFill>
                  <a:srgbClr val="002060"/>
                </a:solidFill>
              </a:rPr>
              <a:t> </a:t>
            </a:r>
            <a:r>
              <a:rPr lang="en-US" sz="2000" dirty="0" err="1">
                <a:solidFill>
                  <a:srgbClr val="002060"/>
                </a:solidFill>
              </a:rPr>
              <a:t>na</a:t>
            </a:r>
            <a:r>
              <a:rPr lang="en-US" sz="2000" dirty="0">
                <a:solidFill>
                  <a:srgbClr val="002060"/>
                </a:solidFill>
              </a:rPr>
              <a:t> </a:t>
            </a:r>
            <a:r>
              <a:rPr lang="en-US" sz="2000" dirty="0" err="1">
                <a:solidFill>
                  <a:srgbClr val="002060"/>
                </a:solidFill>
              </a:rPr>
              <a:t>zmírnění</a:t>
            </a:r>
            <a:r>
              <a:rPr lang="en-US" sz="2000" dirty="0">
                <a:solidFill>
                  <a:srgbClr val="002060"/>
                </a:solidFill>
              </a:rPr>
              <a:t> </a:t>
            </a:r>
            <a:r>
              <a:rPr lang="en-US" sz="2000" dirty="0" err="1">
                <a:solidFill>
                  <a:srgbClr val="002060"/>
                </a:solidFill>
              </a:rPr>
              <a:t>růstu</a:t>
            </a:r>
            <a:r>
              <a:rPr lang="en-US" sz="2000" dirty="0">
                <a:solidFill>
                  <a:srgbClr val="002060"/>
                </a:solidFill>
              </a:rPr>
              <a:t> </a:t>
            </a:r>
            <a:r>
              <a:rPr lang="en-US" sz="2000" dirty="0" err="1">
                <a:solidFill>
                  <a:srgbClr val="002060"/>
                </a:solidFill>
              </a:rPr>
              <a:t>inflace</a:t>
            </a:r>
            <a:r>
              <a:rPr lang="en-US" sz="2000" dirty="0">
                <a:solidFill>
                  <a:srgbClr val="002060"/>
                </a:solidFill>
              </a:rPr>
              <a:t>). </a:t>
            </a:r>
          </a:p>
        </p:txBody>
      </p:sp>
      <p:sp>
        <p:nvSpPr>
          <p:cNvPr id="6" name="Nadpis 5"/>
          <p:cNvSpPr>
            <a:spLocks noGrp="1"/>
          </p:cNvSpPr>
          <p:nvPr>
            <p:ph type="title"/>
          </p:nvPr>
        </p:nvSpPr>
        <p:spPr>
          <a:xfrm>
            <a:off x="179512" y="195486"/>
            <a:ext cx="7560840" cy="507703"/>
          </a:xfrm>
        </p:spPr>
        <p:txBody>
          <a:bodyPr/>
          <a:lstStyle/>
          <a:p>
            <a:r>
              <a:rPr lang="en-US" dirty="0" err="1"/>
              <a:t>Analýza</a:t>
            </a:r>
            <a:r>
              <a:rPr lang="en-US" dirty="0"/>
              <a:t> </a:t>
            </a:r>
            <a:r>
              <a:rPr lang="en-US" dirty="0" err="1"/>
              <a:t>faktorů</a:t>
            </a:r>
            <a:r>
              <a:rPr lang="en-US" dirty="0"/>
              <a:t> </a:t>
            </a:r>
            <a:r>
              <a:rPr lang="en-US" dirty="0" err="1"/>
              <a:t>okolí</a:t>
            </a:r>
            <a:r>
              <a:rPr lang="cs-CZ" dirty="0"/>
              <a:t> 2</a:t>
            </a:r>
          </a:p>
        </p:txBody>
      </p:sp>
    </p:spTree>
    <p:extLst>
      <p:ext uri="{BB962C8B-B14F-4D97-AF65-F5344CB8AC3E}">
        <p14:creationId xmlns:p14="http://schemas.microsoft.com/office/powerpoint/2010/main" val="295897554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987574"/>
            <a:ext cx="8280920" cy="2808312"/>
          </a:xfrm>
          <a:prstGeom prst="rect">
            <a:avLst/>
          </a:prstGeom>
        </p:spPr>
        <p:txBody>
          <a:bodyPr>
            <a:noAutofit/>
          </a:bodyPr>
          <a:lstStyle/>
          <a:p>
            <a:r>
              <a:rPr lang="en-US" sz="2000" dirty="0" err="1">
                <a:solidFill>
                  <a:srgbClr val="002060"/>
                </a:solidFill>
              </a:rPr>
              <a:t>Náklady</a:t>
            </a:r>
            <a:r>
              <a:rPr lang="en-US" sz="2000" dirty="0">
                <a:solidFill>
                  <a:srgbClr val="002060"/>
                </a:solidFill>
              </a:rPr>
              <a:t> </a:t>
            </a:r>
            <a:r>
              <a:rPr lang="en-US" sz="2000" dirty="0" err="1">
                <a:solidFill>
                  <a:srgbClr val="002060"/>
                </a:solidFill>
              </a:rPr>
              <a:t>exportu</a:t>
            </a:r>
            <a:r>
              <a:rPr lang="en-US" sz="2000" dirty="0">
                <a:solidFill>
                  <a:srgbClr val="002060"/>
                </a:solidFill>
              </a:rPr>
              <a:t> </a:t>
            </a:r>
            <a:r>
              <a:rPr lang="cs-CZ" sz="2000" dirty="0">
                <a:solidFill>
                  <a:srgbClr val="002060"/>
                </a:solidFill>
              </a:rPr>
              <a:t>- d</a:t>
            </a:r>
            <a:r>
              <a:rPr lang="en-US" sz="2000" dirty="0" err="1">
                <a:solidFill>
                  <a:srgbClr val="002060"/>
                </a:solidFill>
              </a:rPr>
              <a:t>alšími</a:t>
            </a:r>
            <a:r>
              <a:rPr lang="en-US" sz="2000" dirty="0">
                <a:solidFill>
                  <a:srgbClr val="002060"/>
                </a:solidFill>
              </a:rPr>
              <a:t> </a:t>
            </a:r>
            <a:r>
              <a:rPr lang="en-US" sz="2000" dirty="0" err="1">
                <a:solidFill>
                  <a:srgbClr val="002060"/>
                </a:solidFill>
              </a:rPr>
              <a:t>nástroji</a:t>
            </a:r>
            <a:r>
              <a:rPr lang="en-US" sz="2000" dirty="0">
                <a:solidFill>
                  <a:srgbClr val="002060"/>
                </a:solidFill>
              </a:rPr>
              <a:t>, </a:t>
            </a:r>
            <a:r>
              <a:rPr lang="en-US" sz="2000" dirty="0" err="1">
                <a:solidFill>
                  <a:srgbClr val="002060"/>
                </a:solidFill>
              </a:rPr>
              <a:t>které</a:t>
            </a:r>
            <a:r>
              <a:rPr lang="en-US" sz="2000" dirty="0">
                <a:solidFill>
                  <a:srgbClr val="002060"/>
                </a:solidFill>
              </a:rPr>
              <a:t> </a:t>
            </a:r>
            <a:r>
              <a:rPr lang="en-US" sz="2000" dirty="0" err="1">
                <a:solidFill>
                  <a:srgbClr val="002060"/>
                </a:solidFill>
              </a:rPr>
              <a:t>bezprostředně</a:t>
            </a:r>
            <a:r>
              <a:rPr lang="en-US" sz="2000" dirty="0">
                <a:solidFill>
                  <a:srgbClr val="002060"/>
                </a:solidFill>
              </a:rPr>
              <a:t> </a:t>
            </a:r>
            <a:r>
              <a:rPr lang="en-US" sz="2000" dirty="0" err="1">
                <a:solidFill>
                  <a:srgbClr val="002060"/>
                </a:solidFill>
              </a:rPr>
              <a:t>ovlivňují</a:t>
            </a:r>
            <a:r>
              <a:rPr lang="en-US" sz="2000" dirty="0">
                <a:solidFill>
                  <a:srgbClr val="002060"/>
                </a:solidFill>
              </a:rPr>
              <a:t> </a:t>
            </a:r>
            <a:r>
              <a:rPr lang="en-US" sz="2000" dirty="0" err="1">
                <a:solidFill>
                  <a:srgbClr val="002060"/>
                </a:solidFill>
              </a:rPr>
              <a:t>ceny</a:t>
            </a:r>
            <a:r>
              <a:rPr lang="en-US" sz="2000" dirty="0">
                <a:solidFill>
                  <a:srgbClr val="002060"/>
                </a:solidFill>
              </a:rPr>
              <a:t> </a:t>
            </a:r>
            <a:r>
              <a:rPr lang="en-US" sz="2000" dirty="0" err="1">
                <a:solidFill>
                  <a:srgbClr val="002060"/>
                </a:solidFill>
              </a:rPr>
              <a:t>na</a:t>
            </a:r>
            <a:r>
              <a:rPr lang="en-US" sz="2000" dirty="0">
                <a:solidFill>
                  <a:srgbClr val="002060"/>
                </a:solidFill>
              </a:rPr>
              <a:t> </a:t>
            </a:r>
            <a:r>
              <a:rPr lang="en-US" sz="2000" dirty="0" err="1">
                <a:solidFill>
                  <a:srgbClr val="002060"/>
                </a:solidFill>
              </a:rPr>
              <a:t>zahraničních</a:t>
            </a:r>
            <a:r>
              <a:rPr lang="en-US" sz="2000" dirty="0">
                <a:solidFill>
                  <a:srgbClr val="002060"/>
                </a:solidFill>
              </a:rPr>
              <a:t> </a:t>
            </a:r>
            <a:r>
              <a:rPr lang="en-US" sz="2000" dirty="0" err="1">
                <a:solidFill>
                  <a:srgbClr val="002060"/>
                </a:solidFill>
              </a:rPr>
              <a:t>trzích</a:t>
            </a:r>
            <a:r>
              <a:rPr lang="en-US" sz="2000" dirty="0">
                <a:solidFill>
                  <a:srgbClr val="002060"/>
                </a:solidFill>
              </a:rPr>
              <a:t>, </a:t>
            </a:r>
            <a:r>
              <a:rPr lang="en-US" sz="2000" dirty="0" err="1">
                <a:solidFill>
                  <a:srgbClr val="002060"/>
                </a:solidFill>
              </a:rPr>
              <a:t>jsou</a:t>
            </a:r>
            <a:r>
              <a:rPr lang="en-US" sz="2000" dirty="0">
                <a:solidFill>
                  <a:srgbClr val="002060"/>
                </a:solidFill>
              </a:rPr>
              <a:t> </a:t>
            </a:r>
            <a:r>
              <a:rPr lang="en-US" sz="2000" dirty="0" err="1">
                <a:solidFill>
                  <a:srgbClr val="002060"/>
                </a:solidFill>
              </a:rPr>
              <a:t>obchodně</a:t>
            </a:r>
            <a:r>
              <a:rPr lang="en-US" sz="2000" dirty="0">
                <a:solidFill>
                  <a:srgbClr val="002060"/>
                </a:solidFill>
              </a:rPr>
              <a:t> </a:t>
            </a:r>
            <a:r>
              <a:rPr lang="en-US" sz="2000" dirty="0" err="1">
                <a:solidFill>
                  <a:srgbClr val="002060"/>
                </a:solidFill>
              </a:rPr>
              <a:t>politické</a:t>
            </a:r>
            <a:r>
              <a:rPr lang="en-US" sz="2000" dirty="0">
                <a:solidFill>
                  <a:srgbClr val="002060"/>
                </a:solidFill>
              </a:rPr>
              <a:t> </a:t>
            </a:r>
            <a:r>
              <a:rPr lang="en-US" sz="2000" dirty="0" err="1">
                <a:solidFill>
                  <a:srgbClr val="002060"/>
                </a:solidFill>
              </a:rPr>
              <a:t>nástroje</a:t>
            </a:r>
            <a:r>
              <a:rPr lang="en-US" sz="2000" dirty="0">
                <a:solidFill>
                  <a:srgbClr val="002060"/>
                </a:solidFill>
              </a:rPr>
              <a:t>, </a:t>
            </a:r>
            <a:r>
              <a:rPr lang="en-US" sz="2000" dirty="0" err="1">
                <a:solidFill>
                  <a:srgbClr val="002060"/>
                </a:solidFill>
              </a:rPr>
              <a:t>které</a:t>
            </a:r>
            <a:r>
              <a:rPr lang="en-US" sz="2000" dirty="0">
                <a:solidFill>
                  <a:srgbClr val="002060"/>
                </a:solidFill>
              </a:rPr>
              <a:t> </a:t>
            </a:r>
            <a:r>
              <a:rPr lang="en-US" sz="2000" dirty="0" err="1">
                <a:solidFill>
                  <a:srgbClr val="002060"/>
                </a:solidFill>
              </a:rPr>
              <a:t>jsou</a:t>
            </a:r>
            <a:r>
              <a:rPr lang="en-US" sz="2000" dirty="0">
                <a:solidFill>
                  <a:srgbClr val="002060"/>
                </a:solidFill>
              </a:rPr>
              <a:t> </a:t>
            </a:r>
            <a:r>
              <a:rPr lang="en-US" sz="2000" dirty="0" err="1">
                <a:solidFill>
                  <a:srgbClr val="002060"/>
                </a:solidFill>
              </a:rPr>
              <a:t>používány</a:t>
            </a:r>
            <a:r>
              <a:rPr lang="en-US" sz="2000" dirty="0">
                <a:solidFill>
                  <a:srgbClr val="002060"/>
                </a:solidFill>
              </a:rPr>
              <a:t> </a:t>
            </a:r>
            <a:r>
              <a:rPr lang="en-US" sz="2000" dirty="0" err="1">
                <a:solidFill>
                  <a:srgbClr val="002060"/>
                </a:solidFill>
              </a:rPr>
              <a:t>na</a:t>
            </a:r>
            <a:r>
              <a:rPr lang="en-US" sz="2000" dirty="0">
                <a:solidFill>
                  <a:srgbClr val="002060"/>
                </a:solidFill>
              </a:rPr>
              <a:t> </a:t>
            </a:r>
            <a:r>
              <a:rPr lang="en-US" sz="2000" dirty="0" err="1">
                <a:solidFill>
                  <a:srgbClr val="002060"/>
                </a:solidFill>
              </a:rPr>
              <a:t>ochranu</a:t>
            </a:r>
            <a:r>
              <a:rPr lang="en-US" sz="2000" dirty="0">
                <a:solidFill>
                  <a:srgbClr val="002060"/>
                </a:solidFill>
              </a:rPr>
              <a:t> </a:t>
            </a:r>
            <a:r>
              <a:rPr lang="en-US" sz="2000" dirty="0" err="1">
                <a:solidFill>
                  <a:srgbClr val="002060"/>
                </a:solidFill>
              </a:rPr>
              <a:t>tuzemských</a:t>
            </a:r>
            <a:r>
              <a:rPr lang="en-US" sz="2000" dirty="0">
                <a:solidFill>
                  <a:srgbClr val="002060"/>
                </a:solidFill>
              </a:rPr>
              <a:t> </a:t>
            </a:r>
            <a:r>
              <a:rPr lang="en-US" sz="2000" dirty="0" err="1">
                <a:solidFill>
                  <a:srgbClr val="002060"/>
                </a:solidFill>
              </a:rPr>
              <a:t>výrobců</a:t>
            </a:r>
            <a:r>
              <a:rPr lang="en-US" sz="2000" dirty="0">
                <a:solidFill>
                  <a:srgbClr val="002060"/>
                </a:solidFill>
              </a:rPr>
              <a:t> (</a:t>
            </a:r>
            <a:r>
              <a:rPr lang="en-US" sz="2000" dirty="0" err="1">
                <a:solidFill>
                  <a:srgbClr val="002060"/>
                </a:solidFill>
              </a:rPr>
              <a:t>cla</a:t>
            </a:r>
            <a:r>
              <a:rPr lang="en-US" sz="2000" dirty="0">
                <a:solidFill>
                  <a:srgbClr val="002060"/>
                </a:solidFill>
              </a:rPr>
              <a:t>, </a:t>
            </a:r>
            <a:r>
              <a:rPr lang="en-US" sz="2000" dirty="0" err="1">
                <a:solidFill>
                  <a:srgbClr val="002060"/>
                </a:solidFill>
              </a:rPr>
              <a:t>dovozní</a:t>
            </a:r>
            <a:r>
              <a:rPr lang="en-US" sz="2000" dirty="0">
                <a:solidFill>
                  <a:srgbClr val="002060"/>
                </a:solidFill>
              </a:rPr>
              <a:t> </a:t>
            </a:r>
            <a:r>
              <a:rPr lang="en-US" sz="2000" dirty="0" err="1">
                <a:solidFill>
                  <a:srgbClr val="002060"/>
                </a:solidFill>
              </a:rPr>
              <a:t>přirážky</a:t>
            </a:r>
            <a:r>
              <a:rPr lang="en-US" sz="2000" dirty="0">
                <a:solidFill>
                  <a:srgbClr val="002060"/>
                </a:solidFill>
              </a:rPr>
              <a:t>, </a:t>
            </a:r>
            <a:r>
              <a:rPr lang="en-US" sz="2000" dirty="0" err="1">
                <a:solidFill>
                  <a:srgbClr val="002060"/>
                </a:solidFill>
              </a:rPr>
              <a:t>stanovení</a:t>
            </a:r>
            <a:r>
              <a:rPr lang="en-US" sz="2000" dirty="0">
                <a:solidFill>
                  <a:srgbClr val="002060"/>
                </a:solidFill>
              </a:rPr>
              <a:t> </a:t>
            </a:r>
            <a:r>
              <a:rPr lang="en-US" sz="2000" dirty="0" err="1">
                <a:solidFill>
                  <a:srgbClr val="002060"/>
                </a:solidFill>
              </a:rPr>
              <a:t>minimálních</a:t>
            </a:r>
            <a:r>
              <a:rPr lang="en-US" sz="2000" dirty="0">
                <a:solidFill>
                  <a:srgbClr val="002060"/>
                </a:solidFill>
              </a:rPr>
              <a:t> </a:t>
            </a:r>
            <a:r>
              <a:rPr lang="en-US" sz="2000" dirty="0" err="1">
                <a:solidFill>
                  <a:srgbClr val="002060"/>
                </a:solidFill>
              </a:rPr>
              <a:t>cen</a:t>
            </a:r>
            <a:r>
              <a:rPr lang="en-US" sz="2000" dirty="0">
                <a:solidFill>
                  <a:srgbClr val="002060"/>
                </a:solidFill>
              </a:rPr>
              <a:t> pro </a:t>
            </a:r>
            <a:r>
              <a:rPr lang="en-US" sz="2000" dirty="0" err="1">
                <a:solidFill>
                  <a:srgbClr val="002060"/>
                </a:solidFill>
              </a:rPr>
              <a:t>dovážené</a:t>
            </a:r>
            <a:r>
              <a:rPr lang="en-US" sz="2000" dirty="0">
                <a:solidFill>
                  <a:srgbClr val="002060"/>
                </a:solidFill>
              </a:rPr>
              <a:t> </a:t>
            </a:r>
            <a:r>
              <a:rPr lang="en-US" sz="2000" dirty="0" err="1">
                <a:solidFill>
                  <a:srgbClr val="002060"/>
                </a:solidFill>
              </a:rPr>
              <a:t>výrobky</a:t>
            </a:r>
            <a:r>
              <a:rPr lang="en-US" sz="2000" dirty="0">
                <a:solidFill>
                  <a:srgbClr val="002060"/>
                </a:solidFill>
              </a:rPr>
              <a:t>, </a:t>
            </a:r>
            <a:r>
              <a:rPr lang="en-US" sz="2000" dirty="0" err="1">
                <a:solidFill>
                  <a:srgbClr val="002060"/>
                </a:solidFill>
              </a:rPr>
              <a:t>antidumpingová</a:t>
            </a:r>
            <a:r>
              <a:rPr lang="en-US" sz="2000" dirty="0">
                <a:solidFill>
                  <a:srgbClr val="002060"/>
                </a:solidFill>
              </a:rPr>
              <a:t> </a:t>
            </a:r>
            <a:r>
              <a:rPr lang="en-US" sz="2000" dirty="0" err="1">
                <a:solidFill>
                  <a:srgbClr val="002060"/>
                </a:solidFill>
              </a:rPr>
              <a:t>opatření</a:t>
            </a:r>
            <a:r>
              <a:rPr lang="en-US" sz="2000" dirty="0">
                <a:solidFill>
                  <a:srgbClr val="002060"/>
                </a:solidFill>
              </a:rPr>
              <a:t> </a:t>
            </a:r>
            <a:r>
              <a:rPr lang="en-US" sz="2000" dirty="0" err="1">
                <a:solidFill>
                  <a:srgbClr val="002060"/>
                </a:solidFill>
              </a:rPr>
              <a:t>apod</a:t>
            </a:r>
            <a:r>
              <a:rPr lang="en-US" sz="2000" dirty="0">
                <a:solidFill>
                  <a:srgbClr val="002060"/>
                </a:solidFill>
              </a:rPr>
              <a:t>. </a:t>
            </a:r>
          </a:p>
          <a:p>
            <a:pPr marL="0" indent="0">
              <a:buNone/>
            </a:pPr>
            <a:endParaRPr lang="en-US" sz="2000" dirty="0">
              <a:solidFill>
                <a:srgbClr val="002060"/>
              </a:solidFill>
            </a:endParaRPr>
          </a:p>
          <a:p>
            <a:r>
              <a:rPr lang="en-US" sz="2000" dirty="0" err="1">
                <a:solidFill>
                  <a:srgbClr val="002060"/>
                </a:solidFill>
              </a:rPr>
              <a:t>Daně</a:t>
            </a:r>
            <a:r>
              <a:rPr lang="en-US" sz="2000" dirty="0">
                <a:solidFill>
                  <a:srgbClr val="002060"/>
                </a:solidFill>
              </a:rPr>
              <a:t>, </a:t>
            </a:r>
            <a:r>
              <a:rPr lang="en-US" sz="2000" dirty="0" err="1">
                <a:solidFill>
                  <a:srgbClr val="002060"/>
                </a:solidFill>
              </a:rPr>
              <a:t>cla</a:t>
            </a:r>
            <a:r>
              <a:rPr lang="en-US" sz="2000" dirty="0">
                <a:solidFill>
                  <a:srgbClr val="002060"/>
                </a:solidFill>
              </a:rPr>
              <a:t> a </a:t>
            </a:r>
            <a:r>
              <a:rPr lang="en-US" sz="2000" dirty="0" err="1">
                <a:solidFill>
                  <a:srgbClr val="002060"/>
                </a:solidFill>
              </a:rPr>
              <a:t>administrativní</a:t>
            </a:r>
            <a:r>
              <a:rPr lang="en-US" sz="2000" dirty="0">
                <a:solidFill>
                  <a:srgbClr val="002060"/>
                </a:solidFill>
              </a:rPr>
              <a:t> </a:t>
            </a:r>
            <a:r>
              <a:rPr lang="en-US" sz="2000" dirty="0" err="1">
                <a:solidFill>
                  <a:srgbClr val="002060"/>
                </a:solidFill>
              </a:rPr>
              <a:t>náklady</a:t>
            </a:r>
            <a:r>
              <a:rPr lang="en-US" sz="2000" dirty="0">
                <a:solidFill>
                  <a:srgbClr val="002060"/>
                </a:solidFill>
              </a:rPr>
              <a:t> </a:t>
            </a:r>
            <a:r>
              <a:rPr lang="cs-CZ" sz="2000" dirty="0">
                <a:solidFill>
                  <a:srgbClr val="002060"/>
                </a:solidFill>
              </a:rPr>
              <a:t>- </a:t>
            </a:r>
            <a:r>
              <a:rPr lang="en-US" sz="2000" dirty="0" err="1">
                <a:solidFill>
                  <a:srgbClr val="002060"/>
                </a:solidFill>
              </a:rPr>
              <a:t>mají</a:t>
            </a:r>
            <a:r>
              <a:rPr lang="en-US" sz="2000" dirty="0">
                <a:solidFill>
                  <a:srgbClr val="002060"/>
                </a:solidFill>
              </a:rPr>
              <a:t> </a:t>
            </a:r>
            <a:r>
              <a:rPr lang="en-US" sz="2000" dirty="0" err="1">
                <a:solidFill>
                  <a:srgbClr val="002060"/>
                </a:solidFill>
              </a:rPr>
              <a:t>vliv</a:t>
            </a:r>
            <a:r>
              <a:rPr lang="en-US" sz="2000" dirty="0">
                <a:solidFill>
                  <a:srgbClr val="002060"/>
                </a:solidFill>
              </a:rPr>
              <a:t> </a:t>
            </a:r>
            <a:r>
              <a:rPr lang="en-US" sz="2000" dirty="0" err="1">
                <a:solidFill>
                  <a:srgbClr val="002060"/>
                </a:solidFill>
              </a:rPr>
              <a:t>na</a:t>
            </a:r>
            <a:r>
              <a:rPr lang="en-US" sz="2000" dirty="0">
                <a:solidFill>
                  <a:srgbClr val="002060"/>
                </a:solidFill>
              </a:rPr>
              <a:t> </a:t>
            </a:r>
            <a:r>
              <a:rPr lang="en-US" sz="2000" dirty="0" err="1">
                <a:solidFill>
                  <a:srgbClr val="002060"/>
                </a:solidFill>
              </a:rPr>
              <a:t>cenu</a:t>
            </a:r>
            <a:r>
              <a:rPr lang="en-US" sz="2000" dirty="0">
                <a:solidFill>
                  <a:srgbClr val="002060"/>
                </a:solidFill>
              </a:rPr>
              <a:t> pro </a:t>
            </a:r>
            <a:r>
              <a:rPr lang="en-US" sz="2000" dirty="0" err="1">
                <a:solidFill>
                  <a:srgbClr val="002060"/>
                </a:solidFill>
              </a:rPr>
              <a:t>konečného</a:t>
            </a:r>
            <a:r>
              <a:rPr lang="en-US" sz="2000" dirty="0">
                <a:solidFill>
                  <a:srgbClr val="002060"/>
                </a:solidFill>
              </a:rPr>
              <a:t> </a:t>
            </a:r>
            <a:r>
              <a:rPr lang="en-US" sz="2000" dirty="0" err="1">
                <a:solidFill>
                  <a:srgbClr val="002060"/>
                </a:solidFill>
              </a:rPr>
              <a:t>spotřebitele</a:t>
            </a:r>
            <a:r>
              <a:rPr lang="en-US" sz="2000" dirty="0">
                <a:solidFill>
                  <a:srgbClr val="002060"/>
                </a:solidFill>
              </a:rPr>
              <a:t> a </a:t>
            </a:r>
            <a:r>
              <a:rPr lang="en-US" sz="2000" dirty="0" err="1">
                <a:solidFill>
                  <a:srgbClr val="002060"/>
                </a:solidFill>
              </a:rPr>
              <a:t>tohoto</a:t>
            </a:r>
            <a:r>
              <a:rPr lang="en-US" sz="2000" dirty="0">
                <a:solidFill>
                  <a:srgbClr val="002060"/>
                </a:solidFill>
              </a:rPr>
              <a:t> </a:t>
            </a:r>
            <a:r>
              <a:rPr lang="en-US" sz="2000" dirty="0" err="1">
                <a:solidFill>
                  <a:srgbClr val="002060"/>
                </a:solidFill>
              </a:rPr>
              <a:t>také</a:t>
            </a:r>
            <a:r>
              <a:rPr lang="en-US" sz="2000" dirty="0">
                <a:solidFill>
                  <a:srgbClr val="002060"/>
                </a:solidFill>
              </a:rPr>
              <a:t> </a:t>
            </a:r>
            <a:r>
              <a:rPr lang="en-US" sz="2000" dirty="0" err="1">
                <a:solidFill>
                  <a:srgbClr val="002060"/>
                </a:solidFill>
              </a:rPr>
              <a:t>ve</a:t>
            </a:r>
            <a:r>
              <a:rPr lang="en-US" sz="2000" dirty="0">
                <a:solidFill>
                  <a:srgbClr val="002060"/>
                </a:solidFill>
              </a:rPr>
              <a:t> </a:t>
            </a:r>
            <a:r>
              <a:rPr lang="en-US" sz="2000" dirty="0" err="1">
                <a:solidFill>
                  <a:srgbClr val="002060"/>
                </a:solidFill>
              </a:rPr>
              <a:t>většině</a:t>
            </a:r>
            <a:r>
              <a:rPr lang="en-US" sz="2000" dirty="0">
                <a:solidFill>
                  <a:srgbClr val="002060"/>
                </a:solidFill>
              </a:rPr>
              <a:t> </a:t>
            </a:r>
            <a:r>
              <a:rPr lang="en-US" sz="2000" dirty="0" err="1">
                <a:solidFill>
                  <a:srgbClr val="002060"/>
                </a:solidFill>
              </a:rPr>
              <a:t>případů</a:t>
            </a:r>
            <a:r>
              <a:rPr lang="en-US" sz="2000" dirty="0">
                <a:solidFill>
                  <a:srgbClr val="002060"/>
                </a:solidFill>
              </a:rPr>
              <a:t> </a:t>
            </a:r>
            <a:r>
              <a:rPr lang="en-US" sz="2000" dirty="0" err="1">
                <a:solidFill>
                  <a:srgbClr val="002060"/>
                </a:solidFill>
              </a:rPr>
              <a:t>nejvíce</a:t>
            </a:r>
            <a:r>
              <a:rPr lang="en-US" sz="2000" dirty="0">
                <a:solidFill>
                  <a:srgbClr val="002060"/>
                </a:solidFill>
              </a:rPr>
              <a:t> </a:t>
            </a:r>
            <a:r>
              <a:rPr lang="en-US" sz="2000" dirty="0" err="1">
                <a:solidFill>
                  <a:srgbClr val="002060"/>
                </a:solidFill>
              </a:rPr>
              <a:t>zatěžují</a:t>
            </a:r>
            <a:r>
              <a:rPr lang="en-US" sz="2000" dirty="0">
                <a:solidFill>
                  <a:srgbClr val="002060"/>
                </a:solidFill>
              </a:rPr>
              <a:t>. </a:t>
            </a:r>
            <a:r>
              <a:rPr lang="en-US" sz="2000" dirty="0" err="1">
                <a:solidFill>
                  <a:srgbClr val="002060"/>
                </a:solidFill>
              </a:rPr>
              <a:t>Někdy</a:t>
            </a:r>
            <a:r>
              <a:rPr lang="en-US" sz="2000" dirty="0">
                <a:solidFill>
                  <a:srgbClr val="002060"/>
                </a:solidFill>
              </a:rPr>
              <a:t> </a:t>
            </a:r>
            <a:r>
              <a:rPr lang="en-US" sz="2000" dirty="0" err="1">
                <a:solidFill>
                  <a:srgbClr val="002060"/>
                </a:solidFill>
              </a:rPr>
              <a:t>však</a:t>
            </a:r>
            <a:r>
              <a:rPr lang="en-US" sz="2000" dirty="0">
                <a:solidFill>
                  <a:srgbClr val="002060"/>
                </a:solidFill>
              </a:rPr>
              <a:t> </a:t>
            </a:r>
            <a:r>
              <a:rPr lang="en-US" sz="2000" dirty="0" err="1">
                <a:solidFill>
                  <a:srgbClr val="002060"/>
                </a:solidFill>
              </a:rPr>
              <a:t>konečný</a:t>
            </a:r>
            <a:r>
              <a:rPr lang="en-US" sz="2000" dirty="0">
                <a:solidFill>
                  <a:srgbClr val="002060"/>
                </a:solidFill>
              </a:rPr>
              <a:t> </a:t>
            </a:r>
            <a:r>
              <a:rPr lang="en-US" sz="2000" dirty="0" err="1">
                <a:solidFill>
                  <a:srgbClr val="002060"/>
                </a:solidFill>
              </a:rPr>
              <a:t>spotřebitel</a:t>
            </a:r>
            <a:r>
              <a:rPr lang="en-US" sz="2000" dirty="0">
                <a:solidFill>
                  <a:srgbClr val="002060"/>
                </a:solidFill>
              </a:rPr>
              <a:t> </a:t>
            </a:r>
            <a:r>
              <a:rPr lang="en-US" sz="2000" dirty="0" err="1">
                <a:solidFill>
                  <a:srgbClr val="002060"/>
                </a:solidFill>
              </a:rPr>
              <a:t>může</a:t>
            </a:r>
            <a:r>
              <a:rPr lang="en-US" sz="2000" dirty="0">
                <a:solidFill>
                  <a:srgbClr val="002060"/>
                </a:solidFill>
              </a:rPr>
              <a:t> </a:t>
            </a:r>
            <a:r>
              <a:rPr lang="en-US" sz="2000" dirty="0" err="1">
                <a:solidFill>
                  <a:srgbClr val="002060"/>
                </a:solidFill>
              </a:rPr>
              <a:t>těžit</a:t>
            </a:r>
            <a:r>
              <a:rPr lang="en-US" sz="2000" dirty="0">
                <a:solidFill>
                  <a:srgbClr val="002060"/>
                </a:solidFill>
              </a:rPr>
              <a:t> z </a:t>
            </a:r>
            <a:r>
              <a:rPr lang="en-US" sz="2000" dirty="0" err="1">
                <a:solidFill>
                  <a:srgbClr val="002060"/>
                </a:solidFill>
              </a:rPr>
              <a:t>toho</a:t>
            </a:r>
            <a:r>
              <a:rPr lang="en-US" sz="2000" dirty="0">
                <a:solidFill>
                  <a:srgbClr val="002060"/>
                </a:solidFill>
              </a:rPr>
              <a:t>, </a:t>
            </a:r>
            <a:r>
              <a:rPr lang="en-US" sz="2000" dirty="0" err="1">
                <a:solidFill>
                  <a:srgbClr val="002060"/>
                </a:solidFill>
              </a:rPr>
              <a:t>že</a:t>
            </a:r>
            <a:r>
              <a:rPr lang="en-US" sz="2000" dirty="0">
                <a:solidFill>
                  <a:srgbClr val="002060"/>
                </a:solidFill>
              </a:rPr>
              <a:t> </a:t>
            </a:r>
            <a:r>
              <a:rPr lang="en-US" sz="2000" dirty="0" err="1">
                <a:solidFill>
                  <a:srgbClr val="002060"/>
                </a:solidFill>
              </a:rPr>
              <a:t>výrobce</a:t>
            </a:r>
            <a:r>
              <a:rPr lang="en-US" sz="2000" dirty="0">
                <a:solidFill>
                  <a:srgbClr val="002060"/>
                </a:solidFill>
              </a:rPr>
              <a:t>, </a:t>
            </a:r>
            <a:r>
              <a:rPr lang="en-US" sz="2000" dirty="0" err="1">
                <a:solidFill>
                  <a:srgbClr val="002060"/>
                </a:solidFill>
              </a:rPr>
              <a:t>snažící</a:t>
            </a:r>
            <a:r>
              <a:rPr lang="en-US" sz="2000" dirty="0">
                <a:solidFill>
                  <a:srgbClr val="002060"/>
                </a:solidFill>
              </a:rPr>
              <a:t> se o </a:t>
            </a:r>
            <a:r>
              <a:rPr lang="en-US" sz="2000" dirty="0" err="1">
                <a:solidFill>
                  <a:srgbClr val="002060"/>
                </a:solidFill>
              </a:rPr>
              <a:t>proniknutí</a:t>
            </a:r>
            <a:r>
              <a:rPr lang="en-US" sz="2000" dirty="0">
                <a:solidFill>
                  <a:srgbClr val="002060"/>
                </a:solidFill>
              </a:rPr>
              <a:t> </a:t>
            </a:r>
            <a:r>
              <a:rPr lang="en-US" sz="2000" dirty="0" err="1">
                <a:solidFill>
                  <a:srgbClr val="002060"/>
                </a:solidFill>
              </a:rPr>
              <a:t>na</a:t>
            </a:r>
            <a:r>
              <a:rPr lang="en-US" sz="2000" dirty="0">
                <a:solidFill>
                  <a:srgbClr val="002060"/>
                </a:solidFill>
              </a:rPr>
              <a:t> </a:t>
            </a:r>
            <a:r>
              <a:rPr lang="en-US" sz="2000" dirty="0" err="1">
                <a:solidFill>
                  <a:srgbClr val="002060"/>
                </a:solidFill>
              </a:rPr>
              <a:t>zahraniční</a:t>
            </a:r>
            <a:r>
              <a:rPr lang="en-US" sz="2000" dirty="0">
                <a:solidFill>
                  <a:srgbClr val="002060"/>
                </a:solidFill>
              </a:rPr>
              <a:t> </a:t>
            </a:r>
            <a:r>
              <a:rPr lang="en-US" sz="2000" dirty="0" err="1">
                <a:solidFill>
                  <a:srgbClr val="002060"/>
                </a:solidFill>
              </a:rPr>
              <a:t>trh</a:t>
            </a:r>
            <a:r>
              <a:rPr lang="en-US" sz="2000" dirty="0">
                <a:solidFill>
                  <a:srgbClr val="002060"/>
                </a:solidFill>
              </a:rPr>
              <a:t>, </a:t>
            </a:r>
            <a:r>
              <a:rPr lang="en-US" sz="2000" dirty="0" err="1">
                <a:solidFill>
                  <a:srgbClr val="002060"/>
                </a:solidFill>
              </a:rPr>
              <a:t>sníží</a:t>
            </a:r>
            <a:r>
              <a:rPr lang="en-US" sz="2000" dirty="0">
                <a:solidFill>
                  <a:srgbClr val="002060"/>
                </a:solidFill>
              </a:rPr>
              <a:t> </a:t>
            </a:r>
            <a:r>
              <a:rPr lang="en-US" sz="2000" dirty="0" err="1">
                <a:solidFill>
                  <a:srgbClr val="002060"/>
                </a:solidFill>
              </a:rPr>
              <a:t>záměrně</a:t>
            </a:r>
            <a:r>
              <a:rPr lang="en-US" sz="2000" dirty="0">
                <a:solidFill>
                  <a:srgbClr val="002060"/>
                </a:solidFill>
              </a:rPr>
              <a:t> </a:t>
            </a:r>
            <a:r>
              <a:rPr lang="en-US" sz="2000" dirty="0" err="1">
                <a:solidFill>
                  <a:srgbClr val="002060"/>
                </a:solidFill>
              </a:rPr>
              <a:t>míru</a:t>
            </a:r>
            <a:r>
              <a:rPr lang="en-US" sz="2000" dirty="0">
                <a:solidFill>
                  <a:srgbClr val="002060"/>
                </a:solidFill>
              </a:rPr>
              <a:t> </a:t>
            </a:r>
            <a:r>
              <a:rPr lang="en-US" sz="2000" dirty="0" err="1">
                <a:solidFill>
                  <a:srgbClr val="002060"/>
                </a:solidFill>
              </a:rPr>
              <a:t>rentability</a:t>
            </a:r>
            <a:r>
              <a:rPr lang="en-US" sz="2000" dirty="0">
                <a:solidFill>
                  <a:srgbClr val="002060"/>
                </a:solidFill>
              </a:rPr>
              <a:t>. </a:t>
            </a:r>
          </a:p>
        </p:txBody>
      </p:sp>
      <p:sp>
        <p:nvSpPr>
          <p:cNvPr id="6" name="Nadpis 5"/>
          <p:cNvSpPr>
            <a:spLocks noGrp="1"/>
          </p:cNvSpPr>
          <p:nvPr>
            <p:ph type="title"/>
          </p:nvPr>
        </p:nvSpPr>
        <p:spPr>
          <a:xfrm>
            <a:off x="179512" y="195486"/>
            <a:ext cx="7560840" cy="507703"/>
          </a:xfrm>
        </p:spPr>
        <p:txBody>
          <a:bodyPr/>
          <a:lstStyle/>
          <a:p>
            <a:r>
              <a:rPr lang="en-US" dirty="0" err="1"/>
              <a:t>Analýza</a:t>
            </a:r>
            <a:r>
              <a:rPr lang="en-US" dirty="0"/>
              <a:t> </a:t>
            </a:r>
            <a:r>
              <a:rPr lang="en-US" dirty="0" err="1"/>
              <a:t>faktorů</a:t>
            </a:r>
            <a:r>
              <a:rPr lang="en-US" dirty="0"/>
              <a:t> </a:t>
            </a:r>
            <a:r>
              <a:rPr lang="en-US" dirty="0" err="1"/>
              <a:t>okolí</a:t>
            </a:r>
            <a:r>
              <a:rPr lang="cs-CZ" dirty="0"/>
              <a:t> 3</a:t>
            </a:r>
          </a:p>
        </p:txBody>
      </p:sp>
    </p:spTree>
    <p:extLst>
      <p:ext uri="{BB962C8B-B14F-4D97-AF65-F5344CB8AC3E}">
        <p14:creationId xmlns:p14="http://schemas.microsoft.com/office/powerpoint/2010/main" val="214321118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38643"/>
            <a:ext cx="8280920" cy="2808312"/>
          </a:xfrm>
          <a:prstGeom prst="rect">
            <a:avLst/>
          </a:prstGeom>
        </p:spPr>
        <p:txBody>
          <a:bodyPr>
            <a:noAutofit/>
          </a:bodyPr>
          <a:lstStyle/>
          <a:p>
            <a:r>
              <a:rPr lang="cs-CZ" sz="2000" dirty="0">
                <a:solidFill>
                  <a:srgbClr val="002060"/>
                </a:solidFill>
              </a:rPr>
              <a:t>Arabské země, Indický subkontinent, Japonsko, Blízký východ, Východní Afrika, Jihovýchodní Asie: ukázat chodidla nohou nebo dotknout se někoho botami je považováno za velké faux pas. Dále se nesmí podat při pozdravu levou ruku nebo levou rukou podávat jídlo u stolu.</a:t>
            </a:r>
          </a:p>
          <a:p>
            <a:r>
              <a:rPr lang="cs-CZ" sz="2000" dirty="0">
                <a:solidFill>
                  <a:srgbClr val="002060"/>
                </a:solidFill>
              </a:rPr>
              <a:t>Arabsky mluvící země: položit Korán nebo náboženskou literaturu na podlahu je nepřípustné. </a:t>
            </a:r>
          </a:p>
          <a:p>
            <a:r>
              <a:rPr lang="cs-CZ" sz="2000" dirty="0">
                <a:solidFill>
                  <a:srgbClr val="002060"/>
                </a:solidFill>
              </a:rPr>
              <a:t>Skandinávie, Střední a východní Evropa, Japonsko, Čína, </a:t>
            </a:r>
            <a:r>
              <a:rPr lang="cs-CZ" sz="2000" dirty="0" err="1">
                <a:solidFill>
                  <a:srgbClr val="002060"/>
                </a:solidFill>
              </a:rPr>
              <a:t>Hawaii</a:t>
            </a:r>
            <a:r>
              <a:rPr lang="cs-CZ" sz="2000" dirty="0">
                <a:solidFill>
                  <a:srgbClr val="002060"/>
                </a:solidFill>
              </a:rPr>
              <a:t>, Turecko, Indie: je nepřijatelné vstoupit do něčí domácnosti s botami na nohou. </a:t>
            </a:r>
          </a:p>
          <a:p>
            <a:r>
              <a:rPr lang="cs-CZ" sz="2000" dirty="0">
                <a:solidFill>
                  <a:srgbClr val="002060"/>
                </a:solidFill>
              </a:rPr>
              <a:t>Čína: je neslušné dát někomu hodinky jako dárek. Výraz pro "dávat hodinky" je homonymum pro „pohřbívání mrtvých“. Je také považováno za neslušné jíst dříve, než starší. Další faux pas u jídelního stolu je jíst jídlo bez „návratu/prokládání“ rýží. To je vnímána také jako faux pas v Japonsku.</a:t>
            </a:r>
            <a:endParaRPr lang="en-US" sz="2000" dirty="0">
              <a:solidFill>
                <a:srgbClr val="002060"/>
              </a:solidFill>
            </a:endParaRPr>
          </a:p>
        </p:txBody>
      </p:sp>
      <p:sp>
        <p:nvSpPr>
          <p:cNvPr id="6" name="Nadpis 5"/>
          <p:cNvSpPr>
            <a:spLocks noGrp="1"/>
          </p:cNvSpPr>
          <p:nvPr>
            <p:ph type="title"/>
          </p:nvPr>
        </p:nvSpPr>
        <p:spPr>
          <a:xfrm>
            <a:off x="179512" y="195486"/>
            <a:ext cx="7560840" cy="507703"/>
          </a:xfrm>
        </p:spPr>
        <p:txBody>
          <a:bodyPr/>
          <a:lstStyle/>
          <a:p>
            <a:r>
              <a:rPr lang="cs-CZ" dirty="0"/>
              <a:t>Mezinárodní odlišnosti 3</a:t>
            </a:r>
          </a:p>
        </p:txBody>
      </p:sp>
    </p:spTree>
    <p:extLst>
      <p:ext uri="{BB962C8B-B14F-4D97-AF65-F5344CB8AC3E}">
        <p14:creationId xmlns:p14="http://schemas.microsoft.com/office/powerpoint/2010/main" val="289556615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1059582"/>
            <a:ext cx="8280920" cy="2808312"/>
          </a:xfrm>
          <a:prstGeom prst="rect">
            <a:avLst/>
          </a:prstGeom>
        </p:spPr>
        <p:txBody>
          <a:bodyPr>
            <a:noAutofit/>
          </a:bodyPr>
          <a:lstStyle/>
          <a:p>
            <a:r>
              <a:rPr lang="cs-CZ" sz="2000" dirty="0">
                <a:solidFill>
                  <a:srgbClr val="002060"/>
                </a:solidFill>
              </a:rPr>
              <a:t>Za dumpingový prodej je možno považovat takový prodej, kde cena zboží je nižší, než jeho výrobní náklady. Jiný přístup charakterizuje dumping jako prodej zboží na zahraničních trzích za cenu nižší, než za jaké je prodáváno na tuzemských trzích.</a:t>
            </a:r>
          </a:p>
          <a:p>
            <a:r>
              <a:rPr lang="cs-CZ" sz="2000" dirty="0">
                <a:solidFill>
                  <a:srgbClr val="002060"/>
                </a:solidFill>
              </a:rPr>
              <a:t>Rozlišujeme tzv. „dravý dumping“, kdy se záměrně prodává zboží na zahraničním trhu se ztrátou. A neúmyslný dumping, který nastává v důsledku časového nesouladu mezi obchodní transakcí, odesláním a obdržením zboží včetně úhrady faktury, kdy cena je nižší vlivem změn v kurzu příslušné měny nebo v důsledku inflace. </a:t>
            </a:r>
          </a:p>
        </p:txBody>
      </p:sp>
      <p:sp>
        <p:nvSpPr>
          <p:cNvPr id="6" name="Nadpis 5"/>
          <p:cNvSpPr>
            <a:spLocks noGrp="1"/>
          </p:cNvSpPr>
          <p:nvPr>
            <p:ph type="title"/>
          </p:nvPr>
        </p:nvSpPr>
        <p:spPr>
          <a:xfrm>
            <a:off x="179512" y="195486"/>
            <a:ext cx="7560840" cy="507703"/>
          </a:xfrm>
        </p:spPr>
        <p:txBody>
          <a:bodyPr/>
          <a:lstStyle/>
          <a:p>
            <a:r>
              <a:rPr lang="en-US" dirty="0"/>
              <a:t>Dumping </a:t>
            </a:r>
            <a:endParaRPr lang="cs-CZ" dirty="0"/>
          </a:p>
        </p:txBody>
      </p:sp>
    </p:spTree>
    <p:extLst>
      <p:ext uri="{BB962C8B-B14F-4D97-AF65-F5344CB8AC3E}">
        <p14:creationId xmlns:p14="http://schemas.microsoft.com/office/powerpoint/2010/main" val="31290482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915566"/>
            <a:ext cx="8280920" cy="2808312"/>
          </a:xfrm>
          <a:prstGeom prst="rect">
            <a:avLst/>
          </a:prstGeom>
        </p:spPr>
        <p:txBody>
          <a:bodyPr>
            <a:noAutofit/>
          </a:bodyPr>
          <a:lstStyle/>
          <a:p>
            <a:r>
              <a:rPr lang="cs-CZ" sz="2000" dirty="0">
                <a:solidFill>
                  <a:srgbClr val="002060"/>
                </a:solidFill>
              </a:rPr>
              <a:t>V zemích s vysokou inflací nebo s častými změnami směnných podmínek je nutno spojit prodejní cenu s náklady na prodej zboží a s náklady na obměnu sortimentu. Pokud je cena zboží nižší, než náklady na obměnu sortimentu, není vhodné exportovat. V případě dlouhodobého kontraktu, nebo několikaměsíčního zpožďování plateb za zboží je nutno zapracovat do ceny i inflační faktory. Exportér sice nemůže ovlivnit inflaci a kontrolu cen v zemi, kam je zboží určeno, může ale využívat různé metody, které umožní kompenzaci inflačních tlaků a kontroly cen. Firmy mohou započítávat do ceny zvláštní služby, zvýšit ceny za dopravu, rozčlenit produkt na součásti a ocenit každou součástku, nebo požadovat nákup dvou produktů zároveň, přičemž nelze dodat jeden produkt bez druhého, který je oceněn vyšší cenou. </a:t>
            </a:r>
          </a:p>
        </p:txBody>
      </p:sp>
      <p:sp>
        <p:nvSpPr>
          <p:cNvPr id="6" name="Nadpis 5"/>
          <p:cNvSpPr>
            <a:spLocks noGrp="1"/>
          </p:cNvSpPr>
          <p:nvPr>
            <p:ph type="title"/>
          </p:nvPr>
        </p:nvSpPr>
        <p:spPr>
          <a:xfrm>
            <a:off x="179512" y="195486"/>
            <a:ext cx="7560840" cy="507703"/>
          </a:xfrm>
        </p:spPr>
        <p:txBody>
          <a:bodyPr/>
          <a:lstStyle/>
          <a:p>
            <a:r>
              <a:rPr lang="en-US" dirty="0" err="1"/>
              <a:t>Inflace</a:t>
            </a:r>
            <a:endParaRPr lang="cs-CZ" dirty="0"/>
          </a:p>
        </p:txBody>
      </p:sp>
    </p:spTree>
    <p:extLst>
      <p:ext uri="{BB962C8B-B14F-4D97-AF65-F5344CB8AC3E}">
        <p14:creationId xmlns:p14="http://schemas.microsoft.com/office/powerpoint/2010/main" val="375988040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38643"/>
            <a:ext cx="8280920" cy="2808312"/>
          </a:xfrm>
          <a:prstGeom prst="rect">
            <a:avLst/>
          </a:prstGeom>
        </p:spPr>
        <p:txBody>
          <a:bodyPr>
            <a:noAutofit/>
          </a:bodyPr>
          <a:lstStyle/>
          <a:p>
            <a:r>
              <a:rPr lang="cs-CZ" sz="2400" dirty="0">
                <a:solidFill>
                  <a:srgbClr val="002060"/>
                </a:solidFill>
              </a:rPr>
              <a:t>Volně plovoucí měnové kurzy. </a:t>
            </a:r>
          </a:p>
          <a:p>
            <a:r>
              <a:rPr lang="cs-CZ" sz="2400" dirty="0">
                <a:solidFill>
                  <a:srgbClr val="002060"/>
                </a:solidFill>
              </a:rPr>
              <a:t>Regulace ČNB, ECB.</a:t>
            </a:r>
          </a:p>
          <a:p>
            <a:r>
              <a:rPr lang="cs-CZ" sz="2400" dirty="0">
                <a:solidFill>
                  <a:srgbClr val="002060"/>
                </a:solidFill>
              </a:rPr>
              <a:t>Uzavírání kontraktů v měně země prodávajícího nebo nakupujícího?</a:t>
            </a:r>
          </a:p>
          <a:p>
            <a:r>
              <a:rPr lang="cs-CZ" sz="2400" dirty="0">
                <a:solidFill>
                  <a:srgbClr val="002060"/>
                </a:solidFill>
              </a:rPr>
              <a:t>Další riziko spočívá ve změně hodnoty měny jedné země vůči hodnotě měny jiné. Problém se zvyšuje v případě, že firma realizuje své zahraniční operace ve více zemích. Pokud má firma dlouhodobé plány stálých operací na zahraničních trzích a chce zůstat konkurence schopnou, musí se její cenová strategie přizpůsobovat změnám hodnoty měny. </a:t>
            </a:r>
          </a:p>
          <a:p>
            <a:endParaRPr lang="cs-CZ" sz="2400" dirty="0">
              <a:solidFill>
                <a:srgbClr val="002060"/>
              </a:solidFill>
            </a:endParaRPr>
          </a:p>
        </p:txBody>
      </p:sp>
      <p:sp>
        <p:nvSpPr>
          <p:cNvPr id="6" name="Nadpis 5"/>
          <p:cNvSpPr>
            <a:spLocks noGrp="1"/>
          </p:cNvSpPr>
          <p:nvPr>
            <p:ph type="title"/>
          </p:nvPr>
        </p:nvSpPr>
        <p:spPr>
          <a:xfrm>
            <a:off x="179512" y="195486"/>
            <a:ext cx="7560840" cy="507703"/>
          </a:xfrm>
        </p:spPr>
        <p:txBody>
          <a:bodyPr/>
          <a:lstStyle/>
          <a:p>
            <a:r>
              <a:rPr lang="en-US" dirty="0" err="1"/>
              <a:t>Fluktuace</a:t>
            </a:r>
            <a:r>
              <a:rPr lang="en-US" dirty="0"/>
              <a:t> </a:t>
            </a:r>
            <a:r>
              <a:rPr lang="en-US" dirty="0" err="1"/>
              <a:t>směnných</a:t>
            </a:r>
            <a:r>
              <a:rPr lang="en-US" dirty="0"/>
              <a:t> </a:t>
            </a:r>
            <a:r>
              <a:rPr lang="en-US" dirty="0" err="1"/>
              <a:t>kurzů</a:t>
            </a:r>
            <a:endParaRPr lang="cs-CZ" dirty="0"/>
          </a:p>
        </p:txBody>
      </p:sp>
    </p:spTree>
    <p:extLst>
      <p:ext uri="{BB962C8B-B14F-4D97-AF65-F5344CB8AC3E}">
        <p14:creationId xmlns:p14="http://schemas.microsoft.com/office/powerpoint/2010/main" val="8475180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1059582"/>
            <a:ext cx="8280920" cy="2808312"/>
          </a:xfrm>
          <a:prstGeom prst="rect">
            <a:avLst/>
          </a:prstGeom>
        </p:spPr>
        <p:txBody>
          <a:bodyPr>
            <a:noAutofit/>
          </a:bodyPr>
          <a:lstStyle/>
          <a:p>
            <a:r>
              <a:rPr lang="cs-CZ" sz="2400" dirty="0">
                <a:solidFill>
                  <a:srgbClr val="002060"/>
                </a:solidFill>
              </a:rPr>
              <a:t>Průběžně jsou sledovány pohyby cen základních rozhodujících komodit (surovin, ropy, obilí apod.), jejichž cena je vytvářena poptávkou a nabídkou na komoditních burzách.</a:t>
            </a:r>
          </a:p>
        </p:txBody>
      </p:sp>
      <p:sp>
        <p:nvSpPr>
          <p:cNvPr id="6" name="Nadpis 5"/>
          <p:cNvSpPr>
            <a:spLocks noGrp="1"/>
          </p:cNvSpPr>
          <p:nvPr>
            <p:ph type="title"/>
          </p:nvPr>
        </p:nvSpPr>
        <p:spPr>
          <a:xfrm>
            <a:off x="179512" y="195486"/>
            <a:ext cx="7560840" cy="507703"/>
          </a:xfrm>
        </p:spPr>
        <p:txBody>
          <a:bodyPr/>
          <a:lstStyle/>
          <a:p>
            <a:r>
              <a:rPr lang="cs-CZ" dirty="0"/>
              <a:t>Analýza světových cen </a:t>
            </a:r>
          </a:p>
        </p:txBody>
      </p:sp>
    </p:spTree>
    <p:extLst>
      <p:ext uri="{BB962C8B-B14F-4D97-AF65-F5344CB8AC3E}">
        <p14:creationId xmlns:p14="http://schemas.microsoft.com/office/powerpoint/2010/main" val="16785193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179512" y="195486"/>
            <a:ext cx="5976664" cy="507703"/>
          </a:xfrm>
        </p:spPr>
        <p:txBody>
          <a:bodyPr/>
          <a:lstStyle/>
          <a:p>
            <a:r>
              <a:rPr lang="cs-CZ" dirty="0"/>
              <a:t>Jak vypadá nudná praxe? Analýza dat</a:t>
            </a:r>
          </a:p>
        </p:txBody>
      </p:sp>
      <p:pic>
        <p:nvPicPr>
          <p:cNvPr id="4" name="Zástupný symbol pro obsah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55576" y="987574"/>
            <a:ext cx="7169224" cy="3528392"/>
          </a:xfrm>
          <a:prstGeom prst="rect">
            <a:avLst/>
          </a:prstGeom>
        </p:spPr>
      </p:pic>
    </p:spTree>
    <p:extLst>
      <p:ext uri="{BB962C8B-B14F-4D97-AF65-F5344CB8AC3E}">
        <p14:creationId xmlns:p14="http://schemas.microsoft.com/office/powerpoint/2010/main" val="202708771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987574"/>
            <a:ext cx="8280920" cy="2808312"/>
          </a:xfrm>
          <a:prstGeom prst="rect">
            <a:avLst/>
          </a:prstGeom>
        </p:spPr>
        <p:txBody>
          <a:bodyPr>
            <a:noAutofit/>
          </a:bodyPr>
          <a:lstStyle/>
          <a:p>
            <a:r>
              <a:rPr lang="cs-CZ" altLang="zh-CN" sz="2400" dirty="0">
                <a:solidFill>
                  <a:srgbClr val="002060"/>
                </a:solidFill>
              </a:rPr>
              <a:t>Ve středomořských evropských zemích, v Latinské Americe a subsaharské Africe je normální, nebo alespoň široce tolerováno, aby člověk přišel půl hodiny pozdě na setkání, zatímco v Německu a ve Spojených státech by to bylo považováno za velmi neslušné. </a:t>
            </a:r>
          </a:p>
          <a:p>
            <a:r>
              <a:rPr lang="cs-CZ" altLang="zh-CN" sz="2400" dirty="0">
                <a:solidFill>
                  <a:srgbClr val="002060"/>
                </a:solidFill>
              </a:rPr>
              <a:t>V Africe, arabských kulturách, a některých zemích Jižní Ameriky (ne v Brazílii), je vhodné při setkání s kamarádkou, kterou člověk dlouho neviděl, říci, že přibrala. Znamená to, že je fyzicky zdravější než dříve. Toto by však bylo považováno za urážku v Indii, Evropě, Severní Americe a Austrálii.</a:t>
            </a:r>
          </a:p>
        </p:txBody>
      </p:sp>
      <p:sp>
        <p:nvSpPr>
          <p:cNvPr id="6" name="Nadpis 5"/>
          <p:cNvSpPr>
            <a:spLocks noGrp="1"/>
          </p:cNvSpPr>
          <p:nvPr>
            <p:ph type="title"/>
          </p:nvPr>
        </p:nvSpPr>
        <p:spPr>
          <a:xfrm>
            <a:off x="179512" y="195486"/>
            <a:ext cx="7560840" cy="507703"/>
          </a:xfrm>
        </p:spPr>
        <p:txBody>
          <a:bodyPr/>
          <a:lstStyle/>
          <a:p>
            <a:r>
              <a:rPr lang="cs-CZ" dirty="0"/>
              <a:t>Mezinárodní odlišnosti 4</a:t>
            </a:r>
          </a:p>
        </p:txBody>
      </p:sp>
    </p:spTree>
    <p:extLst>
      <p:ext uri="{BB962C8B-B14F-4D97-AF65-F5344CB8AC3E}">
        <p14:creationId xmlns:p14="http://schemas.microsoft.com/office/powerpoint/2010/main" val="406423457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843558"/>
            <a:ext cx="8280920" cy="2808312"/>
          </a:xfrm>
          <a:prstGeom prst="rect">
            <a:avLst/>
          </a:prstGeom>
        </p:spPr>
        <p:txBody>
          <a:bodyPr>
            <a:noAutofit/>
          </a:bodyPr>
          <a:lstStyle/>
          <a:p>
            <a:r>
              <a:rPr lang="cs-CZ" sz="2400" dirty="0">
                <a:solidFill>
                  <a:srgbClr val="002060"/>
                </a:solidFill>
              </a:rPr>
              <a:t>Základem je stanovení strategických cenových cílů podniku </a:t>
            </a:r>
          </a:p>
          <a:p>
            <a:r>
              <a:rPr lang="cs-CZ" sz="2400" dirty="0">
                <a:solidFill>
                  <a:srgbClr val="002060"/>
                </a:solidFill>
              </a:rPr>
              <a:t>Management při svém rozhodování o cenové strategii vychází z analýz všech výše uvedených faktorů, a dále ze základních cílů podniku. </a:t>
            </a:r>
          </a:p>
          <a:p>
            <a:r>
              <a:rPr lang="cs-CZ" sz="2400" dirty="0">
                <a:solidFill>
                  <a:srgbClr val="002060"/>
                </a:solidFill>
              </a:rPr>
              <a:t>Většinou se jedná o volbu mezi krátkodobými cíli, zaměřenými na rychlé dosažení zisku, a dlouhodobými strategickými zájmy. </a:t>
            </a:r>
          </a:p>
        </p:txBody>
      </p:sp>
      <p:sp>
        <p:nvSpPr>
          <p:cNvPr id="6" name="Nadpis 5"/>
          <p:cNvSpPr>
            <a:spLocks noGrp="1"/>
          </p:cNvSpPr>
          <p:nvPr>
            <p:ph type="title"/>
          </p:nvPr>
        </p:nvSpPr>
        <p:spPr>
          <a:xfrm>
            <a:off x="179512" y="195486"/>
            <a:ext cx="7560840" cy="507703"/>
          </a:xfrm>
        </p:spPr>
        <p:txBody>
          <a:bodyPr/>
          <a:lstStyle/>
          <a:p>
            <a:r>
              <a:rPr lang="cs-CZ" dirty="0"/>
              <a:t>3 Mezinárodní cenové strategie</a:t>
            </a:r>
          </a:p>
        </p:txBody>
      </p:sp>
    </p:spTree>
    <p:extLst>
      <p:ext uri="{BB962C8B-B14F-4D97-AF65-F5344CB8AC3E}">
        <p14:creationId xmlns:p14="http://schemas.microsoft.com/office/powerpoint/2010/main" val="69132907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987574"/>
            <a:ext cx="8280920" cy="2808312"/>
          </a:xfrm>
          <a:prstGeom prst="rect">
            <a:avLst/>
          </a:prstGeom>
        </p:spPr>
        <p:txBody>
          <a:bodyPr>
            <a:noAutofit/>
          </a:bodyPr>
          <a:lstStyle/>
          <a:p>
            <a:r>
              <a:rPr lang="en-US" sz="2000" dirty="0" err="1">
                <a:solidFill>
                  <a:srgbClr val="002060"/>
                </a:solidFill>
              </a:rPr>
              <a:t>Zisk</a:t>
            </a:r>
            <a:r>
              <a:rPr lang="en-US" sz="2000" dirty="0">
                <a:solidFill>
                  <a:srgbClr val="002060"/>
                </a:solidFill>
              </a:rPr>
              <a:t> – je-li </a:t>
            </a:r>
            <a:r>
              <a:rPr lang="en-US" sz="2000" dirty="0" err="1">
                <a:solidFill>
                  <a:srgbClr val="002060"/>
                </a:solidFill>
              </a:rPr>
              <a:t>hlavním</a:t>
            </a:r>
            <a:r>
              <a:rPr lang="en-US" sz="2000" dirty="0">
                <a:solidFill>
                  <a:srgbClr val="002060"/>
                </a:solidFill>
              </a:rPr>
              <a:t> </a:t>
            </a:r>
            <a:r>
              <a:rPr lang="en-US" sz="2000" dirty="0" err="1">
                <a:solidFill>
                  <a:srgbClr val="002060"/>
                </a:solidFill>
              </a:rPr>
              <a:t>cílem</a:t>
            </a:r>
            <a:r>
              <a:rPr lang="en-US" sz="2000" dirty="0">
                <a:solidFill>
                  <a:srgbClr val="002060"/>
                </a:solidFill>
              </a:rPr>
              <a:t> </a:t>
            </a:r>
            <a:r>
              <a:rPr lang="en-US" sz="2000" dirty="0" err="1">
                <a:solidFill>
                  <a:srgbClr val="002060"/>
                </a:solidFill>
              </a:rPr>
              <a:t>zisk</a:t>
            </a:r>
            <a:r>
              <a:rPr lang="en-US" sz="2000" dirty="0">
                <a:solidFill>
                  <a:srgbClr val="002060"/>
                </a:solidFill>
              </a:rPr>
              <a:t>, </a:t>
            </a:r>
            <a:r>
              <a:rPr lang="en-US" sz="2000" dirty="0" err="1">
                <a:solidFill>
                  <a:srgbClr val="002060"/>
                </a:solidFill>
              </a:rPr>
              <a:t>bude</a:t>
            </a:r>
            <a:r>
              <a:rPr lang="en-US" sz="2000" dirty="0">
                <a:solidFill>
                  <a:srgbClr val="002060"/>
                </a:solidFill>
              </a:rPr>
              <a:t> </a:t>
            </a:r>
            <a:r>
              <a:rPr lang="en-US" sz="2000" dirty="0" err="1">
                <a:solidFill>
                  <a:srgbClr val="002060"/>
                </a:solidFill>
              </a:rPr>
              <a:t>stanovena</a:t>
            </a:r>
            <a:r>
              <a:rPr lang="en-US" sz="2000" dirty="0">
                <a:solidFill>
                  <a:srgbClr val="002060"/>
                </a:solidFill>
              </a:rPr>
              <a:t> </a:t>
            </a:r>
            <a:r>
              <a:rPr lang="en-US" sz="2000" dirty="0" err="1">
                <a:solidFill>
                  <a:srgbClr val="002060"/>
                </a:solidFill>
              </a:rPr>
              <a:t>taková</a:t>
            </a:r>
            <a:r>
              <a:rPr lang="en-US" sz="2000" dirty="0">
                <a:solidFill>
                  <a:srgbClr val="002060"/>
                </a:solidFill>
              </a:rPr>
              <a:t> </a:t>
            </a:r>
            <a:r>
              <a:rPr lang="en-US" sz="2000" dirty="0" err="1">
                <a:solidFill>
                  <a:srgbClr val="002060"/>
                </a:solidFill>
              </a:rPr>
              <a:t>výše</a:t>
            </a:r>
            <a:r>
              <a:rPr lang="en-US" sz="2000" dirty="0">
                <a:solidFill>
                  <a:srgbClr val="002060"/>
                </a:solidFill>
              </a:rPr>
              <a:t> </a:t>
            </a:r>
            <a:r>
              <a:rPr lang="en-US" sz="2000" dirty="0" err="1">
                <a:solidFill>
                  <a:srgbClr val="002060"/>
                </a:solidFill>
              </a:rPr>
              <a:t>ceny</a:t>
            </a:r>
            <a:r>
              <a:rPr lang="en-US" sz="2000" dirty="0">
                <a:solidFill>
                  <a:srgbClr val="002060"/>
                </a:solidFill>
              </a:rPr>
              <a:t>, </a:t>
            </a:r>
            <a:r>
              <a:rPr lang="en-US" sz="2000" dirty="0" err="1">
                <a:solidFill>
                  <a:srgbClr val="002060"/>
                </a:solidFill>
              </a:rPr>
              <a:t>při</a:t>
            </a:r>
            <a:r>
              <a:rPr lang="en-US" sz="2000" dirty="0">
                <a:solidFill>
                  <a:srgbClr val="002060"/>
                </a:solidFill>
              </a:rPr>
              <a:t> </a:t>
            </a:r>
            <a:r>
              <a:rPr lang="en-US" sz="2000" dirty="0" err="1">
                <a:solidFill>
                  <a:srgbClr val="002060"/>
                </a:solidFill>
              </a:rPr>
              <a:t>které</a:t>
            </a:r>
            <a:r>
              <a:rPr lang="en-US" sz="2000" dirty="0">
                <a:solidFill>
                  <a:srgbClr val="002060"/>
                </a:solidFill>
              </a:rPr>
              <a:t> </a:t>
            </a:r>
            <a:r>
              <a:rPr lang="en-US" sz="2000" dirty="0" err="1">
                <a:solidFill>
                  <a:srgbClr val="002060"/>
                </a:solidFill>
              </a:rPr>
              <a:t>budou</a:t>
            </a:r>
            <a:r>
              <a:rPr lang="en-US" sz="2000" dirty="0">
                <a:solidFill>
                  <a:srgbClr val="002060"/>
                </a:solidFill>
              </a:rPr>
              <a:t> </a:t>
            </a:r>
            <a:r>
              <a:rPr lang="en-US" sz="2000" dirty="0" err="1">
                <a:solidFill>
                  <a:srgbClr val="002060"/>
                </a:solidFill>
              </a:rPr>
              <a:t>pokryty</a:t>
            </a:r>
            <a:r>
              <a:rPr lang="en-US" sz="2000" dirty="0">
                <a:solidFill>
                  <a:srgbClr val="002060"/>
                </a:solidFill>
              </a:rPr>
              <a:t> </a:t>
            </a:r>
            <a:r>
              <a:rPr lang="en-US" sz="2000" dirty="0" err="1">
                <a:solidFill>
                  <a:srgbClr val="002060"/>
                </a:solidFill>
              </a:rPr>
              <a:t>úplné</a:t>
            </a:r>
            <a:r>
              <a:rPr lang="en-US" sz="2000" dirty="0">
                <a:solidFill>
                  <a:srgbClr val="002060"/>
                </a:solidFill>
              </a:rPr>
              <a:t> </a:t>
            </a:r>
            <a:r>
              <a:rPr lang="en-US" sz="2000" dirty="0" err="1">
                <a:solidFill>
                  <a:srgbClr val="002060"/>
                </a:solidFill>
              </a:rPr>
              <a:t>náklady</a:t>
            </a:r>
            <a:r>
              <a:rPr lang="en-US" sz="2000" dirty="0">
                <a:solidFill>
                  <a:srgbClr val="002060"/>
                </a:solidFill>
              </a:rPr>
              <a:t> </a:t>
            </a:r>
            <a:r>
              <a:rPr lang="en-US" sz="2000" dirty="0" err="1">
                <a:solidFill>
                  <a:srgbClr val="002060"/>
                </a:solidFill>
              </a:rPr>
              <a:t>spojené</a:t>
            </a:r>
            <a:r>
              <a:rPr lang="en-US" sz="2000" dirty="0">
                <a:solidFill>
                  <a:srgbClr val="002060"/>
                </a:solidFill>
              </a:rPr>
              <a:t> s </a:t>
            </a:r>
            <a:r>
              <a:rPr lang="en-US" sz="2000" dirty="0" err="1">
                <a:solidFill>
                  <a:srgbClr val="002060"/>
                </a:solidFill>
              </a:rPr>
              <a:t>výrobou</a:t>
            </a:r>
            <a:r>
              <a:rPr lang="en-US" sz="2000" dirty="0">
                <a:solidFill>
                  <a:srgbClr val="002060"/>
                </a:solidFill>
              </a:rPr>
              <a:t> a </a:t>
            </a:r>
            <a:r>
              <a:rPr lang="en-US" sz="2000" dirty="0" err="1">
                <a:solidFill>
                  <a:srgbClr val="002060"/>
                </a:solidFill>
              </a:rPr>
              <a:t>bude</a:t>
            </a:r>
            <a:r>
              <a:rPr lang="en-US" sz="2000" dirty="0">
                <a:solidFill>
                  <a:srgbClr val="002060"/>
                </a:solidFill>
              </a:rPr>
              <a:t> </a:t>
            </a:r>
            <a:r>
              <a:rPr lang="en-US" sz="2000" dirty="0" err="1">
                <a:solidFill>
                  <a:srgbClr val="002060"/>
                </a:solidFill>
              </a:rPr>
              <a:t>zaručeno</a:t>
            </a:r>
            <a:r>
              <a:rPr lang="en-US" sz="2000" dirty="0">
                <a:solidFill>
                  <a:srgbClr val="002060"/>
                </a:solidFill>
              </a:rPr>
              <a:t> </a:t>
            </a:r>
            <a:r>
              <a:rPr lang="en-US" sz="2000" dirty="0" err="1">
                <a:solidFill>
                  <a:srgbClr val="002060"/>
                </a:solidFill>
              </a:rPr>
              <a:t>dosažení</a:t>
            </a:r>
            <a:r>
              <a:rPr lang="en-US" sz="2000" dirty="0">
                <a:solidFill>
                  <a:srgbClr val="002060"/>
                </a:solidFill>
              </a:rPr>
              <a:t> </a:t>
            </a:r>
            <a:r>
              <a:rPr lang="en-US" sz="2000" dirty="0" err="1">
                <a:solidFill>
                  <a:srgbClr val="002060"/>
                </a:solidFill>
              </a:rPr>
              <a:t>určité</a:t>
            </a:r>
            <a:r>
              <a:rPr lang="en-US" sz="2000" dirty="0">
                <a:solidFill>
                  <a:srgbClr val="002060"/>
                </a:solidFill>
              </a:rPr>
              <a:t> </a:t>
            </a:r>
            <a:r>
              <a:rPr lang="en-US" sz="2000" dirty="0" err="1">
                <a:solidFill>
                  <a:srgbClr val="002060"/>
                </a:solidFill>
              </a:rPr>
              <a:t>míry</a:t>
            </a:r>
            <a:r>
              <a:rPr lang="en-US" sz="2000" dirty="0">
                <a:solidFill>
                  <a:srgbClr val="002060"/>
                </a:solidFill>
              </a:rPr>
              <a:t> </a:t>
            </a:r>
            <a:r>
              <a:rPr lang="en-US" sz="2000" dirty="0" err="1">
                <a:solidFill>
                  <a:srgbClr val="002060"/>
                </a:solidFill>
              </a:rPr>
              <a:t>zisku</a:t>
            </a:r>
            <a:r>
              <a:rPr lang="en-US" sz="2000" dirty="0">
                <a:solidFill>
                  <a:srgbClr val="002060"/>
                </a:solidFill>
              </a:rPr>
              <a:t>. </a:t>
            </a:r>
          </a:p>
          <a:p>
            <a:r>
              <a:rPr lang="en-US" sz="2000" dirty="0" err="1">
                <a:solidFill>
                  <a:srgbClr val="002060"/>
                </a:solidFill>
              </a:rPr>
              <a:t>Maximalizace</a:t>
            </a:r>
            <a:r>
              <a:rPr lang="en-US" sz="2000" dirty="0">
                <a:solidFill>
                  <a:srgbClr val="002060"/>
                </a:solidFill>
              </a:rPr>
              <a:t> </a:t>
            </a:r>
            <a:r>
              <a:rPr lang="en-US" sz="2000" dirty="0" err="1">
                <a:solidFill>
                  <a:srgbClr val="002060"/>
                </a:solidFill>
              </a:rPr>
              <a:t>zisku</a:t>
            </a:r>
            <a:r>
              <a:rPr lang="en-US" sz="2000" dirty="0">
                <a:solidFill>
                  <a:srgbClr val="002060"/>
                </a:solidFill>
              </a:rPr>
              <a:t> – v </a:t>
            </a:r>
            <a:r>
              <a:rPr lang="en-US" sz="2000" dirty="0" err="1">
                <a:solidFill>
                  <a:srgbClr val="002060"/>
                </a:solidFill>
              </a:rPr>
              <a:t>tomto</a:t>
            </a:r>
            <a:r>
              <a:rPr lang="en-US" sz="2000" dirty="0">
                <a:solidFill>
                  <a:srgbClr val="002060"/>
                </a:solidFill>
              </a:rPr>
              <a:t> </a:t>
            </a:r>
            <a:r>
              <a:rPr lang="en-US" sz="2000" dirty="0" err="1">
                <a:solidFill>
                  <a:srgbClr val="002060"/>
                </a:solidFill>
              </a:rPr>
              <a:t>případě</a:t>
            </a:r>
            <a:r>
              <a:rPr lang="en-US" sz="2000" dirty="0">
                <a:solidFill>
                  <a:srgbClr val="002060"/>
                </a:solidFill>
              </a:rPr>
              <a:t> </a:t>
            </a:r>
            <a:r>
              <a:rPr lang="en-US" sz="2000" dirty="0" err="1">
                <a:solidFill>
                  <a:srgbClr val="002060"/>
                </a:solidFill>
              </a:rPr>
              <a:t>stanovuje</a:t>
            </a:r>
            <a:r>
              <a:rPr lang="en-US" sz="2000" dirty="0">
                <a:solidFill>
                  <a:srgbClr val="002060"/>
                </a:solidFill>
              </a:rPr>
              <a:t> firma </a:t>
            </a:r>
            <a:r>
              <a:rPr lang="en-US" sz="2000" dirty="0" err="1">
                <a:solidFill>
                  <a:srgbClr val="002060"/>
                </a:solidFill>
              </a:rPr>
              <a:t>cenu</a:t>
            </a:r>
            <a:r>
              <a:rPr lang="en-US" sz="2000" dirty="0">
                <a:solidFill>
                  <a:srgbClr val="002060"/>
                </a:solidFill>
              </a:rPr>
              <a:t> </a:t>
            </a:r>
            <a:r>
              <a:rPr lang="en-US" sz="2000" dirty="0" err="1">
                <a:solidFill>
                  <a:srgbClr val="002060"/>
                </a:solidFill>
              </a:rPr>
              <a:t>na</a:t>
            </a:r>
            <a:r>
              <a:rPr lang="en-US" sz="2000" dirty="0">
                <a:solidFill>
                  <a:srgbClr val="002060"/>
                </a:solidFill>
              </a:rPr>
              <a:t> </a:t>
            </a:r>
            <a:r>
              <a:rPr lang="en-US" sz="2000" dirty="0" err="1">
                <a:solidFill>
                  <a:srgbClr val="002060"/>
                </a:solidFill>
              </a:rPr>
              <a:t>takové</a:t>
            </a:r>
            <a:r>
              <a:rPr lang="en-US" sz="2000" dirty="0">
                <a:solidFill>
                  <a:srgbClr val="002060"/>
                </a:solidFill>
              </a:rPr>
              <a:t> </a:t>
            </a:r>
            <a:r>
              <a:rPr lang="en-US" sz="2000" dirty="0" err="1">
                <a:solidFill>
                  <a:srgbClr val="002060"/>
                </a:solidFill>
              </a:rPr>
              <a:t>výši</a:t>
            </a:r>
            <a:r>
              <a:rPr lang="en-US" sz="2000" dirty="0">
                <a:solidFill>
                  <a:srgbClr val="002060"/>
                </a:solidFill>
              </a:rPr>
              <a:t>, aby </a:t>
            </a:r>
            <a:r>
              <a:rPr lang="en-US" sz="2000" dirty="0" err="1">
                <a:solidFill>
                  <a:srgbClr val="002060"/>
                </a:solidFill>
              </a:rPr>
              <a:t>zabezpečila</a:t>
            </a:r>
            <a:r>
              <a:rPr lang="en-US" sz="2000" dirty="0">
                <a:solidFill>
                  <a:srgbClr val="002060"/>
                </a:solidFill>
              </a:rPr>
              <a:t> </a:t>
            </a:r>
            <a:r>
              <a:rPr lang="en-US" sz="2000" dirty="0" err="1">
                <a:solidFill>
                  <a:srgbClr val="002060"/>
                </a:solidFill>
              </a:rPr>
              <a:t>maximální</a:t>
            </a:r>
            <a:r>
              <a:rPr lang="en-US" sz="2000" dirty="0">
                <a:solidFill>
                  <a:srgbClr val="002060"/>
                </a:solidFill>
              </a:rPr>
              <a:t> </a:t>
            </a:r>
            <a:r>
              <a:rPr lang="en-US" sz="2000" dirty="0" err="1">
                <a:solidFill>
                  <a:srgbClr val="002060"/>
                </a:solidFill>
              </a:rPr>
              <a:t>celkové</a:t>
            </a:r>
            <a:r>
              <a:rPr lang="en-US" sz="2000" dirty="0">
                <a:solidFill>
                  <a:srgbClr val="002060"/>
                </a:solidFill>
              </a:rPr>
              <a:t> </a:t>
            </a:r>
            <a:r>
              <a:rPr lang="en-US" sz="2000" dirty="0" err="1">
                <a:solidFill>
                  <a:srgbClr val="002060"/>
                </a:solidFill>
              </a:rPr>
              <a:t>tržby</a:t>
            </a:r>
            <a:r>
              <a:rPr lang="en-US" sz="2000" dirty="0">
                <a:solidFill>
                  <a:srgbClr val="002060"/>
                </a:solidFill>
              </a:rPr>
              <a:t> z </a:t>
            </a:r>
            <a:r>
              <a:rPr lang="en-US" sz="2000" dirty="0" err="1">
                <a:solidFill>
                  <a:srgbClr val="002060"/>
                </a:solidFill>
              </a:rPr>
              <a:t>prodeje</a:t>
            </a:r>
            <a:r>
              <a:rPr lang="en-US" sz="2000" dirty="0">
                <a:solidFill>
                  <a:srgbClr val="002060"/>
                </a:solidFill>
              </a:rPr>
              <a:t> </a:t>
            </a:r>
            <a:r>
              <a:rPr lang="en-US" sz="2000" dirty="0" err="1">
                <a:solidFill>
                  <a:srgbClr val="002060"/>
                </a:solidFill>
              </a:rPr>
              <a:t>ve</a:t>
            </a:r>
            <a:r>
              <a:rPr lang="en-US" sz="2000" dirty="0">
                <a:solidFill>
                  <a:srgbClr val="002060"/>
                </a:solidFill>
              </a:rPr>
              <a:t> </a:t>
            </a:r>
            <a:r>
              <a:rPr lang="en-US" sz="2000" dirty="0" err="1">
                <a:solidFill>
                  <a:srgbClr val="002060"/>
                </a:solidFill>
              </a:rPr>
              <a:t>vztahu</a:t>
            </a:r>
            <a:r>
              <a:rPr lang="en-US" sz="2000" dirty="0">
                <a:solidFill>
                  <a:srgbClr val="002060"/>
                </a:solidFill>
              </a:rPr>
              <a:t> k </a:t>
            </a:r>
            <a:r>
              <a:rPr lang="en-US" sz="2000" dirty="0" err="1">
                <a:solidFill>
                  <a:srgbClr val="002060"/>
                </a:solidFill>
              </a:rPr>
              <a:t>vynaloženým</a:t>
            </a:r>
            <a:r>
              <a:rPr lang="en-US" sz="2000" dirty="0">
                <a:solidFill>
                  <a:srgbClr val="002060"/>
                </a:solidFill>
              </a:rPr>
              <a:t> </a:t>
            </a:r>
            <a:r>
              <a:rPr lang="en-US" sz="2000" dirty="0" err="1">
                <a:solidFill>
                  <a:srgbClr val="002060"/>
                </a:solidFill>
              </a:rPr>
              <a:t>nákladům</a:t>
            </a:r>
            <a:r>
              <a:rPr lang="en-US" sz="2000" dirty="0">
                <a:solidFill>
                  <a:srgbClr val="002060"/>
                </a:solidFill>
              </a:rPr>
              <a:t>. </a:t>
            </a:r>
          </a:p>
          <a:p>
            <a:r>
              <a:rPr lang="en-US" sz="2000" dirty="0" err="1">
                <a:solidFill>
                  <a:srgbClr val="002060"/>
                </a:solidFill>
              </a:rPr>
              <a:t>Tržní</a:t>
            </a:r>
            <a:r>
              <a:rPr lang="en-US" sz="2000" dirty="0">
                <a:solidFill>
                  <a:srgbClr val="002060"/>
                </a:solidFill>
              </a:rPr>
              <a:t> </a:t>
            </a:r>
            <a:r>
              <a:rPr lang="en-US" sz="2000" dirty="0" err="1">
                <a:solidFill>
                  <a:srgbClr val="002060"/>
                </a:solidFill>
              </a:rPr>
              <a:t>podíl</a:t>
            </a:r>
            <a:r>
              <a:rPr lang="en-US" sz="2000" dirty="0">
                <a:solidFill>
                  <a:srgbClr val="002060"/>
                </a:solidFill>
              </a:rPr>
              <a:t> - je </a:t>
            </a:r>
            <a:r>
              <a:rPr lang="en-US" sz="2000" dirty="0" err="1">
                <a:solidFill>
                  <a:srgbClr val="002060"/>
                </a:solidFill>
              </a:rPr>
              <a:t>cílem</a:t>
            </a:r>
            <a:r>
              <a:rPr lang="en-US" sz="2000" dirty="0">
                <a:solidFill>
                  <a:srgbClr val="002060"/>
                </a:solidFill>
              </a:rPr>
              <a:t> pro </a:t>
            </a:r>
            <a:r>
              <a:rPr lang="en-US" sz="2000" dirty="0" err="1">
                <a:solidFill>
                  <a:srgbClr val="002060"/>
                </a:solidFill>
              </a:rPr>
              <a:t>podniky</a:t>
            </a:r>
            <a:r>
              <a:rPr lang="en-US" sz="2000" dirty="0">
                <a:solidFill>
                  <a:srgbClr val="002060"/>
                </a:solidFill>
              </a:rPr>
              <a:t>, </a:t>
            </a:r>
            <a:r>
              <a:rPr lang="en-US" sz="2000" dirty="0" err="1">
                <a:solidFill>
                  <a:srgbClr val="002060"/>
                </a:solidFill>
              </a:rPr>
              <a:t>které</a:t>
            </a:r>
            <a:r>
              <a:rPr lang="en-US" sz="2000" dirty="0">
                <a:solidFill>
                  <a:srgbClr val="002060"/>
                </a:solidFill>
              </a:rPr>
              <a:t> </a:t>
            </a:r>
            <a:r>
              <a:rPr lang="en-US" sz="2000" dirty="0" err="1">
                <a:solidFill>
                  <a:srgbClr val="002060"/>
                </a:solidFill>
              </a:rPr>
              <a:t>očekávají</a:t>
            </a:r>
            <a:r>
              <a:rPr lang="en-US" sz="2000" dirty="0">
                <a:solidFill>
                  <a:srgbClr val="002060"/>
                </a:solidFill>
              </a:rPr>
              <a:t>, </a:t>
            </a:r>
            <a:r>
              <a:rPr lang="en-US" sz="2000" dirty="0" err="1">
                <a:solidFill>
                  <a:srgbClr val="002060"/>
                </a:solidFill>
              </a:rPr>
              <a:t>že</a:t>
            </a:r>
            <a:r>
              <a:rPr lang="en-US" sz="2000" dirty="0">
                <a:solidFill>
                  <a:srgbClr val="002060"/>
                </a:solidFill>
              </a:rPr>
              <a:t> </a:t>
            </a:r>
            <a:r>
              <a:rPr lang="en-US" sz="2000" dirty="0" err="1">
                <a:solidFill>
                  <a:srgbClr val="002060"/>
                </a:solidFill>
              </a:rPr>
              <a:t>dosáhnou</a:t>
            </a:r>
            <a:r>
              <a:rPr lang="en-US" sz="2000" dirty="0">
                <a:solidFill>
                  <a:srgbClr val="002060"/>
                </a:solidFill>
              </a:rPr>
              <a:t> </a:t>
            </a:r>
            <a:r>
              <a:rPr lang="en-US" sz="2000" dirty="0" err="1">
                <a:solidFill>
                  <a:srgbClr val="002060"/>
                </a:solidFill>
              </a:rPr>
              <a:t>dlouhodobou</a:t>
            </a:r>
            <a:r>
              <a:rPr lang="en-US" sz="2000" dirty="0">
                <a:solidFill>
                  <a:srgbClr val="002060"/>
                </a:solidFill>
              </a:rPr>
              <a:t> </a:t>
            </a:r>
            <a:r>
              <a:rPr lang="en-US" sz="2000" dirty="0" err="1">
                <a:solidFill>
                  <a:srgbClr val="002060"/>
                </a:solidFill>
              </a:rPr>
              <a:t>ziskovost</a:t>
            </a:r>
            <a:r>
              <a:rPr lang="en-US" sz="2000" dirty="0">
                <a:solidFill>
                  <a:srgbClr val="002060"/>
                </a:solidFill>
              </a:rPr>
              <a:t> </a:t>
            </a:r>
            <a:r>
              <a:rPr lang="en-US" sz="2000" dirty="0" err="1">
                <a:solidFill>
                  <a:srgbClr val="002060"/>
                </a:solidFill>
              </a:rPr>
              <a:t>na</a:t>
            </a:r>
            <a:r>
              <a:rPr lang="en-US" sz="2000" dirty="0">
                <a:solidFill>
                  <a:srgbClr val="002060"/>
                </a:solidFill>
              </a:rPr>
              <a:t> </a:t>
            </a:r>
            <a:r>
              <a:rPr lang="en-US" sz="2000" dirty="0" err="1">
                <a:solidFill>
                  <a:srgbClr val="002060"/>
                </a:solidFill>
              </a:rPr>
              <a:t>trhu</a:t>
            </a:r>
            <a:r>
              <a:rPr lang="en-US" sz="2000" dirty="0">
                <a:solidFill>
                  <a:srgbClr val="002060"/>
                </a:solidFill>
              </a:rPr>
              <a:t> </a:t>
            </a:r>
            <a:r>
              <a:rPr lang="en-US" sz="2000" dirty="0" err="1">
                <a:solidFill>
                  <a:srgbClr val="002060"/>
                </a:solidFill>
              </a:rPr>
              <a:t>tehdy</a:t>
            </a:r>
            <a:r>
              <a:rPr lang="en-US" sz="2000" dirty="0">
                <a:solidFill>
                  <a:srgbClr val="002060"/>
                </a:solidFill>
              </a:rPr>
              <a:t>, </a:t>
            </a:r>
            <a:r>
              <a:rPr lang="en-US" sz="2000" dirty="0" err="1">
                <a:solidFill>
                  <a:srgbClr val="002060"/>
                </a:solidFill>
              </a:rPr>
              <a:t>jestliže</a:t>
            </a:r>
            <a:r>
              <a:rPr lang="en-US" sz="2000" dirty="0">
                <a:solidFill>
                  <a:srgbClr val="002060"/>
                </a:solidFill>
              </a:rPr>
              <a:t> </a:t>
            </a:r>
            <a:r>
              <a:rPr lang="en-US" sz="2000" dirty="0" err="1">
                <a:solidFill>
                  <a:srgbClr val="002060"/>
                </a:solidFill>
              </a:rPr>
              <a:t>budou</a:t>
            </a:r>
            <a:r>
              <a:rPr lang="en-US" sz="2000" dirty="0">
                <a:solidFill>
                  <a:srgbClr val="002060"/>
                </a:solidFill>
              </a:rPr>
              <a:t> </a:t>
            </a:r>
            <a:r>
              <a:rPr lang="en-US" sz="2000" dirty="0" err="1">
                <a:solidFill>
                  <a:srgbClr val="002060"/>
                </a:solidFill>
              </a:rPr>
              <a:t>na</a:t>
            </a:r>
            <a:r>
              <a:rPr lang="en-US" sz="2000" dirty="0">
                <a:solidFill>
                  <a:srgbClr val="002060"/>
                </a:solidFill>
              </a:rPr>
              <a:t> </a:t>
            </a:r>
            <a:r>
              <a:rPr lang="en-US" sz="2000" dirty="0" err="1">
                <a:solidFill>
                  <a:srgbClr val="002060"/>
                </a:solidFill>
              </a:rPr>
              <a:t>daném</a:t>
            </a:r>
            <a:r>
              <a:rPr lang="en-US" sz="2000" dirty="0">
                <a:solidFill>
                  <a:srgbClr val="002060"/>
                </a:solidFill>
              </a:rPr>
              <a:t> </a:t>
            </a:r>
            <a:r>
              <a:rPr lang="en-US" sz="2000" dirty="0" err="1">
                <a:solidFill>
                  <a:srgbClr val="002060"/>
                </a:solidFill>
              </a:rPr>
              <a:t>trhu</a:t>
            </a:r>
            <a:r>
              <a:rPr lang="en-US" sz="2000" dirty="0">
                <a:solidFill>
                  <a:srgbClr val="002060"/>
                </a:solidFill>
              </a:rPr>
              <a:t> </a:t>
            </a:r>
            <a:r>
              <a:rPr lang="en-US" sz="2000" dirty="0" err="1">
                <a:solidFill>
                  <a:srgbClr val="002060"/>
                </a:solidFill>
              </a:rPr>
              <a:t>dominantní</a:t>
            </a:r>
            <a:r>
              <a:rPr lang="en-US" sz="2000" dirty="0">
                <a:solidFill>
                  <a:srgbClr val="002060"/>
                </a:solidFill>
              </a:rPr>
              <a:t> </a:t>
            </a:r>
            <a:r>
              <a:rPr lang="en-US" sz="2000" dirty="0" err="1">
                <a:solidFill>
                  <a:srgbClr val="002060"/>
                </a:solidFill>
              </a:rPr>
              <a:t>firmou</a:t>
            </a:r>
            <a:r>
              <a:rPr lang="en-US" sz="2000" dirty="0">
                <a:solidFill>
                  <a:srgbClr val="002060"/>
                </a:solidFill>
              </a:rPr>
              <a:t>. </a:t>
            </a:r>
            <a:r>
              <a:rPr lang="en-US" sz="2000" dirty="0" err="1">
                <a:solidFill>
                  <a:srgbClr val="002060"/>
                </a:solidFill>
              </a:rPr>
              <a:t>Ziskovost</a:t>
            </a:r>
            <a:r>
              <a:rPr lang="en-US" sz="2000" dirty="0">
                <a:solidFill>
                  <a:srgbClr val="002060"/>
                </a:solidFill>
              </a:rPr>
              <a:t> </a:t>
            </a:r>
            <a:r>
              <a:rPr lang="en-US" sz="2000" dirty="0" err="1">
                <a:solidFill>
                  <a:srgbClr val="002060"/>
                </a:solidFill>
              </a:rPr>
              <a:t>bude</a:t>
            </a:r>
            <a:r>
              <a:rPr lang="en-US" sz="2000" dirty="0">
                <a:solidFill>
                  <a:srgbClr val="002060"/>
                </a:solidFill>
              </a:rPr>
              <a:t> </a:t>
            </a:r>
            <a:r>
              <a:rPr lang="en-US" sz="2000" dirty="0" err="1">
                <a:solidFill>
                  <a:srgbClr val="002060"/>
                </a:solidFill>
              </a:rPr>
              <a:t>dosažena</a:t>
            </a:r>
            <a:r>
              <a:rPr lang="en-US" sz="2000" dirty="0">
                <a:solidFill>
                  <a:srgbClr val="002060"/>
                </a:solidFill>
              </a:rPr>
              <a:t> </a:t>
            </a:r>
            <a:r>
              <a:rPr lang="en-US" sz="2000" dirty="0" err="1">
                <a:solidFill>
                  <a:srgbClr val="002060"/>
                </a:solidFill>
              </a:rPr>
              <a:t>na</a:t>
            </a:r>
            <a:r>
              <a:rPr lang="en-US" sz="2000" dirty="0">
                <a:solidFill>
                  <a:srgbClr val="002060"/>
                </a:solidFill>
              </a:rPr>
              <a:t> </a:t>
            </a:r>
            <a:r>
              <a:rPr lang="en-US" sz="2000" dirty="0" err="1">
                <a:solidFill>
                  <a:srgbClr val="002060"/>
                </a:solidFill>
              </a:rPr>
              <a:t>základě</a:t>
            </a:r>
            <a:r>
              <a:rPr lang="en-US" sz="2000" dirty="0">
                <a:solidFill>
                  <a:srgbClr val="002060"/>
                </a:solidFill>
              </a:rPr>
              <a:t> </a:t>
            </a:r>
            <a:r>
              <a:rPr lang="en-US" sz="2000" dirty="0" err="1">
                <a:solidFill>
                  <a:srgbClr val="002060"/>
                </a:solidFill>
              </a:rPr>
              <a:t>úspor</a:t>
            </a:r>
            <a:r>
              <a:rPr lang="en-US" sz="2000" dirty="0">
                <a:solidFill>
                  <a:srgbClr val="002060"/>
                </a:solidFill>
              </a:rPr>
              <a:t> </a:t>
            </a:r>
            <a:r>
              <a:rPr lang="en-US" sz="2000" dirty="0" err="1">
                <a:solidFill>
                  <a:srgbClr val="002060"/>
                </a:solidFill>
              </a:rPr>
              <a:t>nákladů</a:t>
            </a:r>
            <a:r>
              <a:rPr lang="en-US" sz="2000" dirty="0">
                <a:solidFill>
                  <a:srgbClr val="002060"/>
                </a:solidFill>
              </a:rPr>
              <a:t> z </a:t>
            </a:r>
            <a:r>
              <a:rPr lang="en-US" sz="2000" dirty="0" err="1">
                <a:solidFill>
                  <a:srgbClr val="002060"/>
                </a:solidFill>
              </a:rPr>
              <a:t>rozsahu</a:t>
            </a:r>
            <a:r>
              <a:rPr lang="en-US" sz="2000" dirty="0">
                <a:solidFill>
                  <a:srgbClr val="002060"/>
                </a:solidFill>
              </a:rPr>
              <a:t> </a:t>
            </a:r>
            <a:r>
              <a:rPr lang="en-US" sz="2000" dirty="0" err="1">
                <a:solidFill>
                  <a:srgbClr val="002060"/>
                </a:solidFill>
              </a:rPr>
              <a:t>výroby</a:t>
            </a:r>
            <a:r>
              <a:rPr lang="en-US" sz="2000" dirty="0">
                <a:solidFill>
                  <a:srgbClr val="002060"/>
                </a:solidFill>
              </a:rPr>
              <a:t>, </a:t>
            </a:r>
            <a:r>
              <a:rPr lang="en-US" sz="2000" dirty="0" err="1">
                <a:solidFill>
                  <a:srgbClr val="002060"/>
                </a:solidFill>
              </a:rPr>
              <a:t>při</a:t>
            </a:r>
            <a:r>
              <a:rPr lang="en-US" sz="2000" dirty="0">
                <a:solidFill>
                  <a:srgbClr val="002060"/>
                </a:solidFill>
              </a:rPr>
              <a:t> </a:t>
            </a:r>
            <a:r>
              <a:rPr lang="en-US" sz="2000" dirty="0" err="1">
                <a:solidFill>
                  <a:srgbClr val="002060"/>
                </a:solidFill>
              </a:rPr>
              <a:t>stanovení</a:t>
            </a:r>
            <a:r>
              <a:rPr lang="en-US" sz="2000" dirty="0">
                <a:solidFill>
                  <a:srgbClr val="002060"/>
                </a:solidFill>
              </a:rPr>
              <a:t> </a:t>
            </a:r>
            <a:r>
              <a:rPr lang="en-US" sz="2000" dirty="0" err="1">
                <a:solidFill>
                  <a:srgbClr val="002060"/>
                </a:solidFill>
              </a:rPr>
              <a:t>relativně</a:t>
            </a:r>
            <a:r>
              <a:rPr lang="en-US" sz="2000" dirty="0">
                <a:solidFill>
                  <a:srgbClr val="002060"/>
                </a:solidFill>
              </a:rPr>
              <a:t> </a:t>
            </a:r>
            <a:r>
              <a:rPr lang="en-US" sz="2000" dirty="0" err="1">
                <a:solidFill>
                  <a:srgbClr val="002060"/>
                </a:solidFill>
              </a:rPr>
              <a:t>nižší</a:t>
            </a:r>
            <a:r>
              <a:rPr lang="en-US" sz="2000" dirty="0">
                <a:solidFill>
                  <a:srgbClr val="002060"/>
                </a:solidFill>
              </a:rPr>
              <a:t> </a:t>
            </a:r>
            <a:r>
              <a:rPr lang="en-US" sz="2000" dirty="0" err="1">
                <a:solidFill>
                  <a:srgbClr val="002060"/>
                </a:solidFill>
              </a:rPr>
              <a:t>ceny</a:t>
            </a:r>
            <a:r>
              <a:rPr lang="en-US" sz="2000" dirty="0">
                <a:solidFill>
                  <a:srgbClr val="002060"/>
                </a:solidFill>
              </a:rPr>
              <a:t> </a:t>
            </a:r>
            <a:r>
              <a:rPr lang="en-US" sz="2000" dirty="0" err="1">
                <a:solidFill>
                  <a:srgbClr val="002060"/>
                </a:solidFill>
              </a:rPr>
              <a:t>výrobku</a:t>
            </a:r>
            <a:r>
              <a:rPr lang="en-US" sz="2000" dirty="0">
                <a:solidFill>
                  <a:srgbClr val="002060"/>
                </a:solidFill>
              </a:rPr>
              <a:t>. </a:t>
            </a:r>
          </a:p>
        </p:txBody>
      </p:sp>
      <p:sp>
        <p:nvSpPr>
          <p:cNvPr id="6" name="Nadpis 5"/>
          <p:cNvSpPr>
            <a:spLocks noGrp="1"/>
          </p:cNvSpPr>
          <p:nvPr>
            <p:ph type="title"/>
          </p:nvPr>
        </p:nvSpPr>
        <p:spPr>
          <a:xfrm>
            <a:off x="179512" y="195486"/>
            <a:ext cx="7560840" cy="507703"/>
          </a:xfrm>
        </p:spPr>
        <p:txBody>
          <a:bodyPr/>
          <a:lstStyle/>
          <a:p>
            <a:r>
              <a:rPr lang="cs-CZ" dirty="0"/>
              <a:t>Základní struktura cílů 1</a:t>
            </a:r>
          </a:p>
        </p:txBody>
      </p:sp>
    </p:spTree>
    <p:extLst>
      <p:ext uri="{BB962C8B-B14F-4D97-AF65-F5344CB8AC3E}">
        <p14:creationId xmlns:p14="http://schemas.microsoft.com/office/powerpoint/2010/main" val="182735957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987574"/>
            <a:ext cx="8280920" cy="2808312"/>
          </a:xfrm>
          <a:prstGeom prst="rect">
            <a:avLst/>
          </a:prstGeom>
        </p:spPr>
        <p:txBody>
          <a:bodyPr>
            <a:noAutofit/>
          </a:bodyPr>
          <a:lstStyle/>
          <a:p>
            <a:r>
              <a:rPr lang="en-US" sz="2000" dirty="0" err="1">
                <a:solidFill>
                  <a:srgbClr val="002060"/>
                </a:solidFill>
              </a:rPr>
              <a:t>Návratnost</a:t>
            </a:r>
            <a:r>
              <a:rPr lang="en-US" sz="2000" dirty="0">
                <a:solidFill>
                  <a:srgbClr val="002060"/>
                </a:solidFill>
              </a:rPr>
              <a:t> </a:t>
            </a:r>
            <a:r>
              <a:rPr lang="en-US" sz="2000" dirty="0" err="1">
                <a:solidFill>
                  <a:srgbClr val="002060"/>
                </a:solidFill>
              </a:rPr>
              <a:t>investic</a:t>
            </a:r>
            <a:r>
              <a:rPr lang="en-US" sz="2000" dirty="0">
                <a:solidFill>
                  <a:srgbClr val="002060"/>
                </a:solidFill>
              </a:rPr>
              <a:t> – </a:t>
            </a:r>
            <a:r>
              <a:rPr lang="en-US" sz="2000" dirty="0" err="1">
                <a:solidFill>
                  <a:srgbClr val="002060"/>
                </a:solidFill>
              </a:rPr>
              <a:t>patří</a:t>
            </a:r>
            <a:r>
              <a:rPr lang="en-US" sz="2000" dirty="0">
                <a:solidFill>
                  <a:srgbClr val="002060"/>
                </a:solidFill>
              </a:rPr>
              <a:t> </a:t>
            </a:r>
            <a:r>
              <a:rPr lang="en-US" sz="2000" dirty="0" err="1">
                <a:solidFill>
                  <a:srgbClr val="002060"/>
                </a:solidFill>
              </a:rPr>
              <a:t>mezi</a:t>
            </a:r>
            <a:r>
              <a:rPr lang="en-US" sz="2000" dirty="0">
                <a:solidFill>
                  <a:srgbClr val="002060"/>
                </a:solidFill>
              </a:rPr>
              <a:t> </a:t>
            </a:r>
            <a:r>
              <a:rPr lang="en-US" sz="2000" dirty="0" err="1">
                <a:solidFill>
                  <a:srgbClr val="002060"/>
                </a:solidFill>
              </a:rPr>
              <a:t>dlouhodobé</a:t>
            </a:r>
            <a:r>
              <a:rPr lang="en-US" sz="2000" dirty="0">
                <a:solidFill>
                  <a:srgbClr val="002060"/>
                </a:solidFill>
              </a:rPr>
              <a:t> </a:t>
            </a:r>
            <a:r>
              <a:rPr lang="en-US" sz="2000" dirty="0" err="1">
                <a:solidFill>
                  <a:srgbClr val="002060"/>
                </a:solidFill>
              </a:rPr>
              <a:t>strategické</a:t>
            </a:r>
            <a:r>
              <a:rPr lang="en-US" sz="2000" dirty="0">
                <a:solidFill>
                  <a:srgbClr val="002060"/>
                </a:solidFill>
              </a:rPr>
              <a:t> </a:t>
            </a:r>
            <a:r>
              <a:rPr lang="en-US" sz="2000" dirty="0" err="1">
                <a:solidFill>
                  <a:srgbClr val="002060"/>
                </a:solidFill>
              </a:rPr>
              <a:t>cíle</a:t>
            </a:r>
            <a:r>
              <a:rPr lang="en-US" sz="2000" dirty="0">
                <a:solidFill>
                  <a:srgbClr val="002060"/>
                </a:solidFill>
              </a:rPr>
              <a:t> </a:t>
            </a:r>
            <a:r>
              <a:rPr lang="en-US" sz="2000" dirty="0" err="1">
                <a:solidFill>
                  <a:srgbClr val="002060"/>
                </a:solidFill>
              </a:rPr>
              <a:t>podniku</a:t>
            </a:r>
            <a:r>
              <a:rPr lang="en-US" sz="2000" dirty="0">
                <a:solidFill>
                  <a:srgbClr val="002060"/>
                </a:solidFill>
              </a:rPr>
              <a:t>. </a:t>
            </a:r>
            <a:r>
              <a:rPr lang="en-US" sz="2000" dirty="0" err="1">
                <a:solidFill>
                  <a:srgbClr val="002060"/>
                </a:solidFill>
              </a:rPr>
              <a:t>Při</a:t>
            </a:r>
            <a:r>
              <a:rPr lang="en-US" sz="2000" dirty="0">
                <a:solidFill>
                  <a:srgbClr val="002060"/>
                </a:solidFill>
              </a:rPr>
              <a:t> </a:t>
            </a:r>
            <a:r>
              <a:rPr lang="en-US" sz="2000" dirty="0" err="1">
                <a:solidFill>
                  <a:srgbClr val="002060"/>
                </a:solidFill>
              </a:rPr>
              <a:t>rozhodování</a:t>
            </a:r>
            <a:r>
              <a:rPr lang="en-US" sz="2000" dirty="0">
                <a:solidFill>
                  <a:srgbClr val="002060"/>
                </a:solidFill>
              </a:rPr>
              <a:t> o </a:t>
            </a:r>
            <a:r>
              <a:rPr lang="en-US" sz="2000" dirty="0" err="1">
                <a:solidFill>
                  <a:srgbClr val="002060"/>
                </a:solidFill>
              </a:rPr>
              <a:t>ceně</a:t>
            </a:r>
            <a:r>
              <a:rPr lang="en-US" sz="2000" dirty="0">
                <a:solidFill>
                  <a:srgbClr val="002060"/>
                </a:solidFill>
              </a:rPr>
              <a:t> </a:t>
            </a:r>
            <a:r>
              <a:rPr lang="en-US" sz="2000" dirty="0" err="1">
                <a:solidFill>
                  <a:srgbClr val="002060"/>
                </a:solidFill>
              </a:rPr>
              <a:t>výrobku</a:t>
            </a:r>
            <a:r>
              <a:rPr lang="en-US" sz="2000" dirty="0">
                <a:solidFill>
                  <a:srgbClr val="002060"/>
                </a:solidFill>
              </a:rPr>
              <a:t> a </a:t>
            </a:r>
            <a:r>
              <a:rPr lang="en-US" sz="2000" dirty="0" err="1">
                <a:solidFill>
                  <a:srgbClr val="002060"/>
                </a:solidFill>
              </a:rPr>
              <a:t>jeho</a:t>
            </a:r>
            <a:r>
              <a:rPr lang="en-US" sz="2000" dirty="0">
                <a:solidFill>
                  <a:srgbClr val="002060"/>
                </a:solidFill>
              </a:rPr>
              <a:t> </a:t>
            </a:r>
            <a:r>
              <a:rPr lang="en-US" sz="2000" dirty="0" err="1">
                <a:solidFill>
                  <a:srgbClr val="002060"/>
                </a:solidFill>
              </a:rPr>
              <a:t>prodeji</a:t>
            </a:r>
            <a:r>
              <a:rPr lang="en-US" sz="2000" dirty="0">
                <a:solidFill>
                  <a:srgbClr val="002060"/>
                </a:solidFill>
              </a:rPr>
              <a:t> </a:t>
            </a:r>
            <a:r>
              <a:rPr lang="en-US" sz="2000" dirty="0" err="1">
                <a:solidFill>
                  <a:srgbClr val="002060"/>
                </a:solidFill>
              </a:rPr>
              <a:t>není</a:t>
            </a:r>
            <a:r>
              <a:rPr lang="en-US" sz="2000" dirty="0">
                <a:solidFill>
                  <a:srgbClr val="002060"/>
                </a:solidFill>
              </a:rPr>
              <a:t> </a:t>
            </a:r>
            <a:r>
              <a:rPr lang="en-US" sz="2000" dirty="0" err="1">
                <a:solidFill>
                  <a:srgbClr val="002060"/>
                </a:solidFill>
              </a:rPr>
              <a:t>rozhodující</a:t>
            </a:r>
            <a:r>
              <a:rPr lang="en-US" sz="2000" dirty="0">
                <a:solidFill>
                  <a:srgbClr val="002060"/>
                </a:solidFill>
              </a:rPr>
              <a:t> </a:t>
            </a:r>
            <a:r>
              <a:rPr lang="en-US" sz="2000" dirty="0" err="1">
                <a:solidFill>
                  <a:srgbClr val="002060"/>
                </a:solidFill>
              </a:rPr>
              <a:t>objem</a:t>
            </a:r>
            <a:r>
              <a:rPr lang="en-US" sz="2000" dirty="0">
                <a:solidFill>
                  <a:srgbClr val="002060"/>
                </a:solidFill>
              </a:rPr>
              <a:t> </a:t>
            </a:r>
            <a:r>
              <a:rPr lang="en-US" sz="2000" dirty="0" err="1">
                <a:solidFill>
                  <a:srgbClr val="002060"/>
                </a:solidFill>
              </a:rPr>
              <a:t>dosažených</a:t>
            </a:r>
            <a:r>
              <a:rPr lang="en-US" sz="2000" dirty="0">
                <a:solidFill>
                  <a:srgbClr val="002060"/>
                </a:solidFill>
              </a:rPr>
              <a:t> </a:t>
            </a:r>
            <a:r>
              <a:rPr lang="en-US" sz="2000" dirty="0" err="1">
                <a:solidFill>
                  <a:srgbClr val="002060"/>
                </a:solidFill>
              </a:rPr>
              <a:t>tržeb</a:t>
            </a:r>
            <a:r>
              <a:rPr lang="en-US" sz="2000" dirty="0">
                <a:solidFill>
                  <a:srgbClr val="002060"/>
                </a:solidFill>
              </a:rPr>
              <a:t>, </a:t>
            </a:r>
            <a:r>
              <a:rPr lang="en-US" sz="2000" dirty="0" err="1">
                <a:solidFill>
                  <a:srgbClr val="002060"/>
                </a:solidFill>
              </a:rPr>
              <a:t>či</a:t>
            </a:r>
            <a:r>
              <a:rPr lang="en-US" sz="2000" dirty="0">
                <a:solidFill>
                  <a:srgbClr val="002060"/>
                </a:solidFill>
              </a:rPr>
              <a:t> </a:t>
            </a:r>
            <a:r>
              <a:rPr lang="en-US" sz="2000" dirty="0" err="1">
                <a:solidFill>
                  <a:srgbClr val="002060"/>
                </a:solidFill>
              </a:rPr>
              <a:t>maximální</a:t>
            </a:r>
            <a:r>
              <a:rPr lang="en-US" sz="2000" dirty="0">
                <a:solidFill>
                  <a:srgbClr val="002060"/>
                </a:solidFill>
              </a:rPr>
              <a:t> </a:t>
            </a:r>
            <a:r>
              <a:rPr lang="en-US" sz="2000" dirty="0" err="1">
                <a:solidFill>
                  <a:srgbClr val="002060"/>
                </a:solidFill>
              </a:rPr>
              <a:t>výše</a:t>
            </a:r>
            <a:r>
              <a:rPr lang="en-US" sz="2000" dirty="0">
                <a:solidFill>
                  <a:srgbClr val="002060"/>
                </a:solidFill>
              </a:rPr>
              <a:t> </a:t>
            </a:r>
            <a:r>
              <a:rPr lang="en-US" sz="2000" dirty="0" err="1">
                <a:solidFill>
                  <a:srgbClr val="002060"/>
                </a:solidFill>
              </a:rPr>
              <a:t>zisku</a:t>
            </a:r>
            <a:r>
              <a:rPr lang="en-US" sz="2000" dirty="0">
                <a:solidFill>
                  <a:srgbClr val="002060"/>
                </a:solidFill>
              </a:rPr>
              <a:t>, ale </a:t>
            </a:r>
            <a:r>
              <a:rPr lang="en-US" sz="2000" dirty="0" err="1">
                <a:solidFill>
                  <a:srgbClr val="002060"/>
                </a:solidFill>
              </a:rPr>
              <a:t>porovnává</a:t>
            </a:r>
            <a:r>
              <a:rPr lang="en-US" sz="2000" dirty="0">
                <a:solidFill>
                  <a:srgbClr val="002060"/>
                </a:solidFill>
              </a:rPr>
              <a:t> se </a:t>
            </a:r>
            <a:r>
              <a:rPr lang="en-US" sz="2000" dirty="0" err="1">
                <a:solidFill>
                  <a:srgbClr val="002060"/>
                </a:solidFill>
              </a:rPr>
              <a:t>návratnost</a:t>
            </a:r>
            <a:r>
              <a:rPr lang="en-US" sz="2000" dirty="0">
                <a:solidFill>
                  <a:srgbClr val="002060"/>
                </a:solidFill>
              </a:rPr>
              <a:t> </a:t>
            </a:r>
            <a:r>
              <a:rPr lang="en-US" sz="2000" dirty="0" err="1">
                <a:solidFill>
                  <a:srgbClr val="002060"/>
                </a:solidFill>
              </a:rPr>
              <a:t>vložených</a:t>
            </a:r>
            <a:r>
              <a:rPr lang="en-US" sz="2000" dirty="0">
                <a:solidFill>
                  <a:srgbClr val="002060"/>
                </a:solidFill>
              </a:rPr>
              <a:t> </a:t>
            </a:r>
            <a:r>
              <a:rPr lang="en-US" sz="2000" dirty="0" err="1">
                <a:solidFill>
                  <a:srgbClr val="002060"/>
                </a:solidFill>
              </a:rPr>
              <a:t>investic</a:t>
            </a:r>
            <a:r>
              <a:rPr lang="en-US" sz="2000" dirty="0">
                <a:solidFill>
                  <a:srgbClr val="002060"/>
                </a:solidFill>
              </a:rPr>
              <a:t> </a:t>
            </a:r>
            <a:r>
              <a:rPr lang="en-US" sz="2000" dirty="0" err="1">
                <a:solidFill>
                  <a:srgbClr val="002060"/>
                </a:solidFill>
              </a:rPr>
              <a:t>na</a:t>
            </a:r>
            <a:r>
              <a:rPr lang="en-US" sz="2000" dirty="0">
                <a:solidFill>
                  <a:srgbClr val="002060"/>
                </a:solidFill>
              </a:rPr>
              <a:t> </a:t>
            </a:r>
            <a:r>
              <a:rPr lang="en-US" sz="2000" dirty="0" err="1">
                <a:solidFill>
                  <a:srgbClr val="002060"/>
                </a:solidFill>
              </a:rPr>
              <a:t>výrobu</a:t>
            </a:r>
            <a:r>
              <a:rPr lang="en-US" sz="2000" dirty="0">
                <a:solidFill>
                  <a:srgbClr val="002060"/>
                </a:solidFill>
              </a:rPr>
              <a:t> </a:t>
            </a:r>
            <a:r>
              <a:rPr lang="en-US" sz="2000" dirty="0" err="1">
                <a:solidFill>
                  <a:srgbClr val="002060"/>
                </a:solidFill>
              </a:rPr>
              <a:t>tohoto</a:t>
            </a:r>
            <a:r>
              <a:rPr lang="en-US" sz="2000" dirty="0">
                <a:solidFill>
                  <a:srgbClr val="002060"/>
                </a:solidFill>
              </a:rPr>
              <a:t> </a:t>
            </a:r>
            <a:r>
              <a:rPr lang="en-US" sz="2000" dirty="0" err="1">
                <a:solidFill>
                  <a:srgbClr val="002060"/>
                </a:solidFill>
              </a:rPr>
              <a:t>výrobku</a:t>
            </a:r>
            <a:r>
              <a:rPr lang="en-US" sz="2000" dirty="0">
                <a:solidFill>
                  <a:srgbClr val="002060"/>
                </a:solidFill>
              </a:rPr>
              <a:t>, s </a:t>
            </a:r>
            <a:r>
              <a:rPr lang="en-US" sz="2000" dirty="0" err="1">
                <a:solidFill>
                  <a:srgbClr val="002060"/>
                </a:solidFill>
              </a:rPr>
              <a:t>alternativami</a:t>
            </a:r>
            <a:r>
              <a:rPr lang="en-US" sz="2000" dirty="0">
                <a:solidFill>
                  <a:srgbClr val="002060"/>
                </a:solidFill>
              </a:rPr>
              <a:t> </a:t>
            </a:r>
            <a:r>
              <a:rPr lang="en-US" sz="2000" dirty="0" err="1">
                <a:solidFill>
                  <a:srgbClr val="002060"/>
                </a:solidFill>
              </a:rPr>
              <a:t>jiných</a:t>
            </a:r>
            <a:r>
              <a:rPr lang="en-US" sz="2000" dirty="0">
                <a:solidFill>
                  <a:srgbClr val="002060"/>
                </a:solidFill>
              </a:rPr>
              <a:t> </a:t>
            </a:r>
            <a:r>
              <a:rPr lang="en-US" sz="2000" dirty="0" err="1">
                <a:solidFill>
                  <a:srgbClr val="002060"/>
                </a:solidFill>
              </a:rPr>
              <a:t>alokací</a:t>
            </a:r>
            <a:r>
              <a:rPr lang="en-US" sz="2000" dirty="0">
                <a:solidFill>
                  <a:srgbClr val="002060"/>
                </a:solidFill>
              </a:rPr>
              <a:t> </a:t>
            </a:r>
            <a:r>
              <a:rPr lang="en-US" sz="2000" dirty="0" err="1">
                <a:solidFill>
                  <a:srgbClr val="002060"/>
                </a:solidFill>
              </a:rPr>
              <a:t>těchto</a:t>
            </a:r>
            <a:r>
              <a:rPr lang="en-US" sz="2000" dirty="0">
                <a:solidFill>
                  <a:srgbClr val="002060"/>
                </a:solidFill>
              </a:rPr>
              <a:t> </a:t>
            </a:r>
            <a:r>
              <a:rPr lang="en-US" sz="2000" dirty="0" err="1">
                <a:solidFill>
                  <a:srgbClr val="002060"/>
                </a:solidFill>
              </a:rPr>
              <a:t>investic</a:t>
            </a:r>
            <a:r>
              <a:rPr lang="en-US" sz="2000" dirty="0">
                <a:solidFill>
                  <a:srgbClr val="002060"/>
                </a:solidFill>
              </a:rPr>
              <a:t>. </a:t>
            </a:r>
          </a:p>
          <a:p>
            <a:r>
              <a:rPr lang="en-US" sz="2000" dirty="0" err="1">
                <a:solidFill>
                  <a:srgbClr val="002060"/>
                </a:solidFill>
              </a:rPr>
              <a:t>Růst</a:t>
            </a:r>
            <a:r>
              <a:rPr lang="en-US" sz="2000" dirty="0">
                <a:solidFill>
                  <a:srgbClr val="002060"/>
                </a:solidFill>
              </a:rPr>
              <a:t> </a:t>
            </a:r>
            <a:r>
              <a:rPr lang="en-US" sz="2000" dirty="0" err="1">
                <a:solidFill>
                  <a:srgbClr val="002060"/>
                </a:solidFill>
              </a:rPr>
              <a:t>objemů</a:t>
            </a:r>
            <a:r>
              <a:rPr lang="en-US" sz="2000" dirty="0">
                <a:solidFill>
                  <a:srgbClr val="002060"/>
                </a:solidFill>
              </a:rPr>
              <a:t> </a:t>
            </a:r>
            <a:r>
              <a:rPr lang="en-US" sz="2000" dirty="0" err="1">
                <a:solidFill>
                  <a:srgbClr val="002060"/>
                </a:solidFill>
              </a:rPr>
              <a:t>prodeje</a:t>
            </a:r>
            <a:r>
              <a:rPr lang="en-US" sz="2000" dirty="0">
                <a:solidFill>
                  <a:srgbClr val="002060"/>
                </a:solidFill>
              </a:rPr>
              <a:t> – </a:t>
            </a:r>
            <a:r>
              <a:rPr lang="en-US" sz="2000" dirty="0" err="1">
                <a:solidFill>
                  <a:srgbClr val="002060"/>
                </a:solidFill>
              </a:rPr>
              <a:t>zde</a:t>
            </a:r>
            <a:r>
              <a:rPr lang="en-US" sz="2000" dirty="0">
                <a:solidFill>
                  <a:srgbClr val="002060"/>
                </a:solidFill>
              </a:rPr>
              <a:t> se </a:t>
            </a:r>
            <a:r>
              <a:rPr lang="en-US" sz="2000" dirty="0" err="1">
                <a:solidFill>
                  <a:srgbClr val="002060"/>
                </a:solidFill>
              </a:rPr>
              <a:t>jedná</a:t>
            </a:r>
            <a:r>
              <a:rPr lang="en-US" sz="2000" dirty="0">
                <a:solidFill>
                  <a:srgbClr val="002060"/>
                </a:solidFill>
              </a:rPr>
              <a:t> o </a:t>
            </a:r>
            <a:r>
              <a:rPr lang="en-US" sz="2000" dirty="0" err="1">
                <a:solidFill>
                  <a:srgbClr val="002060"/>
                </a:solidFill>
              </a:rPr>
              <a:t>krátkodobý</a:t>
            </a:r>
            <a:r>
              <a:rPr lang="en-US" sz="2000" dirty="0">
                <a:solidFill>
                  <a:srgbClr val="002060"/>
                </a:solidFill>
              </a:rPr>
              <a:t> </a:t>
            </a:r>
            <a:r>
              <a:rPr lang="en-US" sz="2000" dirty="0" err="1">
                <a:solidFill>
                  <a:srgbClr val="002060"/>
                </a:solidFill>
              </a:rPr>
              <a:t>zájem</a:t>
            </a:r>
            <a:r>
              <a:rPr lang="en-US" sz="2000" dirty="0">
                <a:solidFill>
                  <a:srgbClr val="002060"/>
                </a:solidFill>
              </a:rPr>
              <a:t> </a:t>
            </a:r>
            <a:r>
              <a:rPr lang="en-US" sz="2000" dirty="0" err="1">
                <a:solidFill>
                  <a:srgbClr val="002060"/>
                </a:solidFill>
              </a:rPr>
              <a:t>podniku</a:t>
            </a:r>
            <a:r>
              <a:rPr lang="en-US" sz="2000" dirty="0">
                <a:solidFill>
                  <a:srgbClr val="002060"/>
                </a:solidFill>
              </a:rPr>
              <a:t>, </a:t>
            </a:r>
            <a:r>
              <a:rPr lang="en-US" sz="2000" dirty="0" err="1">
                <a:solidFill>
                  <a:srgbClr val="002060"/>
                </a:solidFill>
              </a:rPr>
              <a:t>který</a:t>
            </a:r>
            <a:r>
              <a:rPr lang="en-US" sz="2000" dirty="0">
                <a:solidFill>
                  <a:srgbClr val="002060"/>
                </a:solidFill>
              </a:rPr>
              <a:t> </a:t>
            </a:r>
            <a:r>
              <a:rPr lang="en-US" sz="2000" dirty="0" err="1">
                <a:solidFill>
                  <a:srgbClr val="002060"/>
                </a:solidFill>
              </a:rPr>
              <a:t>bývá</a:t>
            </a:r>
            <a:r>
              <a:rPr lang="en-US" sz="2000" dirty="0">
                <a:solidFill>
                  <a:srgbClr val="002060"/>
                </a:solidFill>
              </a:rPr>
              <a:t> </a:t>
            </a:r>
            <a:r>
              <a:rPr lang="en-US" sz="2000" dirty="0" err="1">
                <a:solidFill>
                  <a:srgbClr val="002060"/>
                </a:solidFill>
              </a:rPr>
              <a:t>obvykle</a:t>
            </a:r>
            <a:r>
              <a:rPr lang="en-US" sz="2000" dirty="0">
                <a:solidFill>
                  <a:srgbClr val="002060"/>
                </a:solidFill>
              </a:rPr>
              <a:t> </a:t>
            </a:r>
            <a:r>
              <a:rPr lang="en-US" sz="2000" dirty="0" err="1">
                <a:solidFill>
                  <a:srgbClr val="002060"/>
                </a:solidFill>
              </a:rPr>
              <a:t>spojen</a:t>
            </a:r>
            <a:r>
              <a:rPr lang="en-US" sz="2000" dirty="0">
                <a:solidFill>
                  <a:srgbClr val="002060"/>
                </a:solidFill>
              </a:rPr>
              <a:t> s </a:t>
            </a:r>
            <a:r>
              <a:rPr lang="en-US" sz="2000" dirty="0" err="1">
                <a:solidFill>
                  <a:srgbClr val="002060"/>
                </a:solidFill>
              </a:rPr>
              <a:t>výprodejem</a:t>
            </a:r>
            <a:r>
              <a:rPr lang="en-US" sz="2000" dirty="0">
                <a:solidFill>
                  <a:srgbClr val="002060"/>
                </a:solidFill>
              </a:rPr>
              <a:t> </a:t>
            </a:r>
            <a:r>
              <a:rPr lang="en-US" sz="2000" dirty="0" err="1">
                <a:solidFill>
                  <a:srgbClr val="002060"/>
                </a:solidFill>
              </a:rPr>
              <a:t>nadbytečných</a:t>
            </a:r>
            <a:r>
              <a:rPr lang="en-US" sz="2000" dirty="0">
                <a:solidFill>
                  <a:srgbClr val="002060"/>
                </a:solidFill>
              </a:rPr>
              <a:t> </a:t>
            </a:r>
            <a:r>
              <a:rPr lang="en-US" sz="2000" dirty="0" err="1">
                <a:solidFill>
                  <a:srgbClr val="002060"/>
                </a:solidFill>
              </a:rPr>
              <a:t>zásob</a:t>
            </a:r>
            <a:r>
              <a:rPr lang="en-US" sz="2000" dirty="0">
                <a:solidFill>
                  <a:srgbClr val="002060"/>
                </a:solidFill>
              </a:rPr>
              <a:t> (</a:t>
            </a:r>
            <a:r>
              <a:rPr lang="en-US" sz="2000" dirty="0" err="1">
                <a:solidFill>
                  <a:srgbClr val="002060"/>
                </a:solidFill>
              </a:rPr>
              <a:t>povánoční</a:t>
            </a:r>
            <a:r>
              <a:rPr lang="en-US" sz="2000" dirty="0">
                <a:solidFill>
                  <a:srgbClr val="002060"/>
                </a:solidFill>
              </a:rPr>
              <a:t> a </a:t>
            </a:r>
            <a:r>
              <a:rPr lang="en-US" sz="2000" dirty="0" err="1">
                <a:solidFill>
                  <a:srgbClr val="002060"/>
                </a:solidFill>
              </a:rPr>
              <a:t>posezónní</a:t>
            </a:r>
            <a:r>
              <a:rPr lang="en-US" sz="2000" dirty="0">
                <a:solidFill>
                  <a:srgbClr val="002060"/>
                </a:solidFill>
              </a:rPr>
              <a:t> </a:t>
            </a:r>
            <a:r>
              <a:rPr lang="en-US" sz="2000" dirty="0" err="1">
                <a:solidFill>
                  <a:srgbClr val="002060"/>
                </a:solidFill>
              </a:rPr>
              <a:t>výprodeje</a:t>
            </a:r>
            <a:r>
              <a:rPr lang="en-US" sz="2000" dirty="0">
                <a:solidFill>
                  <a:srgbClr val="002060"/>
                </a:solidFill>
              </a:rPr>
              <a:t>). </a:t>
            </a:r>
            <a:r>
              <a:rPr lang="en-US" sz="2000" dirty="0" err="1">
                <a:solidFill>
                  <a:srgbClr val="002060"/>
                </a:solidFill>
              </a:rPr>
              <a:t>Cílem</a:t>
            </a:r>
            <a:r>
              <a:rPr lang="en-US" sz="2000" dirty="0">
                <a:solidFill>
                  <a:srgbClr val="002060"/>
                </a:solidFill>
              </a:rPr>
              <a:t> je </a:t>
            </a:r>
            <a:r>
              <a:rPr lang="en-US" sz="2000" dirty="0" err="1">
                <a:solidFill>
                  <a:srgbClr val="002060"/>
                </a:solidFill>
              </a:rPr>
              <a:t>uvolnění</a:t>
            </a:r>
            <a:r>
              <a:rPr lang="en-US" sz="2000" dirty="0">
                <a:solidFill>
                  <a:srgbClr val="002060"/>
                </a:solidFill>
              </a:rPr>
              <a:t> </a:t>
            </a:r>
            <a:r>
              <a:rPr lang="en-US" sz="2000" dirty="0" err="1">
                <a:solidFill>
                  <a:srgbClr val="002060"/>
                </a:solidFill>
              </a:rPr>
              <a:t>prostor</a:t>
            </a:r>
            <a:r>
              <a:rPr lang="en-US" sz="2000" dirty="0">
                <a:solidFill>
                  <a:srgbClr val="002060"/>
                </a:solidFill>
              </a:rPr>
              <a:t> a </a:t>
            </a:r>
            <a:r>
              <a:rPr lang="en-US" sz="2000" dirty="0" err="1">
                <a:solidFill>
                  <a:srgbClr val="002060"/>
                </a:solidFill>
              </a:rPr>
              <a:t>kapacit</a:t>
            </a:r>
            <a:r>
              <a:rPr lang="en-US" sz="2000" dirty="0">
                <a:solidFill>
                  <a:srgbClr val="002060"/>
                </a:solidFill>
              </a:rPr>
              <a:t> pro </a:t>
            </a:r>
            <a:r>
              <a:rPr lang="en-US" sz="2000" dirty="0" err="1">
                <a:solidFill>
                  <a:srgbClr val="002060"/>
                </a:solidFill>
              </a:rPr>
              <a:t>nové</a:t>
            </a:r>
            <a:r>
              <a:rPr lang="en-US" sz="2000" dirty="0">
                <a:solidFill>
                  <a:srgbClr val="002060"/>
                </a:solidFill>
              </a:rPr>
              <a:t> </a:t>
            </a:r>
            <a:r>
              <a:rPr lang="en-US" sz="2000" dirty="0" err="1">
                <a:solidFill>
                  <a:srgbClr val="002060"/>
                </a:solidFill>
              </a:rPr>
              <a:t>výrobky</a:t>
            </a:r>
            <a:r>
              <a:rPr lang="en-US" sz="2000" dirty="0">
                <a:solidFill>
                  <a:srgbClr val="002060"/>
                </a:solidFill>
              </a:rPr>
              <a:t>. </a:t>
            </a:r>
          </a:p>
          <a:p>
            <a:r>
              <a:rPr lang="en-US" sz="2000" dirty="0" err="1">
                <a:solidFill>
                  <a:srgbClr val="002060"/>
                </a:solidFill>
              </a:rPr>
              <a:t>Špičková</a:t>
            </a:r>
            <a:r>
              <a:rPr lang="en-US" sz="2000" dirty="0">
                <a:solidFill>
                  <a:srgbClr val="002060"/>
                </a:solidFill>
              </a:rPr>
              <a:t> </a:t>
            </a:r>
            <a:r>
              <a:rPr lang="en-US" sz="2000" dirty="0" err="1">
                <a:solidFill>
                  <a:srgbClr val="002060"/>
                </a:solidFill>
              </a:rPr>
              <a:t>kvalita</a:t>
            </a:r>
            <a:r>
              <a:rPr lang="en-US" sz="2000" dirty="0">
                <a:solidFill>
                  <a:srgbClr val="002060"/>
                </a:solidFill>
              </a:rPr>
              <a:t> </a:t>
            </a:r>
            <a:r>
              <a:rPr lang="en-US" sz="2000" dirty="0" err="1">
                <a:solidFill>
                  <a:srgbClr val="002060"/>
                </a:solidFill>
              </a:rPr>
              <a:t>výrobku</a:t>
            </a:r>
            <a:r>
              <a:rPr lang="en-US" sz="2000" dirty="0">
                <a:solidFill>
                  <a:srgbClr val="002060"/>
                </a:solidFill>
              </a:rPr>
              <a:t> – je </a:t>
            </a:r>
            <a:r>
              <a:rPr lang="en-US" sz="2000" dirty="0" err="1">
                <a:solidFill>
                  <a:srgbClr val="002060"/>
                </a:solidFill>
              </a:rPr>
              <a:t>spojena</a:t>
            </a:r>
            <a:r>
              <a:rPr lang="en-US" sz="2000" dirty="0">
                <a:solidFill>
                  <a:srgbClr val="002060"/>
                </a:solidFill>
              </a:rPr>
              <a:t> se </a:t>
            </a:r>
            <a:r>
              <a:rPr lang="en-US" sz="2000" dirty="0" err="1">
                <a:solidFill>
                  <a:srgbClr val="002060"/>
                </a:solidFill>
              </a:rPr>
              <a:t>zaměřením</a:t>
            </a:r>
            <a:r>
              <a:rPr lang="en-US" sz="2000" dirty="0">
                <a:solidFill>
                  <a:srgbClr val="002060"/>
                </a:solidFill>
              </a:rPr>
              <a:t> </a:t>
            </a:r>
            <a:r>
              <a:rPr lang="en-US" sz="2000" dirty="0" err="1">
                <a:solidFill>
                  <a:srgbClr val="002060"/>
                </a:solidFill>
              </a:rPr>
              <a:t>na</a:t>
            </a:r>
            <a:r>
              <a:rPr lang="en-US" sz="2000" dirty="0">
                <a:solidFill>
                  <a:srgbClr val="002060"/>
                </a:solidFill>
              </a:rPr>
              <a:t> </a:t>
            </a:r>
            <a:r>
              <a:rPr lang="en-US" sz="2000" dirty="0" err="1">
                <a:solidFill>
                  <a:srgbClr val="002060"/>
                </a:solidFill>
              </a:rPr>
              <a:t>strategii</a:t>
            </a:r>
            <a:r>
              <a:rPr lang="en-US" sz="2000" dirty="0">
                <a:solidFill>
                  <a:srgbClr val="002060"/>
                </a:solidFill>
              </a:rPr>
              <a:t> </a:t>
            </a:r>
            <a:r>
              <a:rPr lang="en-US" sz="2000" dirty="0" err="1">
                <a:solidFill>
                  <a:srgbClr val="002060"/>
                </a:solidFill>
              </a:rPr>
              <a:t>kvality</a:t>
            </a:r>
            <a:r>
              <a:rPr lang="en-US" sz="2000" dirty="0">
                <a:solidFill>
                  <a:srgbClr val="002060"/>
                </a:solidFill>
              </a:rPr>
              <a:t>, </a:t>
            </a:r>
            <a:r>
              <a:rPr lang="en-US" sz="2000" dirty="0" err="1">
                <a:solidFill>
                  <a:srgbClr val="002060"/>
                </a:solidFill>
              </a:rPr>
              <a:t>jako</a:t>
            </a:r>
            <a:r>
              <a:rPr lang="en-US" sz="2000" dirty="0">
                <a:solidFill>
                  <a:srgbClr val="002060"/>
                </a:solidFill>
              </a:rPr>
              <a:t> </a:t>
            </a:r>
            <a:r>
              <a:rPr lang="en-US" sz="2000" dirty="0" err="1">
                <a:solidFill>
                  <a:srgbClr val="002060"/>
                </a:solidFill>
              </a:rPr>
              <a:t>hlavního</a:t>
            </a:r>
            <a:r>
              <a:rPr lang="en-US" sz="2000" dirty="0">
                <a:solidFill>
                  <a:srgbClr val="002060"/>
                </a:solidFill>
              </a:rPr>
              <a:t> </a:t>
            </a:r>
            <a:r>
              <a:rPr lang="en-US" sz="2000" dirty="0" err="1">
                <a:solidFill>
                  <a:srgbClr val="002060"/>
                </a:solidFill>
              </a:rPr>
              <a:t>nástroje</a:t>
            </a:r>
            <a:r>
              <a:rPr lang="en-US" sz="2000" dirty="0">
                <a:solidFill>
                  <a:srgbClr val="002060"/>
                </a:solidFill>
              </a:rPr>
              <a:t> v </a:t>
            </a:r>
            <a:r>
              <a:rPr lang="en-US" sz="2000" dirty="0" err="1">
                <a:solidFill>
                  <a:srgbClr val="002060"/>
                </a:solidFill>
              </a:rPr>
              <a:t>konkurenčním</a:t>
            </a:r>
            <a:r>
              <a:rPr lang="en-US" sz="2000" dirty="0">
                <a:solidFill>
                  <a:srgbClr val="002060"/>
                </a:solidFill>
              </a:rPr>
              <a:t> </a:t>
            </a:r>
            <a:r>
              <a:rPr lang="en-US" sz="2000" dirty="0" err="1">
                <a:solidFill>
                  <a:srgbClr val="002060"/>
                </a:solidFill>
              </a:rPr>
              <a:t>boji</a:t>
            </a:r>
            <a:r>
              <a:rPr lang="en-US" sz="2000" dirty="0">
                <a:solidFill>
                  <a:srgbClr val="002060"/>
                </a:solidFill>
              </a:rPr>
              <a:t>. </a:t>
            </a:r>
          </a:p>
        </p:txBody>
      </p:sp>
      <p:sp>
        <p:nvSpPr>
          <p:cNvPr id="6" name="Nadpis 5"/>
          <p:cNvSpPr>
            <a:spLocks noGrp="1"/>
          </p:cNvSpPr>
          <p:nvPr>
            <p:ph type="title"/>
          </p:nvPr>
        </p:nvSpPr>
        <p:spPr>
          <a:xfrm>
            <a:off x="179512" y="195486"/>
            <a:ext cx="7560840" cy="507703"/>
          </a:xfrm>
        </p:spPr>
        <p:txBody>
          <a:bodyPr/>
          <a:lstStyle/>
          <a:p>
            <a:r>
              <a:rPr lang="cs-CZ" dirty="0"/>
              <a:t>Základní struktura cílů 2</a:t>
            </a:r>
          </a:p>
        </p:txBody>
      </p:sp>
    </p:spTree>
    <p:extLst>
      <p:ext uri="{BB962C8B-B14F-4D97-AF65-F5344CB8AC3E}">
        <p14:creationId xmlns:p14="http://schemas.microsoft.com/office/powerpoint/2010/main" val="42173172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1059582"/>
            <a:ext cx="8280920" cy="2808312"/>
          </a:xfrm>
          <a:prstGeom prst="rect">
            <a:avLst/>
          </a:prstGeom>
        </p:spPr>
        <p:txBody>
          <a:bodyPr>
            <a:noAutofit/>
          </a:bodyPr>
          <a:lstStyle/>
          <a:p>
            <a:r>
              <a:rPr lang="en-US" sz="2000" dirty="0">
                <a:solidFill>
                  <a:srgbClr val="002060"/>
                </a:solidFill>
              </a:rPr>
              <a:t>Management </a:t>
            </a:r>
            <a:r>
              <a:rPr lang="en-US" sz="2000" dirty="0" err="1">
                <a:solidFill>
                  <a:srgbClr val="002060"/>
                </a:solidFill>
              </a:rPr>
              <a:t>firmy</a:t>
            </a:r>
            <a:r>
              <a:rPr lang="en-US" sz="2000" dirty="0">
                <a:solidFill>
                  <a:srgbClr val="002060"/>
                </a:solidFill>
              </a:rPr>
              <a:t> </a:t>
            </a:r>
            <a:r>
              <a:rPr lang="en-US" sz="2000" dirty="0" err="1">
                <a:solidFill>
                  <a:srgbClr val="002060"/>
                </a:solidFill>
              </a:rPr>
              <a:t>může</a:t>
            </a:r>
            <a:r>
              <a:rPr lang="en-US" sz="2000" dirty="0">
                <a:solidFill>
                  <a:srgbClr val="002060"/>
                </a:solidFill>
              </a:rPr>
              <a:t> </a:t>
            </a:r>
            <a:r>
              <a:rPr lang="en-US" sz="2000" dirty="0" err="1">
                <a:solidFill>
                  <a:srgbClr val="002060"/>
                </a:solidFill>
              </a:rPr>
              <a:t>zvolit</a:t>
            </a:r>
            <a:r>
              <a:rPr lang="en-US" sz="2000" dirty="0">
                <a:solidFill>
                  <a:srgbClr val="002060"/>
                </a:solidFill>
              </a:rPr>
              <a:t> </a:t>
            </a:r>
            <a:r>
              <a:rPr lang="en-US" sz="2000" dirty="0" err="1">
                <a:solidFill>
                  <a:srgbClr val="002060"/>
                </a:solidFill>
              </a:rPr>
              <a:t>přístup</a:t>
            </a:r>
            <a:r>
              <a:rPr lang="en-US" sz="2000" dirty="0">
                <a:solidFill>
                  <a:srgbClr val="002060"/>
                </a:solidFill>
              </a:rPr>
              <a:t> </a:t>
            </a:r>
            <a:r>
              <a:rPr lang="en-US" sz="2000" dirty="0" err="1">
                <a:solidFill>
                  <a:srgbClr val="002060"/>
                </a:solidFill>
              </a:rPr>
              <a:t>ke</a:t>
            </a:r>
            <a:r>
              <a:rPr lang="en-US" sz="2000" dirty="0">
                <a:solidFill>
                  <a:srgbClr val="002060"/>
                </a:solidFill>
              </a:rPr>
              <a:t> </a:t>
            </a:r>
            <a:r>
              <a:rPr lang="en-US" sz="2000" dirty="0" err="1">
                <a:solidFill>
                  <a:srgbClr val="002060"/>
                </a:solidFill>
              </a:rPr>
              <a:t>stanovení</a:t>
            </a:r>
            <a:r>
              <a:rPr lang="en-US" sz="2000" dirty="0">
                <a:solidFill>
                  <a:srgbClr val="002060"/>
                </a:solidFill>
              </a:rPr>
              <a:t> </a:t>
            </a:r>
            <a:r>
              <a:rPr lang="en-US" sz="2000" dirty="0" err="1">
                <a:solidFill>
                  <a:srgbClr val="002060"/>
                </a:solidFill>
              </a:rPr>
              <a:t>ceny</a:t>
            </a:r>
            <a:r>
              <a:rPr lang="en-US" sz="2000" dirty="0">
                <a:solidFill>
                  <a:srgbClr val="002060"/>
                </a:solidFill>
              </a:rPr>
              <a:t> v </a:t>
            </a:r>
            <a:r>
              <a:rPr lang="en-US" sz="2000" dirty="0" err="1">
                <a:solidFill>
                  <a:srgbClr val="002060"/>
                </a:solidFill>
              </a:rPr>
              <a:t>mezinárodním</a:t>
            </a:r>
            <a:r>
              <a:rPr lang="en-US" sz="2000" dirty="0">
                <a:solidFill>
                  <a:srgbClr val="002060"/>
                </a:solidFill>
              </a:rPr>
              <a:t> </a:t>
            </a:r>
            <a:r>
              <a:rPr lang="en-US" sz="2000" dirty="0" err="1">
                <a:solidFill>
                  <a:srgbClr val="002060"/>
                </a:solidFill>
              </a:rPr>
              <a:t>marketingu</a:t>
            </a:r>
            <a:r>
              <a:rPr lang="en-US" sz="2000" dirty="0">
                <a:solidFill>
                  <a:srgbClr val="002060"/>
                </a:solidFill>
              </a:rPr>
              <a:t> z </a:t>
            </a:r>
            <a:r>
              <a:rPr lang="en-US" sz="2000" dirty="0" err="1">
                <a:solidFill>
                  <a:srgbClr val="002060"/>
                </a:solidFill>
              </a:rPr>
              <a:t>následujících</a:t>
            </a:r>
            <a:r>
              <a:rPr lang="en-US" sz="2000" dirty="0">
                <a:solidFill>
                  <a:srgbClr val="002060"/>
                </a:solidFill>
              </a:rPr>
              <a:t> </a:t>
            </a:r>
            <a:r>
              <a:rPr lang="en-US" sz="2000" dirty="0" err="1">
                <a:solidFill>
                  <a:srgbClr val="002060"/>
                </a:solidFill>
              </a:rPr>
              <a:t>základních</a:t>
            </a:r>
            <a:r>
              <a:rPr lang="en-US" sz="2000" dirty="0">
                <a:solidFill>
                  <a:srgbClr val="002060"/>
                </a:solidFill>
              </a:rPr>
              <a:t> </a:t>
            </a:r>
            <a:r>
              <a:rPr lang="en-US" sz="2000" dirty="0" err="1">
                <a:solidFill>
                  <a:srgbClr val="002060"/>
                </a:solidFill>
              </a:rPr>
              <a:t>cenových</a:t>
            </a:r>
            <a:r>
              <a:rPr lang="en-US" sz="2000" dirty="0">
                <a:solidFill>
                  <a:srgbClr val="002060"/>
                </a:solidFill>
              </a:rPr>
              <a:t> </a:t>
            </a:r>
            <a:r>
              <a:rPr lang="en-US" sz="2000" dirty="0" err="1">
                <a:solidFill>
                  <a:srgbClr val="002060"/>
                </a:solidFill>
              </a:rPr>
              <a:t>strategií</a:t>
            </a:r>
            <a:r>
              <a:rPr lang="en-US" sz="2000" dirty="0">
                <a:solidFill>
                  <a:srgbClr val="002060"/>
                </a:solidFill>
              </a:rPr>
              <a:t>: </a:t>
            </a:r>
          </a:p>
          <a:p>
            <a:pPr lvl="1"/>
            <a:r>
              <a:rPr lang="en-US" sz="1800" dirty="0" err="1">
                <a:solidFill>
                  <a:srgbClr val="002060"/>
                </a:solidFill>
              </a:rPr>
              <a:t>standardní</a:t>
            </a:r>
            <a:r>
              <a:rPr lang="en-US" sz="1800" dirty="0">
                <a:solidFill>
                  <a:srgbClr val="002060"/>
                </a:solidFill>
              </a:rPr>
              <a:t> (</a:t>
            </a:r>
            <a:r>
              <a:rPr lang="en-US" sz="1800" dirty="0" err="1">
                <a:solidFill>
                  <a:srgbClr val="002060"/>
                </a:solidFill>
              </a:rPr>
              <a:t>jednotnou</a:t>
            </a:r>
            <a:r>
              <a:rPr lang="en-US" sz="1800" dirty="0">
                <a:solidFill>
                  <a:srgbClr val="002060"/>
                </a:solidFill>
              </a:rPr>
              <a:t>) </a:t>
            </a:r>
            <a:r>
              <a:rPr lang="en-US" sz="1800" dirty="0" err="1">
                <a:solidFill>
                  <a:srgbClr val="002060"/>
                </a:solidFill>
              </a:rPr>
              <a:t>cenu</a:t>
            </a:r>
            <a:r>
              <a:rPr lang="en-US" sz="1800" dirty="0">
                <a:solidFill>
                  <a:srgbClr val="002060"/>
                </a:solidFill>
              </a:rPr>
              <a:t> </a:t>
            </a:r>
            <a:r>
              <a:rPr lang="en-US" sz="1800" dirty="0" err="1">
                <a:solidFill>
                  <a:srgbClr val="002060"/>
                </a:solidFill>
              </a:rPr>
              <a:t>na</a:t>
            </a:r>
            <a:r>
              <a:rPr lang="en-US" sz="1800" dirty="0">
                <a:solidFill>
                  <a:srgbClr val="002060"/>
                </a:solidFill>
              </a:rPr>
              <a:t> </a:t>
            </a:r>
            <a:r>
              <a:rPr lang="en-US" sz="1800" dirty="0" err="1">
                <a:solidFill>
                  <a:srgbClr val="002060"/>
                </a:solidFill>
              </a:rPr>
              <a:t>všech</a:t>
            </a:r>
            <a:r>
              <a:rPr lang="en-US" sz="1800" dirty="0">
                <a:solidFill>
                  <a:srgbClr val="002060"/>
                </a:solidFill>
              </a:rPr>
              <a:t> </a:t>
            </a:r>
            <a:r>
              <a:rPr lang="en-US" sz="1800" dirty="0" err="1">
                <a:solidFill>
                  <a:srgbClr val="002060"/>
                </a:solidFill>
              </a:rPr>
              <a:t>zájmových</a:t>
            </a:r>
            <a:r>
              <a:rPr lang="en-US" sz="1800" dirty="0">
                <a:solidFill>
                  <a:srgbClr val="002060"/>
                </a:solidFill>
              </a:rPr>
              <a:t> </a:t>
            </a:r>
            <a:r>
              <a:rPr lang="en-US" sz="1800" dirty="0" err="1">
                <a:solidFill>
                  <a:srgbClr val="002060"/>
                </a:solidFill>
              </a:rPr>
              <a:t>trzích</a:t>
            </a:r>
            <a:r>
              <a:rPr lang="en-US" sz="1800" dirty="0">
                <a:solidFill>
                  <a:srgbClr val="002060"/>
                </a:solidFill>
              </a:rPr>
              <a:t>, </a:t>
            </a:r>
          </a:p>
          <a:p>
            <a:pPr lvl="1"/>
            <a:r>
              <a:rPr lang="en-US" sz="1800" dirty="0" err="1">
                <a:solidFill>
                  <a:srgbClr val="002060"/>
                </a:solidFill>
              </a:rPr>
              <a:t>duální</a:t>
            </a:r>
            <a:r>
              <a:rPr lang="en-US" sz="1800" dirty="0">
                <a:solidFill>
                  <a:srgbClr val="002060"/>
                </a:solidFill>
              </a:rPr>
              <a:t> </a:t>
            </a:r>
            <a:r>
              <a:rPr lang="en-US" sz="1800" dirty="0" err="1">
                <a:solidFill>
                  <a:srgbClr val="002060"/>
                </a:solidFill>
              </a:rPr>
              <a:t>cenu</a:t>
            </a:r>
            <a:r>
              <a:rPr lang="en-US" sz="1800" dirty="0">
                <a:solidFill>
                  <a:srgbClr val="002060"/>
                </a:solidFill>
              </a:rPr>
              <a:t>, </a:t>
            </a:r>
            <a:r>
              <a:rPr lang="en-US" sz="1800" dirty="0" err="1">
                <a:solidFill>
                  <a:srgbClr val="002060"/>
                </a:solidFill>
              </a:rPr>
              <a:t>která</a:t>
            </a:r>
            <a:r>
              <a:rPr lang="en-US" sz="1800" dirty="0">
                <a:solidFill>
                  <a:srgbClr val="002060"/>
                </a:solidFill>
              </a:rPr>
              <a:t> </a:t>
            </a:r>
            <a:r>
              <a:rPr lang="en-US" sz="1800" dirty="0" err="1">
                <a:solidFill>
                  <a:srgbClr val="002060"/>
                </a:solidFill>
              </a:rPr>
              <a:t>rozlišuje</a:t>
            </a:r>
            <a:r>
              <a:rPr lang="en-US" sz="1800" dirty="0">
                <a:solidFill>
                  <a:srgbClr val="002060"/>
                </a:solidFill>
              </a:rPr>
              <a:t> </a:t>
            </a:r>
            <a:r>
              <a:rPr lang="en-US" sz="1800" dirty="0" err="1">
                <a:solidFill>
                  <a:srgbClr val="002060"/>
                </a:solidFill>
              </a:rPr>
              <a:t>mezi</a:t>
            </a:r>
            <a:r>
              <a:rPr lang="en-US" sz="1800" dirty="0">
                <a:solidFill>
                  <a:srgbClr val="002060"/>
                </a:solidFill>
              </a:rPr>
              <a:t> </a:t>
            </a:r>
            <a:r>
              <a:rPr lang="en-US" sz="1800" dirty="0" err="1">
                <a:solidFill>
                  <a:srgbClr val="002060"/>
                </a:solidFill>
              </a:rPr>
              <a:t>domácí</a:t>
            </a:r>
            <a:r>
              <a:rPr lang="en-US" sz="1800" dirty="0">
                <a:solidFill>
                  <a:srgbClr val="002060"/>
                </a:solidFill>
              </a:rPr>
              <a:t> a </a:t>
            </a:r>
            <a:r>
              <a:rPr lang="en-US" sz="1800" dirty="0" err="1">
                <a:solidFill>
                  <a:srgbClr val="002060"/>
                </a:solidFill>
              </a:rPr>
              <a:t>exportní</a:t>
            </a:r>
            <a:r>
              <a:rPr lang="en-US" sz="1800" dirty="0">
                <a:solidFill>
                  <a:srgbClr val="002060"/>
                </a:solidFill>
              </a:rPr>
              <a:t> </a:t>
            </a:r>
            <a:r>
              <a:rPr lang="en-US" sz="1800" dirty="0" err="1">
                <a:solidFill>
                  <a:srgbClr val="002060"/>
                </a:solidFill>
              </a:rPr>
              <a:t>cenou</a:t>
            </a:r>
            <a:r>
              <a:rPr lang="en-US" sz="1800" dirty="0">
                <a:solidFill>
                  <a:srgbClr val="002060"/>
                </a:solidFill>
              </a:rPr>
              <a:t>, </a:t>
            </a:r>
          </a:p>
          <a:p>
            <a:pPr lvl="1"/>
            <a:r>
              <a:rPr lang="en-US" sz="1800" dirty="0" err="1">
                <a:solidFill>
                  <a:srgbClr val="002060"/>
                </a:solidFill>
              </a:rPr>
              <a:t>tržně</a:t>
            </a:r>
            <a:r>
              <a:rPr lang="en-US" sz="1800" dirty="0">
                <a:solidFill>
                  <a:srgbClr val="002060"/>
                </a:solidFill>
              </a:rPr>
              <a:t> </a:t>
            </a:r>
            <a:r>
              <a:rPr lang="en-US" sz="1800" dirty="0" err="1">
                <a:solidFill>
                  <a:srgbClr val="002060"/>
                </a:solidFill>
              </a:rPr>
              <a:t>diferencovanou</a:t>
            </a:r>
            <a:r>
              <a:rPr lang="en-US" sz="1800" dirty="0">
                <a:solidFill>
                  <a:srgbClr val="002060"/>
                </a:solidFill>
              </a:rPr>
              <a:t> (</a:t>
            </a:r>
            <a:r>
              <a:rPr lang="en-US" sz="1800" dirty="0" err="1">
                <a:solidFill>
                  <a:srgbClr val="002060"/>
                </a:solidFill>
              </a:rPr>
              <a:t>individuální</a:t>
            </a:r>
            <a:r>
              <a:rPr lang="en-US" sz="1800" dirty="0">
                <a:solidFill>
                  <a:srgbClr val="002060"/>
                </a:solidFill>
              </a:rPr>
              <a:t>) </a:t>
            </a:r>
            <a:r>
              <a:rPr lang="en-US" sz="1800" dirty="0" err="1">
                <a:solidFill>
                  <a:srgbClr val="002060"/>
                </a:solidFill>
              </a:rPr>
              <a:t>cenu</a:t>
            </a:r>
            <a:r>
              <a:rPr lang="en-US" sz="1800" dirty="0">
                <a:solidFill>
                  <a:srgbClr val="002060"/>
                </a:solidFill>
              </a:rPr>
              <a:t> pro </a:t>
            </a:r>
            <a:r>
              <a:rPr lang="en-US" sz="1800" dirty="0" err="1">
                <a:solidFill>
                  <a:srgbClr val="002060"/>
                </a:solidFill>
              </a:rPr>
              <a:t>příslušnou</a:t>
            </a:r>
            <a:r>
              <a:rPr lang="en-US" sz="1800" dirty="0">
                <a:solidFill>
                  <a:srgbClr val="002060"/>
                </a:solidFill>
              </a:rPr>
              <a:t> </a:t>
            </a:r>
            <a:r>
              <a:rPr lang="en-US" sz="1800" dirty="0" err="1">
                <a:solidFill>
                  <a:srgbClr val="002060"/>
                </a:solidFill>
              </a:rPr>
              <a:t>zemi</a:t>
            </a:r>
            <a:r>
              <a:rPr lang="en-US" sz="1800" dirty="0">
                <a:solidFill>
                  <a:srgbClr val="002060"/>
                </a:solidFill>
              </a:rPr>
              <a:t>. </a:t>
            </a:r>
          </a:p>
          <a:p>
            <a:r>
              <a:rPr lang="en-US" sz="2000" dirty="0" err="1">
                <a:solidFill>
                  <a:srgbClr val="002060"/>
                </a:solidFill>
              </a:rPr>
              <a:t>První</a:t>
            </a:r>
            <a:r>
              <a:rPr lang="en-US" sz="2000" dirty="0">
                <a:solidFill>
                  <a:srgbClr val="002060"/>
                </a:solidFill>
              </a:rPr>
              <a:t> </a:t>
            </a:r>
            <a:r>
              <a:rPr lang="en-US" sz="2000" dirty="0" err="1">
                <a:solidFill>
                  <a:srgbClr val="002060"/>
                </a:solidFill>
              </a:rPr>
              <a:t>dvě</a:t>
            </a:r>
            <a:r>
              <a:rPr lang="en-US" sz="2000" dirty="0">
                <a:solidFill>
                  <a:srgbClr val="002060"/>
                </a:solidFill>
              </a:rPr>
              <a:t> </a:t>
            </a:r>
            <a:r>
              <a:rPr lang="en-US" sz="2000" dirty="0" err="1">
                <a:solidFill>
                  <a:srgbClr val="002060"/>
                </a:solidFill>
              </a:rPr>
              <a:t>uvedené</a:t>
            </a:r>
            <a:r>
              <a:rPr lang="en-US" sz="2000" dirty="0">
                <a:solidFill>
                  <a:srgbClr val="002060"/>
                </a:solidFill>
              </a:rPr>
              <a:t> </a:t>
            </a:r>
            <a:r>
              <a:rPr lang="en-US" sz="2000" dirty="0" err="1">
                <a:solidFill>
                  <a:srgbClr val="002060"/>
                </a:solidFill>
              </a:rPr>
              <a:t>strategie</a:t>
            </a:r>
            <a:r>
              <a:rPr lang="en-US" sz="2000" dirty="0">
                <a:solidFill>
                  <a:srgbClr val="002060"/>
                </a:solidFill>
              </a:rPr>
              <a:t> </a:t>
            </a:r>
            <a:r>
              <a:rPr lang="en-US" sz="2000" dirty="0" err="1">
                <a:solidFill>
                  <a:srgbClr val="002060"/>
                </a:solidFill>
              </a:rPr>
              <a:t>stanovení</a:t>
            </a:r>
            <a:r>
              <a:rPr lang="en-US" sz="2000" dirty="0">
                <a:solidFill>
                  <a:srgbClr val="002060"/>
                </a:solidFill>
              </a:rPr>
              <a:t> </a:t>
            </a:r>
            <a:r>
              <a:rPr lang="en-US" sz="2000" dirty="0" err="1">
                <a:solidFill>
                  <a:srgbClr val="002060"/>
                </a:solidFill>
              </a:rPr>
              <a:t>ceny</a:t>
            </a:r>
            <a:r>
              <a:rPr lang="en-US" sz="2000" dirty="0">
                <a:solidFill>
                  <a:srgbClr val="002060"/>
                </a:solidFill>
              </a:rPr>
              <a:t> v </a:t>
            </a:r>
            <a:r>
              <a:rPr lang="en-US" sz="2000" dirty="0" err="1">
                <a:solidFill>
                  <a:srgbClr val="002060"/>
                </a:solidFill>
              </a:rPr>
              <a:t>mezinárodním</a:t>
            </a:r>
            <a:r>
              <a:rPr lang="en-US" sz="2000" dirty="0">
                <a:solidFill>
                  <a:srgbClr val="002060"/>
                </a:solidFill>
              </a:rPr>
              <a:t> </a:t>
            </a:r>
            <a:r>
              <a:rPr lang="en-US" sz="2000" dirty="0" err="1">
                <a:solidFill>
                  <a:srgbClr val="002060"/>
                </a:solidFill>
              </a:rPr>
              <a:t>marketingu</a:t>
            </a:r>
            <a:r>
              <a:rPr lang="en-US" sz="2000" dirty="0">
                <a:solidFill>
                  <a:srgbClr val="002060"/>
                </a:solidFill>
              </a:rPr>
              <a:t> </a:t>
            </a:r>
            <a:r>
              <a:rPr lang="en-US" sz="2000" dirty="0" err="1">
                <a:solidFill>
                  <a:srgbClr val="002060"/>
                </a:solidFill>
              </a:rPr>
              <a:t>představují</a:t>
            </a:r>
            <a:r>
              <a:rPr lang="en-US" sz="2000" dirty="0">
                <a:solidFill>
                  <a:srgbClr val="002060"/>
                </a:solidFill>
              </a:rPr>
              <a:t> </a:t>
            </a:r>
            <a:r>
              <a:rPr lang="en-US" sz="2000" dirty="0" err="1">
                <a:solidFill>
                  <a:srgbClr val="002060"/>
                </a:solidFill>
              </a:rPr>
              <a:t>nákladové</a:t>
            </a:r>
            <a:r>
              <a:rPr lang="en-US" sz="2000" dirty="0">
                <a:solidFill>
                  <a:srgbClr val="002060"/>
                </a:solidFill>
              </a:rPr>
              <a:t> </a:t>
            </a:r>
            <a:r>
              <a:rPr lang="en-US" sz="2000" dirty="0" err="1">
                <a:solidFill>
                  <a:srgbClr val="002060"/>
                </a:solidFill>
              </a:rPr>
              <a:t>cenové</a:t>
            </a:r>
            <a:r>
              <a:rPr lang="en-US" sz="2000" dirty="0">
                <a:solidFill>
                  <a:srgbClr val="002060"/>
                </a:solidFill>
              </a:rPr>
              <a:t> </a:t>
            </a:r>
            <a:r>
              <a:rPr lang="en-US" sz="2000" dirty="0" err="1">
                <a:solidFill>
                  <a:srgbClr val="002060"/>
                </a:solidFill>
              </a:rPr>
              <a:t>metody</a:t>
            </a:r>
            <a:r>
              <a:rPr lang="en-US" sz="2000" dirty="0">
                <a:solidFill>
                  <a:srgbClr val="002060"/>
                </a:solidFill>
              </a:rPr>
              <a:t>, </a:t>
            </a:r>
            <a:r>
              <a:rPr lang="en-US" sz="2000" dirty="0" err="1">
                <a:solidFill>
                  <a:srgbClr val="002060"/>
                </a:solidFill>
              </a:rPr>
              <a:t>které</a:t>
            </a:r>
            <a:r>
              <a:rPr lang="en-US" sz="2000" dirty="0">
                <a:solidFill>
                  <a:srgbClr val="002060"/>
                </a:solidFill>
              </a:rPr>
              <a:t> se </a:t>
            </a:r>
            <a:r>
              <a:rPr lang="en-US" sz="2000" dirty="0" err="1">
                <a:solidFill>
                  <a:srgbClr val="002060"/>
                </a:solidFill>
              </a:rPr>
              <a:t>poměrně</a:t>
            </a:r>
            <a:r>
              <a:rPr lang="en-US" sz="2000" dirty="0">
                <a:solidFill>
                  <a:srgbClr val="002060"/>
                </a:solidFill>
              </a:rPr>
              <a:t> </a:t>
            </a:r>
            <a:r>
              <a:rPr lang="en-US" sz="2000" dirty="0" err="1">
                <a:solidFill>
                  <a:srgbClr val="002060"/>
                </a:solidFill>
              </a:rPr>
              <a:t>jednoduše</a:t>
            </a:r>
            <a:r>
              <a:rPr lang="en-US" sz="2000" dirty="0">
                <a:solidFill>
                  <a:srgbClr val="002060"/>
                </a:solidFill>
              </a:rPr>
              <a:t> </a:t>
            </a:r>
            <a:r>
              <a:rPr lang="en-US" sz="2000" dirty="0" err="1">
                <a:solidFill>
                  <a:srgbClr val="002060"/>
                </a:solidFill>
              </a:rPr>
              <a:t>zavádějí</a:t>
            </a:r>
            <a:r>
              <a:rPr lang="en-US" sz="2000" dirty="0">
                <a:solidFill>
                  <a:srgbClr val="002060"/>
                </a:solidFill>
              </a:rPr>
              <a:t>, </a:t>
            </a:r>
            <a:r>
              <a:rPr lang="en-US" sz="2000" dirty="0" err="1">
                <a:solidFill>
                  <a:srgbClr val="002060"/>
                </a:solidFill>
              </a:rPr>
              <a:t>lehce</a:t>
            </a:r>
            <a:r>
              <a:rPr lang="en-US" sz="2000" dirty="0">
                <a:solidFill>
                  <a:srgbClr val="002060"/>
                </a:solidFill>
              </a:rPr>
              <a:t> </a:t>
            </a:r>
            <a:r>
              <a:rPr lang="en-US" sz="2000" dirty="0" err="1">
                <a:solidFill>
                  <a:srgbClr val="002060"/>
                </a:solidFill>
              </a:rPr>
              <a:t>chápou</a:t>
            </a:r>
            <a:r>
              <a:rPr lang="en-US" sz="2000" dirty="0">
                <a:solidFill>
                  <a:srgbClr val="002060"/>
                </a:solidFill>
              </a:rPr>
              <a:t> a </a:t>
            </a:r>
            <a:r>
              <a:rPr lang="en-US" sz="2000" dirty="0" err="1">
                <a:solidFill>
                  <a:srgbClr val="002060"/>
                </a:solidFill>
              </a:rPr>
              <a:t>pokrývají</a:t>
            </a:r>
            <a:r>
              <a:rPr lang="en-US" sz="2000" dirty="0">
                <a:solidFill>
                  <a:srgbClr val="002060"/>
                </a:solidFill>
              </a:rPr>
              <a:t> </a:t>
            </a:r>
            <a:r>
              <a:rPr lang="en-US" sz="2000" dirty="0" err="1">
                <a:solidFill>
                  <a:srgbClr val="002060"/>
                </a:solidFill>
              </a:rPr>
              <a:t>všechny</a:t>
            </a:r>
            <a:r>
              <a:rPr lang="en-US" sz="2000" dirty="0">
                <a:solidFill>
                  <a:srgbClr val="002060"/>
                </a:solidFill>
              </a:rPr>
              <a:t> </a:t>
            </a:r>
            <a:r>
              <a:rPr lang="en-US" sz="2000" dirty="0" err="1">
                <a:solidFill>
                  <a:srgbClr val="002060"/>
                </a:solidFill>
              </a:rPr>
              <a:t>nezbytné</a:t>
            </a:r>
            <a:r>
              <a:rPr lang="en-US" sz="2000" dirty="0">
                <a:solidFill>
                  <a:srgbClr val="002060"/>
                </a:solidFill>
              </a:rPr>
              <a:t> </a:t>
            </a:r>
            <a:r>
              <a:rPr lang="en-US" sz="2000" dirty="0" err="1">
                <a:solidFill>
                  <a:srgbClr val="002060"/>
                </a:solidFill>
              </a:rPr>
              <a:t>náklady</a:t>
            </a:r>
            <a:r>
              <a:rPr lang="en-US" sz="2000" dirty="0">
                <a:solidFill>
                  <a:srgbClr val="002060"/>
                </a:solidFill>
              </a:rPr>
              <a:t>. </a:t>
            </a:r>
            <a:r>
              <a:rPr lang="en-US" sz="2000" dirty="0" err="1">
                <a:solidFill>
                  <a:srgbClr val="002060"/>
                </a:solidFill>
              </a:rPr>
              <a:t>Třetí</a:t>
            </a:r>
            <a:r>
              <a:rPr lang="en-US" sz="2000" dirty="0">
                <a:solidFill>
                  <a:srgbClr val="002060"/>
                </a:solidFill>
              </a:rPr>
              <a:t> </a:t>
            </a:r>
            <a:r>
              <a:rPr lang="en-US" sz="2000" dirty="0" err="1">
                <a:solidFill>
                  <a:srgbClr val="002060"/>
                </a:solidFill>
              </a:rPr>
              <a:t>strategie</a:t>
            </a:r>
            <a:r>
              <a:rPr lang="en-US" sz="2000" dirty="0">
                <a:solidFill>
                  <a:srgbClr val="002060"/>
                </a:solidFill>
              </a:rPr>
              <a:t> </a:t>
            </a:r>
            <a:r>
              <a:rPr lang="en-US" sz="2000" dirty="0" err="1">
                <a:solidFill>
                  <a:srgbClr val="002060"/>
                </a:solidFill>
              </a:rPr>
              <a:t>tvorby</a:t>
            </a:r>
            <a:r>
              <a:rPr lang="en-US" sz="2000" dirty="0">
                <a:solidFill>
                  <a:srgbClr val="002060"/>
                </a:solidFill>
              </a:rPr>
              <a:t> </a:t>
            </a:r>
            <a:r>
              <a:rPr lang="en-US" sz="2000" dirty="0" err="1">
                <a:solidFill>
                  <a:srgbClr val="002060"/>
                </a:solidFill>
              </a:rPr>
              <a:t>ceny</a:t>
            </a:r>
            <a:r>
              <a:rPr lang="en-US" sz="2000" dirty="0">
                <a:solidFill>
                  <a:srgbClr val="002060"/>
                </a:solidFill>
              </a:rPr>
              <a:t> je </a:t>
            </a:r>
            <a:r>
              <a:rPr lang="en-US" sz="2000" dirty="0" err="1">
                <a:solidFill>
                  <a:srgbClr val="002060"/>
                </a:solidFill>
              </a:rPr>
              <a:t>založena</a:t>
            </a:r>
            <a:r>
              <a:rPr lang="en-US" sz="2000" dirty="0">
                <a:solidFill>
                  <a:srgbClr val="002060"/>
                </a:solidFill>
              </a:rPr>
              <a:t> </a:t>
            </a:r>
            <a:r>
              <a:rPr lang="en-US" sz="2000" dirty="0" err="1">
                <a:solidFill>
                  <a:srgbClr val="002060"/>
                </a:solidFill>
              </a:rPr>
              <a:t>na</a:t>
            </a:r>
            <a:r>
              <a:rPr lang="en-US" sz="2000" dirty="0">
                <a:solidFill>
                  <a:srgbClr val="002060"/>
                </a:solidFill>
              </a:rPr>
              <a:t> </a:t>
            </a:r>
            <a:r>
              <a:rPr lang="en-US" sz="2000" dirty="0" err="1">
                <a:solidFill>
                  <a:srgbClr val="002060"/>
                </a:solidFill>
              </a:rPr>
              <a:t>poptávkově</a:t>
            </a:r>
            <a:r>
              <a:rPr lang="en-US" sz="2000" dirty="0">
                <a:solidFill>
                  <a:srgbClr val="002060"/>
                </a:solidFill>
              </a:rPr>
              <a:t> </a:t>
            </a:r>
            <a:r>
              <a:rPr lang="en-US" sz="2000" dirty="0" err="1">
                <a:solidFill>
                  <a:srgbClr val="002060"/>
                </a:solidFill>
              </a:rPr>
              <a:t>orientované</a:t>
            </a:r>
            <a:r>
              <a:rPr lang="en-US" sz="2000" dirty="0">
                <a:solidFill>
                  <a:srgbClr val="002060"/>
                </a:solidFill>
              </a:rPr>
              <a:t> </a:t>
            </a:r>
            <a:r>
              <a:rPr lang="en-US" sz="2000" dirty="0" err="1">
                <a:solidFill>
                  <a:srgbClr val="002060"/>
                </a:solidFill>
              </a:rPr>
              <a:t>strategi</a:t>
            </a:r>
            <a:r>
              <a:rPr lang="cs-CZ" sz="2000" dirty="0">
                <a:solidFill>
                  <a:srgbClr val="002060"/>
                </a:solidFill>
              </a:rPr>
              <a:t>i</a:t>
            </a:r>
            <a:r>
              <a:rPr lang="en-US" sz="2000" dirty="0">
                <a:solidFill>
                  <a:srgbClr val="002060"/>
                </a:solidFill>
              </a:rPr>
              <a:t> a je </a:t>
            </a:r>
            <a:r>
              <a:rPr lang="en-US" sz="2000" dirty="0" err="1">
                <a:solidFill>
                  <a:srgbClr val="002060"/>
                </a:solidFill>
              </a:rPr>
              <a:t>tudíž</a:t>
            </a:r>
            <a:r>
              <a:rPr lang="en-US" sz="2000" dirty="0">
                <a:solidFill>
                  <a:srgbClr val="002060"/>
                </a:solidFill>
              </a:rPr>
              <a:t> </a:t>
            </a:r>
            <a:r>
              <a:rPr lang="en-US" sz="2000" dirty="0" err="1">
                <a:solidFill>
                  <a:srgbClr val="002060"/>
                </a:solidFill>
              </a:rPr>
              <a:t>shodnější</a:t>
            </a:r>
            <a:r>
              <a:rPr lang="en-US" sz="2000" dirty="0">
                <a:solidFill>
                  <a:srgbClr val="002060"/>
                </a:solidFill>
              </a:rPr>
              <a:t> s </a:t>
            </a:r>
            <a:r>
              <a:rPr lang="en-US" sz="2000" dirty="0" err="1">
                <a:solidFill>
                  <a:srgbClr val="002060"/>
                </a:solidFill>
              </a:rPr>
              <a:t>marketingovou</a:t>
            </a:r>
            <a:r>
              <a:rPr lang="en-US" sz="2000" dirty="0">
                <a:solidFill>
                  <a:srgbClr val="002060"/>
                </a:solidFill>
              </a:rPr>
              <a:t> </a:t>
            </a:r>
            <a:r>
              <a:rPr lang="en-US" sz="2000" dirty="0" err="1">
                <a:solidFill>
                  <a:srgbClr val="002060"/>
                </a:solidFill>
              </a:rPr>
              <a:t>koncepcí</a:t>
            </a:r>
            <a:r>
              <a:rPr lang="en-US" sz="2000" dirty="0">
                <a:solidFill>
                  <a:srgbClr val="002060"/>
                </a:solidFill>
              </a:rPr>
              <a:t>. </a:t>
            </a:r>
          </a:p>
          <a:p>
            <a:endParaRPr lang="en-US" sz="2000" dirty="0">
              <a:solidFill>
                <a:srgbClr val="002060"/>
              </a:solidFill>
            </a:endParaRPr>
          </a:p>
        </p:txBody>
      </p:sp>
      <p:sp>
        <p:nvSpPr>
          <p:cNvPr id="6" name="Nadpis 5"/>
          <p:cNvSpPr>
            <a:spLocks noGrp="1"/>
          </p:cNvSpPr>
          <p:nvPr>
            <p:ph type="title"/>
          </p:nvPr>
        </p:nvSpPr>
        <p:spPr>
          <a:xfrm>
            <a:off x="179512" y="195486"/>
            <a:ext cx="7560840" cy="507703"/>
          </a:xfrm>
        </p:spPr>
        <p:txBody>
          <a:bodyPr/>
          <a:lstStyle/>
          <a:p>
            <a:r>
              <a:rPr lang="cs-CZ" dirty="0"/>
              <a:t>Přístupy k cenové tvorbě v mezinárodním marketingu</a:t>
            </a:r>
          </a:p>
        </p:txBody>
      </p:sp>
    </p:spTree>
    <p:extLst>
      <p:ext uri="{BB962C8B-B14F-4D97-AF65-F5344CB8AC3E}">
        <p14:creationId xmlns:p14="http://schemas.microsoft.com/office/powerpoint/2010/main" val="42412724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1059582"/>
            <a:ext cx="8280920" cy="2808312"/>
          </a:xfrm>
          <a:prstGeom prst="rect">
            <a:avLst/>
          </a:prstGeom>
        </p:spPr>
        <p:txBody>
          <a:bodyPr>
            <a:noAutofit/>
          </a:bodyPr>
          <a:lstStyle/>
          <a:p>
            <a:r>
              <a:rPr lang="cs-CZ" sz="2000" dirty="0">
                <a:solidFill>
                  <a:srgbClr val="002060"/>
                </a:solidFill>
              </a:rPr>
              <a:t>V Africe je znamením úcty vyhnout se kontaktu očima (dívat se do země) při mluvení k rodičům, starším, nebo někomu vyššího společenského postavení. Naproti tomu tytéž akce jsou signály o podvodu nebo studu v Severní Americe a většině Evropy. </a:t>
            </a:r>
          </a:p>
          <a:p>
            <a:endParaRPr lang="cs-CZ" sz="2000" dirty="0">
              <a:solidFill>
                <a:srgbClr val="002060"/>
              </a:solidFill>
            </a:endParaRPr>
          </a:p>
          <a:p>
            <a:r>
              <a:rPr lang="cs-CZ" sz="2000" dirty="0">
                <a:solidFill>
                  <a:srgbClr val="002060"/>
                </a:solidFill>
              </a:rPr>
              <a:t>V Africe, Jižní Americe a Středomoří je hlasitý smích a mluva v ulicích a na veřejných místech široce přijímána. V některých asijských kulturách je to považováno za neslušné a může to být vnímáno jako znak sebestřednosti nebo „hledání-pozornosti“.</a:t>
            </a:r>
            <a:endParaRPr lang="en-US" sz="2000" dirty="0">
              <a:solidFill>
                <a:srgbClr val="002060"/>
              </a:solidFill>
            </a:endParaRPr>
          </a:p>
        </p:txBody>
      </p:sp>
      <p:sp>
        <p:nvSpPr>
          <p:cNvPr id="6" name="Nadpis 5"/>
          <p:cNvSpPr>
            <a:spLocks noGrp="1"/>
          </p:cNvSpPr>
          <p:nvPr>
            <p:ph type="title"/>
          </p:nvPr>
        </p:nvSpPr>
        <p:spPr>
          <a:xfrm>
            <a:off x="179512" y="195486"/>
            <a:ext cx="7560840" cy="507703"/>
          </a:xfrm>
        </p:spPr>
        <p:txBody>
          <a:bodyPr/>
          <a:lstStyle/>
          <a:p>
            <a:r>
              <a:rPr lang="cs-CZ" dirty="0"/>
              <a:t>Mezinárodní odlišnosti 5</a:t>
            </a:r>
          </a:p>
        </p:txBody>
      </p:sp>
    </p:spTree>
    <p:extLst>
      <p:ext uri="{BB962C8B-B14F-4D97-AF65-F5344CB8AC3E}">
        <p14:creationId xmlns:p14="http://schemas.microsoft.com/office/powerpoint/2010/main" val="146449534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1059582"/>
            <a:ext cx="8280920" cy="2808312"/>
          </a:xfrm>
          <a:prstGeom prst="rect">
            <a:avLst/>
          </a:prstGeom>
        </p:spPr>
        <p:txBody>
          <a:bodyPr>
            <a:noAutofit/>
          </a:bodyPr>
          <a:lstStyle/>
          <a:p>
            <a:r>
              <a:rPr lang="en-US" sz="2000" dirty="0" err="1">
                <a:solidFill>
                  <a:srgbClr val="002060"/>
                </a:solidFill>
              </a:rPr>
              <a:t>Ke</a:t>
            </a:r>
            <a:r>
              <a:rPr lang="en-US" sz="2000" dirty="0">
                <a:solidFill>
                  <a:srgbClr val="002060"/>
                </a:solidFill>
              </a:rPr>
              <a:t> </a:t>
            </a:r>
            <a:r>
              <a:rPr lang="en-US" sz="2000" dirty="0" err="1">
                <a:solidFill>
                  <a:srgbClr val="002060"/>
                </a:solidFill>
              </a:rPr>
              <a:t>vzniku</a:t>
            </a:r>
            <a:r>
              <a:rPr lang="en-US" sz="2000" dirty="0">
                <a:solidFill>
                  <a:srgbClr val="002060"/>
                </a:solidFill>
              </a:rPr>
              <a:t> </a:t>
            </a:r>
            <a:r>
              <a:rPr lang="en-US" sz="2000" dirty="0" err="1">
                <a:solidFill>
                  <a:srgbClr val="002060"/>
                </a:solidFill>
              </a:rPr>
              <a:t>šedých</a:t>
            </a:r>
            <a:r>
              <a:rPr lang="en-US" sz="2000" dirty="0">
                <a:solidFill>
                  <a:srgbClr val="002060"/>
                </a:solidFill>
              </a:rPr>
              <a:t> </a:t>
            </a:r>
            <a:r>
              <a:rPr lang="en-US" sz="2000" dirty="0" err="1">
                <a:solidFill>
                  <a:srgbClr val="002060"/>
                </a:solidFill>
              </a:rPr>
              <a:t>trhů</a:t>
            </a:r>
            <a:r>
              <a:rPr lang="en-US" sz="2000" dirty="0">
                <a:solidFill>
                  <a:srgbClr val="002060"/>
                </a:solidFill>
              </a:rPr>
              <a:t> </a:t>
            </a:r>
            <a:r>
              <a:rPr lang="en-US" sz="2000" dirty="0" err="1">
                <a:solidFill>
                  <a:srgbClr val="002060"/>
                </a:solidFill>
              </a:rPr>
              <a:t>dochází</a:t>
            </a:r>
            <a:r>
              <a:rPr lang="en-US" sz="2000" dirty="0">
                <a:solidFill>
                  <a:srgbClr val="002060"/>
                </a:solidFill>
              </a:rPr>
              <a:t> z </a:t>
            </a:r>
            <a:r>
              <a:rPr lang="en-US" sz="2000" dirty="0" err="1">
                <a:solidFill>
                  <a:srgbClr val="002060"/>
                </a:solidFill>
              </a:rPr>
              <a:t>několika</a:t>
            </a:r>
            <a:r>
              <a:rPr lang="en-US" sz="2000" dirty="0">
                <a:solidFill>
                  <a:srgbClr val="002060"/>
                </a:solidFill>
              </a:rPr>
              <a:t> </a:t>
            </a:r>
            <a:r>
              <a:rPr lang="en-US" sz="2000" dirty="0" err="1">
                <a:solidFill>
                  <a:srgbClr val="002060"/>
                </a:solidFill>
              </a:rPr>
              <a:t>příčin</a:t>
            </a:r>
            <a:r>
              <a:rPr lang="en-US" sz="2000" dirty="0">
                <a:solidFill>
                  <a:srgbClr val="002060"/>
                </a:solidFill>
              </a:rPr>
              <a:t>. </a:t>
            </a:r>
            <a:r>
              <a:rPr lang="en-US" sz="2000" dirty="0" err="1">
                <a:solidFill>
                  <a:srgbClr val="002060"/>
                </a:solidFill>
              </a:rPr>
              <a:t>Jednou</a:t>
            </a:r>
            <a:r>
              <a:rPr lang="en-US" sz="2000" dirty="0">
                <a:solidFill>
                  <a:srgbClr val="002060"/>
                </a:solidFill>
              </a:rPr>
              <a:t> z </a:t>
            </a:r>
            <a:r>
              <a:rPr lang="en-US" sz="2000" dirty="0" err="1">
                <a:solidFill>
                  <a:srgbClr val="002060"/>
                </a:solidFill>
              </a:rPr>
              <a:t>nich</a:t>
            </a:r>
            <a:r>
              <a:rPr lang="en-US" sz="2000" dirty="0">
                <a:solidFill>
                  <a:srgbClr val="002060"/>
                </a:solidFill>
              </a:rPr>
              <a:t> </a:t>
            </a:r>
            <a:r>
              <a:rPr lang="en-US" sz="2000" dirty="0" err="1">
                <a:solidFill>
                  <a:srgbClr val="002060"/>
                </a:solidFill>
              </a:rPr>
              <a:t>jsou</a:t>
            </a:r>
            <a:r>
              <a:rPr lang="en-US" sz="2000" dirty="0">
                <a:solidFill>
                  <a:srgbClr val="002060"/>
                </a:solidFill>
              </a:rPr>
              <a:t> </a:t>
            </a:r>
            <a:r>
              <a:rPr lang="en-US" sz="2000" dirty="0" err="1">
                <a:solidFill>
                  <a:srgbClr val="002060"/>
                </a:solidFill>
              </a:rPr>
              <a:t>případy</a:t>
            </a:r>
            <a:r>
              <a:rPr lang="en-US" sz="2000" dirty="0">
                <a:solidFill>
                  <a:srgbClr val="002060"/>
                </a:solidFill>
              </a:rPr>
              <a:t>, </a:t>
            </a:r>
            <a:r>
              <a:rPr lang="en-US" sz="2000" dirty="0" err="1">
                <a:solidFill>
                  <a:srgbClr val="002060"/>
                </a:solidFill>
              </a:rPr>
              <a:t>kdy</a:t>
            </a:r>
            <a:r>
              <a:rPr lang="en-US" sz="2000" dirty="0">
                <a:solidFill>
                  <a:srgbClr val="002060"/>
                </a:solidFill>
              </a:rPr>
              <a:t> </a:t>
            </a:r>
            <a:r>
              <a:rPr lang="en-US" sz="2000" dirty="0" err="1">
                <a:solidFill>
                  <a:srgbClr val="002060"/>
                </a:solidFill>
              </a:rPr>
              <a:t>dovozci</a:t>
            </a:r>
            <a:r>
              <a:rPr lang="en-US" sz="2000" dirty="0">
                <a:solidFill>
                  <a:srgbClr val="002060"/>
                </a:solidFill>
              </a:rPr>
              <a:t> </a:t>
            </a:r>
            <a:r>
              <a:rPr lang="en-US" sz="2000" dirty="0" err="1">
                <a:solidFill>
                  <a:srgbClr val="002060"/>
                </a:solidFill>
              </a:rPr>
              <a:t>nakupují</a:t>
            </a:r>
            <a:r>
              <a:rPr lang="en-US" sz="2000" dirty="0">
                <a:solidFill>
                  <a:srgbClr val="002060"/>
                </a:solidFill>
              </a:rPr>
              <a:t> </a:t>
            </a:r>
            <a:r>
              <a:rPr lang="en-US" sz="2000" dirty="0" err="1">
                <a:solidFill>
                  <a:srgbClr val="002060"/>
                </a:solidFill>
              </a:rPr>
              <a:t>zboží</a:t>
            </a:r>
            <a:r>
              <a:rPr lang="en-US" sz="2000" dirty="0">
                <a:solidFill>
                  <a:srgbClr val="002060"/>
                </a:solidFill>
              </a:rPr>
              <a:t> od </a:t>
            </a:r>
            <a:r>
              <a:rPr lang="en-US" sz="2000" dirty="0" err="1">
                <a:solidFill>
                  <a:srgbClr val="002060"/>
                </a:solidFill>
              </a:rPr>
              <a:t>distributorů</a:t>
            </a:r>
            <a:r>
              <a:rPr lang="en-US" sz="2000" dirty="0">
                <a:solidFill>
                  <a:srgbClr val="002060"/>
                </a:solidFill>
              </a:rPr>
              <a:t> v </a:t>
            </a:r>
            <a:r>
              <a:rPr lang="en-US" sz="2000" dirty="0" err="1">
                <a:solidFill>
                  <a:srgbClr val="002060"/>
                </a:solidFill>
              </a:rPr>
              <a:t>jedné</a:t>
            </a:r>
            <a:r>
              <a:rPr lang="en-US" sz="2000" dirty="0">
                <a:solidFill>
                  <a:srgbClr val="002060"/>
                </a:solidFill>
              </a:rPr>
              <a:t> </a:t>
            </a:r>
            <a:r>
              <a:rPr lang="en-US" sz="2000" dirty="0" err="1">
                <a:solidFill>
                  <a:srgbClr val="002060"/>
                </a:solidFill>
              </a:rPr>
              <a:t>zemi</a:t>
            </a:r>
            <a:r>
              <a:rPr lang="en-US" sz="2000" dirty="0">
                <a:solidFill>
                  <a:srgbClr val="002060"/>
                </a:solidFill>
              </a:rPr>
              <a:t> a </a:t>
            </a:r>
            <a:r>
              <a:rPr lang="en-US" sz="2000" dirty="0" err="1">
                <a:solidFill>
                  <a:srgbClr val="002060"/>
                </a:solidFill>
              </a:rPr>
              <a:t>prodávají</a:t>
            </a:r>
            <a:r>
              <a:rPr lang="en-US" sz="2000" dirty="0">
                <a:solidFill>
                  <a:srgbClr val="002060"/>
                </a:solidFill>
              </a:rPr>
              <a:t> je v </a:t>
            </a:r>
            <a:r>
              <a:rPr lang="en-US" sz="2000" dirty="0" err="1">
                <a:solidFill>
                  <a:srgbClr val="002060"/>
                </a:solidFill>
              </a:rPr>
              <a:t>jiné</a:t>
            </a:r>
            <a:r>
              <a:rPr lang="en-US" sz="2000" dirty="0">
                <a:solidFill>
                  <a:srgbClr val="002060"/>
                </a:solidFill>
              </a:rPr>
              <a:t> </a:t>
            </a:r>
            <a:r>
              <a:rPr lang="en-US" sz="2000" dirty="0" err="1">
                <a:solidFill>
                  <a:srgbClr val="002060"/>
                </a:solidFill>
              </a:rPr>
              <a:t>zemi</a:t>
            </a:r>
            <a:r>
              <a:rPr lang="en-US" sz="2000" dirty="0">
                <a:solidFill>
                  <a:srgbClr val="002060"/>
                </a:solidFill>
              </a:rPr>
              <a:t> </a:t>
            </a:r>
            <a:r>
              <a:rPr lang="en-US" sz="2000" dirty="0" err="1">
                <a:solidFill>
                  <a:srgbClr val="002060"/>
                </a:solidFill>
              </a:rPr>
              <a:t>distributorům</a:t>
            </a:r>
            <a:r>
              <a:rPr lang="en-US" sz="2000" dirty="0">
                <a:solidFill>
                  <a:srgbClr val="002060"/>
                </a:solidFill>
              </a:rPr>
              <a:t>, </a:t>
            </a:r>
            <a:r>
              <a:rPr lang="en-US" sz="2000" dirty="0" err="1">
                <a:solidFill>
                  <a:srgbClr val="002060"/>
                </a:solidFill>
              </a:rPr>
              <a:t>kteří</a:t>
            </a:r>
            <a:r>
              <a:rPr lang="en-US" sz="2000" dirty="0">
                <a:solidFill>
                  <a:srgbClr val="002060"/>
                </a:solidFill>
              </a:rPr>
              <a:t> </a:t>
            </a:r>
            <a:r>
              <a:rPr lang="en-US" sz="2000" dirty="0" err="1">
                <a:solidFill>
                  <a:srgbClr val="002060"/>
                </a:solidFill>
              </a:rPr>
              <a:t>nejsou</a:t>
            </a:r>
            <a:r>
              <a:rPr lang="en-US" sz="2000" dirty="0">
                <a:solidFill>
                  <a:srgbClr val="002060"/>
                </a:solidFill>
              </a:rPr>
              <a:t> </a:t>
            </a:r>
            <a:r>
              <a:rPr lang="en-US" sz="2000" dirty="0" err="1">
                <a:solidFill>
                  <a:srgbClr val="002060"/>
                </a:solidFill>
              </a:rPr>
              <a:t>součástí</a:t>
            </a:r>
            <a:r>
              <a:rPr lang="en-US" sz="2000" dirty="0">
                <a:solidFill>
                  <a:srgbClr val="002060"/>
                </a:solidFill>
              </a:rPr>
              <a:t> </a:t>
            </a:r>
            <a:r>
              <a:rPr lang="en-US" sz="2000" dirty="0" err="1">
                <a:solidFill>
                  <a:srgbClr val="002060"/>
                </a:solidFill>
              </a:rPr>
              <a:t>běžného</a:t>
            </a:r>
            <a:r>
              <a:rPr lang="en-US" sz="2000" dirty="0">
                <a:solidFill>
                  <a:srgbClr val="002060"/>
                </a:solidFill>
              </a:rPr>
              <a:t> </a:t>
            </a:r>
            <a:r>
              <a:rPr lang="en-US" sz="2000" dirty="0" err="1">
                <a:solidFill>
                  <a:srgbClr val="002060"/>
                </a:solidFill>
              </a:rPr>
              <a:t>distribučního</a:t>
            </a:r>
            <a:r>
              <a:rPr lang="en-US" sz="2000" dirty="0">
                <a:solidFill>
                  <a:srgbClr val="002060"/>
                </a:solidFill>
              </a:rPr>
              <a:t> systému </a:t>
            </a:r>
            <a:r>
              <a:rPr lang="en-US" sz="2000" dirty="0" err="1">
                <a:solidFill>
                  <a:srgbClr val="002060"/>
                </a:solidFill>
              </a:rPr>
              <a:t>výrobce</a:t>
            </a:r>
            <a:r>
              <a:rPr lang="en-US" sz="2000" dirty="0">
                <a:solidFill>
                  <a:srgbClr val="002060"/>
                </a:solidFill>
              </a:rPr>
              <a:t>. </a:t>
            </a:r>
            <a:r>
              <a:rPr lang="en-US" sz="2000" dirty="0" err="1">
                <a:solidFill>
                  <a:srgbClr val="002060"/>
                </a:solidFill>
              </a:rPr>
              <a:t>Tyto</a:t>
            </a:r>
            <a:r>
              <a:rPr lang="en-US" sz="2000" dirty="0">
                <a:solidFill>
                  <a:srgbClr val="002060"/>
                </a:solidFill>
              </a:rPr>
              <a:t> </a:t>
            </a:r>
            <a:r>
              <a:rPr lang="en-US" sz="2000" dirty="0" err="1">
                <a:solidFill>
                  <a:srgbClr val="002060"/>
                </a:solidFill>
              </a:rPr>
              <a:t>transakce</a:t>
            </a:r>
            <a:r>
              <a:rPr lang="en-US" sz="2000" dirty="0">
                <a:solidFill>
                  <a:srgbClr val="002060"/>
                </a:solidFill>
              </a:rPr>
              <a:t> </a:t>
            </a:r>
            <a:r>
              <a:rPr lang="en-US" sz="2000" dirty="0" err="1">
                <a:solidFill>
                  <a:srgbClr val="002060"/>
                </a:solidFill>
              </a:rPr>
              <a:t>jsou</a:t>
            </a:r>
            <a:r>
              <a:rPr lang="en-US" sz="2000" dirty="0">
                <a:solidFill>
                  <a:srgbClr val="002060"/>
                </a:solidFill>
              </a:rPr>
              <a:t> </a:t>
            </a:r>
            <a:r>
              <a:rPr lang="en-US" sz="2000" dirty="0" err="1">
                <a:solidFill>
                  <a:srgbClr val="002060"/>
                </a:solidFill>
              </a:rPr>
              <a:t>zpravidla</a:t>
            </a:r>
            <a:r>
              <a:rPr lang="en-US" sz="2000" dirty="0">
                <a:solidFill>
                  <a:srgbClr val="002060"/>
                </a:solidFill>
              </a:rPr>
              <a:t> </a:t>
            </a:r>
            <a:r>
              <a:rPr lang="en-US" sz="2000" dirty="0" err="1">
                <a:solidFill>
                  <a:srgbClr val="002060"/>
                </a:solidFill>
              </a:rPr>
              <a:t>ziskové</a:t>
            </a:r>
            <a:r>
              <a:rPr lang="en-US" sz="2000" dirty="0">
                <a:solidFill>
                  <a:srgbClr val="002060"/>
                </a:solidFill>
              </a:rPr>
              <a:t> v </a:t>
            </a:r>
            <a:r>
              <a:rPr lang="en-US" sz="2000" dirty="0" err="1">
                <a:solidFill>
                  <a:srgbClr val="002060"/>
                </a:solidFill>
              </a:rPr>
              <a:t>důsledku</a:t>
            </a:r>
            <a:r>
              <a:rPr lang="en-US" sz="2000" dirty="0">
                <a:solidFill>
                  <a:srgbClr val="002060"/>
                </a:solidFill>
              </a:rPr>
              <a:t> </a:t>
            </a:r>
            <a:r>
              <a:rPr lang="en-US" sz="2000" dirty="0" err="1">
                <a:solidFill>
                  <a:srgbClr val="002060"/>
                </a:solidFill>
              </a:rPr>
              <a:t>změn</a:t>
            </a:r>
            <a:r>
              <a:rPr lang="en-US" sz="2000" dirty="0">
                <a:solidFill>
                  <a:srgbClr val="002060"/>
                </a:solidFill>
              </a:rPr>
              <a:t> </a:t>
            </a:r>
            <a:r>
              <a:rPr lang="en-US" sz="2000" dirty="0" err="1">
                <a:solidFill>
                  <a:srgbClr val="002060"/>
                </a:solidFill>
              </a:rPr>
              <a:t>hodnoty</a:t>
            </a:r>
            <a:r>
              <a:rPr lang="en-US" sz="2000" dirty="0">
                <a:solidFill>
                  <a:srgbClr val="002060"/>
                </a:solidFill>
              </a:rPr>
              <a:t> </a:t>
            </a:r>
            <a:r>
              <a:rPr lang="en-US" sz="2000" dirty="0" err="1">
                <a:solidFill>
                  <a:srgbClr val="002060"/>
                </a:solidFill>
              </a:rPr>
              <a:t>měny</a:t>
            </a:r>
            <a:r>
              <a:rPr lang="en-US" sz="2000" dirty="0">
                <a:solidFill>
                  <a:srgbClr val="002060"/>
                </a:solidFill>
              </a:rPr>
              <a:t> (</a:t>
            </a:r>
            <a:r>
              <a:rPr lang="en-US" sz="2000" dirty="0" err="1">
                <a:solidFill>
                  <a:srgbClr val="002060"/>
                </a:solidFill>
              </a:rPr>
              <a:t>směnné</a:t>
            </a:r>
            <a:r>
              <a:rPr lang="en-US" sz="2000" dirty="0">
                <a:solidFill>
                  <a:srgbClr val="002060"/>
                </a:solidFill>
              </a:rPr>
              <a:t> parity) </a:t>
            </a:r>
            <a:r>
              <a:rPr lang="en-US" sz="2000" dirty="0" err="1">
                <a:solidFill>
                  <a:srgbClr val="002060"/>
                </a:solidFill>
              </a:rPr>
              <a:t>mezi</a:t>
            </a:r>
            <a:r>
              <a:rPr lang="en-US" sz="2000" dirty="0">
                <a:solidFill>
                  <a:srgbClr val="002060"/>
                </a:solidFill>
              </a:rPr>
              <a:t> </a:t>
            </a:r>
            <a:r>
              <a:rPr lang="en-US" sz="2000" dirty="0" err="1">
                <a:solidFill>
                  <a:srgbClr val="002060"/>
                </a:solidFill>
              </a:rPr>
              <a:t>dvěma</a:t>
            </a:r>
            <a:r>
              <a:rPr lang="en-US" sz="2000" dirty="0">
                <a:solidFill>
                  <a:srgbClr val="002060"/>
                </a:solidFill>
              </a:rPr>
              <a:t> </a:t>
            </a:r>
            <a:r>
              <a:rPr lang="en-US" sz="2000" dirty="0" err="1">
                <a:solidFill>
                  <a:srgbClr val="002060"/>
                </a:solidFill>
              </a:rPr>
              <a:t>zeměmi</a:t>
            </a:r>
            <a:r>
              <a:rPr lang="en-US" sz="2000" dirty="0">
                <a:solidFill>
                  <a:srgbClr val="002060"/>
                </a:solidFill>
              </a:rPr>
              <a:t>. </a:t>
            </a:r>
            <a:endParaRPr lang="cs-CZ" sz="2000" dirty="0">
              <a:solidFill>
                <a:srgbClr val="002060"/>
              </a:solidFill>
            </a:endParaRPr>
          </a:p>
          <a:p>
            <a:r>
              <a:rPr lang="en-US" sz="2000" dirty="0" err="1">
                <a:solidFill>
                  <a:srgbClr val="002060"/>
                </a:solidFill>
              </a:rPr>
              <a:t>Další</a:t>
            </a:r>
            <a:r>
              <a:rPr lang="en-US" sz="2000" dirty="0">
                <a:solidFill>
                  <a:srgbClr val="002060"/>
                </a:solidFill>
              </a:rPr>
              <a:t> </a:t>
            </a:r>
            <a:r>
              <a:rPr lang="en-US" sz="2000" dirty="0" err="1">
                <a:solidFill>
                  <a:srgbClr val="002060"/>
                </a:solidFill>
              </a:rPr>
              <a:t>příčinou</a:t>
            </a:r>
            <a:r>
              <a:rPr lang="en-US" sz="2000" dirty="0">
                <a:solidFill>
                  <a:srgbClr val="002060"/>
                </a:solidFill>
              </a:rPr>
              <a:t> </a:t>
            </a:r>
            <a:r>
              <a:rPr lang="en-US" sz="2000" dirty="0" err="1">
                <a:solidFill>
                  <a:srgbClr val="002060"/>
                </a:solidFill>
              </a:rPr>
              <a:t>vzniku</a:t>
            </a:r>
            <a:r>
              <a:rPr lang="en-US" sz="2000" dirty="0">
                <a:solidFill>
                  <a:srgbClr val="002060"/>
                </a:solidFill>
              </a:rPr>
              <a:t> </a:t>
            </a:r>
            <a:r>
              <a:rPr lang="en-US" sz="2000" dirty="0" err="1">
                <a:solidFill>
                  <a:srgbClr val="002060"/>
                </a:solidFill>
              </a:rPr>
              <a:t>šedých</a:t>
            </a:r>
            <a:r>
              <a:rPr lang="en-US" sz="2000" dirty="0">
                <a:solidFill>
                  <a:srgbClr val="002060"/>
                </a:solidFill>
              </a:rPr>
              <a:t> </a:t>
            </a:r>
            <a:r>
              <a:rPr lang="en-US" sz="2000" dirty="0" err="1">
                <a:solidFill>
                  <a:srgbClr val="002060"/>
                </a:solidFill>
              </a:rPr>
              <a:t>trhů</a:t>
            </a:r>
            <a:r>
              <a:rPr lang="en-US" sz="2000" dirty="0">
                <a:solidFill>
                  <a:srgbClr val="002060"/>
                </a:solidFill>
              </a:rPr>
              <a:t> </a:t>
            </a:r>
            <a:r>
              <a:rPr lang="en-US" sz="2000" dirty="0" err="1">
                <a:solidFill>
                  <a:srgbClr val="002060"/>
                </a:solidFill>
              </a:rPr>
              <a:t>jsou</a:t>
            </a:r>
            <a:r>
              <a:rPr lang="en-US" sz="2000" dirty="0">
                <a:solidFill>
                  <a:srgbClr val="002060"/>
                </a:solidFill>
              </a:rPr>
              <a:t> </a:t>
            </a:r>
            <a:r>
              <a:rPr lang="en-US" sz="2000" dirty="0" err="1">
                <a:solidFill>
                  <a:srgbClr val="002060"/>
                </a:solidFill>
              </a:rPr>
              <a:t>velké</a:t>
            </a:r>
            <a:r>
              <a:rPr lang="en-US" sz="2000" dirty="0">
                <a:solidFill>
                  <a:srgbClr val="002060"/>
                </a:solidFill>
              </a:rPr>
              <a:t> </a:t>
            </a:r>
            <a:r>
              <a:rPr lang="en-US" sz="2000" dirty="0" err="1">
                <a:solidFill>
                  <a:srgbClr val="002060"/>
                </a:solidFill>
              </a:rPr>
              <a:t>cenové</a:t>
            </a:r>
            <a:r>
              <a:rPr lang="en-US" sz="2000" dirty="0">
                <a:solidFill>
                  <a:srgbClr val="002060"/>
                </a:solidFill>
              </a:rPr>
              <a:t> </a:t>
            </a:r>
            <a:r>
              <a:rPr lang="en-US" sz="2000" dirty="0" err="1">
                <a:solidFill>
                  <a:srgbClr val="002060"/>
                </a:solidFill>
              </a:rPr>
              <a:t>rozdíly</a:t>
            </a:r>
            <a:r>
              <a:rPr lang="en-US" sz="2000" dirty="0">
                <a:solidFill>
                  <a:srgbClr val="002060"/>
                </a:solidFill>
              </a:rPr>
              <a:t> u </a:t>
            </a:r>
            <a:r>
              <a:rPr lang="en-US" sz="2000" dirty="0" err="1">
                <a:solidFill>
                  <a:srgbClr val="002060"/>
                </a:solidFill>
              </a:rPr>
              <a:t>stejných</a:t>
            </a:r>
            <a:r>
              <a:rPr lang="en-US" sz="2000" dirty="0">
                <a:solidFill>
                  <a:srgbClr val="002060"/>
                </a:solidFill>
              </a:rPr>
              <a:t> </a:t>
            </a:r>
            <a:r>
              <a:rPr lang="en-US" sz="2000" dirty="0" err="1">
                <a:solidFill>
                  <a:srgbClr val="002060"/>
                </a:solidFill>
              </a:rPr>
              <a:t>výrobků</a:t>
            </a:r>
            <a:r>
              <a:rPr lang="en-US" sz="2000" dirty="0">
                <a:solidFill>
                  <a:srgbClr val="002060"/>
                </a:solidFill>
              </a:rPr>
              <a:t>, </a:t>
            </a:r>
            <a:r>
              <a:rPr lang="en-US" sz="2000" dirty="0" err="1">
                <a:solidFill>
                  <a:srgbClr val="002060"/>
                </a:solidFill>
              </a:rPr>
              <a:t>existující</a:t>
            </a:r>
            <a:r>
              <a:rPr lang="en-US" sz="2000" dirty="0">
                <a:solidFill>
                  <a:srgbClr val="002060"/>
                </a:solidFill>
              </a:rPr>
              <a:t> </a:t>
            </a:r>
            <a:r>
              <a:rPr lang="en-US" sz="2000" dirty="0" err="1">
                <a:solidFill>
                  <a:srgbClr val="002060"/>
                </a:solidFill>
              </a:rPr>
              <a:t>mezi</a:t>
            </a:r>
            <a:r>
              <a:rPr lang="en-US" sz="2000" dirty="0">
                <a:solidFill>
                  <a:srgbClr val="002060"/>
                </a:solidFill>
              </a:rPr>
              <a:t> </a:t>
            </a:r>
            <a:r>
              <a:rPr lang="en-US" sz="2000" dirty="0" err="1">
                <a:solidFill>
                  <a:srgbClr val="002060"/>
                </a:solidFill>
              </a:rPr>
              <a:t>trhy</a:t>
            </a:r>
            <a:r>
              <a:rPr lang="en-US" sz="2000" dirty="0">
                <a:solidFill>
                  <a:srgbClr val="002060"/>
                </a:solidFill>
              </a:rPr>
              <a:t> </a:t>
            </a:r>
            <a:r>
              <a:rPr lang="en-US" sz="2000" dirty="0" err="1">
                <a:solidFill>
                  <a:srgbClr val="002060"/>
                </a:solidFill>
              </a:rPr>
              <a:t>různých</a:t>
            </a:r>
            <a:r>
              <a:rPr lang="en-US" sz="2000" dirty="0">
                <a:solidFill>
                  <a:srgbClr val="002060"/>
                </a:solidFill>
              </a:rPr>
              <a:t> </a:t>
            </a:r>
            <a:r>
              <a:rPr lang="en-US" sz="2000" dirty="0" err="1">
                <a:solidFill>
                  <a:srgbClr val="002060"/>
                </a:solidFill>
              </a:rPr>
              <a:t>zemí</a:t>
            </a:r>
            <a:r>
              <a:rPr lang="en-US" sz="2000" dirty="0">
                <a:solidFill>
                  <a:srgbClr val="002060"/>
                </a:solidFill>
              </a:rPr>
              <a:t>. K </a:t>
            </a:r>
            <a:r>
              <a:rPr lang="en-US" sz="2000" dirty="0" err="1">
                <a:solidFill>
                  <a:srgbClr val="002060"/>
                </a:solidFill>
              </a:rPr>
              <a:t>vytváření</a:t>
            </a:r>
            <a:r>
              <a:rPr lang="en-US" sz="2000" dirty="0">
                <a:solidFill>
                  <a:srgbClr val="002060"/>
                </a:solidFill>
              </a:rPr>
              <a:t> </a:t>
            </a:r>
            <a:r>
              <a:rPr lang="en-US" sz="2000" dirty="0" err="1">
                <a:solidFill>
                  <a:srgbClr val="002060"/>
                </a:solidFill>
              </a:rPr>
              <a:t>šedých</a:t>
            </a:r>
            <a:r>
              <a:rPr lang="en-US" sz="2000" dirty="0">
                <a:solidFill>
                  <a:srgbClr val="002060"/>
                </a:solidFill>
              </a:rPr>
              <a:t> </a:t>
            </a:r>
            <a:r>
              <a:rPr lang="en-US" sz="2000" dirty="0" err="1">
                <a:solidFill>
                  <a:srgbClr val="002060"/>
                </a:solidFill>
              </a:rPr>
              <a:t>trhů</a:t>
            </a:r>
            <a:r>
              <a:rPr lang="en-US" sz="2000" dirty="0">
                <a:solidFill>
                  <a:srgbClr val="002060"/>
                </a:solidFill>
              </a:rPr>
              <a:t> </a:t>
            </a:r>
            <a:r>
              <a:rPr lang="en-US" sz="2000" dirty="0" err="1">
                <a:solidFill>
                  <a:srgbClr val="002060"/>
                </a:solidFill>
              </a:rPr>
              <a:t>dochází</a:t>
            </a:r>
            <a:r>
              <a:rPr lang="en-US" sz="2000" dirty="0">
                <a:solidFill>
                  <a:srgbClr val="002060"/>
                </a:solidFill>
              </a:rPr>
              <a:t> </a:t>
            </a:r>
            <a:r>
              <a:rPr lang="en-US" sz="2000" dirty="0" err="1">
                <a:solidFill>
                  <a:srgbClr val="002060"/>
                </a:solidFill>
              </a:rPr>
              <a:t>tehdy</a:t>
            </a:r>
            <a:r>
              <a:rPr lang="en-US" sz="2000" dirty="0">
                <a:solidFill>
                  <a:srgbClr val="002060"/>
                </a:solidFill>
              </a:rPr>
              <a:t>, </a:t>
            </a:r>
            <a:r>
              <a:rPr lang="en-US" sz="2000" dirty="0" err="1">
                <a:solidFill>
                  <a:srgbClr val="002060"/>
                </a:solidFill>
              </a:rPr>
              <a:t>když</a:t>
            </a:r>
            <a:r>
              <a:rPr lang="en-US" sz="2000" dirty="0">
                <a:solidFill>
                  <a:srgbClr val="002060"/>
                </a:solidFill>
              </a:rPr>
              <a:t> </a:t>
            </a:r>
            <a:r>
              <a:rPr lang="en-US" sz="2000" dirty="0" err="1">
                <a:solidFill>
                  <a:srgbClr val="002060"/>
                </a:solidFill>
              </a:rPr>
              <a:t>jsou</a:t>
            </a:r>
            <a:r>
              <a:rPr lang="en-US" sz="2000" dirty="0">
                <a:solidFill>
                  <a:srgbClr val="002060"/>
                </a:solidFill>
              </a:rPr>
              <a:t> </a:t>
            </a:r>
            <a:r>
              <a:rPr lang="en-US" sz="2000" dirty="0" err="1">
                <a:solidFill>
                  <a:srgbClr val="002060"/>
                </a:solidFill>
              </a:rPr>
              <a:t>cenové</a:t>
            </a:r>
            <a:r>
              <a:rPr lang="en-US" sz="2000" dirty="0">
                <a:solidFill>
                  <a:srgbClr val="002060"/>
                </a:solidFill>
              </a:rPr>
              <a:t> </a:t>
            </a:r>
            <a:r>
              <a:rPr lang="en-US" sz="2000" dirty="0" err="1">
                <a:solidFill>
                  <a:srgbClr val="002060"/>
                </a:solidFill>
              </a:rPr>
              <a:t>diference</a:t>
            </a:r>
            <a:r>
              <a:rPr lang="en-US" sz="2000" dirty="0">
                <a:solidFill>
                  <a:srgbClr val="002060"/>
                </a:solidFill>
              </a:rPr>
              <a:t> </a:t>
            </a:r>
            <a:r>
              <a:rPr lang="en-US" sz="2000" dirty="0" err="1">
                <a:solidFill>
                  <a:srgbClr val="002060"/>
                </a:solidFill>
              </a:rPr>
              <a:t>větší</a:t>
            </a:r>
            <a:r>
              <a:rPr lang="en-US" sz="2000" dirty="0">
                <a:solidFill>
                  <a:srgbClr val="002060"/>
                </a:solidFill>
              </a:rPr>
              <a:t>, </a:t>
            </a:r>
            <a:r>
              <a:rPr lang="en-US" sz="2000" dirty="0" err="1">
                <a:solidFill>
                  <a:srgbClr val="002060"/>
                </a:solidFill>
              </a:rPr>
              <a:t>než</a:t>
            </a:r>
            <a:r>
              <a:rPr lang="en-US" sz="2000" dirty="0">
                <a:solidFill>
                  <a:srgbClr val="002060"/>
                </a:solidFill>
              </a:rPr>
              <a:t> </a:t>
            </a:r>
            <a:r>
              <a:rPr lang="en-US" sz="2000" dirty="0" err="1">
                <a:solidFill>
                  <a:srgbClr val="002060"/>
                </a:solidFill>
              </a:rPr>
              <a:t>náklady</a:t>
            </a:r>
            <a:r>
              <a:rPr lang="en-US" sz="2000" dirty="0">
                <a:solidFill>
                  <a:srgbClr val="002060"/>
                </a:solidFill>
              </a:rPr>
              <a:t> </a:t>
            </a:r>
            <a:r>
              <a:rPr lang="en-US" sz="2000" dirty="0" err="1">
                <a:solidFill>
                  <a:srgbClr val="002060"/>
                </a:solidFill>
              </a:rPr>
              <a:t>na</a:t>
            </a:r>
            <a:r>
              <a:rPr lang="en-US" sz="2000" dirty="0">
                <a:solidFill>
                  <a:srgbClr val="002060"/>
                </a:solidFill>
              </a:rPr>
              <a:t> </a:t>
            </a:r>
            <a:r>
              <a:rPr lang="en-US" sz="2000" dirty="0" err="1">
                <a:solidFill>
                  <a:srgbClr val="002060"/>
                </a:solidFill>
              </a:rPr>
              <a:t>dopravu</a:t>
            </a:r>
            <a:r>
              <a:rPr lang="en-US" sz="2000" dirty="0">
                <a:solidFill>
                  <a:srgbClr val="002060"/>
                </a:solidFill>
              </a:rPr>
              <a:t> </a:t>
            </a:r>
            <a:r>
              <a:rPr lang="en-US" sz="2000" dirty="0" err="1">
                <a:solidFill>
                  <a:srgbClr val="002060"/>
                </a:solidFill>
              </a:rPr>
              <a:t>mezi</a:t>
            </a:r>
            <a:r>
              <a:rPr lang="en-US" sz="2000" dirty="0">
                <a:solidFill>
                  <a:srgbClr val="002060"/>
                </a:solidFill>
              </a:rPr>
              <a:t> </a:t>
            </a:r>
            <a:r>
              <a:rPr lang="en-US" sz="2000" dirty="0" err="1">
                <a:solidFill>
                  <a:srgbClr val="002060"/>
                </a:solidFill>
              </a:rPr>
              <a:t>dvěma</a:t>
            </a:r>
            <a:r>
              <a:rPr lang="en-US" sz="2000" dirty="0">
                <a:solidFill>
                  <a:srgbClr val="002060"/>
                </a:solidFill>
              </a:rPr>
              <a:t> </a:t>
            </a:r>
            <a:r>
              <a:rPr lang="en-US" sz="2000" dirty="0" err="1">
                <a:solidFill>
                  <a:srgbClr val="002060"/>
                </a:solidFill>
              </a:rPr>
              <a:t>zeměmi</a:t>
            </a:r>
            <a:r>
              <a:rPr lang="en-US" sz="2000" dirty="0">
                <a:solidFill>
                  <a:srgbClr val="002060"/>
                </a:solidFill>
              </a:rPr>
              <a:t>. </a:t>
            </a:r>
            <a:endParaRPr lang="cs-CZ" sz="2000" dirty="0">
              <a:solidFill>
                <a:srgbClr val="002060"/>
              </a:solidFill>
            </a:endParaRPr>
          </a:p>
          <a:p>
            <a:r>
              <a:rPr lang="en-US" sz="2000" dirty="0" err="1">
                <a:solidFill>
                  <a:srgbClr val="002060"/>
                </a:solidFill>
                <a:hlinkClick r:id="rId3"/>
              </a:rPr>
              <a:t>Šikovný</a:t>
            </a:r>
            <a:r>
              <a:rPr lang="en-US" sz="2000" dirty="0">
                <a:solidFill>
                  <a:srgbClr val="002060"/>
                </a:solidFill>
                <a:hlinkClick r:id="rId3"/>
              </a:rPr>
              <a:t> web </a:t>
            </a:r>
            <a:r>
              <a:rPr lang="en-US" sz="2000" dirty="0" err="1">
                <a:solidFill>
                  <a:srgbClr val="002060"/>
                </a:solidFill>
                <a:hlinkClick r:id="rId3"/>
              </a:rPr>
              <a:t>ukáže</a:t>
            </a:r>
            <a:r>
              <a:rPr lang="en-US" sz="2000" dirty="0">
                <a:solidFill>
                  <a:srgbClr val="002060"/>
                </a:solidFill>
                <a:hlinkClick r:id="rId3"/>
              </a:rPr>
              <a:t>, </a:t>
            </a:r>
            <a:r>
              <a:rPr lang="en-US" sz="2000" dirty="0" err="1">
                <a:solidFill>
                  <a:srgbClr val="002060"/>
                </a:solidFill>
                <a:hlinkClick r:id="rId3"/>
              </a:rPr>
              <a:t>kde</a:t>
            </a:r>
            <a:r>
              <a:rPr lang="en-US" sz="2000" dirty="0">
                <a:solidFill>
                  <a:srgbClr val="002060"/>
                </a:solidFill>
                <a:hlinkClick r:id="rId3"/>
              </a:rPr>
              <a:t> </a:t>
            </a:r>
            <a:r>
              <a:rPr lang="en-US" sz="2000" dirty="0" err="1">
                <a:solidFill>
                  <a:srgbClr val="002060"/>
                </a:solidFill>
                <a:hlinkClick r:id="rId3"/>
              </a:rPr>
              <a:t>na</a:t>
            </a:r>
            <a:r>
              <a:rPr lang="en-US" sz="2000" dirty="0">
                <a:solidFill>
                  <a:srgbClr val="002060"/>
                </a:solidFill>
                <a:hlinkClick r:id="rId3"/>
              </a:rPr>
              <a:t> </a:t>
            </a:r>
            <a:r>
              <a:rPr lang="en-US" sz="2000" dirty="0" err="1">
                <a:solidFill>
                  <a:srgbClr val="002060"/>
                </a:solidFill>
                <a:hlinkClick r:id="rId3"/>
              </a:rPr>
              <a:t>světě</a:t>
            </a:r>
            <a:r>
              <a:rPr lang="en-US" sz="2000" dirty="0">
                <a:solidFill>
                  <a:srgbClr val="002060"/>
                </a:solidFill>
                <a:hlinkClick r:id="rId3"/>
              </a:rPr>
              <a:t> </a:t>
            </a:r>
            <a:r>
              <a:rPr lang="en-US" sz="2000" dirty="0" err="1">
                <a:solidFill>
                  <a:srgbClr val="002060"/>
                </a:solidFill>
                <a:hlinkClick r:id="rId3"/>
              </a:rPr>
              <a:t>jsou</a:t>
            </a:r>
            <a:r>
              <a:rPr lang="en-US" sz="2000" dirty="0">
                <a:solidFill>
                  <a:srgbClr val="002060"/>
                </a:solidFill>
                <a:hlinkClick r:id="rId3"/>
              </a:rPr>
              <a:t> </a:t>
            </a:r>
            <a:r>
              <a:rPr lang="en-US" sz="2000" dirty="0" err="1">
                <a:solidFill>
                  <a:srgbClr val="002060"/>
                </a:solidFill>
                <a:hlinkClick r:id="rId3"/>
              </a:rPr>
              <a:t>produkty</a:t>
            </a:r>
            <a:r>
              <a:rPr lang="en-US" sz="2000" dirty="0">
                <a:solidFill>
                  <a:srgbClr val="002060"/>
                </a:solidFill>
                <a:hlinkClick r:id="rId3"/>
              </a:rPr>
              <a:t> </a:t>
            </a:r>
            <a:r>
              <a:rPr lang="en-US" sz="2000" dirty="0" err="1">
                <a:solidFill>
                  <a:srgbClr val="002060"/>
                </a:solidFill>
                <a:hlinkClick r:id="rId3"/>
              </a:rPr>
              <a:t>Applu</a:t>
            </a:r>
            <a:r>
              <a:rPr lang="en-US" sz="2000" dirty="0">
                <a:solidFill>
                  <a:srgbClr val="002060"/>
                </a:solidFill>
                <a:hlinkClick r:id="rId3"/>
              </a:rPr>
              <a:t> </a:t>
            </a:r>
            <a:r>
              <a:rPr lang="en-US" sz="2000" dirty="0" err="1">
                <a:solidFill>
                  <a:srgbClr val="002060"/>
                </a:solidFill>
                <a:hlinkClick r:id="rId3"/>
              </a:rPr>
              <a:t>nejlevnější</a:t>
            </a:r>
            <a:endParaRPr lang="en-US" sz="2000" dirty="0">
              <a:solidFill>
                <a:srgbClr val="002060"/>
              </a:solidFill>
            </a:endParaRPr>
          </a:p>
        </p:txBody>
      </p:sp>
      <p:sp>
        <p:nvSpPr>
          <p:cNvPr id="6" name="Nadpis 5"/>
          <p:cNvSpPr>
            <a:spLocks noGrp="1"/>
          </p:cNvSpPr>
          <p:nvPr>
            <p:ph type="title"/>
          </p:nvPr>
        </p:nvSpPr>
        <p:spPr>
          <a:xfrm>
            <a:off x="179512" y="195486"/>
            <a:ext cx="7560840" cy="507703"/>
          </a:xfrm>
        </p:spPr>
        <p:txBody>
          <a:bodyPr/>
          <a:lstStyle/>
          <a:p>
            <a:r>
              <a:rPr lang="cs-CZ" dirty="0"/>
              <a:t>Vznik šedých trhů</a:t>
            </a:r>
          </a:p>
        </p:txBody>
      </p:sp>
    </p:spTree>
    <p:extLst>
      <p:ext uri="{BB962C8B-B14F-4D97-AF65-F5344CB8AC3E}">
        <p14:creationId xmlns:p14="http://schemas.microsoft.com/office/powerpoint/2010/main" val="157319200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843558"/>
            <a:ext cx="8280920" cy="2808312"/>
          </a:xfrm>
          <a:prstGeom prst="rect">
            <a:avLst/>
          </a:prstGeom>
        </p:spPr>
        <p:txBody>
          <a:bodyPr>
            <a:noAutofit/>
          </a:bodyPr>
          <a:lstStyle/>
          <a:p>
            <a:r>
              <a:rPr lang="en-US" sz="2000" dirty="0" err="1">
                <a:solidFill>
                  <a:srgbClr val="002060"/>
                </a:solidFill>
              </a:rPr>
              <a:t>Jsou</a:t>
            </a:r>
            <a:r>
              <a:rPr lang="en-US" sz="2000" dirty="0">
                <a:solidFill>
                  <a:srgbClr val="002060"/>
                </a:solidFill>
              </a:rPr>
              <a:t> </a:t>
            </a:r>
            <a:r>
              <a:rPr lang="en-US" sz="2000" dirty="0" err="1">
                <a:solidFill>
                  <a:srgbClr val="002060"/>
                </a:solidFill>
              </a:rPr>
              <a:t>subjektivně</a:t>
            </a:r>
            <a:r>
              <a:rPr lang="en-US" sz="2000" dirty="0">
                <a:solidFill>
                  <a:srgbClr val="002060"/>
                </a:solidFill>
              </a:rPr>
              <a:t> </a:t>
            </a:r>
            <a:r>
              <a:rPr lang="en-US" sz="2000" dirty="0" err="1">
                <a:solidFill>
                  <a:srgbClr val="002060"/>
                </a:solidFill>
              </a:rPr>
              <a:t>stanovené</a:t>
            </a:r>
            <a:r>
              <a:rPr lang="en-US" sz="2000" dirty="0">
                <a:solidFill>
                  <a:srgbClr val="002060"/>
                </a:solidFill>
              </a:rPr>
              <a:t> </a:t>
            </a:r>
            <a:r>
              <a:rPr lang="en-US" sz="2000" dirty="0" err="1">
                <a:solidFill>
                  <a:srgbClr val="002060"/>
                </a:solidFill>
              </a:rPr>
              <a:t>ceny</a:t>
            </a:r>
            <a:r>
              <a:rPr lang="en-US" sz="2000" dirty="0">
                <a:solidFill>
                  <a:srgbClr val="002060"/>
                </a:solidFill>
              </a:rPr>
              <a:t>, </a:t>
            </a:r>
            <a:r>
              <a:rPr lang="en-US" sz="2000" dirty="0" err="1">
                <a:solidFill>
                  <a:srgbClr val="002060"/>
                </a:solidFill>
              </a:rPr>
              <a:t>které</a:t>
            </a:r>
            <a:r>
              <a:rPr lang="en-US" sz="2000" dirty="0">
                <a:solidFill>
                  <a:srgbClr val="002060"/>
                </a:solidFill>
              </a:rPr>
              <a:t> </a:t>
            </a:r>
            <a:r>
              <a:rPr lang="en-US" sz="2000" dirty="0" err="1">
                <a:solidFill>
                  <a:srgbClr val="002060"/>
                </a:solidFill>
              </a:rPr>
              <a:t>si</a:t>
            </a:r>
            <a:r>
              <a:rPr lang="en-US" sz="2000" dirty="0">
                <a:solidFill>
                  <a:srgbClr val="002060"/>
                </a:solidFill>
              </a:rPr>
              <a:t> firma </a:t>
            </a:r>
            <a:r>
              <a:rPr lang="en-US" sz="2000" dirty="0" err="1">
                <a:solidFill>
                  <a:srgbClr val="002060"/>
                </a:solidFill>
              </a:rPr>
              <a:t>účtuje</a:t>
            </a:r>
            <a:r>
              <a:rPr lang="en-US" sz="2000" dirty="0">
                <a:solidFill>
                  <a:srgbClr val="002060"/>
                </a:solidFill>
              </a:rPr>
              <a:t> </a:t>
            </a:r>
            <a:r>
              <a:rPr lang="en-US" sz="2000" dirty="0" err="1">
                <a:solidFill>
                  <a:srgbClr val="002060"/>
                </a:solidFill>
              </a:rPr>
              <a:t>za</a:t>
            </a:r>
            <a:r>
              <a:rPr lang="en-US" sz="2000" dirty="0">
                <a:solidFill>
                  <a:srgbClr val="002060"/>
                </a:solidFill>
              </a:rPr>
              <a:t> </a:t>
            </a:r>
            <a:r>
              <a:rPr lang="en-US" sz="2000" dirty="0" err="1">
                <a:solidFill>
                  <a:srgbClr val="002060"/>
                </a:solidFill>
              </a:rPr>
              <a:t>zboží</a:t>
            </a:r>
            <a:r>
              <a:rPr lang="en-US" sz="2000" dirty="0">
                <a:solidFill>
                  <a:srgbClr val="002060"/>
                </a:solidFill>
              </a:rPr>
              <a:t> a </a:t>
            </a:r>
            <a:r>
              <a:rPr lang="en-US" sz="2000" dirty="0" err="1">
                <a:solidFill>
                  <a:srgbClr val="002060"/>
                </a:solidFill>
              </a:rPr>
              <a:t>služby</a:t>
            </a:r>
            <a:r>
              <a:rPr lang="en-US" sz="2000" dirty="0">
                <a:solidFill>
                  <a:srgbClr val="002060"/>
                </a:solidFill>
              </a:rPr>
              <a:t>, </a:t>
            </a:r>
            <a:r>
              <a:rPr lang="en-US" sz="2000" dirty="0" err="1">
                <a:solidFill>
                  <a:srgbClr val="002060"/>
                </a:solidFill>
              </a:rPr>
              <a:t>které</a:t>
            </a:r>
            <a:r>
              <a:rPr lang="en-US" sz="2000" dirty="0">
                <a:solidFill>
                  <a:srgbClr val="002060"/>
                </a:solidFill>
              </a:rPr>
              <a:t> </a:t>
            </a:r>
            <a:r>
              <a:rPr lang="en-US" sz="2000" dirty="0" err="1">
                <a:solidFill>
                  <a:srgbClr val="002060"/>
                </a:solidFill>
              </a:rPr>
              <a:t>jsou</a:t>
            </a:r>
            <a:r>
              <a:rPr lang="en-US" sz="2000" dirty="0">
                <a:solidFill>
                  <a:srgbClr val="002060"/>
                </a:solidFill>
              </a:rPr>
              <a:t> </a:t>
            </a:r>
            <a:r>
              <a:rPr lang="en-US" sz="2000" dirty="0" err="1">
                <a:solidFill>
                  <a:srgbClr val="002060"/>
                </a:solidFill>
              </a:rPr>
              <a:t>vzájemně</a:t>
            </a:r>
            <a:r>
              <a:rPr lang="en-US" sz="2000" dirty="0">
                <a:solidFill>
                  <a:srgbClr val="002060"/>
                </a:solidFill>
              </a:rPr>
              <a:t> </a:t>
            </a:r>
            <a:r>
              <a:rPr lang="en-US" sz="2000" dirty="0" err="1">
                <a:solidFill>
                  <a:srgbClr val="002060"/>
                </a:solidFill>
              </a:rPr>
              <a:t>poskytovány</a:t>
            </a:r>
            <a:r>
              <a:rPr lang="en-US" sz="2000" dirty="0">
                <a:solidFill>
                  <a:srgbClr val="002060"/>
                </a:solidFill>
              </a:rPr>
              <a:t> </a:t>
            </a:r>
            <a:r>
              <a:rPr lang="en-US" sz="2000" dirty="0" err="1">
                <a:solidFill>
                  <a:srgbClr val="002060"/>
                </a:solidFill>
              </a:rPr>
              <a:t>mezi</a:t>
            </a:r>
            <a:r>
              <a:rPr lang="en-US" sz="2000" dirty="0">
                <a:solidFill>
                  <a:srgbClr val="002060"/>
                </a:solidFill>
              </a:rPr>
              <a:t> </a:t>
            </a:r>
            <a:r>
              <a:rPr lang="en-US" sz="2000" dirty="0" err="1">
                <a:solidFill>
                  <a:srgbClr val="002060"/>
                </a:solidFill>
              </a:rPr>
              <a:t>jednotlivými</a:t>
            </a:r>
            <a:r>
              <a:rPr lang="en-US" sz="2000" dirty="0">
                <a:solidFill>
                  <a:srgbClr val="002060"/>
                </a:solidFill>
              </a:rPr>
              <a:t> </a:t>
            </a:r>
            <a:r>
              <a:rPr lang="en-US" sz="2000" dirty="0" err="1">
                <a:solidFill>
                  <a:srgbClr val="002060"/>
                </a:solidFill>
              </a:rPr>
              <a:t>vlastními</a:t>
            </a:r>
            <a:r>
              <a:rPr lang="en-US" sz="2000" dirty="0">
                <a:solidFill>
                  <a:srgbClr val="002060"/>
                </a:solidFill>
              </a:rPr>
              <a:t> </a:t>
            </a:r>
            <a:r>
              <a:rPr lang="en-US" sz="2000" dirty="0" err="1">
                <a:solidFill>
                  <a:srgbClr val="002060"/>
                </a:solidFill>
              </a:rPr>
              <a:t>organizačními</a:t>
            </a:r>
            <a:r>
              <a:rPr lang="en-US" sz="2000" dirty="0">
                <a:solidFill>
                  <a:srgbClr val="002060"/>
                </a:solidFill>
              </a:rPr>
              <a:t> </a:t>
            </a:r>
            <a:r>
              <a:rPr lang="en-US" sz="2000" dirty="0" err="1">
                <a:solidFill>
                  <a:srgbClr val="002060"/>
                </a:solidFill>
              </a:rPr>
              <a:t>jednotkami</a:t>
            </a:r>
            <a:r>
              <a:rPr lang="en-US" sz="2000" dirty="0">
                <a:solidFill>
                  <a:srgbClr val="002060"/>
                </a:solidFill>
              </a:rPr>
              <a:t>, </a:t>
            </a:r>
            <a:r>
              <a:rPr lang="en-US" sz="2000" dirty="0" err="1">
                <a:solidFill>
                  <a:srgbClr val="002060"/>
                </a:solidFill>
              </a:rPr>
              <a:t>které</a:t>
            </a:r>
            <a:r>
              <a:rPr lang="en-US" sz="2000" dirty="0">
                <a:solidFill>
                  <a:srgbClr val="002060"/>
                </a:solidFill>
              </a:rPr>
              <a:t> </a:t>
            </a:r>
            <a:r>
              <a:rPr lang="en-US" sz="2000" dirty="0" err="1">
                <a:solidFill>
                  <a:srgbClr val="002060"/>
                </a:solidFill>
              </a:rPr>
              <a:t>dohromady</a:t>
            </a:r>
            <a:r>
              <a:rPr lang="en-US" sz="2000" dirty="0">
                <a:solidFill>
                  <a:srgbClr val="002060"/>
                </a:solidFill>
              </a:rPr>
              <a:t> </a:t>
            </a:r>
            <a:r>
              <a:rPr lang="en-US" sz="2000" dirty="0" err="1">
                <a:solidFill>
                  <a:srgbClr val="002060"/>
                </a:solidFill>
              </a:rPr>
              <a:t>tvoří</a:t>
            </a:r>
            <a:r>
              <a:rPr lang="en-US" sz="2000" dirty="0">
                <a:solidFill>
                  <a:srgbClr val="002060"/>
                </a:solidFill>
              </a:rPr>
              <a:t> </a:t>
            </a:r>
            <a:r>
              <a:rPr lang="en-US" sz="2000" dirty="0" err="1">
                <a:solidFill>
                  <a:srgbClr val="002060"/>
                </a:solidFill>
              </a:rPr>
              <a:t>organizační</a:t>
            </a:r>
            <a:r>
              <a:rPr lang="en-US" sz="2000" dirty="0">
                <a:solidFill>
                  <a:srgbClr val="002060"/>
                </a:solidFill>
              </a:rPr>
              <a:t> </a:t>
            </a:r>
            <a:r>
              <a:rPr lang="en-US" sz="2000" dirty="0" err="1">
                <a:solidFill>
                  <a:srgbClr val="002060"/>
                </a:solidFill>
              </a:rPr>
              <a:t>strukturu</a:t>
            </a:r>
            <a:r>
              <a:rPr lang="en-US" sz="2000" dirty="0">
                <a:solidFill>
                  <a:srgbClr val="002060"/>
                </a:solidFill>
              </a:rPr>
              <a:t> </a:t>
            </a:r>
            <a:r>
              <a:rPr lang="en-US" sz="2000" dirty="0" err="1">
                <a:solidFill>
                  <a:srgbClr val="002060"/>
                </a:solidFill>
              </a:rPr>
              <a:t>rozloženou</a:t>
            </a:r>
            <a:r>
              <a:rPr lang="en-US" sz="2000" dirty="0">
                <a:solidFill>
                  <a:srgbClr val="002060"/>
                </a:solidFill>
              </a:rPr>
              <a:t> do </a:t>
            </a:r>
            <a:r>
              <a:rPr lang="en-US" sz="2000" dirty="0" err="1">
                <a:solidFill>
                  <a:srgbClr val="002060"/>
                </a:solidFill>
              </a:rPr>
              <a:t>více</a:t>
            </a:r>
            <a:r>
              <a:rPr lang="en-US" sz="2000" dirty="0">
                <a:solidFill>
                  <a:srgbClr val="002060"/>
                </a:solidFill>
              </a:rPr>
              <a:t> </a:t>
            </a:r>
            <a:r>
              <a:rPr lang="en-US" sz="2000" dirty="0" err="1">
                <a:solidFill>
                  <a:srgbClr val="002060"/>
                </a:solidFill>
              </a:rPr>
              <a:t>zemí</a:t>
            </a:r>
            <a:r>
              <a:rPr lang="en-US" sz="2000" dirty="0">
                <a:solidFill>
                  <a:srgbClr val="002060"/>
                </a:solidFill>
              </a:rPr>
              <a:t>. </a:t>
            </a:r>
            <a:r>
              <a:rPr lang="en-US" sz="2000" dirty="0" err="1">
                <a:solidFill>
                  <a:srgbClr val="002060"/>
                </a:solidFill>
              </a:rPr>
              <a:t>Náklady</a:t>
            </a:r>
            <a:r>
              <a:rPr lang="en-US" sz="2000" dirty="0">
                <a:solidFill>
                  <a:srgbClr val="002060"/>
                </a:solidFill>
              </a:rPr>
              <a:t> </a:t>
            </a:r>
            <a:r>
              <a:rPr lang="en-US" sz="2000" dirty="0" err="1">
                <a:solidFill>
                  <a:srgbClr val="002060"/>
                </a:solidFill>
              </a:rPr>
              <a:t>dceřiných</a:t>
            </a:r>
            <a:r>
              <a:rPr lang="en-US" sz="2000" dirty="0">
                <a:solidFill>
                  <a:srgbClr val="002060"/>
                </a:solidFill>
              </a:rPr>
              <a:t> </a:t>
            </a:r>
            <a:r>
              <a:rPr lang="en-US" sz="2000" dirty="0" err="1">
                <a:solidFill>
                  <a:srgbClr val="002060"/>
                </a:solidFill>
              </a:rPr>
              <a:t>společností</a:t>
            </a:r>
            <a:r>
              <a:rPr lang="en-US" sz="2000" dirty="0">
                <a:solidFill>
                  <a:srgbClr val="002060"/>
                </a:solidFill>
              </a:rPr>
              <a:t> </a:t>
            </a:r>
            <a:r>
              <a:rPr lang="en-US" sz="2000" dirty="0" err="1">
                <a:solidFill>
                  <a:srgbClr val="002060"/>
                </a:solidFill>
              </a:rPr>
              <a:t>jsou</a:t>
            </a:r>
            <a:r>
              <a:rPr lang="en-US" sz="2000" dirty="0">
                <a:solidFill>
                  <a:srgbClr val="002060"/>
                </a:solidFill>
              </a:rPr>
              <a:t> </a:t>
            </a:r>
            <a:r>
              <a:rPr lang="en-US" sz="2000" dirty="0" err="1">
                <a:solidFill>
                  <a:srgbClr val="002060"/>
                </a:solidFill>
              </a:rPr>
              <a:t>závislé</a:t>
            </a:r>
            <a:r>
              <a:rPr lang="en-US" sz="2000" dirty="0">
                <a:solidFill>
                  <a:srgbClr val="002060"/>
                </a:solidFill>
              </a:rPr>
              <a:t> </a:t>
            </a:r>
            <a:r>
              <a:rPr lang="en-US" sz="2000" dirty="0" err="1">
                <a:solidFill>
                  <a:srgbClr val="002060"/>
                </a:solidFill>
              </a:rPr>
              <a:t>na</a:t>
            </a:r>
            <a:r>
              <a:rPr lang="en-US" sz="2000" dirty="0">
                <a:solidFill>
                  <a:srgbClr val="002060"/>
                </a:solidFill>
              </a:rPr>
              <a:t> </a:t>
            </a:r>
            <a:r>
              <a:rPr lang="en-US" sz="2000" dirty="0" err="1">
                <a:solidFill>
                  <a:srgbClr val="002060"/>
                </a:solidFill>
              </a:rPr>
              <a:t>dohodnutých</a:t>
            </a:r>
            <a:r>
              <a:rPr lang="en-US" sz="2000" dirty="0">
                <a:solidFill>
                  <a:srgbClr val="002060"/>
                </a:solidFill>
              </a:rPr>
              <a:t> </a:t>
            </a:r>
            <a:r>
              <a:rPr lang="en-US" sz="2000" dirty="0" err="1">
                <a:solidFill>
                  <a:srgbClr val="002060"/>
                </a:solidFill>
              </a:rPr>
              <a:t>cenách</a:t>
            </a:r>
            <a:r>
              <a:rPr lang="en-US" sz="2000" dirty="0">
                <a:solidFill>
                  <a:srgbClr val="002060"/>
                </a:solidFill>
              </a:rPr>
              <a:t> </a:t>
            </a:r>
            <a:r>
              <a:rPr lang="en-US" sz="2000" dirty="0" err="1">
                <a:solidFill>
                  <a:srgbClr val="002060"/>
                </a:solidFill>
              </a:rPr>
              <a:t>sjednaných</a:t>
            </a:r>
            <a:r>
              <a:rPr lang="en-US" sz="2000" dirty="0">
                <a:solidFill>
                  <a:srgbClr val="002060"/>
                </a:solidFill>
              </a:rPr>
              <a:t> s </a:t>
            </a:r>
            <a:r>
              <a:rPr lang="en-US" sz="2000" dirty="0" err="1">
                <a:solidFill>
                  <a:srgbClr val="002060"/>
                </a:solidFill>
              </a:rPr>
              <a:t>mateřskou</a:t>
            </a:r>
            <a:r>
              <a:rPr lang="en-US" sz="2000" dirty="0">
                <a:solidFill>
                  <a:srgbClr val="002060"/>
                </a:solidFill>
              </a:rPr>
              <a:t> </a:t>
            </a:r>
            <a:r>
              <a:rPr lang="en-US" sz="2000" dirty="0" err="1">
                <a:solidFill>
                  <a:srgbClr val="002060"/>
                </a:solidFill>
              </a:rPr>
              <a:t>nebo</a:t>
            </a:r>
            <a:r>
              <a:rPr lang="en-US" sz="2000" dirty="0">
                <a:solidFill>
                  <a:srgbClr val="002060"/>
                </a:solidFill>
              </a:rPr>
              <a:t> </a:t>
            </a:r>
            <a:r>
              <a:rPr lang="en-US" sz="2000" dirty="0" err="1">
                <a:solidFill>
                  <a:srgbClr val="002060"/>
                </a:solidFill>
              </a:rPr>
              <a:t>sesterskou</a:t>
            </a:r>
            <a:r>
              <a:rPr lang="en-US" sz="2000" dirty="0">
                <a:solidFill>
                  <a:srgbClr val="002060"/>
                </a:solidFill>
              </a:rPr>
              <a:t> </a:t>
            </a:r>
            <a:r>
              <a:rPr lang="en-US" sz="2000" dirty="0" err="1">
                <a:solidFill>
                  <a:srgbClr val="002060"/>
                </a:solidFill>
              </a:rPr>
              <a:t>firmou</a:t>
            </a:r>
            <a:r>
              <a:rPr lang="en-US" sz="2000" dirty="0">
                <a:solidFill>
                  <a:srgbClr val="002060"/>
                </a:solidFill>
              </a:rPr>
              <a:t>.  </a:t>
            </a:r>
          </a:p>
          <a:p>
            <a:r>
              <a:rPr lang="en-US" sz="2000" dirty="0" err="1">
                <a:solidFill>
                  <a:srgbClr val="002060"/>
                </a:solidFill>
              </a:rPr>
              <a:t>Důvodem</a:t>
            </a:r>
            <a:r>
              <a:rPr lang="en-US" sz="2000" dirty="0">
                <a:solidFill>
                  <a:srgbClr val="002060"/>
                </a:solidFill>
              </a:rPr>
              <a:t> </a:t>
            </a:r>
            <a:r>
              <a:rPr lang="en-US" sz="2000" dirty="0" err="1">
                <a:solidFill>
                  <a:srgbClr val="002060"/>
                </a:solidFill>
              </a:rPr>
              <a:t>využívání</a:t>
            </a:r>
            <a:r>
              <a:rPr lang="en-US" sz="2000" dirty="0">
                <a:solidFill>
                  <a:srgbClr val="002060"/>
                </a:solidFill>
              </a:rPr>
              <a:t> </a:t>
            </a:r>
            <a:r>
              <a:rPr lang="en-US" sz="2000" dirty="0" err="1">
                <a:solidFill>
                  <a:srgbClr val="002060"/>
                </a:solidFill>
              </a:rPr>
              <a:t>těchto</a:t>
            </a:r>
            <a:r>
              <a:rPr lang="en-US" sz="2000" dirty="0">
                <a:solidFill>
                  <a:srgbClr val="002060"/>
                </a:solidFill>
              </a:rPr>
              <a:t> </a:t>
            </a:r>
            <a:r>
              <a:rPr lang="en-US" sz="2000" dirty="0" err="1">
                <a:solidFill>
                  <a:srgbClr val="002060"/>
                </a:solidFill>
              </a:rPr>
              <a:t>tzv</a:t>
            </a:r>
            <a:r>
              <a:rPr lang="en-US" sz="2000" dirty="0">
                <a:solidFill>
                  <a:srgbClr val="002060"/>
                </a:solidFill>
              </a:rPr>
              <a:t>. </a:t>
            </a:r>
            <a:r>
              <a:rPr lang="en-US" sz="2000" dirty="0" err="1">
                <a:solidFill>
                  <a:srgbClr val="002060"/>
                </a:solidFill>
              </a:rPr>
              <a:t>transferových</a:t>
            </a:r>
            <a:r>
              <a:rPr lang="en-US" sz="2000" dirty="0">
                <a:solidFill>
                  <a:srgbClr val="002060"/>
                </a:solidFill>
              </a:rPr>
              <a:t> </a:t>
            </a:r>
            <a:r>
              <a:rPr lang="en-US" sz="2000" dirty="0" err="1">
                <a:solidFill>
                  <a:srgbClr val="002060"/>
                </a:solidFill>
              </a:rPr>
              <a:t>cen</a:t>
            </a:r>
            <a:r>
              <a:rPr lang="en-US" sz="2000" dirty="0">
                <a:solidFill>
                  <a:srgbClr val="002060"/>
                </a:solidFill>
              </a:rPr>
              <a:t> je, </a:t>
            </a:r>
            <a:r>
              <a:rPr lang="en-US" sz="2000" dirty="0" err="1">
                <a:solidFill>
                  <a:srgbClr val="002060"/>
                </a:solidFill>
              </a:rPr>
              <a:t>již</a:t>
            </a:r>
            <a:r>
              <a:rPr lang="en-US" sz="2000" dirty="0">
                <a:solidFill>
                  <a:srgbClr val="002060"/>
                </a:solidFill>
              </a:rPr>
              <a:t> </a:t>
            </a:r>
            <a:r>
              <a:rPr lang="en-US" sz="2000" dirty="0" err="1">
                <a:solidFill>
                  <a:srgbClr val="002060"/>
                </a:solidFill>
              </a:rPr>
              <a:t>zmíněná</a:t>
            </a:r>
            <a:r>
              <a:rPr lang="en-US" sz="2000" dirty="0">
                <a:solidFill>
                  <a:srgbClr val="002060"/>
                </a:solidFill>
              </a:rPr>
              <a:t> </a:t>
            </a:r>
            <a:r>
              <a:rPr lang="en-US" sz="2000" dirty="0" err="1">
                <a:solidFill>
                  <a:srgbClr val="002060"/>
                </a:solidFill>
              </a:rPr>
              <a:t>ochrana</a:t>
            </a:r>
            <a:r>
              <a:rPr lang="en-US" sz="2000" dirty="0">
                <a:solidFill>
                  <a:srgbClr val="002060"/>
                </a:solidFill>
              </a:rPr>
              <a:t> </a:t>
            </a:r>
            <a:r>
              <a:rPr lang="en-US" sz="2000" dirty="0" err="1">
                <a:solidFill>
                  <a:srgbClr val="002060"/>
                </a:solidFill>
              </a:rPr>
              <a:t>proti</a:t>
            </a:r>
            <a:r>
              <a:rPr lang="en-US" sz="2000" dirty="0">
                <a:solidFill>
                  <a:srgbClr val="002060"/>
                </a:solidFill>
              </a:rPr>
              <a:t> </a:t>
            </a:r>
            <a:r>
              <a:rPr lang="en-US" sz="2000" dirty="0" err="1">
                <a:solidFill>
                  <a:srgbClr val="002060"/>
                </a:solidFill>
              </a:rPr>
              <a:t>rizikům</a:t>
            </a:r>
            <a:r>
              <a:rPr lang="en-US" sz="2000" dirty="0">
                <a:solidFill>
                  <a:srgbClr val="002060"/>
                </a:solidFill>
              </a:rPr>
              <a:t> </a:t>
            </a:r>
            <a:r>
              <a:rPr lang="en-US" sz="2000" dirty="0" err="1">
                <a:solidFill>
                  <a:srgbClr val="002060"/>
                </a:solidFill>
              </a:rPr>
              <a:t>zahraničních</a:t>
            </a:r>
            <a:r>
              <a:rPr lang="en-US" sz="2000" dirty="0">
                <a:solidFill>
                  <a:srgbClr val="002060"/>
                </a:solidFill>
              </a:rPr>
              <a:t> </a:t>
            </a:r>
            <a:r>
              <a:rPr lang="en-US" sz="2000" dirty="0" err="1">
                <a:solidFill>
                  <a:srgbClr val="002060"/>
                </a:solidFill>
              </a:rPr>
              <a:t>trhů</a:t>
            </a:r>
            <a:r>
              <a:rPr lang="en-US" sz="2000" dirty="0">
                <a:solidFill>
                  <a:srgbClr val="002060"/>
                </a:solidFill>
              </a:rPr>
              <a:t>, a </a:t>
            </a:r>
            <a:r>
              <a:rPr lang="en-US" sz="2000" dirty="0" err="1">
                <a:solidFill>
                  <a:srgbClr val="002060"/>
                </a:solidFill>
              </a:rPr>
              <a:t>hlavně</a:t>
            </a:r>
            <a:r>
              <a:rPr lang="en-US" sz="2000" dirty="0">
                <a:solidFill>
                  <a:srgbClr val="002060"/>
                </a:solidFill>
              </a:rPr>
              <a:t> </a:t>
            </a:r>
            <a:r>
              <a:rPr lang="en-US" sz="2000" dirty="0" err="1">
                <a:solidFill>
                  <a:srgbClr val="002060"/>
                </a:solidFill>
              </a:rPr>
              <a:t>způsob</a:t>
            </a:r>
            <a:r>
              <a:rPr lang="en-US" sz="2000" dirty="0">
                <a:solidFill>
                  <a:srgbClr val="002060"/>
                </a:solidFill>
              </a:rPr>
              <a:t> </a:t>
            </a:r>
            <a:r>
              <a:rPr lang="en-US" sz="2000" dirty="0" err="1">
                <a:solidFill>
                  <a:srgbClr val="002060"/>
                </a:solidFill>
              </a:rPr>
              <a:t>maximalizace</a:t>
            </a:r>
            <a:r>
              <a:rPr lang="en-US" sz="2000" dirty="0">
                <a:solidFill>
                  <a:srgbClr val="002060"/>
                </a:solidFill>
              </a:rPr>
              <a:t> </a:t>
            </a:r>
            <a:r>
              <a:rPr lang="en-US" sz="2000" dirty="0" err="1">
                <a:solidFill>
                  <a:srgbClr val="002060"/>
                </a:solidFill>
              </a:rPr>
              <a:t>zisku</a:t>
            </a:r>
            <a:r>
              <a:rPr lang="en-US" sz="2000" dirty="0">
                <a:solidFill>
                  <a:srgbClr val="002060"/>
                </a:solidFill>
              </a:rPr>
              <a:t> v </a:t>
            </a:r>
            <a:r>
              <a:rPr lang="en-US" sz="2000" dirty="0" err="1">
                <a:solidFill>
                  <a:srgbClr val="002060"/>
                </a:solidFill>
              </a:rPr>
              <a:t>rámci</a:t>
            </a:r>
            <a:r>
              <a:rPr lang="en-US" sz="2000" dirty="0">
                <a:solidFill>
                  <a:srgbClr val="002060"/>
                </a:solidFill>
              </a:rPr>
              <a:t> </a:t>
            </a:r>
            <a:r>
              <a:rPr lang="en-US" sz="2000" dirty="0" err="1">
                <a:solidFill>
                  <a:srgbClr val="002060"/>
                </a:solidFill>
              </a:rPr>
              <a:t>celé</a:t>
            </a:r>
            <a:r>
              <a:rPr lang="en-US" sz="2000" dirty="0">
                <a:solidFill>
                  <a:srgbClr val="002060"/>
                </a:solidFill>
              </a:rPr>
              <a:t> </a:t>
            </a:r>
            <a:r>
              <a:rPr lang="en-US" sz="2000" dirty="0" err="1">
                <a:solidFill>
                  <a:srgbClr val="002060"/>
                </a:solidFill>
              </a:rPr>
              <a:t>společnosti</a:t>
            </a:r>
            <a:r>
              <a:rPr lang="en-US" sz="2000" dirty="0">
                <a:solidFill>
                  <a:srgbClr val="002060"/>
                </a:solidFill>
              </a:rPr>
              <a:t>. </a:t>
            </a:r>
            <a:endParaRPr lang="cs-CZ" sz="2000" dirty="0">
              <a:solidFill>
                <a:srgbClr val="002060"/>
              </a:solidFill>
            </a:endParaRPr>
          </a:p>
          <a:p>
            <a:r>
              <a:rPr lang="en-US" sz="2000" dirty="0" err="1">
                <a:solidFill>
                  <a:srgbClr val="002060"/>
                </a:solidFill>
              </a:rPr>
              <a:t>Zneužití</a:t>
            </a:r>
            <a:r>
              <a:rPr lang="en-US" sz="2000" dirty="0">
                <a:solidFill>
                  <a:srgbClr val="002060"/>
                </a:solidFill>
              </a:rPr>
              <a:t> </a:t>
            </a:r>
            <a:r>
              <a:rPr lang="en-US" sz="2000" dirty="0" err="1">
                <a:solidFill>
                  <a:srgbClr val="002060"/>
                </a:solidFill>
              </a:rPr>
              <a:t>transferových</a:t>
            </a:r>
            <a:r>
              <a:rPr lang="en-US" sz="2000" dirty="0">
                <a:solidFill>
                  <a:srgbClr val="002060"/>
                </a:solidFill>
              </a:rPr>
              <a:t> </a:t>
            </a:r>
            <a:r>
              <a:rPr lang="en-US" sz="2000" dirty="0" err="1">
                <a:solidFill>
                  <a:srgbClr val="002060"/>
                </a:solidFill>
              </a:rPr>
              <a:t>cen</a:t>
            </a:r>
            <a:r>
              <a:rPr lang="en-US" sz="2000" dirty="0">
                <a:solidFill>
                  <a:srgbClr val="002060"/>
                </a:solidFill>
              </a:rPr>
              <a:t> </a:t>
            </a:r>
            <a:r>
              <a:rPr lang="en-US" sz="2000" dirty="0" err="1">
                <a:solidFill>
                  <a:srgbClr val="002060"/>
                </a:solidFill>
              </a:rPr>
              <a:t>vede</a:t>
            </a:r>
            <a:r>
              <a:rPr lang="en-US" sz="2000" dirty="0">
                <a:solidFill>
                  <a:srgbClr val="002060"/>
                </a:solidFill>
              </a:rPr>
              <a:t> k </a:t>
            </a:r>
            <a:r>
              <a:rPr lang="en-US" sz="2000" dirty="0" err="1">
                <a:solidFill>
                  <a:srgbClr val="002060"/>
                </a:solidFill>
              </a:rPr>
              <a:t>obcházení</a:t>
            </a:r>
            <a:r>
              <a:rPr lang="en-US" sz="2000" dirty="0">
                <a:solidFill>
                  <a:srgbClr val="002060"/>
                </a:solidFill>
              </a:rPr>
              <a:t> </a:t>
            </a:r>
            <a:r>
              <a:rPr lang="en-US" sz="2000" dirty="0" err="1">
                <a:solidFill>
                  <a:srgbClr val="002060"/>
                </a:solidFill>
              </a:rPr>
              <a:t>například</a:t>
            </a:r>
            <a:r>
              <a:rPr lang="en-US" sz="2000" dirty="0">
                <a:solidFill>
                  <a:srgbClr val="002060"/>
                </a:solidFill>
              </a:rPr>
              <a:t> </a:t>
            </a:r>
            <a:r>
              <a:rPr lang="en-US" sz="2000" dirty="0" err="1">
                <a:solidFill>
                  <a:srgbClr val="002060"/>
                </a:solidFill>
              </a:rPr>
              <a:t>daňových</a:t>
            </a:r>
            <a:r>
              <a:rPr lang="en-US" sz="2000" dirty="0">
                <a:solidFill>
                  <a:srgbClr val="002060"/>
                </a:solidFill>
              </a:rPr>
              <a:t> </a:t>
            </a:r>
            <a:r>
              <a:rPr lang="en-US" sz="2000" dirty="0" err="1">
                <a:solidFill>
                  <a:srgbClr val="002060"/>
                </a:solidFill>
              </a:rPr>
              <a:t>povinností</a:t>
            </a:r>
            <a:r>
              <a:rPr lang="en-US" sz="2000" dirty="0">
                <a:solidFill>
                  <a:srgbClr val="002060"/>
                </a:solidFill>
              </a:rPr>
              <a:t> </a:t>
            </a:r>
            <a:r>
              <a:rPr lang="en-US" sz="2000" dirty="0" err="1">
                <a:solidFill>
                  <a:srgbClr val="002060"/>
                </a:solidFill>
              </a:rPr>
              <a:t>společností</a:t>
            </a:r>
            <a:r>
              <a:rPr lang="en-US" sz="2000" dirty="0">
                <a:solidFill>
                  <a:srgbClr val="002060"/>
                </a:solidFill>
              </a:rPr>
              <a:t> </a:t>
            </a:r>
            <a:r>
              <a:rPr lang="en-US" sz="2000" dirty="0" err="1">
                <a:solidFill>
                  <a:srgbClr val="002060"/>
                </a:solidFill>
              </a:rPr>
              <a:t>tím</a:t>
            </a:r>
            <a:r>
              <a:rPr lang="en-US" sz="2000" dirty="0">
                <a:solidFill>
                  <a:srgbClr val="002060"/>
                </a:solidFill>
              </a:rPr>
              <a:t>, </a:t>
            </a:r>
            <a:r>
              <a:rPr lang="en-US" sz="2000" dirty="0" err="1">
                <a:solidFill>
                  <a:srgbClr val="002060"/>
                </a:solidFill>
              </a:rPr>
              <a:t>že</a:t>
            </a:r>
            <a:r>
              <a:rPr lang="en-US" sz="2000" dirty="0">
                <a:solidFill>
                  <a:srgbClr val="002060"/>
                </a:solidFill>
              </a:rPr>
              <a:t> se </a:t>
            </a:r>
            <a:r>
              <a:rPr lang="en-US" sz="2000" dirty="0" err="1">
                <a:solidFill>
                  <a:srgbClr val="002060"/>
                </a:solidFill>
              </a:rPr>
              <a:t>zvyšuje</a:t>
            </a:r>
            <a:r>
              <a:rPr lang="en-US" sz="2000" dirty="0">
                <a:solidFill>
                  <a:srgbClr val="002060"/>
                </a:solidFill>
              </a:rPr>
              <a:t> </a:t>
            </a:r>
            <a:r>
              <a:rPr lang="en-US" sz="2000" dirty="0" err="1">
                <a:solidFill>
                  <a:srgbClr val="002060"/>
                </a:solidFill>
              </a:rPr>
              <a:t>nebo</a:t>
            </a:r>
            <a:r>
              <a:rPr lang="en-US" sz="2000" dirty="0">
                <a:solidFill>
                  <a:srgbClr val="002060"/>
                </a:solidFill>
              </a:rPr>
              <a:t> </a:t>
            </a:r>
            <a:r>
              <a:rPr lang="en-US" sz="2000" dirty="0" err="1">
                <a:solidFill>
                  <a:srgbClr val="002060"/>
                </a:solidFill>
              </a:rPr>
              <a:t>snižuje</a:t>
            </a:r>
            <a:r>
              <a:rPr lang="en-US" sz="2000" dirty="0">
                <a:solidFill>
                  <a:srgbClr val="002060"/>
                </a:solidFill>
              </a:rPr>
              <a:t> </a:t>
            </a:r>
            <a:r>
              <a:rPr lang="en-US" sz="2000" dirty="0" err="1">
                <a:solidFill>
                  <a:srgbClr val="002060"/>
                </a:solidFill>
              </a:rPr>
              <a:t>základ</a:t>
            </a:r>
            <a:r>
              <a:rPr lang="en-US" sz="2000" dirty="0">
                <a:solidFill>
                  <a:srgbClr val="002060"/>
                </a:solidFill>
              </a:rPr>
              <a:t> pro </a:t>
            </a:r>
            <a:r>
              <a:rPr lang="en-US" sz="2000" dirty="0" err="1">
                <a:solidFill>
                  <a:srgbClr val="002060"/>
                </a:solidFill>
              </a:rPr>
              <a:t>stanovení</a:t>
            </a:r>
            <a:r>
              <a:rPr lang="en-US" sz="2000" dirty="0">
                <a:solidFill>
                  <a:srgbClr val="002060"/>
                </a:solidFill>
              </a:rPr>
              <a:t> </a:t>
            </a:r>
            <a:r>
              <a:rPr lang="en-US" sz="2000" dirty="0" err="1">
                <a:solidFill>
                  <a:srgbClr val="002060"/>
                </a:solidFill>
              </a:rPr>
              <a:t>daně</a:t>
            </a:r>
            <a:r>
              <a:rPr lang="en-US" sz="2000" dirty="0">
                <a:solidFill>
                  <a:srgbClr val="002060"/>
                </a:solidFill>
              </a:rPr>
              <a:t> </a:t>
            </a:r>
            <a:r>
              <a:rPr lang="en-US" sz="2000" dirty="0" err="1">
                <a:solidFill>
                  <a:srgbClr val="002060"/>
                </a:solidFill>
              </a:rPr>
              <a:t>ze</a:t>
            </a:r>
            <a:r>
              <a:rPr lang="en-US" sz="2000" dirty="0">
                <a:solidFill>
                  <a:srgbClr val="002060"/>
                </a:solidFill>
              </a:rPr>
              <a:t> </a:t>
            </a:r>
            <a:r>
              <a:rPr lang="en-US" sz="2000" dirty="0" err="1">
                <a:solidFill>
                  <a:srgbClr val="002060"/>
                </a:solidFill>
              </a:rPr>
              <a:t>zisku</a:t>
            </a:r>
            <a:r>
              <a:rPr lang="en-US" sz="2000" dirty="0">
                <a:solidFill>
                  <a:srgbClr val="002060"/>
                </a:solidFill>
              </a:rPr>
              <a:t>, </a:t>
            </a:r>
            <a:r>
              <a:rPr lang="en-US" sz="2000" dirty="0" err="1">
                <a:solidFill>
                  <a:srgbClr val="002060"/>
                </a:solidFill>
              </a:rPr>
              <a:t>právě</a:t>
            </a:r>
            <a:r>
              <a:rPr lang="en-US" sz="2000" dirty="0">
                <a:solidFill>
                  <a:srgbClr val="002060"/>
                </a:solidFill>
              </a:rPr>
              <a:t> „</a:t>
            </a:r>
            <a:r>
              <a:rPr lang="en-US" sz="2000" dirty="0" err="1">
                <a:solidFill>
                  <a:srgbClr val="002060"/>
                </a:solidFill>
              </a:rPr>
              <a:t>šikovně</a:t>
            </a:r>
            <a:r>
              <a:rPr lang="en-US" sz="2000" dirty="0">
                <a:solidFill>
                  <a:srgbClr val="002060"/>
                </a:solidFill>
              </a:rPr>
              <a:t>“ </a:t>
            </a:r>
            <a:r>
              <a:rPr lang="en-US" sz="2000" dirty="0" err="1">
                <a:solidFill>
                  <a:srgbClr val="002060"/>
                </a:solidFill>
              </a:rPr>
              <a:t>nastavenými</a:t>
            </a:r>
            <a:r>
              <a:rPr lang="en-US" sz="2000" dirty="0">
                <a:solidFill>
                  <a:srgbClr val="002060"/>
                </a:solidFill>
              </a:rPr>
              <a:t> </a:t>
            </a:r>
            <a:r>
              <a:rPr lang="en-US" sz="2000" dirty="0" err="1">
                <a:solidFill>
                  <a:srgbClr val="002060"/>
                </a:solidFill>
              </a:rPr>
              <a:t>transferovými</a:t>
            </a:r>
            <a:r>
              <a:rPr lang="en-US" sz="2000" dirty="0">
                <a:solidFill>
                  <a:srgbClr val="002060"/>
                </a:solidFill>
              </a:rPr>
              <a:t> </a:t>
            </a:r>
            <a:r>
              <a:rPr lang="en-US" sz="2000" dirty="0" err="1">
                <a:solidFill>
                  <a:srgbClr val="002060"/>
                </a:solidFill>
              </a:rPr>
              <a:t>cenami</a:t>
            </a:r>
            <a:r>
              <a:rPr lang="en-US" sz="2000" dirty="0">
                <a:solidFill>
                  <a:srgbClr val="002060"/>
                </a:solidFill>
              </a:rPr>
              <a:t>. </a:t>
            </a:r>
            <a:r>
              <a:rPr lang="en-US" sz="2000" dirty="0" err="1">
                <a:solidFill>
                  <a:srgbClr val="002060"/>
                </a:solidFill>
              </a:rPr>
              <a:t>Další</a:t>
            </a:r>
            <a:r>
              <a:rPr lang="en-US" sz="2000" dirty="0">
                <a:solidFill>
                  <a:srgbClr val="002060"/>
                </a:solidFill>
              </a:rPr>
              <a:t> </a:t>
            </a:r>
            <a:r>
              <a:rPr lang="en-US" sz="2000" dirty="0" err="1">
                <a:solidFill>
                  <a:srgbClr val="002060"/>
                </a:solidFill>
              </a:rPr>
              <a:t>neetické</a:t>
            </a:r>
            <a:r>
              <a:rPr lang="en-US" sz="2000" dirty="0">
                <a:solidFill>
                  <a:srgbClr val="002060"/>
                </a:solidFill>
              </a:rPr>
              <a:t> </a:t>
            </a:r>
            <a:r>
              <a:rPr lang="en-US" sz="2000" dirty="0" err="1">
                <a:solidFill>
                  <a:srgbClr val="002060"/>
                </a:solidFill>
              </a:rPr>
              <a:t>využití</a:t>
            </a:r>
            <a:r>
              <a:rPr lang="en-US" sz="2000" dirty="0">
                <a:solidFill>
                  <a:srgbClr val="002060"/>
                </a:solidFill>
              </a:rPr>
              <a:t> </a:t>
            </a:r>
            <a:r>
              <a:rPr lang="en-US" sz="2000" dirty="0" err="1">
                <a:solidFill>
                  <a:srgbClr val="002060"/>
                </a:solidFill>
              </a:rPr>
              <a:t>transferových</a:t>
            </a:r>
            <a:r>
              <a:rPr lang="en-US" sz="2000" dirty="0">
                <a:solidFill>
                  <a:srgbClr val="002060"/>
                </a:solidFill>
              </a:rPr>
              <a:t> </a:t>
            </a:r>
            <a:r>
              <a:rPr lang="en-US" sz="2000" dirty="0" err="1">
                <a:solidFill>
                  <a:srgbClr val="002060"/>
                </a:solidFill>
              </a:rPr>
              <a:t>cen</a:t>
            </a:r>
            <a:r>
              <a:rPr lang="en-US" sz="2000" dirty="0">
                <a:solidFill>
                  <a:srgbClr val="002060"/>
                </a:solidFill>
              </a:rPr>
              <a:t> se </a:t>
            </a:r>
            <a:r>
              <a:rPr lang="en-US" sz="2000" dirty="0" err="1">
                <a:solidFill>
                  <a:srgbClr val="002060"/>
                </a:solidFill>
              </a:rPr>
              <a:t>využívá</a:t>
            </a:r>
            <a:r>
              <a:rPr lang="en-US" sz="2000" dirty="0">
                <a:solidFill>
                  <a:srgbClr val="002060"/>
                </a:solidFill>
              </a:rPr>
              <a:t> pro </a:t>
            </a:r>
            <a:r>
              <a:rPr lang="en-US" sz="2000" dirty="0" err="1">
                <a:solidFill>
                  <a:srgbClr val="002060"/>
                </a:solidFill>
              </a:rPr>
              <a:t>obcházení</a:t>
            </a:r>
            <a:r>
              <a:rPr lang="en-US" sz="2000" dirty="0">
                <a:solidFill>
                  <a:srgbClr val="002060"/>
                </a:solidFill>
              </a:rPr>
              <a:t> </a:t>
            </a:r>
            <a:r>
              <a:rPr lang="en-US" sz="2000" dirty="0" err="1">
                <a:solidFill>
                  <a:srgbClr val="002060"/>
                </a:solidFill>
              </a:rPr>
              <a:t>dovozních</a:t>
            </a:r>
            <a:r>
              <a:rPr lang="en-US" sz="2000" dirty="0">
                <a:solidFill>
                  <a:srgbClr val="002060"/>
                </a:solidFill>
              </a:rPr>
              <a:t> </a:t>
            </a:r>
            <a:r>
              <a:rPr lang="en-US" sz="2000" dirty="0" err="1">
                <a:solidFill>
                  <a:srgbClr val="002060"/>
                </a:solidFill>
              </a:rPr>
              <a:t>kvót</a:t>
            </a:r>
            <a:r>
              <a:rPr lang="en-US" sz="2000" dirty="0">
                <a:solidFill>
                  <a:srgbClr val="002060"/>
                </a:solidFill>
              </a:rPr>
              <a:t> </a:t>
            </a:r>
            <a:r>
              <a:rPr lang="en-US" sz="2000" dirty="0" err="1">
                <a:solidFill>
                  <a:srgbClr val="002060"/>
                </a:solidFill>
              </a:rPr>
              <a:t>zboží</a:t>
            </a:r>
            <a:r>
              <a:rPr lang="en-US" sz="2000" dirty="0">
                <a:solidFill>
                  <a:srgbClr val="002060"/>
                </a:solidFill>
              </a:rPr>
              <a:t> </a:t>
            </a:r>
            <a:r>
              <a:rPr lang="en-US" sz="2000" dirty="0" err="1">
                <a:solidFill>
                  <a:srgbClr val="002060"/>
                </a:solidFill>
              </a:rPr>
              <a:t>svévolnou</a:t>
            </a:r>
            <a:r>
              <a:rPr lang="en-US" sz="2000" dirty="0">
                <a:solidFill>
                  <a:srgbClr val="002060"/>
                </a:solidFill>
              </a:rPr>
              <a:t> </a:t>
            </a:r>
            <a:r>
              <a:rPr lang="en-US" sz="2000" dirty="0" err="1">
                <a:solidFill>
                  <a:srgbClr val="002060"/>
                </a:solidFill>
              </a:rPr>
              <a:t>úpravou</a:t>
            </a:r>
            <a:r>
              <a:rPr lang="en-US" sz="2000" dirty="0">
                <a:solidFill>
                  <a:srgbClr val="002060"/>
                </a:solidFill>
              </a:rPr>
              <a:t> </a:t>
            </a:r>
            <a:r>
              <a:rPr lang="en-US" sz="2000" dirty="0" err="1">
                <a:solidFill>
                  <a:srgbClr val="002060"/>
                </a:solidFill>
              </a:rPr>
              <a:t>hodnoty</a:t>
            </a:r>
            <a:r>
              <a:rPr lang="en-US" sz="2000" dirty="0">
                <a:solidFill>
                  <a:srgbClr val="002060"/>
                </a:solidFill>
              </a:rPr>
              <a:t> </a:t>
            </a:r>
            <a:r>
              <a:rPr lang="en-US" sz="2000" dirty="0" err="1">
                <a:solidFill>
                  <a:srgbClr val="002060"/>
                </a:solidFill>
              </a:rPr>
              <a:t>dovezeného</a:t>
            </a:r>
            <a:r>
              <a:rPr lang="en-US" sz="2000" dirty="0">
                <a:solidFill>
                  <a:srgbClr val="002060"/>
                </a:solidFill>
              </a:rPr>
              <a:t> </a:t>
            </a:r>
            <a:r>
              <a:rPr lang="en-US" sz="2000" dirty="0" err="1">
                <a:solidFill>
                  <a:srgbClr val="002060"/>
                </a:solidFill>
              </a:rPr>
              <a:t>zboží</a:t>
            </a:r>
            <a:r>
              <a:rPr lang="en-US" sz="2000" dirty="0">
                <a:solidFill>
                  <a:srgbClr val="002060"/>
                </a:solidFill>
              </a:rPr>
              <a:t>. </a:t>
            </a:r>
          </a:p>
        </p:txBody>
      </p:sp>
      <p:sp>
        <p:nvSpPr>
          <p:cNvPr id="6" name="Nadpis 5"/>
          <p:cNvSpPr>
            <a:spLocks noGrp="1"/>
          </p:cNvSpPr>
          <p:nvPr>
            <p:ph type="title"/>
          </p:nvPr>
        </p:nvSpPr>
        <p:spPr>
          <a:xfrm>
            <a:off x="179512" y="195486"/>
            <a:ext cx="7560840" cy="507703"/>
          </a:xfrm>
        </p:spPr>
        <p:txBody>
          <a:bodyPr/>
          <a:lstStyle/>
          <a:p>
            <a:r>
              <a:rPr lang="en-US" dirty="0" err="1"/>
              <a:t>Transferové</a:t>
            </a:r>
            <a:r>
              <a:rPr lang="en-US" dirty="0"/>
              <a:t> </a:t>
            </a:r>
            <a:r>
              <a:rPr lang="en-US" dirty="0" err="1"/>
              <a:t>ceny</a:t>
            </a:r>
            <a:r>
              <a:rPr lang="en-US" dirty="0"/>
              <a:t> </a:t>
            </a:r>
            <a:endParaRPr lang="cs-CZ" dirty="0"/>
          </a:p>
        </p:txBody>
      </p:sp>
    </p:spTree>
    <p:extLst>
      <p:ext uri="{BB962C8B-B14F-4D97-AF65-F5344CB8AC3E}">
        <p14:creationId xmlns:p14="http://schemas.microsoft.com/office/powerpoint/2010/main" val="134182565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1059582"/>
            <a:ext cx="8280920" cy="2808312"/>
          </a:xfrm>
          <a:prstGeom prst="rect">
            <a:avLst/>
          </a:prstGeom>
        </p:spPr>
        <p:txBody>
          <a:bodyPr>
            <a:noAutofit/>
          </a:bodyPr>
          <a:lstStyle/>
          <a:p>
            <a:r>
              <a:rPr lang="cs-CZ" sz="2000" dirty="0">
                <a:solidFill>
                  <a:srgbClr val="002060"/>
                </a:solidFill>
              </a:rPr>
              <a:t>Strategie „sbírání smetany“ - Je založena na uplatnění záměrně vysoké ceny v poměrně krátkém časovém období, obvykle při zavádění zcela nového produktu na světový trh. S příchodem konkurence pak firma přistupuje k postupnému snižování cen, tzv. taktika „odčerpávání“. </a:t>
            </a:r>
          </a:p>
          <a:p>
            <a:r>
              <a:rPr lang="cs-CZ" sz="2000" dirty="0">
                <a:solidFill>
                  <a:srgbClr val="002060"/>
                </a:solidFill>
              </a:rPr>
              <a:t>Strategie prémiové (prestižní) ceny - Má obvykle zájem na dlouhodobém využívání vysoké cenové hladiny po celou dobu životního cyklu výrobku. Cílem této cenové strategie je podpořit prestiž výrobku a hodnocení vysoké kvality ze strany spotřebitelů a vybudovat pro výrobek jedinečnou pozici na trhu. Snížení této ceny by bylo velkou chybou, protože by zákazníky mohla odradit od nákupu ztráta symbolu prestiže a pocitu výlučnosti z užívání drahých výrobků. </a:t>
            </a:r>
          </a:p>
        </p:txBody>
      </p:sp>
      <p:sp>
        <p:nvSpPr>
          <p:cNvPr id="6" name="Nadpis 5"/>
          <p:cNvSpPr>
            <a:spLocks noGrp="1"/>
          </p:cNvSpPr>
          <p:nvPr>
            <p:ph type="title"/>
          </p:nvPr>
        </p:nvSpPr>
        <p:spPr>
          <a:xfrm>
            <a:off x="179512" y="195486"/>
            <a:ext cx="7560840" cy="507703"/>
          </a:xfrm>
        </p:spPr>
        <p:txBody>
          <a:bodyPr/>
          <a:lstStyle/>
          <a:p>
            <a:r>
              <a:rPr lang="cs-CZ" dirty="0"/>
              <a:t>Cenové strategie při vstupu na zahraniční trh</a:t>
            </a:r>
          </a:p>
        </p:txBody>
      </p:sp>
    </p:spTree>
    <p:extLst>
      <p:ext uri="{BB962C8B-B14F-4D97-AF65-F5344CB8AC3E}">
        <p14:creationId xmlns:p14="http://schemas.microsoft.com/office/powerpoint/2010/main" val="181390173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1059582"/>
            <a:ext cx="8280920" cy="2808312"/>
          </a:xfrm>
          <a:prstGeom prst="rect">
            <a:avLst/>
          </a:prstGeom>
        </p:spPr>
        <p:txBody>
          <a:bodyPr>
            <a:noAutofit/>
          </a:bodyPr>
          <a:lstStyle/>
          <a:p>
            <a:r>
              <a:rPr lang="cs-CZ" sz="2000" dirty="0">
                <a:solidFill>
                  <a:srgbClr val="002060"/>
                </a:solidFill>
              </a:rPr>
              <a:t>Strategie cenového pronikání na trh - Je založena na používání nízkých cen. Cílem strategie je proniknutí na trh, dosažení vysokého tržního podílu, vysokého obratu a s tím spojené vysoké výroby a snížení jednotkových nákladů. Účinnost této strategie závisí na dostatečné cenové elasticitě poptávky. Firma rovněž musí mít dostatečné výrobní a distribuční kapacity. Problémem této cenové strategie se mohou stát odvetná opatření konkurence, což může vést k cenovým válkám. </a:t>
            </a:r>
          </a:p>
        </p:txBody>
      </p:sp>
      <p:sp>
        <p:nvSpPr>
          <p:cNvPr id="6" name="Nadpis 5"/>
          <p:cNvSpPr>
            <a:spLocks noGrp="1"/>
          </p:cNvSpPr>
          <p:nvPr>
            <p:ph type="title"/>
          </p:nvPr>
        </p:nvSpPr>
        <p:spPr>
          <a:xfrm>
            <a:off x="179512" y="195486"/>
            <a:ext cx="7560840" cy="507703"/>
          </a:xfrm>
        </p:spPr>
        <p:txBody>
          <a:bodyPr/>
          <a:lstStyle/>
          <a:p>
            <a:r>
              <a:rPr lang="cs-CZ" dirty="0"/>
              <a:t>Cenové strategie při vstupu na zahraniční trh 2</a:t>
            </a:r>
          </a:p>
        </p:txBody>
      </p:sp>
    </p:spTree>
    <p:extLst>
      <p:ext uri="{BB962C8B-B14F-4D97-AF65-F5344CB8AC3E}">
        <p14:creationId xmlns:p14="http://schemas.microsoft.com/office/powerpoint/2010/main" val="29949933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179512" y="195486"/>
            <a:ext cx="6912768" cy="507703"/>
          </a:xfrm>
        </p:spPr>
        <p:txBody>
          <a:bodyPr/>
          <a:lstStyle/>
          <a:p>
            <a:r>
              <a:rPr lang="cs-CZ" dirty="0" err="1"/>
              <a:t>What-if</a:t>
            </a:r>
            <a:r>
              <a:rPr lang="cs-CZ" dirty="0"/>
              <a:t> scénáře</a:t>
            </a:r>
          </a:p>
        </p:txBody>
      </p:sp>
      <p:pic>
        <p:nvPicPr>
          <p:cNvPr id="4" name="Zástupný symbol pro obsah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67544" y="703189"/>
            <a:ext cx="7467600" cy="3862552"/>
          </a:xfrm>
          <a:prstGeom prst="rect">
            <a:avLst/>
          </a:prstGeom>
        </p:spPr>
      </p:pic>
    </p:spTree>
    <p:extLst>
      <p:ext uri="{BB962C8B-B14F-4D97-AF65-F5344CB8AC3E}">
        <p14:creationId xmlns:p14="http://schemas.microsoft.com/office/powerpoint/2010/main" val="23371024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1059582"/>
            <a:ext cx="8280920" cy="2808312"/>
          </a:xfrm>
          <a:prstGeom prst="rect">
            <a:avLst/>
          </a:prstGeom>
        </p:spPr>
        <p:txBody>
          <a:bodyPr>
            <a:noAutofit/>
          </a:bodyPr>
          <a:lstStyle/>
          <a:p>
            <a:r>
              <a:rPr lang="cs-CZ" sz="2000" dirty="0">
                <a:solidFill>
                  <a:srgbClr val="002060"/>
                </a:solidFill>
              </a:rPr>
              <a:t>Taktika následování ceny konkurence - Firma se řídí cenou nejvýznamnějšího konkurenta a nezohledňuje přímo ani své náklady ani poptávku na trhu. </a:t>
            </a:r>
          </a:p>
          <a:p>
            <a:r>
              <a:rPr lang="cs-CZ" sz="2000" dirty="0">
                <a:solidFill>
                  <a:srgbClr val="002060"/>
                </a:solidFill>
              </a:rPr>
              <a:t>Taktika určení ceny pomocí cenových nabídek - Firma stanoví cenu tak, aby získala zakázku. Zohledňuje nabídky konkurence a méně bere ohled na své náklady a poptávku. Nejedná se ovšem o dumpingové ceny. Tyto cenové taktiky se využívají v odvětvích, kde je vysoká konkurence a kde se obvykle zadávají zakázky formou veřejné soutěže. Problémem je odhadnutí celkového objemu takto získaných zakázek. </a:t>
            </a:r>
          </a:p>
        </p:txBody>
      </p:sp>
      <p:sp>
        <p:nvSpPr>
          <p:cNvPr id="6" name="Nadpis 5"/>
          <p:cNvSpPr>
            <a:spLocks noGrp="1"/>
          </p:cNvSpPr>
          <p:nvPr>
            <p:ph type="title"/>
          </p:nvPr>
        </p:nvSpPr>
        <p:spPr>
          <a:xfrm>
            <a:off x="179512" y="195486"/>
            <a:ext cx="7560840" cy="507703"/>
          </a:xfrm>
        </p:spPr>
        <p:txBody>
          <a:bodyPr/>
          <a:lstStyle/>
          <a:p>
            <a:r>
              <a:rPr lang="cs-CZ" dirty="0"/>
              <a:t>Cenové taktiky na mezinárodních trzích</a:t>
            </a:r>
          </a:p>
        </p:txBody>
      </p:sp>
    </p:spTree>
    <p:extLst>
      <p:ext uri="{BB962C8B-B14F-4D97-AF65-F5344CB8AC3E}">
        <p14:creationId xmlns:p14="http://schemas.microsoft.com/office/powerpoint/2010/main" val="19568610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03189"/>
            <a:ext cx="8280920" cy="2808312"/>
          </a:xfrm>
          <a:prstGeom prst="rect">
            <a:avLst/>
          </a:prstGeom>
        </p:spPr>
        <p:txBody>
          <a:bodyPr>
            <a:noAutofit/>
          </a:bodyPr>
          <a:lstStyle/>
          <a:p>
            <a:r>
              <a:rPr lang="cs-CZ" sz="2000" dirty="0">
                <a:solidFill>
                  <a:srgbClr val="002060"/>
                </a:solidFill>
              </a:rPr>
              <a:t>Taktika stanovení cen výrobkové řady - Při stanovení cen výrobků v rámci jednotlivých výrobkových řad se obvykle dodržuje cenová linie pro danou výrobkovou řadu. Obdobné cenové taktiky využívají i zahraniční firmy, jestliže chtějí stanovit cenu výrobku podle konkurence. Provedou srovnání konkurenčních produktů podle vybraných kritérií (výkon, rozměr, apod.) a ceny a podle toho se „zařadí“ se svým výrobkem do takto vytvořené výrobkové řady. </a:t>
            </a:r>
          </a:p>
          <a:p>
            <a:r>
              <a:rPr lang="cs-CZ" sz="2000" dirty="0">
                <a:solidFill>
                  <a:srgbClr val="002060"/>
                </a:solidFill>
              </a:rPr>
              <a:t>Taktika cen „vázaných výrobků“ - U některých výrobků existují výrobky, bez nichž by se funkce hlavního výrobku nemohla realizovat (např. tonery do tiskáren, náhradní díly). Existuje taktika stanovení vysokých cen právě těchto vázaných výrobků, která výrobci umožní snížit ceny základního výrobku a tím i možnost konkurovat firmám, které tyto vázané výrobky nenabízejí. </a:t>
            </a:r>
          </a:p>
          <a:p>
            <a:endParaRPr lang="cs-CZ" sz="2000" dirty="0">
              <a:solidFill>
                <a:srgbClr val="002060"/>
              </a:solidFill>
            </a:endParaRPr>
          </a:p>
          <a:p>
            <a:endParaRPr lang="cs-CZ" sz="2000" dirty="0">
              <a:solidFill>
                <a:srgbClr val="002060"/>
              </a:solidFill>
            </a:endParaRPr>
          </a:p>
        </p:txBody>
      </p:sp>
      <p:sp>
        <p:nvSpPr>
          <p:cNvPr id="6" name="Nadpis 5"/>
          <p:cNvSpPr>
            <a:spLocks noGrp="1"/>
          </p:cNvSpPr>
          <p:nvPr>
            <p:ph type="title"/>
          </p:nvPr>
        </p:nvSpPr>
        <p:spPr>
          <a:xfrm>
            <a:off x="179512" y="195486"/>
            <a:ext cx="7560840" cy="507703"/>
          </a:xfrm>
        </p:spPr>
        <p:txBody>
          <a:bodyPr/>
          <a:lstStyle/>
          <a:p>
            <a:r>
              <a:rPr lang="cs-CZ" dirty="0"/>
              <a:t>Cenové taktiky na mezinárodních trzích</a:t>
            </a:r>
          </a:p>
        </p:txBody>
      </p:sp>
    </p:spTree>
    <p:extLst>
      <p:ext uri="{BB962C8B-B14F-4D97-AF65-F5344CB8AC3E}">
        <p14:creationId xmlns:p14="http://schemas.microsoft.com/office/powerpoint/2010/main" val="180555656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1059582"/>
            <a:ext cx="8280920" cy="2808312"/>
          </a:xfrm>
          <a:prstGeom prst="rect">
            <a:avLst/>
          </a:prstGeom>
        </p:spPr>
        <p:txBody>
          <a:bodyPr>
            <a:noAutofit/>
          </a:bodyPr>
          <a:lstStyle/>
          <a:p>
            <a:r>
              <a:rPr lang="cs-CZ" sz="2000" dirty="0">
                <a:solidFill>
                  <a:srgbClr val="002060"/>
                </a:solidFill>
              </a:rPr>
              <a:t>Taktika cen výrobního sortimentu - Firma sleduje cíl maximalizovat zisk celého výrobního sortimentu, včetně doplňků, příslušenství, komplementárních výrobků a služeb. Základní výrobek a doplňkové výrobky jsou obvykle považovány za jeden celek a dochází k vzájemné podpoře jejich prodeje. Například mobil a sada </a:t>
            </a:r>
            <a:r>
              <a:rPr lang="cs-CZ" sz="2000" dirty="0" err="1">
                <a:solidFill>
                  <a:srgbClr val="002060"/>
                </a:solidFill>
              </a:rPr>
              <a:t>handsfree</a:t>
            </a:r>
            <a:r>
              <a:rPr lang="cs-CZ" sz="2000" dirty="0">
                <a:solidFill>
                  <a:srgbClr val="002060"/>
                </a:solidFill>
              </a:rPr>
              <a:t> do automobilů. Firmy musí rozhodnout, které doplňky budou zařazeny do základního výrobku a které budou nabízeny samostatně, za doplatek. Tato rozhodnutí jsou často ovlivněna kupní silou cílového zahraničního trhu. V zemích s vysokou kupní silou jsou všechny doplňky, včetně služeb nabízeny v základní vyšší ceně výrobku. Zatímco v zemi s nižší kupní silou je obvyklé nabízet pouze základní vybavení za nižší cenu a možnost dalšího přikoupení doplňků.</a:t>
            </a:r>
            <a:endParaRPr lang="en-US" sz="2000" dirty="0">
              <a:solidFill>
                <a:srgbClr val="002060"/>
              </a:solidFill>
            </a:endParaRPr>
          </a:p>
        </p:txBody>
      </p:sp>
      <p:sp>
        <p:nvSpPr>
          <p:cNvPr id="6" name="Nadpis 5"/>
          <p:cNvSpPr>
            <a:spLocks noGrp="1"/>
          </p:cNvSpPr>
          <p:nvPr>
            <p:ph type="title"/>
          </p:nvPr>
        </p:nvSpPr>
        <p:spPr>
          <a:xfrm>
            <a:off x="179512" y="195486"/>
            <a:ext cx="7560840" cy="507703"/>
          </a:xfrm>
        </p:spPr>
        <p:txBody>
          <a:bodyPr/>
          <a:lstStyle/>
          <a:p>
            <a:r>
              <a:rPr lang="cs-CZ" dirty="0"/>
              <a:t>Cenové taktiky na mezinárodních trzích</a:t>
            </a:r>
          </a:p>
        </p:txBody>
      </p:sp>
    </p:spTree>
    <p:extLst>
      <p:ext uri="{BB962C8B-B14F-4D97-AF65-F5344CB8AC3E}">
        <p14:creationId xmlns:p14="http://schemas.microsoft.com/office/powerpoint/2010/main" val="262007936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1059582"/>
            <a:ext cx="8280920" cy="2808312"/>
          </a:xfrm>
          <a:prstGeom prst="rect">
            <a:avLst/>
          </a:prstGeom>
        </p:spPr>
        <p:txBody>
          <a:bodyPr>
            <a:noAutofit/>
          </a:bodyPr>
          <a:lstStyle/>
          <a:p>
            <a:r>
              <a:rPr lang="cs-CZ" sz="2000" dirty="0">
                <a:solidFill>
                  <a:srgbClr val="002060"/>
                </a:solidFill>
              </a:rPr>
              <a:t>Proces cenové tvorby (</a:t>
            </a:r>
            <a:r>
              <a:rPr lang="cs-CZ" sz="2000" dirty="0" err="1">
                <a:solidFill>
                  <a:srgbClr val="002060"/>
                </a:solidFill>
              </a:rPr>
              <a:t>pricing</a:t>
            </a:r>
            <a:r>
              <a:rPr lang="cs-CZ" sz="2000" dirty="0">
                <a:solidFill>
                  <a:srgbClr val="002060"/>
                </a:solidFill>
              </a:rPr>
              <a:t>) je ovlivněn zejména náklady (spodní hranice), poptávkou (horní hranice) a konkurencí.</a:t>
            </a:r>
          </a:p>
          <a:p>
            <a:r>
              <a:rPr lang="cs-CZ" sz="2000" dirty="0">
                <a:solidFill>
                  <a:srgbClr val="002060"/>
                </a:solidFill>
              </a:rPr>
              <a:t>Podle preferovaného faktoru rozlišujeme nákladově orientované ceny, poptávkově orientované ceny a konkurenčně orientované ceny. </a:t>
            </a:r>
          </a:p>
          <a:p>
            <a:r>
              <a:rPr lang="cs-CZ" sz="2000" dirty="0">
                <a:solidFill>
                  <a:srgbClr val="002060"/>
                </a:solidFill>
              </a:rPr>
              <a:t>Obvyklé metody cenové tvorby: stanovení ceny přirážkou, s ohledem na cílovou návratnost, podle hodnoty vnímané zákazníkem, vyjadřující přidanou hodnotu pro zákazníka, následování ceny konkurence a určení ceny pomocí cenových nabídek. </a:t>
            </a:r>
          </a:p>
        </p:txBody>
      </p:sp>
      <p:sp>
        <p:nvSpPr>
          <p:cNvPr id="6" name="Nadpis 5"/>
          <p:cNvSpPr>
            <a:spLocks noGrp="1"/>
          </p:cNvSpPr>
          <p:nvPr>
            <p:ph type="title"/>
          </p:nvPr>
        </p:nvSpPr>
        <p:spPr>
          <a:xfrm>
            <a:off x="179512" y="195486"/>
            <a:ext cx="7560840" cy="507703"/>
          </a:xfrm>
        </p:spPr>
        <p:txBody>
          <a:bodyPr/>
          <a:lstStyle/>
          <a:p>
            <a:r>
              <a:rPr lang="cs-CZ" dirty="0"/>
              <a:t>4 Proces tvorby ceny</a:t>
            </a:r>
          </a:p>
        </p:txBody>
      </p:sp>
    </p:spTree>
    <p:extLst>
      <p:ext uri="{BB962C8B-B14F-4D97-AF65-F5344CB8AC3E}">
        <p14:creationId xmlns:p14="http://schemas.microsoft.com/office/powerpoint/2010/main" val="55436612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1059582"/>
            <a:ext cx="8280920" cy="2808312"/>
          </a:xfrm>
          <a:prstGeom prst="rect">
            <a:avLst/>
          </a:prstGeom>
        </p:spPr>
        <p:txBody>
          <a:bodyPr>
            <a:noAutofit/>
          </a:bodyPr>
          <a:lstStyle/>
          <a:p>
            <a:r>
              <a:rPr lang="cs-CZ" sz="2000" dirty="0">
                <a:solidFill>
                  <a:srgbClr val="002060"/>
                </a:solidFill>
              </a:rPr>
              <a:t>Stanovení ceny přirážkou (</a:t>
            </a:r>
            <a:r>
              <a:rPr lang="cs-CZ" sz="2000" dirty="0" err="1">
                <a:solidFill>
                  <a:srgbClr val="002060"/>
                </a:solidFill>
              </a:rPr>
              <a:t>cost</a:t>
            </a:r>
            <a:r>
              <a:rPr lang="cs-CZ" sz="2000" dirty="0">
                <a:solidFill>
                  <a:srgbClr val="002060"/>
                </a:solidFill>
              </a:rPr>
              <a:t>-plus </a:t>
            </a:r>
            <a:r>
              <a:rPr lang="cs-CZ" sz="2000" dirty="0" err="1">
                <a:solidFill>
                  <a:srgbClr val="002060"/>
                </a:solidFill>
              </a:rPr>
              <a:t>pricing</a:t>
            </a:r>
            <a:r>
              <a:rPr lang="cs-CZ" sz="2000" dirty="0">
                <a:solidFill>
                  <a:srgbClr val="002060"/>
                </a:solidFill>
              </a:rPr>
              <a:t>) – k nákladům na jednotku výroby se připočítává standardní zisková přirážka. Používají obchodní mezičlánky. Problémem je, že nebere v úvahu ostatní faktory (poptávka a konkurence).</a:t>
            </a:r>
          </a:p>
          <a:p>
            <a:r>
              <a:rPr lang="cs-CZ" sz="2000" dirty="0">
                <a:solidFill>
                  <a:srgbClr val="002060"/>
                </a:solidFill>
              </a:rPr>
              <a:t>Stanovení ceny pomocí cílové rentability (</a:t>
            </a:r>
            <a:r>
              <a:rPr lang="cs-CZ" sz="2000" dirty="0" err="1">
                <a:solidFill>
                  <a:srgbClr val="002060"/>
                </a:solidFill>
              </a:rPr>
              <a:t>break-even</a:t>
            </a:r>
            <a:r>
              <a:rPr lang="cs-CZ" sz="2000" dirty="0">
                <a:solidFill>
                  <a:srgbClr val="002060"/>
                </a:solidFill>
              </a:rPr>
              <a:t> </a:t>
            </a:r>
            <a:r>
              <a:rPr lang="cs-CZ" sz="2000" dirty="0" err="1">
                <a:solidFill>
                  <a:srgbClr val="002060"/>
                </a:solidFill>
              </a:rPr>
              <a:t>pricing</a:t>
            </a:r>
            <a:r>
              <a:rPr lang="cs-CZ" sz="2000" dirty="0">
                <a:solidFill>
                  <a:srgbClr val="002060"/>
                </a:solidFill>
              </a:rPr>
              <a:t>) – ceny je stanovena tak, aby byla dosažena požadovaná návratnost investovaných prostředků ve stanoveném časovém horizontu. Nutnost kvalifikovaného odhadu. Nebere v potaz cenovou pružnost poptávky, či konkurenci. </a:t>
            </a:r>
          </a:p>
        </p:txBody>
      </p:sp>
      <p:sp>
        <p:nvSpPr>
          <p:cNvPr id="6" name="Nadpis 5"/>
          <p:cNvSpPr>
            <a:spLocks noGrp="1"/>
          </p:cNvSpPr>
          <p:nvPr>
            <p:ph type="title"/>
          </p:nvPr>
        </p:nvSpPr>
        <p:spPr>
          <a:xfrm>
            <a:off x="179512" y="195486"/>
            <a:ext cx="7560840" cy="507703"/>
          </a:xfrm>
        </p:spPr>
        <p:txBody>
          <a:bodyPr/>
          <a:lstStyle/>
          <a:p>
            <a:r>
              <a:rPr lang="cs-CZ" dirty="0"/>
              <a:t>Metody tvorby ceny</a:t>
            </a:r>
          </a:p>
        </p:txBody>
      </p:sp>
    </p:spTree>
    <p:extLst>
      <p:ext uri="{BB962C8B-B14F-4D97-AF65-F5344CB8AC3E}">
        <p14:creationId xmlns:p14="http://schemas.microsoft.com/office/powerpoint/2010/main" val="271956523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1059582"/>
            <a:ext cx="8280920" cy="2808312"/>
          </a:xfrm>
          <a:prstGeom prst="rect">
            <a:avLst/>
          </a:prstGeom>
        </p:spPr>
        <p:txBody>
          <a:bodyPr>
            <a:noAutofit/>
          </a:bodyPr>
          <a:lstStyle/>
          <a:p>
            <a:r>
              <a:rPr lang="cs-CZ" sz="2000" dirty="0">
                <a:solidFill>
                  <a:srgbClr val="002060"/>
                </a:solidFill>
              </a:rPr>
              <a:t>Stanovení ceny podle hodnoty vnímané spotřebiteli (</a:t>
            </a:r>
            <a:r>
              <a:rPr lang="cs-CZ" sz="2000" dirty="0" err="1">
                <a:solidFill>
                  <a:srgbClr val="002060"/>
                </a:solidFill>
              </a:rPr>
              <a:t>value-perceived</a:t>
            </a:r>
            <a:r>
              <a:rPr lang="cs-CZ" sz="2000" dirty="0">
                <a:solidFill>
                  <a:srgbClr val="002060"/>
                </a:solidFill>
              </a:rPr>
              <a:t> </a:t>
            </a:r>
            <a:r>
              <a:rPr lang="cs-CZ" sz="2000" dirty="0" err="1">
                <a:solidFill>
                  <a:srgbClr val="002060"/>
                </a:solidFill>
              </a:rPr>
              <a:t>pricing</a:t>
            </a:r>
            <a:r>
              <a:rPr lang="cs-CZ" sz="2000" dirty="0">
                <a:solidFill>
                  <a:srgbClr val="002060"/>
                </a:solidFill>
              </a:rPr>
              <a:t>) – produkt je nabídnut v požadované kvalitě přesně vymezenému segmentu zákazníků za cenu vnímanou jako adekvátní nabízené hodnotě. Vnímaní je značně ovlivněno komunikací, značkou, balením, dodatečnými službami apod.</a:t>
            </a:r>
          </a:p>
          <a:p>
            <a:r>
              <a:rPr lang="cs-CZ" sz="2000" dirty="0">
                <a:solidFill>
                  <a:srgbClr val="002060"/>
                </a:solidFill>
              </a:rPr>
              <a:t>Cena jako přidaná hodnota pro zákazníka (</a:t>
            </a:r>
            <a:r>
              <a:rPr lang="cs-CZ" sz="2000" dirty="0" err="1">
                <a:solidFill>
                  <a:srgbClr val="002060"/>
                </a:solidFill>
              </a:rPr>
              <a:t>value-added</a:t>
            </a:r>
            <a:r>
              <a:rPr lang="cs-CZ" sz="2000" dirty="0">
                <a:solidFill>
                  <a:srgbClr val="002060"/>
                </a:solidFill>
              </a:rPr>
              <a:t> </a:t>
            </a:r>
            <a:r>
              <a:rPr lang="cs-CZ" sz="2000" dirty="0" err="1">
                <a:solidFill>
                  <a:srgbClr val="002060"/>
                </a:solidFill>
              </a:rPr>
              <a:t>pricing</a:t>
            </a:r>
            <a:r>
              <a:rPr lang="cs-CZ" sz="2000" dirty="0">
                <a:solidFill>
                  <a:srgbClr val="002060"/>
                </a:solidFill>
              </a:rPr>
              <a:t>) – základní cena je nízká, díky úsporám z rozsahu, a zisk je poté generován na návazných službách.</a:t>
            </a:r>
          </a:p>
        </p:txBody>
      </p:sp>
      <p:sp>
        <p:nvSpPr>
          <p:cNvPr id="6" name="Nadpis 5"/>
          <p:cNvSpPr>
            <a:spLocks noGrp="1"/>
          </p:cNvSpPr>
          <p:nvPr>
            <p:ph type="title"/>
          </p:nvPr>
        </p:nvSpPr>
        <p:spPr>
          <a:xfrm>
            <a:off x="179512" y="195486"/>
            <a:ext cx="7560840" cy="507703"/>
          </a:xfrm>
        </p:spPr>
        <p:txBody>
          <a:bodyPr/>
          <a:lstStyle/>
          <a:p>
            <a:r>
              <a:rPr lang="cs-CZ" dirty="0"/>
              <a:t>Metody tvorby ceny 2</a:t>
            </a:r>
          </a:p>
        </p:txBody>
      </p:sp>
    </p:spTree>
    <p:extLst>
      <p:ext uri="{BB962C8B-B14F-4D97-AF65-F5344CB8AC3E}">
        <p14:creationId xmlns:p14="http://schemas.microsoft.com/office/powerpoint/2010/main" val="30293497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1059582"/>
            <a:ext cx="8280920" cy="2808312"/>
          </a:xfrm>
          <a:prstGeom prst="rect">
            <a:avLst/>
          </a:prstGeom>
        </p:spPr>
        <p:txBody>
          <a:bodyPr>
            <a:noAutofit/>
          </a:bodyPr>
          <a:lstStyle/>
          <a:p>
            <a:r>
              <a:rPr lang="cs-CZ" sz="2000" dirty="0">
                <a:solidFill>
                  <a:srgbClr val="002060"/>
                </a:solidFill>
              </a:rPr>
              <a:t>Následování ceny konkurence (</a:t>
            </a:r>
            <a:r>
              <a:rPr lang="cs-CZ" sz="2000" dirty="0" err="1">
                <a:solidFill>
                  <a:srgbClr val="002060"/>
                </a:solidFill>
              </a:rPr>
              <a:t>going-rate</a:t>
            </a:r>
            <a:r>
              <a:rPr lang="cs-CZ" sz="2000" dirty="0">
                <a:solidFill>
                  <a:srgbClr val="002060"/>
                </a:solidFill>
              </a:rPr>
              <a:t> </a:t>
            </a:r>
            <a:r>
              <a:rPr lang="cs-CZ" sz="2000" dirty="0" err="1">
                <a:solidFill>
                  <a:srgbClr val="002060"/>
                </a:solidFill>
              </a:rPr>
              <a:t>pricing</a:t>
            </a:r>
            <a:r>
              <a:rPr lang="cs-CZ" sz="2000" dirty="0">
                <a:solidFill>
                  <a:srgbClr val="002060"/>
                </a:solidFill>
              </a:rPr>
              <a:t>) – firma se řídí cenami konkurence a nezohledňuje vlastní náklady a poptávku. </a:t>
            </a:r>
          </a:p>
          <a:p>
            <a:r>
              <a:rPr lang="cs-CZ" sz="2000" dirty="0">
                <a:solidFill>
                  <a:srgbClr val="002060"/>
                </a:solidFill>
              </a:rPr>
              <a:t>Určení ceny pomocí cenových nabídek (</a:t>
            </a:r>
            <a:r>
              <a:rPr lang="cs-CZ" sz="2000" dirty="0" err="1">
                <a:solidFill>
                  <a:srgbClr val="002060"/>
                </a:solidFill>
              </a:rPr>
              <a:t>sealed-bid</a:t>
            </a:r>
            <a:r>
              <a:rPr lang="cs-CZ" sz="2000" dirty="0">
                <a:solidFill>
                  <a:srgbClr val="002060"/>
                </a:solidFill>
              </a:rPr>
              <a:t> </a:t>
            </a:r>
            <a:r>
              <a:rPr lang="cs-CZ" sz="2000" dirty="0" err="1">
                <a:solidFill>
                  <a:srgbClr val="002060"/>
                </a:solidFill>
              </a:rPr>
              <a:t>pricing</a:t>
            </a:r>
            <a:r>
              <a:rPr lang="cs-CZ" sz="2000" dirty="0">
                <a:solidFill>
                  <a:srgbClr val="002060"/>
                </a:solidFill>
              </a:rPr>
              <a:t>) – stanovení ceny na takové úrovní, aby firma získala zakázku. Orientace na nabídky konkurence a méně na své náklady. </a:t>
            </a:r>
          </a:p>
        </p:txBody>
      </p:sp>
      <p:sp>
        <p:nvSpPr>
          <p:cNvPr id="6" name="Nadpis 5"/>
          <p:cNvSpPr>
            <a:spLocks noGrp="1"/>
          </p:cNvSpPr>
          <p:nvPr>
            <p:ph type="title"/>
          </p:nvPr>
        </p:nvSpPr>
        <p:spPr>
          <a:xfrm>
            <a:off x="179512" y="195486"/>
            <a:ext cx="7560840" cy="507703"/>
          </a:xfrm>
        </p:spPr>
        <p:txBody>
          <a:bodyPr/>
          <a:lstStyle/>
          <a:p>
            <a:r>
              <a:rPr lang="cs-CZ" dirty="0"/>
              <a:t>Metody tvorby ceny 3</a:t>
            </a:r>
          </a:p>
        </p:txBody>
      </p:sp>
    </p:spTree>
    <p:extLst>
      <p:ext uri="{BB962C8B-B14F-4D97-AF65-F5344CB8AC3E}">
        <p14:creationId xmlns:p14="http://schemas.microsoft.com/office/powerpoint/2010/main" val="861580993"/>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14259"/>
            <a:ext cx="8280920" cy="2808312"/>
          </a:xfrm>
          <a:prstGeom prst="rect">
            <a:avLst/>
          </a:prstGeom>
        </p:spPr>
        <p:txBody>
          <a:bodyPr>
            <a:noAutofit/>
          </a:bodyPr>
          <a:lstStyle/>
          <a:p>
            <a:r>
              <a:rPr lang="cs-CZ" sz="2000" dirty="0">
                <a:solidFill>
                  <a:srgbClr val="002060"/>
                </a:solidFill>
              </a:rPr>
              <a:t>Střední a východní Evropa: je nevhodné podat někomu ruku v rukavici (toto neplatí pro ženy). </a:t>
            </a:r>
          </a:p>
          <a:p>
            <a:r>
              <a:rPr lang="cs-CZ" sz="2000" dirty="0">
                <a:solidFill>
                  <a:srgbClr val="002060"/>
                </a:solidFill>
              </a:rPr>
              <a:t>Francie, Rumunsko a Itálie: je nevhodné ptát se lidí přímo na jejich práci nebo jméno. Také je nevhodné dat někomu chryzantémy jindy než na pohřeb (chryzantémy jsou obecně spojovány se smrtí ve Francii, Itálii a Rumunsku). </a:t>
            </a:r>
          </a:p>
          <a:p>
            <a:r>
              <a:rPr lang="cs-CZ" sz="2000" dirty="0">
                <a:solidFill>
                  <a:srgbClr val="002060"/>
                </a:solidFill>
              </a:rPr>
              <a:t>Řecko: Zobrazení čísla pět zobrazením ruku s roztaženými prsty a dlaň směrem k příjemci – je urážlivé gesto. Totéž gesto s dlaní směřující opačně není. </a:t>
            </a:r>
          </a:p>
          <a:p>
            <a:r>
              <a:rPr lang="cs-CZ" sz="2000" dirty="0">
                <a:solidFill>
                  <a:srgbClr val="002060"/>
                </a:solidFill>
              </a:rPr>
              <a:t>Korea: je nutno se uklonit, když člověk zdraví nebo děkuje starším nebo osobám s vyšším sociálním statusem. Psaní něčího jména v červené symbolizuje smrt. Nesmí se kouřit či pít alkohol v přítomnosti staršího. Starší může toto povolit, ale mladší se musí otočit. Nesmí se také začít jíst, dokud nezačne starší.</a:t>
            </a:r>
          </a:p>
        </p:txBody>
      </p:sp>
      <p:sp>
        <p:nvSpPr>
          <p:cNvPr id="6" name="Nadpis 5"/>
          <p:cNvSpPr>
            <a:spLocks noGrp="1"/>
          </p:cNvSpPr>
          <p:nvPr>
            <p:ph type="title"/>
          </p:nvPr>
        </p:nvSpPr>
        <p:spPr>
          <a:xfrm>
            <a:off x="179512" y="195486"/>
            <a:ext cx="7560840" cy="507703"/>
          </a:xfrm>
        </p:spPr>
        <p:txBody>
          <a:bodyPr/>
          <a:lstStyle/>
          <a:p>
            <a:r>
              <a:rPr lang="cs-CZ" dirty="0"/>
              <a:t>Mezinárodní odlišnosti 6</a:t>
            </a:r>
          </a:p>
        </p:txBody>
      </p:sp>
    </p:spTree>
    <p:extLst>
      <p:ext uri="{BB962C8B-B14F-4D97-AF65-F5344CB8AC3E}">
        <p14:creationId xmlns:p14="http://schemas.microsoft.com/office/powerpoint/2010/main" val="330067246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467544" y="738643"/>
            <a:ext cx="8280920" cy="2808312"/>
          </a:xfrm>
          <a:prstGeom prst="rect">
            <a:avLst/>
          </a:prstGeom>
        </p:spPr>
        <p:txBody>
          <a:bodyPr>
            <a:noAutofit/>
          </a:bodyPr>
          <a:lstStyle/>
          <a:p>
            <a:r>
              <a:rPr lang="cs-CZ" sz="2000" dirty="0">
                <a:solidFill>
                  <a:srgbClr val="002060"/>
                </a:solidFill>
              </a:rPr>
              <a:t>Cenovým výzkumem můžeme zjistit např.: </a:t>
            </a:r>
          </a:p>
          <a:p>
            <a:pPr lvl="1"/>
            <a:r>
              <a:rPr lang="cs-CZ" sz="1800" dirty="0">
                <a:solidFill>
                  <a:srgbClr val="002060"/>
                </a:solidFill>
              </a:rPr>
              <a:t>jakou cenu zákazník očekává, </a:t>
            </a:r>
          </a:p>
          <a:p>
            <a:pPr lvl="1"/>
            <a:r>
              <a:rPr lang="cs-CZ" sz="1800" dirty="0">
                <a:solidFill>
                  <a:srgbClr val="002060"/>
                </a:solidFill>
              </a:rPr>
              <a:t>v jakých cenových polohách je produkt přijatelný, </a:t>
            </a:r>
          </a:p>
          <a:p>
            <a:pPr lvl="1"/>
            <a:r>
              <a:rPr lang="cs-CZ" sz="1800" dirty="0">
                <a:solidFill>
                  <a:srgbClr val="002060"/>
                </a:solidFill>
              </a:rPr>
              <a:t>jakou cenu je ještě zákazník ochoten zaplatit, </a:t>
            </a:r>
          </a:p>
          <a:p>
            <a:pPr lvl="1"/>
            <a:r>
              <a:rPr lang="cs-CZ" sz="1800" dirty="0">
                <a:solidFill>
                  <a:srgbClr val="002060"/>
                </a:solidFill>
              </a:rPr>
              <a:t>od jaké cenové polohy už je produkt naprosto nepřijatelný. </a:t>
            </a:r>
          </a:p>
          <a:p>
            <a:r>
              <a:rPr lang="cs-CZ" sz="2000" dirty="0">
                <a:solidFill>
                  <a:srgbClr val="002060"/>
                </a:solidFill>
              </a:rPr>
              <a:t>Výzkum cenové pružnosti (elasticity).</a:t>
            </a:r>
          </a:p>
          <a:p>
            <a:r>
              <a:rPr lang="cs-CZ" sz="2000" dirty="0">
                <a:solidFill>
                  <a:srgbClr val="002060"/>
                </a:solidFill>
              </a:rPr>
              <a:t>Testy vnímání ceny.</a:t>
            </a:r>
          </a:p>
          <a:p>
            <a:r>
              <a:rPr lang="cs-CZ" sz="2000" dirty="0">
                <a:solidFill>
                  <a:srgbClr val="002060"/>
                </a:solidFill>
              </a:rPr>
              <a:t>Testy cenové pružnosti.</a:t>
            </a:r>
          </a:p>
          <a:p>
            <a:r>
              <a:rPr lang="cs-CZ" sz="2000" dirty="0">
                <a:solidFill>
                  <a:srgbClr val="002060"/>
                </a:solidFill>
              </a:rPr>
              <a:t>Testy cenových prahů.</a:t>
            </a:r>
          </a:p>
          <a:p>
            <a:r>
              <a:rPr lang="cs-CZ" sz="2000" dirty="0">
                <a:solidFill>
                  <a:srgbClr val="002060"/>
                </a:solidFill>
              </a:rPr>
              <a:t>Testy pozice ceny na trhu.</a:t>
            </a:r>
          </a:p>
          <a:p>
            <a:r>
              <a:rPr lang="cs-CZ" sz="2000" dirty="0">
                <a:solidFill>
                  <a:srgbClr val="002060"/>
                </a:solidFill>
              </a:rPr>
              <a:t>Testy akceptace ceny.</a:t>
            </a:r>
          </a:p>
        </p:txBody>
      </p:sp>
      <p:sp>
        <p:nvSpPr>
          <p:cNvPr id="6" name="Nadpis 5"/>
          <p:cNvSpPr>
            <a:spLocks noGrp="1"/>
          </p:cNvSpPr>
          <p:nvPr>
            <p:ph type="title"/>
          </p:nvPr>
        </p:nvSpPr>
        <p:spPr>
          <a:xfrm>
            <a:off x="179512" y="195486"/>
            <a:ext cx="7560840" cy="507703"/>
          </a:xfrm>
        </p:spPr>
        <p:txBody>
          <a:bodyPr/>
          <a:lstStyle/>
          <a:p>
            <a:r>
              <a:rPr lang="cs-CZ" dirty="0"/>
              <a:t>5 MV v oblasti ceny</a:t>
            </a:r>
          </a:p>
        </p:txBody>
      </p:sp>
    </p:spTree>
    <p:extLst>
      <p:ext uri="{BB962C8B-B14F-4D97-AF65-F5344CB8AC3E}">
        <p14:creationId xmlns:p14="http://schemas.microsoft.com/office/powerpoint/2010/main" val="1347949203"/>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Konec prezentace</a:t>
            </a:r>
          </a:p>
        </p:txBody>
      </p:sp>
      <p:sp>
        <p:nvSpPr>
          <p:cNvPr id="3" name="Zástupný symbol pro obsah 2"/>
          <p:cNvSpPr txBox="1">
            <a:spLocks/>
          </p:cNvSpPr>
          <p:nvPr/>
        </p:nvSpPr>
        <p:spPr>
          <a:xfrm>
            <a:off x="2699792" y="1779662"/>
            <a:ext cx="3888432" cy="237626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cs-CZ" sz="2400" b="1" dirty="0">
                <a:solidFill>
                  <a:srgbClr val="307871"/>
                </a:solidFill>
                <a:latin typeface="Times New Roman" panose="02020603050405020304" pitchFamily="18" charset="0"/>
                <a:cs typeface="Times New Roman" panose="02020603050405020304" pitchFamily="18" charset="0"/>
              </a:rPr>
              <a:t>Děkuji za pozornost </a:t>
            </a:r>
            <a:r>
              <a:rPr lang="cs-CZ" sz="2400" b="1" dirty="0">
                <a:solidFill>
                  <a:srgbClr val="307871"/>
                </a:solidFill>
                <a:latin typeface="Times New Roman" panose="02020603050405020304" pitchFamily="18" charset="0"/>
                <a:cs typeface="Times New Roman" panose="02020603050405020304" pitchFamily="18" charset="0"/>
                <a:sym typeface="Wingdings" panose="05000000000000000000" pitchFamily="2" charset="2"/>
              </a:rPr>
              <a:t></a:t>
            </a:r>
            <a:endParaRPr lang="cs-CZ" sz="1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533452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843558"/>
            <a:ext cx="8280920" cy="3024336"/>
          </a:xfrm>
          <a:prstGeom prst="rect">
            <a:avLst/>
          </a:prstGeom>
        </p:spPr>
        <p:txBody>
          <a:bodyPr>
            <a:noAutofit/>
          </a:bodyPr>
          <a:lstStyle/>
          <a:p>
            <a:pPr marL="457200" indent="-457200">
              <a:buFont typeface="+mj-lt"/>
              <a:buAutoNum type="arabicPeriod"/>
            </a:pPr>
            <a:r>
              <a:rPr lang="cs-CZ" sz="1600" dirty="0">
                <a:solidFill>
                  <a:srgbClr val="002060"/>
                </a:solidFill>
              </a:rPr>
              <a:t>Přímý materiál (materiál bezprostředně nutný k výrobě).</a:t>
            </a:r>
          </a:p>
          <a:p>
            <a:pPr marL="457200" indent="-457200">
              <a:buFont typeface="+mj-lt"/>
              <a:buAutoNum type="arabicPeriod"/>
            </a:pPr>
            <a:r>
              <a:rPr lang="cs-CZ" sz="1600" dirty="0">
                <a:solidFill>
                  <a:srgbClr val="002060"/>
                </a:solidFill>
              </a:rPr>
              <a:t>Přímé mzdy (mzdy pracovníků vyrábějící výrobek).</a:t>
            </a:r>
          </a:p>
          <a:p>
            <a:pPr marL="457200" indent="-457200">
              <a:buFont typeface="+mj-lt"/>
              <a:buAutoNum type="arabicPeriod"/>
            </a:pPr>
            <a:r>
              <a:rPr lang="cs-CZ" sz="1600" dirty="0">
                <a:solidFill>
                  <a:srgbClr val="002060"/>
                </a:solidFill>
              </a:rPr>
              <a:t>Výrobní režie (režijní = společné náklady na výrobu).</a:t>
            </a:r>
          </a:p>
          <a:p>
            <a:pPr marL="457200" indent="-457200">
              <a:buFont typeface="+mj-lt"/>
              <a:buAutoNum type="arabicPeriod"/>
            </a:pPr>
            <a:r>
              <a:rPr lang="cs-CZ" sz="1600" b="1" dirty="0">
                <a:solidFill>
                  <a:srgbClr val="002060"/>
                </a:solidFill>
              </a:rPr>
              <a:t>SOUČET 1+2+3: VLASTNÍ NÁKLADY VÝROBY</a:t>
            </a:r>
            <a:r>
              <a:rPr lang="cs-CZ" sz="1600" dirty="0">
                <a:solidFill>
                  <a:srgbClr val="002060"/>
                </a:solidFill>
              </a:rPr>
              <a:t> </a:t>
            </a:r>
          </a:p>
          <a:p>
            <a:pPr marL="457200" indent="-457200">
              <a:buFont typeface="+mj-lt"/>
              <a:buAutoNum type="arabicPeriod"/>
            </a:pPr>
            <a:r>
              <a:rPr lang="cs-CZ" sz="1600" dirty="0">
                <a:solidFill>
                  <a:srgbClr val="002060"/>
                </a:solidFill>
              </a:rPr>
              <a:t>Správní režie (společné náklady podniku na správní aparát).</a:t>
            </a:r>
          </a:p>
          <a:p>
            <a:pPr marL="457200" indent="-457200">
              <a:buFont typeface="+mj-lt"/>
              <a:buAutoNum type="arabicPeriod"/>
            </a:pPr>
            <a:r>
              <a:rPr lang="cs-CZ" sz="1600" dirty="0">
                <a:solidFill>
                  <a:srgbClr val="002060"/>
                </a:solidFill>
              </a:rPr>
              <a:t>Zásobovací režie (spol. náklady na zásobování v podnik).</a:t>
            </a:r>
          </a:p>
          <a:p>
            <a:pPr marL="457200" indent="-457200">
              <a:buFont typeface="+mj-lt"/>
              <a:buAutoNum type="arabicPeriod"/>
            </a:pPr>
            <a:r>
              <a:rPr lang="cs-CZ" sz="1600" b="1" dirty="0">
                <a:solidFill>
                  <a:srgbClr val="002060"/>
                </a:solidFill>
              </a:rPr>
              <a:t>SOUČET 4+5+6: VLASTNÍ NÁKLADY VÝKONU</a:t>
            </a:r>
            <a:r>
              <a:rPr lang="cs-CZ" sz="1600" dirty="0">
                <a:solidFill>
                  <a:srgbClr val="002060"/>
                </a:solidFill>
              </a:rPr>
              <a:t> </a:t>
            </a:r>
          </a:p>
          <a:p>
            <a:pPr marL="457200" indent="-457200">
              <a:buFont typeface="+mj-lt"/>
              <a:buAutoNum type="arabicPeriod"/>
            </a:pPr>
            <a:r>
              <a:rPr lang="cs-CZ" sz="1600" dirty="0">
                <a:solidFill>
                  <a:srgbClr val="002060"/>
                </a:solidFill>
              </a:rPr>
              <a:t>Odbytové náklady/režie (souvisí s odbytem – prodejem).</a:t>
            </a:r>
          </a:p>
          <a:p>
            <a:pPr marL="457200" indent="-457200">
              <a:buFont typeface="+mj-lt"/>
              <a:buAutoNum type="arabicPeriod"/>
            </a:pPr>
            <a:r>
              <a:rPr lang="cs-CZ" sz="1600" b="1" dirty="0">
                <a:solidFill>
                  <a:srgbClr val="002060"/>
                </a:solidFill>
              </a:rPr>
              <a:t>SOUČET 7+8: ÚPLNÉ VLASTNÍ NÁKLADY VÝKONU</a:t>
            </a:r>
          </a:p>
          <a:p>
            <a:pPr marL="457200" indent="-457200">
              <a:buFont typeface="+mj-lt"/>
              <a:buAutoNum type="arabicPeriod"/>
            </a:pPr>
            <a:r>
              <a:rPr lang="cs-CZ" sz="1600" dirty="0">
                <a:solidFill>
                  <a:srgbClr val="002060"/>
                </a:solidFill>
              </a:rPr>
              <a:t>Zisk.</a:t>
            </a:r>
          </a:p>
          <a:p>
            <a:pPr marL="457200" indent="-457200">
              <a:buFontTx/>
              <a:buAutoNum type="arabicPeriod"/>
            </a:pPr>
            <a:r>
              <a:rPr lang="cs-CZ" sz="1600" b="1" dirty="0">
                <a:solidFill>
                  <a:srgbClr val="002060"/>
                </a:solidFill>
              </a:rPr>
              <a:t>SOUČET 9+10: CENA PŘED ZDANĚNÍM</a:t>
            </a:r>
          </a:p>
          <a:p>
            <a:pPr marL="457200" indent="-457200">
              <a:buFontTx/>
              <a:buAutoNum type="arabicPeriod"/>
            </a:pPr>
            <a:r>
              <a:rPr lang="cs-CZ" sz="1600" dirty="0">
                <a:solidFill>
                  <a:srgbClr val="002060"/>
                </a:solidFill>
              </a:rPr>
              <a:t>DPH.</a:t>
            </a:r>
          </a:p>
          <a:p>
            <a:pPr marL="457200" indent="-457200">
              <a:buFontTx/>
              <a:buAutoNum type="arabicPeriod"/>
            </a:pPr>
            <a:r>
              <a:rPr lang="cs-CZ" sz="1600" b="1" dirty="0">
                <a:solidFill>
                  <a:srgbClr val="002060"/>
                </a:solidFill>
              </a:rPr>
              <a:t>SOUČET 11+12: FINÁLNÍ CENA</a:t>
            </a:r>
            <a:endParaRPr lang="cs-CZ" sz="1600" dirty="0">
              <a:solidFill>
                <a:srgbClr val="002060"/>
              </a:solidFill>
            </a:endParaRPr>
          </a:p>
        </p:txBody>
      </p:sp>
      <p:sp>
        <p:nvSpPr>
          <p:cNvPr id="6" name="Nadpis 5"/>
          <p:cNvSpPr>
            <a:spLocks noGrp="1"/>
          </p:cNvSpPr>
          <p:nvPr>
            <p:ph type="title"/>
          </p:nvPr>
        </p:nvSpPr>
        <p:spPr>
          <a:xfrm>
            <a:off x="179512" y="195486"/>
            <a:ext cx="7128792" cy="507703"/>
          </a:xfrm>
        </p:spPr>
        <p:txBody>
          <a:bodyPr/>
          <a:lstStyle/>
          <a:p>
            <a:r>
              <a:rPr lang="cs-CZ" dirty="0"/>
              <a:t>Kalkulační rovnice</a:t>
            </a:r>
          </a:p>
        </p:txBody>
      </p:sp>
    </p:spTree>
    <p:extLst>
      <p:ext uri="{BB962C8B-B14F-4D97-AF65-F5344CB8AC3E}">
        <p14:creationId xmlns:p14="http://schemas.microsoft.com/office/powerpoint/2010/main" val="11991585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1059582"/>
            <a:ext cx="8280920" cy="3024336"/>
          </a:xfrm>
          <a:prstGeom prst="rect">
            <a:avLst/>
          </a:prstGeom>
        </p:spPr>
        <p:txBody>
          <a:bodyPr>
            <a:noAutofit/>
          </a:bodyPr>
          <a:lstStyle/>
          <a:p>
            <a:r>
              <a:rPr lang="cs-CZ" sz="2000" dirty="0">
                <a:solidFill>
                  <a:srgbClr val="002060"/>
                </a:solidFill>
              </a:rPr>
              <a:t>Mezinárodní cenová politika je jediným nástrojem mezinárodního marketingového mixu, který má možnost bezprostředně ovlivnit příjmy a tím i celkovou ziskovost podnikání. </a:t>
            </a:r>
          </a:p>
          <a:p>
            <a:r>
              <a:rPr lang="cs-CZ" sz="2000" b="1" dirty="0">
                <a:solidFill>
                  <a:srgbClr val="002060"/>
                </a:solidFill>
              </a:rPr>
              <a:t>Cena produktu musí vyjadřovat hodnotu a kvalitu, kterou zákazník od produktu očekává.</a:t>
            </a:r>
            <a:r>
              <a:rPr lang="cs-CZ" sz="2000" dirty="0">
                <a:solidFill>
                  <a:srgbClr val="002060"/>
                </a:solidFill>
              </a:rPr>
              <a:t> (navazujeme na hodnotu produktu pro zákazníka, </a:t>
            </a:r>
            <a:r>
              <a:rPr lang="cs-CZ" sz="2000">
                <a:solidFill>
                  <a:srgbClr val="002060"/>
                </a:solidFill>
              </a:rPr>
              <a:t>model totálního produktu </a:t>
            </a:r>
            <a:r>
              <a:rPr lang="cs-CZ" sz="2000" dirty="0">
                <a:solidFill>
                  <a:srgbClr val="002060"/>
                </a:solidFill>
              </a:rPr>
              <a:t>v marketingu)</a:t>
            </a:r>
          </a:p>
          <a:p>
            <a:r>
              <a:rPr lang="cs-CZ" sz="2000" dirty="0">
                <a:solidFill>
                  <a:srgbClr val="002060"/>
                </a:solidFill>
              </a:rPr>
              <a:t>V porovnání s ostatními nástroji mezinárodního marketingového mixu je cena velice pružným nástrojem, který umožňuje flexibilně reagovat na veškeré vnější, ale i vnitřní změny marketingového prostředí podniku.</a:t>
            </a:r>
          </a:p>
        </p:txBody>
      </p:sp>
      <p:sp>
        <p:nvSpPr>
          <p:cNvPr id="6" name="Nadpis 5"/>
          <p:cNvSpPr>
            <a:spLocks noGrp="1"/>
          </p:cNvSpPr>
          <p:nvPr>
            <p:ph type="title"/>
          </p:nvPr>
        </p:nvSpPr>
        <p:spPr>
          <a:xfrm>
            <a:off x="179512" y="195486"/>
            <a:ext cx="5688632" cy="507703"/>
          </a:xfrm>
        </p:spPr>
        <p:txBody>
          <a:bodyPr/>
          <a:lstStyle/>
          <a:p>
            <a:r>
              <a:rPr lang="cs-CZ" dirty="0"/>
              <a:t>1 Cena</a:t>
            </a:r>
          </a:p>
        </p:txBody>
      </p:sp>
    </p:spTree>
    <p:extLst>
      <p:ext uri="{BB962C8B-B14F-4D97-AF65-F5344CB8AC3E}">
        <p14:creationId xmlns:p14="http://schemas.microsoft.com/office/powerpoint/2010/main" val="36772774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179512" y="195486"/>
            <a:ext cx="6624736" cy="507703"/>
          </a:xfrm>
        </p:spPr>
        <p:txBody>
          <a:bodyPr/>
          <a:lstStyle/>
          <a:p>
            <a:r>
              <a:rPr lang="cs-CZ" b="1" dirty="0"/>
              <a:t>Cena </a:t>
            </a:r>
            <a:r>
              <a:rPr lang="cs-CZ" b="1" dirty="0" err="1"/>
              <a:t>Heineken</a:t>
            </a:r>
            <a:r>
              <a:rPr lang="cs-CZ" b="1" dirty="0"/>
              <a:t> (Michl, Buriánek, Uhlíř, 2016)</a:t>
            </a:r>
            <a:endParaRPr lang="cs-CZ" dirty="0"/>
          </a:p>
        </p:txBody>
      </p:sp>
      <p:pic>
        <p:nvPicPr>
          <p:cNvPr id="4" name="Zástupný symbol pro obsah 2"/>
          <p:cNvPicPr>
            <a:picLocks noChangeAspect="1"/>
          </p:cNvPicPr>
          <p:nvPr/>
        </p:nvPicPr>
        <p:blipFill>
          <a:blip r:embed="rId3"/>
          <a:stretch>
            <a:fillRect/>
          </a:stretch>
        </p:blipFill>
        <p:spPr>
          <a:xfrm>
            <a:off x="899592" y="771550"/>
            <a:ext cx="6538118" cy="3785682"/>
          </a:xfrm>
          <a:prstGeom prst="rect">
            <a:avLst/>
          </a:prstGeom>
        </p:spPr>
      </p:pic>
    </p:spTree>
    <p:extLst>
      <p:ext uri="{BB962C8B-B14F-4D97-AF65-F5344CB8AC3E}">
        <p14:creationId xmlns:p14="http://schemas.microsoft.com/office/powerpoint/2010/main" val="55978368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51520" y="195486"/>
            <a:ext cx="8424936" cy="507703"/>
          </a:xfrm>
        </p:spPr>
        <p:txBody>
          <a:bodyPr/>
          <a:lstStyle/>
          <a:p>
            <a:r>
              <a:rPr lang="cs-CZ" dirty="0"/>
              <a:t>Mezinárodní cenová politika</a:t>
            </a:r>
          </a:p>
        </p:txBody>
      </p:sp>
      <p:sp>
        <p:nvSpPr>
          <p:cNvPr id="3" name="Zástupný symbol pro obsah 2"/>
          <p:cNvSpPr txBox="1">
            <a:spLocks/>
          </p:cNvSpPr>
          <p:nvPr/>
        </p:nvSpPr>
        <p:spPr>
          <a:xfrm>
            <a:off x="395536" y="915566"/>
            <a:ext cx="8280920" cy="3024336"/>
          </a:xfrm>
          <a:prstGeom prst="rect">
            <a:avLst/>
          </a:prstGeom>
        </p:spPr>
        <p:txBody>
          <a:bodyPr>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2000" dirty="0">
                <a:solidFill>
                  <a:srgbClr val="002060"/>
                </a:solidFill>
              </a:rPr>
              <a:t>Při řízení mezinárodních operací i při exportu zboží nebo služeb je mezinárodní manažer zodpovědný za vytvoření takové cenové politiky, která bude efektivně působit při realizaci mezinárodních operací společnosti.</a:t>
            </a:r>
          </a:p>
          <a:p>
            <a:r>
              <a:rPr lang="cs-CZ" sz="2000" dirty="0">
                <a:solidFill>
                  <a:srgbClr val="002060"/>
                </a:solidFill>
              </a:rPr>
              <a:t>Tvůrce cenové politiky se musí umět pohybovat v rámci cen daných trhem, konkurencí a různými vládními regulacemi, přičemž jeho zodpovědnost spočívá ve stanovení a kontrole reálných cen zboží, za které se obchoduje na různých trzích. </a:t>
            </a:r>
          </a:p>
          <a:p>
            <a:r>
              <a:rPr lang="cs-CZ" sz="2000" dirty="0">
                <a:solidFill>
                  <a:srgbClr val="002060"/>
                </a:solidFill>
              </a:rPr>
              <a:t>Na každém novém trhu je marketingový manažer konfrontován s novým souborem faktorů, které ovlivňují jeho rozhodování, jedná se o různá cla, náklady, chování, konkurenci, měnovou fluktuaci a marketingovou strategii firmy. („</a:t>
            </a:r>
            <a:r>
              <a:rPr lang="cs-CZ" sz="2000" dirty="0" err="1">
                <a:solidFill>
                  <a:srgbClr val="002060"/>
                </a:solidFill>
              </a:rPr>
              <a:t>international</a:t>
            </a:r>
            <a:r>
              <a:rPr lang="cs-CZ" sz="2000" dirty="0">
                <a:solidFill>
                  <a:srgbClr val="002060"/>
                </a:solidFill>
              </a:rPr>
              <a:t> </a:t>
            </a:r>
            <a:r>
              <a:rPr lang="cs-CZ" sz="2000" dirty="0" err="1">
                <a:solidFill>
                  <a:srgbClr val="002060"/>
                </a:solidFill>
              </a:rPr>
              <a:t>price</a:t>
            </a:r>
            <a:r>
              <a:rPr lang="cs-CZ" sz="2000" dirty="0">
                <a:solidFill>
                  <a:srgbClr val="002060"/>
                </a:solidFill>
              </a:rPr>
              <a:t> </a:t>
            </a:r>
            <a:r>
              <a:rPr lang="cs-CZ" sz="2000" dirty="0" err="1">
                <a:solidFill>
                  <a:srgbClr val="002060"/>
                </a:solidFill>
              </a:rPr>
              <a:t>escalation</a:t>
            </a:r>
            <a:r>
              <a:rPr lang="cs-CZ" sz="2000" dirty="0">
                <a:solidFill>
                  <a:srgbClr val="002060"/>
                </a:solidFill>
              </a:rPr>
              <a:t>“ – doprava, cla apod.)</a:t>
            </a:r>
          </a:p>
        </p:txBody>
      </p:sp>
    </p:spTree>
    <p:extLst>
      <p:ext uri="{BB962C8B-B14F-4D97-AF65-F5344CB8AC3E}">
        <p14:creationId xmlns:p14="http://schemas.microsoft.com/office/powerpoint/2010/main" val="33223868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51520" y="195486"/>
            <a:ext cx="7200800" cy="507703"/>
          </a:xfrm>
        </p:spPr>
        <p:txBody>
          <a:bodyPr/>
          <a:lstStyle/>
          <a:p>
            <a:r>
              <a:rPr lang="cs-CZ" dirty="0"/>
              <a:t>Mezinárodní odlišnosti 1</a:t>
            </a:r>
          </a:p>
        </p:txBody>
      </p:sp>
      <p:sp>
        <p:nvSpPr>
          <p:cNvPr id="3" name="Zástupný symbol pro obsah 2"/>
          <p:cNvSpPr txBox="1">
            <a:spLocks/>
          </p:cNvSpPr>
          <p:nvPr/>
        </p:nvSpPr>
        <p:spPr>
          <a:xfrm>
            <a:off x="395536" y="915566"/>
            <a:ext cx="8280920" cy="3024336"/>
          </a:xfrm>
          <a:prstGeom prst="rect">
            <a:avLst/>
          </a:prstGeom>
        </p:spPr>
        <p:txBody>
          <a:bodyPr>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2000" dirty="0">
                <a:solidFill>
                  <a:srgbClr val="002060"/>
                </a:solidFill>
              </a:rPr>
              <a:t>V asijských zemích je pojetí času orientováno spíše na minulost (předky, hodnoty), v zemích Latinské Ameriky, jakož i jihoevropských zemích, spíše orientováno na přítomnost, a v západní Evropě stejně jako Severní Americe, spíše na budoucnost (dosažení cílů). </a:t>
            </a:r>
          </a:p>
          <a:p>
            <a:r>
              <a:rPr lang="cs-CZ" sz="2000" dirty="0">
                <a:solidFill>
                  <a:srgbClr val="002060"/>
                </a:solidFill>
              </a:rPr>
              <a:t>Palec nahoru znamená v Americe, a zejména Brazílii a USA, "všechno je v pořádku", přičemž v některých islámských zemích je to hrubé sexuální znamení. </a:t>
            </a:r>
          </a:p>
          <a:p>
            <a:r>
              <a:rPr lang="cs-CZ" sz="2000" dirty="0">
                <a:solidFill>
                  <a:srgbClr val="002060"/>
                </a:solidFill>
              </a:rPr>
              <a:t>"Všechno v pořádku„ se v západoevropských zemích, ukazuje palcem a ukazováčkem tvořícími "O". Tato značka znamená v Japonsku "teď můžeme mluvit o penězích", v jižní Francii opak ("nic, bez hodnoty"), v některých zemích Latinské Ameriky, východní Evropy a Ruska je to nemravné sexuální znamení.</a:t>
            </a:r>
          </a:p>
        </p:txBody>
      </p:sp>
    </p:spTree>
    <p:extLst>
      <p:ext uri="{BB962C8B-B14F-4D97-AF65-F5344CB8AC3E}">
        <p14:creationId xmlns:p14="http://schemas.microsoft.com/office/powerpoint/2010/main" val="4208756036"/>
      </p:ext>
    </p:extLst>
  </p:cSld>
  <p:clrMapOvr>
    <a:masterClrMapping/>
  </p:clrMapOvr>
</p:sld>
</file>

<file path=ppt/theme/theme1.xml><?xml version="1.0" encoding="utf-8"?>
<a:theme xmlns:a="http://schemas.openxmlformats.org/drawingml/2006/main" name="SLU">
  <a:themeElements>
    <a:clrScheme name="OPF">
      <a:dk1>
        <a:srgbClr val="307871"/>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LU-pismo_Times">
      <a:majorFont>
        <a:latin typeface="Times New Roman"/>
        <a:ea typeface=""/>
        <a:cs typeface=""/>
      </a:majorFont>
      <a:minorFont>
        <a:latin typeface="Times New Roman"/>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3350</TotalTime>
  <Words>4571</Words>
  <Application>Microsoft Office PowerPoint</Application>
  <PresentationFormat>On-screen Show (16:9)</PresentationFormat>
  <Paragraphs>258</Paragraphs>
  <Slides>49</Slides>
  <Notes>44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49</vt:i4>
      </vt:variant>
    </vt:vector>
  </HeadingPairs>
  <TitlesOfParts>
    <vt:vector size="54" baseType="lpstr">
      <vt:lpstr>Arial</vt:lpstr>
      <vt:lpstr>Calibri</vt:lpstr>
      <vt:lpstr>Times New Roman</vt:lpstr>
      <vt:lpstr>Wingdings</vt:lpstr>
      <vt:lpstr>SLU</vt:lpstr>
      <vt:lpstr>Mezinárodní marketing – mezinárodní cenová politika</vt:lpstr>
      <vt:lpstr>Obsah přednášky</vt:lpstr>
      <vt:lpstr>Jak vypadá nudná praxe? Analýza dat</vt:lpstr>
      <vt:lpstr>What-if scénáře</vt:lpstr>
      <vt:lpstr>Kalkulační rovnice</vt:lpstr>
      <vt:lpstr>1 Cena</vt:lpstr>
      <vt:lpstr>Cena Heineken (Michl, Buriánek, Uhlíř, 2016)</vt:lpstr>
      <vt:lpstr>Mezinárodní cenová politika</vt:lpstr>
      <vt:lpstr>Mezinárodní odlišnosti 1</vt:lpstr>
      <vt:lpstr>Postup při tvorbě cenové strategie</vt:lpstr>
      <vt:lpstr>Co je tedy v MezMaru jinak u ceny?</vt:lpstr>
      <vt:lpstr>2 Faktory ovlivňující cenovou tvorbu</vt:lpstr>
      <vt:lpstr>Faktory ovlivňující cenovou tvorbu 2</vt:lpstr>
      <vt:lpstr>Analýza vnitřních faktorů podniku</vt:lpstr>
      <vt:lpstr>Analýza vnitřních faktorů podniku 2</vt:lpstr>
      <vt:lpstr>Analýza vnitřních faktorů podniku 3</vt:lpstr>
      <vt:lpstr>Analýza vnitřních faktorů podniku 4</vt:lpstr>
      <vt:lpstr>Analýza vnitřních faktorů podniku 5</vt:lpstr>
      <vt:lpstr>Mezinárodní odlišnosti 2</vt:lpstr>
      <vt:lpstr>Analýza tržních faktorů</vt:lpstr>
      <vt:lpstr>Analýza tržních faktorů 2</vt:lpstr>
      <vt:lpstr>Analýza faktorů okolí</vt:lpstr>
      <vt:lpstr>Analýza faktorů okolí 2</vt:lpstr>
      <vt:lpstr>Analýza faktorů okolí 3</vt:lpstr>
      <vt:lpstr>Mezinárodní odlišnosti 3</vt:lpstr>
      <vt:lpstr>Dumping </vt:lpstr>
      <vt:lpstr>Inflace</vt:lpstr>
      <vt:lpstr>Fluktuace směnných kurzů</vt:lpstr>
      <vt:lpstr>Analýza světových cen </vt:lpstr>
      <vt:lpstr>Mezinárodní odlišnosti 4</vt:lpstr>
      <vt:lpstr>3 Mezinárodní cenové strategie</vt:lpstr>
      <vt:lpstr>Základní struktura cílů 1</vt:lpstr>
      <vt:lpstr>Základní struktura cílů 2</vt:lpstr>
      <vt:lpstr>Přístupy k cenové tvorbě v mezinárodním marketingu</vt:lpstr>
      <vt:lpstr>Mezinárodní odlišnosti 5</vt:lpstr>
      <vt:lpstr>Vznik šedých trhů</vt:lpstr>
      <vt:lpstr>Transferové ceny </vt:lpstr>
      <vt:lpstr>Cenové strategie při vstupu na zahraniční trh</vt:lpstr>
      <vt:lpstr>Cenové strategie při vstupu na zahraniční trh 2</vt:lpstr>
      <vt:lpstr>Cenové taktiky na mezinárodních trzích</vt:lpstr>
      <vt:lpstr>Cenové taktiky na mezinárodních trzích</vt:lpstr>
      <vt:lpstr>Cenové taktiky na mezinárodních trzích</vt:lpstr>
      <vt:lpstr>4 Proces tvorby ceny</vt:lpstr>
      <vt:lpstr>Metody tvorby ceny</vt:lpstr>
      <vt:lpstr>Metody tvorby ceny 2</vt:lpstr>
      <vt:lpstr>Metody tvorby ceny 3</vt:lpstr>
      <vt:lpstr>Mezinárodní odlišnosti 6</vt:lpstr>
      <vt:lpstr>5 MV v oblasti ceny</vt:lpstr>
      <vt:lpstr>Konec prezentace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Název prezentace</dc:title>
  <dc:creator>Václav Minařík</dc:creator>
  <cp:lastModifiedBy>Michal Stoklasa</cp:lastModifiedBy>
  <cp:revision>144</cp:revision>
  <dcterms:created xsi:type="dcterms:W3CDTF">2016-07-06T15:42:34Z</dcterms:created>
  <dcterms:modified xsi:type="dcterms:W3CDTF">2021-04-27T12:12:00Z</dcterms:modified>
</cp:coreProperties>
</file>