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4" r:id="rId3"/>
    <p:sldId id="271" r:id="rId4"/>
    <p:sldId id="281" r:id="rId5"/>
    <p:sldId id="280" r:id="rId6"/>
    <p:sldId id="285" r:id="rId7"/>
    <p:sldId id="275" r:id="rId8"/>
    <p:sldId id="286" r:id="rId9"/>
    <p:sldId id="287" r:id="rId10"/>
    <p:sldId id="269" r:id="rId11"/>
    <p:sldId id="283" r:id="rId12"/>
    <p:sldId id="284" r:id="rId13"/>
    <p:sldId id="268" r:id="rId14"/>
    <p:sldId id="267" r:id="rId15"/>
    <p:sldId id="288" r:id="rId16"/>
    <p:sldId id="289" r:id="rId17"/>
    <p:sldId id="290" r:id="rId18"/>
    <p:sldId id="263" r:id="rId19"/>
  </p:sldIdLst>
  <p:sldSz cx="9144000" cy="5143500" type="screen16x9"/>
  <p:notesSz cx="6858000" cy="9144000"/>
  <p:custDataLst>
    <p:tags r:id="rId2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4"/>
  </p:normalViewPr>
  <p:slideViewPr>
    <p:cSldViewPr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204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458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729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5829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2987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8035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6964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211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547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612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13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216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1318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250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107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iksik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19.2.2024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</a:p>
          <a:p>
            <a:pPr marL="0" indent="0" algn="ctr">
              <a:buNone/>
            </a:pPr>
            <a:endParaRPr 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Podnikatelská filozofie zaměřená na uspokojování potřeb a přání zákazníků na mezinárodních trzích. Cíl mezinárodní marketingové strategie – vytvářet maximální hodnotu pro firemní partnery, vyhledávání podnikatelských příležitostí na mezinárodních trzích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dirty="0"/>
              <a:t>Mezinárodní marketing vs. Tuzemský I</a:t>
            </a:r>
          </a:p>
        </p:txBody>
      </p:sp>
    </p:spTree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Tuzemský marketing</a:t>
            </a:r>
          </a:p>
          <a:p>
            <a:pPr marL="0" indent="0" algn="ctr">
              <a:buNone/>
            </a:pPr>
            <a:endParaRPr 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Orientovaný na domácí trh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domácím prostředí čelí firma poměrně známým a identifikovatelným vlivům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Můžeme lépe zjistit chování zákazníků a jejich preference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/>
              <a:t>Mezinárodní marketing vs. Tuzemský II</a:t>
            </a:r>
          </a:p>
        </p:txBody>
      </p:sp>
    </p:spTree>
    <p:extLst>
      <p:ext uri="{BB962C8B-B14F-4D97-AF65-F5344CB8AC3E}">
        <p14:creationId xmlns:p14="http://schemas.microsoft.com/office/powerpoint/2010/main" val="215022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3203" y="771550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1800" dirty="0"/>
              <a:t>Sociální a kulturní odlišnosti a jejich vliv na chování a rozhodování spotřebitelů.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Odlišnosti v obchodních jednáních.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Jazykové bariéry.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Legislativní předpisy.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Potenciální dosah cca 190 zemí.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Převládající snaha upřednostňování domácích výrobků zejména ve vyspělých zemích.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Pouze relativní vypovídací schopnost marketingového výzkumu v zahraničí v oblasti jak primárních tak sekundárních zdrojů informací.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Samotná práce v cizím prostředí.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Vliv profesionálních lobby.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Vyšší náklady oběhu.</a:t>
            </a:r>
          </a:p>
          <a:p>
            <a:pPr>
              <a:lnSpc>
                <a:spcPct val="90000"/>
              </a:lnSpc>
              <a:defRPr/>
            </a:pPr>
            <a:r>
              <a:rPr lang="cs-CZ" sz="1800" dirty="0"/>
              <a:t>Řízení akcí na dálku.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23478"/>
            <a:ext cx="8280920" cy="507703"/>
          </a:xfrm>
        </p:spPr>
        <p:txBody>
          <a:bodyPr/>
          <a:lstStyle/>
          <a:p>
            <a:r>
              <a:rPr lang="cs-CZ" dirty="0"/>
              <a:t>Podstatné rozdíly mezi tuzemským a mezinárodním marketingem</a:t>
            </a:r>
          </a:p>
        </p:txBody>
      </p:sp>
    </p:spTree>
    <p:extLst>
      <p:ext uri="{BB962C8B-B14F-4D97-AF65-F5344CB8AC3E}">
        <p14:creationId xmlns:p14="http://schemas.microsoft.com/office/powerpoint/2010/main" val="2309692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27534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Vývozní (exportní) marketing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Základní, nejnižší forma mezinárodního marketingu, zboží posíláno přes národní hranice; nutnost výběru trhů, volby distribuce a případná modifikace produktu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Globální marketing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Marketingové aktivity jsou globální a pokrývají celý svět; snaha dosáhnout úspor z rozsahu – výrobek prodáván za rozumnou cenu na globálním trhu; firma vytváří globální marketingovou strategii, ale cena, distribuční kanály a reklama se mohou v zemích lišit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Interkulturní marketing (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euromarketing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-kulturní, </a:t>
            </a:r>
            <a:r>
              <a:rPr lang="cs-CZ" altLang="cs-CZ" sz="2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etnomarketing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 zkoumá a adaptuje se na odlišné mezinárodní marketingové prostředí, podle toho vytváří specifický marketingový mix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968552" cy="507703"/>
          </a:xfrm>
        </p:spPr>
        <p:txBody>
          <a:bodyPr/>
          <a:lstStyle/>
          <a:p>
            <a:r>
              <a:rPr lang="cs-CZ" dirty="0"/>
              <a:t>Koncepce mezinárodního marketingu</a:t>
            </a:r>
          </a:p>
        </p:txBody>
      </p:sp>
    </p:spTree>
    <p:extLst>
      <p:ext uri="{BB962C8B-B14F-4D97-AF65-F5344CB8AC3E}">
        <p14:creationId xmlns:p14="http://schemas.microsoft.com/office/powerpoint/2010/main" val="80958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Aktivní</a:t>
            </a:r>
          </a:p>
          <a:p>
            <a:pPr lvl="1" algn="ctr"/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výhodnější ekonomické podmínky v zahraniční, unikátní výrobky, rozšíření tržního podílu, devalvace měny, nová poptávka po zboží, úspory z rozsahu, vytvoření image mezinárodní firmy</a:t>
            </a:r>
          </a:p>
          <a:p>
            <a:pPr lvl="1" algn="ctr"/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Pasivní</a:t>
            </a:r>
          </a:p>
          <a:p>
            <a:pPr lvl="1"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konkurenční tlaky (vstup konkurence na domácí trh), vytížení výrobních kapacit, klesající domácí prodeje a zisky (restriktivní opatření, zhoršení obchodně-politického klimatu), omezení rizika, nadvýroba, blízkost zákazníků, nasycené domácí trhy</a:t>
            </a: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23474" y="267494"/>
            <a:ext cx="4464496" cy="507703"/>
          </a:xfrm>
        </p:spPr>
        <p:txBody>
          <a:bodyPr/>
          <a:lstStyle/>
          <a:p>
            <a:r>
              <a:rPr lang="cs-CZ" dirty="0"/>
              <a:t>Motivy vstupu na zahraniční trhy</a:t>
            </a:r>
          </a:p>
        </p:txBody>
      </p:sp>
    </p:spTree>
    <p:extLst>
      <p:ext uri="{BB962C8B-B14F-4D97-AF65-F5344CB8AC3E}">
        <p14:creationId xmlns:p14="http://schemas.microsoft.com/office/powerpoint/2010/main" val="2656833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699542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300000"/>
              </a:lnSpc>
              <a:defRPr/>
            </a:pPr>
            <a:r>
              <a:rPr lang="cs-CZ" sz="1800" dirty="0"/>
              <a:t>Rozdělte se do skupin</a:t>
            </a:r>
          </a:p>
          <a:p>
            <a:pPr algn="just">
              <a:lnSpc>
                <a:spcPct val="300000"/>
              </a:lnSpc>
              <a:defRPr/>
            </a:pPr>
            <a:r>
              <a:rPr lang="cs-CZ" sz="1800" dirty="0"/>
              <a:t>Každá skupina si vybere mezinárodní značku</a:t>
            </a:r>
          </a:p>
          <a:p>
            <a:pPr algn="just">
              <a:lnSpc>
                <a:spcPct val="300000"/>
              </a:lnSpc>
              <a:defRPr/>
            </a:pPr>
            <a:r>
              <a:rPr lang="cs-CZ" sz="1800" dirty="0"/>
              <a:t>Ve skupině přemýšlejte o tom, jak tato značka působí na mezinárodním trhu (produkty, cílový trh, marketingová strategie)</a:t>
            </a:r>
          </a:p>
          <a:p>
            <a:pPr>
              <a:lnSpc>
                <a:spcPct val="90000"/>
              </a:lnSpc>
              <a:defRPr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191839"/>
            <a:ext cx="8280920" cy="507703"/>
          </a:xfrm>
        </p:spPr>
        <p:txBody>
          <a:bodyPr/>
          <a:lstStyle/>
          <a:p>
            <a:r>
              <a:rPr lang="cs-CZ" dirty="0"/>
              <a:t>Skupinový úkol</a:t>
            </a:r>
          </a:p>
        </p:txBody>
      </p:sp>
    </p:spTree>
    <p:extLst>
      <p:ext uri="{BB962C8B-B14F-4D97-AF65-F5344CB8AC3E}">
        <p14:creationId xmlns:p14="http://schemas.microsoft.com/office/powerpoint/2010/main" val="3321467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300000"/>
              </a:lnSpc>
              <a:defRPr/>
            </a:pPr>
            <a:r>
              <a:rPr lang="cs-CZ" sz="1800" dirty="0"/>
              <a:t>Jak se vybrané značky liší?</a:t>
            </a:r>
          </a:p>
          <a:p>
            <a:pPr algn="just">
              <a:lnSpc>
                <a:spcPct val="300000"/>
              </a:lnSpc>
              <a:defRPr/>
            </a:pPr>
            <a:r>
              <a:rPr lang="cs-CZ" sz="1800" dirty="0"/>
              <a:t>Proč se mezi značky vyskytují tyto rozdíly?</a:t>
            </a:r>
          </a:p>
          <a:p>
            <a:pPr>
              <a:lnSpc>
                <a:spcPct val="90000"/>
              </a:lnSpc>
              <a:defRPr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8280920" cy="507703"/>
          </a:xfrm>
        </p:spPr>
        <p:txBody>
          <a:bodyPr/>
          <a:lstStyle/>
          <a:p>
            <a:r>
              <a:rPr lang="cs-CZ" dirty="0"/>
              <a:t>Diskuze ke skupinovému úkolu</a:t>
            </a:r>
          </a:p>
        </p:txBody>
      </p:sp>
    </p:spTree>
    <p:extLst>
      <p:ext uri="{BB962C8B-B14F-4D97-AF65-F5344CB8AC3E}">
        <p14:creationId xmlns:p14="http://schemas.microsoft.com/office/powerpoint/2010/main" val="3656711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661027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300000"/>
              </a:lnSpc>
              <a:defRPr/>
            </a:pPr>
            <a:r>
              <a:rPr lang="cs-CZ" sz="1800" dirty="0"/>
              <a:t>Co je to mezinárodní marketing?</a:t>
            </a:r>
          </a:p>
          <a:p>
            <a:pPr algn="just">
              <a:lnSpc>
                <a:spcPct val="300000"/>
              </a:lnSpc>
              <a:defRPr/>
            </a:pPr>
            <a:r>
              <a:rPr lang="cs-CZ" sz="1800" dirty="0"/>
              <a:t>Proč je mezinárodní marketing důležitý?</a:t>
            </a:r>
          </a:p>
          <a:p>
            <a:pPr algn="just">
              <a:lnSpc>
                <a:spcPct val="300000"/>
              </a:lnSpc>
              <a:defRPr/>
            </a:pPr>
            <a:r>
              <a:rPr lang="cs-CZ" sz="1800" dirty="0"/>
              <a:t>Kolik a jaké koncepce mezinárodního marketingu znáte?</a:t>
            </a:r>
          </a:p>
          <a:p>
            <a:pPr>
              <a:lnSpc>
                <a:spcPct val="90000"/>
              </a:lnSpc>
              <a:defRPr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280920" cy="507703"/>
          </a:xfrm>
        </p:spPr>
        <p:txBody>
          <a:bodyPr/>
          <a:lstStyle/>
          <a:p>
            <a:r>
              <a:rPr lang="cs-CZ" dirty="0"/>
              <a:t>Co jsme si dnes zapamatovali?</a:t>
            </a:r>
          </a:p>
        </p:txBody>
      </p:sp>
    </p:spTree>
    <p:extLst>
      <p:ext uri="{BB962C8B-B14F-4D97-AF65-F5344CB8AC3E}">
        <p14:creationId xmlns:p14="http://schemas.microsoft.com/office/powerpoint/2010/main" val="3537283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00D80759-45F9-7245-B5A7-41EA7FEDF9DB}"/>
              </a:ext>
            </a:extLst>
          </p:cNvPr>
          <p:cNvSpPr/>
          <p:nvPr/>
        </p:nvSpPr>
        <p:spPr>
          <a:xfrm>
            <a:off x="-108520" y="-92546"/>
            <a:ext cx="9433048" cy="5328592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52424E74-7DE3-7F4B-ABE6-A0DA10BC7B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15" y="-92546"/>
            <a:ext cx="7157171" cy="526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7479" y="719723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značení, e-shopy, obchodní strategie, podpora inovací pro start-upy a SME, </a:t>
            </a:r>
            <a:r>
              <a:rPr 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metavesmír</a:t>
            </a: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chování spotřebitelů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miksik@opf.slu.cz</a:t>
            </a: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Kancelář B201</a:t>
            </a:r>
          </a:p>
          <a:p>
            <a:r>
              <a:rPr 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hodiny:</a:t>
            </a:r>
          </a:p>
          <a:p>
            <a:pPr lvl="1" algn="just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 12:00 – 13:00</a:t>
            </a:r>
          </a:p>
          <a:p>
            <a:pPr lvl="1" algn="just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 10:00 – 11:00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Seznamte se</a:t>
            </a:r>
          </a:p>
        </p:txBody>
      </p:sp>
    </p:spTree>
    <p:extLst>
      <p:ext uri="{BB962C8B-B14F-4D97-AF65-F5344CB8AC3E}">
        <p14:creationId xmlns:p14="http://schemas.microsoft.com/office/powerpoint/2010/main" val="3374948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předmětu</a:t>
            </a:r>
          </a:p>
          <a:p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Icebreaker</a:t>
            </a: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 a jeho koncepce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Skupinový úkol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Shrnutí</a:t>
            </a:r>
          </a:p>
          <a:p>
            <a:pPr marL="0" indent="0">
              <a:buNone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742336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03189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/>
              <a:t>Účast na seminářích – 50 %.</a:t>
            </a:r>
          </a:p>
          <a:p>
            <a:r>
              <a:rPr lang="cs-CZ" sz="2400" dirty="0"/>
              <a:t>Vypracování a prezentace seminární práce v týmu 4 studentů – celkem max. 15 bodů. </a:t>
            </a:r>
          </a:p>
          <a:p>
            <a:r>
              <a:rPr lang="cs-CZ" sz="2400" dirty="0"/>
              <a:t>Písemný test – max. 40 bodů. 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Podmínky předmětu</a:t>
            </a:r>
          </a:p>
        </p:txBody>
      </p:sp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0E9E197C-ACCB-4B4E-8017-045FE0C72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500931"/>
              </p:ext>
            </p:extLst>
          </p:nvPr>
        </p:nvGraphicFramePr>
        <p:xfrm>
          <a:off x="6300192" y="2427734"/>
          <a:ext cx="2376264" cy="2194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142507936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465548768"/>
                    </a:ext>
                  </a:extLst>
                </a:gridCol>
              </a:tblGrid>
              <a:tr h="28209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Známka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Počet bodů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463435"/>
                  </a:ext>
                </a:extLst>
              </a:tr>
              <a:tr h="28209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55 – 52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823293"/>
                  </a:ext>
                </a:extLst>
              </a:tr>
              <a:tr h="28209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51 – 48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638724"/>
                  </a:ext>
                </a:extLst>
              </a:tr>
              <a:tr h="28209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47 – 43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172427"/>
                  </a:ext>
                </a:extLst>
              </a:tr>
              <a:tr h="28209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42 – 38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446177"/>
                  </a:ext>
                </a:extLst>
              </a:tr>
              <a:tr h="28209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37 – 33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653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809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Seminární práce je zde nastavena velmi lehce, viz samostatný dokument.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Vypracováním seminární práce se naučíte celý předmět = lehká zkouška.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Vypracování probíhá v týmu = učíte se spolupracovat, řídit, delegovat atd.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Prezentace vás budou provázet celým životem, tady máte možnost si to vyzkoušet v bezpečném prostředí (nepřijdete o práci, když to nebude top).</a:t>
            </a:r>
            <a:endParaRPr lang="en-US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Seminární práce</a:t>
            </a:r>
          </a:p>
        </p:txBody>
      </p:sp>
    </p:spTree>
    <p:extLst>
      <p:ext uri="{BB962C8B-B14F-4D97-AF65-F5344CB8AC3E}">
        <p14:creationId xmlns:p14="http://schemas.microsoft.com/office/powerpoint/2010/main" val="855496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Seminární práce + prezentace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Mezinárodní marketing subjektu X (IKEA, Lidl, DM, KFC, …)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13 stran z toho 8 stran vlastního textu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Odevzdání SP před prezentací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Prezentace na konci semestru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176464" cy="507703"/>
          </a:xfrm>
        </p:spPr>
        <p:txBody>
          <a:bodyPr/>
          <a:lstStyle/>
          <a:p>
            <a:r>
              <a:rPr lang="cs-CZ" dirty="0"/>
              <a:t>Požadavky na seminární práci</a:t>
            </a:r>
          </a:p>
        </p:txBody>
      </p:sp>
    </p:spTree>
    <p:extLst>
      <p:ext uri="{BB962C8B-B14F-4D97-AF65-F5344CB8AC3E}">
        <p14:creationId xmlns:p14="http://schemas.microsoft.com/office/powerpoint/2010/main" val="3916249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Mezinárodní marketing je v nové verzi státnic, má tam 5 otázek pokrývajících celý rozsah předmětu. </a:t>
            </a:r>
          </a:p>
          <a:p>
            <a:endParaRPr lang="cs-CZ" sz="2000" dirty="0"/>
          </a:p>
          <a:p>
            <a:r>
              <a:rPr lang="cs-CZ" sz="2000" dirty="0"/>
              <a:t>Mezinárodní marketing je vyvrcholení vaší cesty studiem marketingu a obchodu, můžete zde uplatnit vše, co jste se zatím naučili. </a:t>
            </a:r>
          </a:p>
          <a:p>
            <a:endParaRPr lang="cs-CZ" sz="2000" dirty="0"/>
          </a:p>
          <a:p>
            <a:r>
              <a:rPr lang="cs-CZ" sz="2000" dirty="0"/>
              <a:t>Snad to nebude nuda a budeme se všichni bavit</a:t>
            </a: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Trocha motivace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083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1888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cs-CZ" sz="2000" dirty="0"/>
              <a:t>Rozšíření zákaznické základny</a:t>
            </a:r>
          </a:p>
          <a:p>
            <a:pPr algn="just">
              <a:lnSpc>
                <a:spcPct val="20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Vyvážení sezónních vlivů</a:t>
            </a:r>
          </a:p>
          <a:p>
            <a:pPr algn="just">
              <a:lnSpc>
                <a:spcPct val="20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Získání konkurenční výhody</a:t>
            </a:r>
          </a:p>
          <a:p>
            <a:pPr algn="just">
              <a:lnSpc>
                <a:spcPct val="20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Zlepšení obchodního obrazu</a:t>
            </a:r>
          </a:p>
          <a:p>
            <a:pPr algn="just">
              <a:lnSpc>
                <a:spcPct val="20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ekonomických výhod</a:t>
            </a: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04300" y="195486"/>
            <a:ext cx="5472608" cy="507703"/>
          </a:xfrm>
        </p:spPr>
        <p:txBody>
          <a:bodyPr/>
          <a:lstStyle/>
          <a:p>
            <a:r>
              <a:rPr lang="cs-CZ" dirty="0"/>
              <a:t>Proč je mezinárodní marketing důležitý?</a:t>
            </a:r>
          </a:p>
        </p:txBody>
      </p:sp>
    </p:spTree>
    <p:extLst>
      <p:ext uri="{BB962C8B-B14F-4D97-AF65-F5344CB8AC3E}">
        <p14:creationId xmlns:p14="http://schemas.microsoft.com/office/powerpoint/2010/main" val="1881051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26803" y="843558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300000"/>
              </a:lnSpc>
            </a:pPr>
            <a:r>
              <a:rPr lang="cs-CZ" sz="2000" dirty="0"/>
              <a:t>Pojďme si společně říct naše zkušenosti s mezinárodním marketingem</a:t>
            </a:r>
          </a:p>
          <a:p>
            <a:pPr algn="just">
              <a:lnSpc>
                <a:spcPct val="30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mluvit, žádná odpověď není špatná</a:t>
            </a:r>
          </a:p>
          <a:p>
            <a:pPr algn="just">
              <a:lnSpc>
                <a:spcPct val="30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 aktivitu můžete pojmout z různých úhlů</a:t>
            </a:r>
            <a:endParaRPr 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26803" y="195486"/>
            <a:ext cx="5472608" cy="507703"/>
          </a:xfrm>
        </p:spPr>
        <p:txBody>
          <a:bodyPr/>
          <a:lstStyle/>
          <a:p>
            <a:r>
              <a:rPr lang="cs-CZ" dirty="0" err="1"/>
              <a:t>Icebreaker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44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bd245f7e-4bfb-4077-aec8-2b9a32f3612e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2838</TotalTime>
  <Words>762</Words>
  <Application>Microsoft Office PowerPoint</Application>
  <PresentationFormat>Předvádění na obrazovce (16:9)</PresentationFormat>
  <Paragraphs>139</Paragraphs>
  <Slides>18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SLU</vt:lpstr>
      <vt:lpstr>Mezinárodní marketing</vt:lpstr>
      <vt:lpstr>Seznamte se</vt:lpstr>
      <vt:lpstr>Obsah semináře</vt:lpstr>
      <vt:lpstr>Podmínky předmětu</vt:lpstr>
      <vt:lpstr>Seminární práce</vt:lpstr>
      <vt:lpstr>Požadavky na seminární práci</vt:lpstr>
      <vt:lpstr>Trocha motivace  </vt:lpstr>
      <vt:lpstr>Proč je mezinárodní marketing důležitý?</vt:lpstr>
      <vt:lpstr>Icebreaker</vt:lpstr>
      <vt:lpstr>Mezinárodní marketing vs. Tuzemský I</vt:lpstr>
      <vt:lpstr>Mezinárodní marketing vs. Tuzemský II</vt:lpstr>
      <vt:lpstr>Podstatné rozdíly mezi tuzemským a mezinárodním marketingem</vt:lpstr>
      <vt:lpstr>Koncepce mezinárodního marketingu</vt:lpstr>
      <vt:lpstr>Motivy vstupu na zahraniční trhy</vt:lpstr>
      <vt:lpstr>Skupinový úkol</vt:lpstr>
      <vt:lpstr>Diskuze ke skupinovému úkolu</vt:lpstr>
      <vt:lpstr>Co jsme si dnes zapamatovali?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Ondřej Mikšík</cp:lastModifiedBy>
  <cp:revision>55</cp:revision>
  <dcterms:created xsi:type="dcterms:W3CDTF">2016-07-06T15:42:34Z</dcterms:created>
  <dcterms:modified xsi:type="dcterms:W3CDTF">2024-02-18T22:34:25Z</dcterms:modified>
</cp:coreProperties>
</file>