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313" r:id="rId5"/>
    <p:sldId id="259" r:id="rId6"/>
    <p:sldId id="307" r:id="rId7"/>
    <p:sldId id="263" r:id="rId8"/>
    <p:sldId id="308" r:id="rId9"/>
    <p:sldId id="309" r:id="rId10"/>
    <p:sldId id="310" r:id="rId11"/>
    <p:sldId id="311" r:id="rId12"/>
    <p:sldId id="314" r:id="rId13"/>
    <p:sldId id="312" r:id="rId14"/>
  </p:sldIdLst>
  <p:sldSz cx="9144000" cy="5143500" type="screen16x9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2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9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05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5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5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prostředí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Vliv estetiky a umění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41D70FA-95CE-AF29-8EC2-1AD80D3ED6E3}"/>
              </a:ext>
            </a:extLst>
          </p:cNvPr>
          <p:cNvSpPr txBox="1"/>
          <p:nvPr/>
        </p:nvSpPr>
        <p:spPr>
          <a:xfrm>
            <a:off x="395536" y="987574"/>
            <a:ext cx="698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Evropa – v západních zemích je více kladen důraz na individualitu a originalitu v umění.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Asie – v některých asijských kulturách, jako je Japonsko, je důležitý aspekt minimalismu a harmonie.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Blízký východ – islámské umění často zdůrazňuje abstraktní geometrické vzory a kaligrafii, která je spojena s náboženskými tradicemi a symbolikou.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47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Vliv hodnot a názorů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4F58402-1F11-D8DC-7E7A-7C0B7A62F7A8}"/>
              </a:ext>
            </a:extLst>
          </p:cNvPr>
          <p:cNvSpPr txBox="1"/>
          <p:nvPr/>
        </p:nvSpPr>
        <p:spPr>
          <a:xfrm>
            <a:off x="395536" y="987574"/>
            <a:ext cx="7272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Západní vs. Východní kultury – v západních zemích se hodnotí osobní svoboda a individualita; ve východních kulturách může být důležitější kolektivismus a harmonie ve společnosti.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Konzervatismus vs. Liberalismus – hodnoty a názory na genderovou rovnost, LGBT práva a jiné sociální otázky se mohou výrazně lišit v různých kulturách a regionech.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4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8"/>
            <a:ext cx="8280920" cy="359675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 v malých skupinách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Aplikujte socio-kulturní poznatky a přemýšlejte nad nastavením marketingové strategie pro jednu z těchto firem: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Baťa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Kofola</a:t>
            </a:r>
          </a:p>
          <a:p>
            <a:pPr lvl="1"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Finidr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Marketingovou strategii nastavte pro vybranou firmu pro některou z těchto zemí: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Čína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Švédsko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Velká Británie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b="1" dirty="0"/>
              <a:t>Skupinový úkol - 5 min.</a:t>
            </a:r>
          </a:p>
        </p:txBody>
      </p:sp>
    </p:spTree>
    <p:extLst>
      <p:ext uri="{BB962C8B-B14F-4D97-AF65-F5344CB8AC3E}">
        <p14:creationId xmlns:p14="http://schemas.microsoft.com/office/powerpoint/2010/main" val="25622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kniha&#10;&#10;Popis byl vytvořen automaticky">
            <a:extLst>
              <a:ext uri="{FF2B5EF4-FFF2-40B4-BE49-F238E27FC236}">
                <a16:creationId xmlns:a16="http://schemas.microsoft.com/office/drawing/2014/main" id="{DA613DCB-8499-4CF7-A4CC-3644C9050E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" b="350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 a skupinová práce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Skupinová práce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156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legislativní, Ekonomické, Socio-kulturní </a:t>
            </a:r>
            <a:r>
              <a:rPr 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Technologické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Politické, Ekonomické, Socio-kulturní, Technologické, Legislativní a Ekologické prostředí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Sociokulturní, Technologické, Ekonomické, Ekologické a  Regulační faktory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PEST a její modifikace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menší skupiny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skupina zpracuje PEST analýzu pro jeden z těchto trhů: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Japonsko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Norsko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Maďarsko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vypracování PEST máte 5 minut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15 minutách budeme Vaše výsledky diskutovat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b="1" dirty="0"/>
              <a:t>PEST analýza – skupinová práce 5 + 15 min.</a:t>
            </a:r>
          </a:p>
        </p:txBody>
      </p:sp>
    </p:spTree>
    <p:extLst>
      <p:ext uri="{BB962C8B-B14F-4D97-AF65-F5344CB8AC3E}">
        <p14:creationId xmlns:p14="http://schemas.microsoft.com/office/powerpoint/2010/main" val="72997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8120" y="987574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– identita lidí, která vytváří vzor vztahů a chování ve společnosti.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dirty="0">
                <a:solidFill>
                  <a:srgbClr val="307871"/>
                </a:solidFill>
              </a:rPr>
              <a:t>Kultura se mění pomalu – ovlivňuje naše chování a vnímání, objektivně platné věci negujeme vůči subjektivním. </a:t>
            </a:r>
          </a:p>
          <a:p>
            <a:pPr>
              <a:lnSpc>
                <a:spcPct val="120000"/>
              </a:lnSpc>
            </a:pPr>
            <a:endParaRPr lang="cs-CZ" sz="1800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1800" i="1" dirty="0">
                <a:solidFill>
                  <a:srgbClr val="307871"/>
                </a:solidFill>
              </a:rPr>
              <a:t>Uznávané hodnoty, potřeby a přání, které jsou základem spotřebního chování, jsou svázány s kulturou, ve které jsme vyrostli a ve které žijeme. Vliv referenčních skupin, názorové vůdcovství, vztah k inovacím a nákupu nových produktů, to co příslušný produkt v určité zemi symbolizuje či jaké může vyvolávat pocity, je svázáno s příslušnou kulturou</a:t>
            </a:r>
            <a:r>
              <a:rPr lang="cs-CZ" sz="1800" dirty="0">
                <a:solidFill>
                  <a:srgbClr val="307871"/>
                </a:solidFill>
              </a:rPr>
              <a:t>.“ (Světlík, 2003, s. 111)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Sociálně-kulturní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Jazyk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Náboženství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Vzdělání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Estetika a umění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</a:rPr>
              <a:t>Hodnoty a názory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/>
              <a:t>Socio</a:t>
            </a:r>
            <a:r>
              <a:rPr lang="cs-CZ" b="1" dirty="0"/>
              <a:t>-kulturní faktory ovlivňující marketing v zahraničí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5768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Jazykové rozdíly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39788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3ABA40-81AD-DD5E-91E9-B1831FC6B855}"/>
              </a:ext>
            </a:extLst>
          </p:cNvPr>
          <p:cNvSpPr txBox="1"/>
          <p:nvPr/>
        </p:nvSpPr>
        <p:spPr>
          <a:xfrm>
            <a:off x="323528" y="98757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Anglicky psaný marketingový materiál může být v Číně vnímán jako méně důvěryhodný než materiál psaný v čínštině.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japonské kultuře se věnuje velká pozornost zdvořilostním formám a způsobu oslovení – mělo by být zohledněno v reklamním a marketingovém sdělení.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b="1" dirty="0"/>
              <a:t>Vliv náboženství na marketing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275606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924B7EE-C7A6-92EC-5085-51FDE7D1D250}"/>
              </a:ext>
            </a:extLst>
          </p:cNvPr>
          <p:cNvSpPr txBox="1"/>
          <p:nvPr/>
        </p:nvSpPr>
        <p:spPr>
          <a:xfrm>
            <a:off x="395536" y="987574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Islámské země (Saudská Arábie, SAE, …) – marketingové kampaně by se měly vyhýbat používání obrazů lidí nebo zvířat, které jsou považovány za nevhodné podle islámských zákonů.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Indie – měl by být zohledněn význam určitých náboženských svátků, jako je například </a:t>
            </a:r>
            <a:r>
              <a:rPr lang="cs-CZ" dirty="0" err="1"/>
              <a:t>Diwali</a:t>
            </a:r>
            <a:r>
              <a:rPr lang="cs-CZ" dirty="0"/>
              <a:t>, který je spojen s velkými nákupy a dárky.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41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/>
              <a:t>Vliv systému vzdělávání na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2523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518DCC9-5824-10FA-2460-D4FC57BDF7D6}"/>
              </a:ext>
            </a:extLst>
          </p:cNvPr>
          <p:cNvSpPr txBox="1"/>
          <p:nvPr/>
        </p:nvSpPr>
        <p:spPr>
          <a:xfrm>
            <a:off x="395536" y="987574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USA x Finsko – v USA kladen důraz na soutěživost a individuální úspěch ve vzdělávání; ve Finsku je kladen důraz na kolektivní práci a rovnost ve vzdělání.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Japonsko – velký důraz kladen na disciplínu, respekt k autoritám a důraz na pracovní etiku.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13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aa9d03e-17f3-4dd7-8c52-c25ebf6a5412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566</Words>
  <Application>Microsoft Office PowerPoint</Application>
  <PresentationFormat>Předvádění na obrazovce (16:9)</PresentationFormat>
  <Paragraphs>89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Mezinárodní marketing  Socio-kulturní prostředí</vt:lpstr>
      <vt:lpstr>Obsah semináře</vt:lpstr>
      <vt:lpstr>PEST a její modifikace</vt:lpstr>
      <vt:lpstr>PEST analýza – skupinová práce 5 + 15 min.</vt:lpstr>
      <vt:lpstr>Sociálně-kulturní prostředí</vt:lpstr>
      <vt:lpstr>Socio-kulturní faktory ovlivňující marketing v zahraničí</vt:lpstr>
      <vt:lpstr>Jazykové rozdíly</vt:lpstr>
      <vt:lpstr>Vliv náboženství na marketing</vt:lpstr>
      <vt:lpstr>Vliv systému vzdělávání na marketing</vt:lpstr>
      <vt:lpstr>Vliv estetiky a umění na marketing</vt:lpstr>
      <vt:lpstr>Vliv hodnot a názorů na marketing</vt:lpstr>
      <vt:lpstr>Skupinový úkol - 5 min.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53</cp:revision>
  <dcterms:created xsi:type="dcterms:W3CDTF">2016-07-06T15:42:34Z</dcterms:created>
  <dcterms:modified xsi:type="dcterms:W3CDTF">2024-03-11T11:45:11Z</dcterms:modified>
</cp:coreProperties>
</file>