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</p:sldIdLst>
  <p:sldSz cx="9144000" cy="5143500" type="screen16x9"/>
  <p:notesSz cx="6858000" cy="9144000"/>
  <p:custDataLst>
    <p:tags r:id="rId26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80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18.03.2024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91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728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5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94229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743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453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8958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6654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7195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7992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7870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8942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044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1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485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664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750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 vstupu na mezinárodní trhy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1F Přímý vývoz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04151" y="771550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prodává své produkty přímo na zahraniční trhy bez použití prostředníka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Ford může exportovat svá vozidla do různých zemí po celém světě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9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81337" y="703245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Skupina menších výrobců se spojuje, aby mohli společně vstoupit na mezinárodní trhy a sdílet náklady a zdroje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Sdružení výrobců biopotravin, kteří se spojují pro export na zahraniční trhy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1G Sdružení malých vývozců</a:t>
            </a:r>
          </a:p>
        </p:txBody>
      </p:sp>
    </p:spTree>
    <p:extLst>
      <p:ext uri="{BB962C8B-B14F-4D97-AF65-F5344CB8AC3E}">
        <p14:creationId xmlns:p14="http://schemas.microsoft.com/office/powerpoint/2010/main" val="1761257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72808" cy="507703"/>
          </a:xfrm>
        </p:spPr>
        <p:txBody>
          <a:bodyPr/>
          <a:lstStyle/>
          <a:p>
            <a:r>
              <a:rPr lang="cs-CZ" dirty="0"/>
              <a:t>2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nenáročné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kapitálové</a:t>
            </a:r>
            <a:r>
              <a:rPr lang="en-US" dirty="0"/>
              <a:t> </a:t>
            </a:r>
            <a:r>
              <a:rPr lang="en-US" dirty="0" err="1"/>
              <a:t>investice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Licenční obchody</a:t>
            </a:r>
          </a:p>
          <a:p>
            <a:r>
              <a:rPr lang="cs-CZ" dirty="0">
                <a:solidFill>
                  <a:srgbClr val="307871"/>
                </a:solidFill>
              </a:rPr>
              <a:t>Výrobní korporace</a:t>
            </a:r>
          </a:p>
          <a:p>
            <a:r>
              <a:rPr lang="cs-CZ" dirty="0" err="1">
                <a:solidFill>
                  <a:srgbClr val="307871"/>
                </a:solidFill>
              </a:rPr>
              <a:t>Franchising</a:t>
            </a:r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Smlouvy o řízení</a:t>
            </a:r>
          </a:p>
          <a:p>
            <a:r>
              <a:rPr lang="cs-CZ" dirty="0">
                <a:solidFill>
                  <a:srgbClr val="307871"/>
                </a:solidFill>
              </a:rPr>
              <a:t>Zušlechťovací operace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79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uděluje licenci na výrobu a prodej svých produktů jiné společnosti na určitém trhu za poplatek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Adidas může udělit licenci na výrobu sportovního oblečení a obuvi jiné firmě ve vybrané zemi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2A Licenční obchody</a:t>
            </a:r>
          </a:p>
        </p:txBody>
      </p:sp>
    </p:spTree>
    <p:extLst>
      <p:ext uri="{BB962C8B-B14F-4D97-AF65-F5344CB8AC3E}">
        <p14:creationId xmlns:p14="http://schemas.microsoft.com/office/powerpoint/2010/main" val="3784396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2B Výrobní kooperace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9174" y="734296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Společnosti se spojují pro společnou výrobu produktů pro mezinárodní trhy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Automobilový průmysl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04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95561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prodává právo na provozování svého podniku pod svou značkou a podle svého konceptu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 err="1">
                <a:solidFill>
                  <a:srgbClr val="307871"/>
                </a:solidFill>
              </a:rPr>
              <a:t>McDonalds</a:t>
            </a:r>
            <a:r>
              <a:rPr lang="cs-CZ" dirty="0">
                <a:solidFill>
                  <a:srgbClr val="307871"/>
                </a:solidFill>
              </a:rPr>
              <a:t>´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2C </a:t>
            </a:r>
            <a:r>
              <a:rPr lang="cs-CZ" dirty="0" err="1"/>
              <a:t>Franchising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957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2D Smlouvy o řízení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688192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uzavírá smlouvu s místní firmou, která řídí a provozuje její podnikání na cílovém trhu za určitou provizi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0833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15762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investuje do modernizace nebo rozšíření existujících provozů na cílovém trhu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Coca-Cola může investovat do nových výrobních zařízení v zahraničí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2E Zušlechťovací operace</a:t>
            </a:r>
          </a:p>
        </p:txBody>
      </p:sp>
    </p:spTree>
    <p:extLst>
      <p:ext uri="{BB962C8B-B14F-4D97-AF65-F5344CB8AC3E}">
        <p14:creationId xmlns:p14="http://schemas.microsoft.com/office/powerpoint/2010/main" val="2654846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3 Kapitálové vstupy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a Fúze</a:t>
            </a:r>
          </a:p>
          <a:p>
            <a:r>
              <a:rPr lang="cs-CZ" dirty="0">
                <a:solidFill>
                  <a:srgbClr val="307871"/>
                </a:solidFill>
              </a:rPr>
              <a:t>Joint Venture a Investice na zelené louce</a:t>
            </a:r>
          </a:p>
          <a:p>
            <a:r>
              <a:rPr lang="cs-CZ" dirty="0">
                <a:solidFill>
                  <a:srgbClr val="307871"/>
                </a:solidFill>
              </a:rPr>
              <a:t>Strategické aliance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59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Akvizice – Společnost přebírá kontrolu nad již existujícím podnikem na cílovém trhu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Fúze – Společnost spojuje své podnikání s již existující firmou na cílovém trhu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760640" cy="507703"/>
          </a:xfrm>
        </p:spPr>
        <p:txBody>
          <a:bodyPr/>
          <a:lstStyle/>
          <a:p>
            <a:r>
              <a:rPr lang="cs-CZ" dirty="0"/>
              <a:t>Formy přímých investic – akvizice, fúze</a:t>
            </a:r>
          </a:p>
        </p:txBody>
      </p:sp>
    </p:spTree>
    <p:extLst>
      <p:ext uri="{BB962C8B-B14F-4D97-AF65-F5344CB8AC3E}">
        <p14:creationId xmlns:p14="http://schemas.microsoft.com/office/powerpoint/2010/main" val="140870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Vývozní a dovozní operace.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Formy nenáročné na kapitálové investice.</a:t>
            </a:r>
          </a:p>
          <a:p>
            <a:r>
              <a:rPr 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Kapitálové vstupy na zahraniční trhy.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408712" cy="507703"/>
          </a:xfrm>
        </p:spPr>
        <p:txBody>
          <a:bodyPr/>
          <a:lstStyle/>
          <a:p>
            <a:r>
              <a:rPr lang="cs-CZ" dirty="0"/>
              <a:t>Joint venture, investice na zelené louce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06131" y="718928"/>
            <a:ext cx="7467600" cy="331438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Joint venture – Společnost zakládá společný podnik s místní firmou na cílovém trhu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Investice na zelené louce – společnost zakládá nové podnikání na cílovém trhu od začátku, bez využití existující infrastruktury nebo podniku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875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84355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Společnosti uzavírají dohody o spolupráci na určitém projektu nebo produktu na cílovém trhu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Strategické aliance</a:t>
            </a:r>
          </a:p>
        </p:txBody>
      </p:sp>
    </p:spTree>
    <p:extLst>
      <p:ext uri="{BB962C8B-B14F-4D97-AF65-F5344CB8AC3E}">
        <p14:creationId xmlns:p14="http://schemas.microsoft.com/office/powerpoint/2010/main" val="466589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00666" y="726298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Vytvořte čtyři skupiny</a:t>
            </a:r>
          </a:p>
          <a:p>
            <a:r>
              <a:rPr lang="cs-CZ" dirty="0">
                <a:solidFill>
                  <a:srgbClr val="307871"/>
                </a:solidFill>
              </a:rPr>
              <a:t>Každá skupina vypracuje jednu případovou studii:</a:t>
            </a:r>
          </a:p>
          <a:p>
            <a:pPr lvl="1"/>
            <a:r>
              <a:rPr lang="cs-CZ" b="1" dirty="0">
                <a:solidFill>
                  <a:srgbClr val="307871"/>
                </a:solidFill>
              </a:rPr>
              <a:t>Starbucks </a:t>
            </a:r>
            <a:r>
              <a:rPr lang="cs-CZ" dirty="0">
                <a:solidFill>
                  <a:srgbClr val="307871"/>
                </a:solidFill>
              </a:rPr>
              <a:t>plánuje expanzi na čínský trh</a:t>
            </a:r>
          </a:p>
          <a:p>
            <a:pPr lvl="1"/>
            <a:r>
              <a:rPr lang="cs-CZ" b="1" dirty="0">
                <a:solidFill>
                  <a:srgbClr val="307871"/>
                </a:solidFill>
              </a:rPr>
              <a:t>Coca-Cola</a:t>
            </a:r>
            <a:r>
              <a:rPr lang="cs-CZ" dirty="0">
                <a:solidFill>
                  <a:srgbClr val="307871"/>
                </a:solidFill>
              </a:rPr>
              <a:t> plánuje vstup na indický trh s novým sortimentem nápojů zaměřených na zdravý životní styl</a:t>
            </a:r>
          </a:p>
          <a:p>
            <a:pPr lvl="1"/>
            <a:r>
              <a:rPr lang="cs-CZ" b="1" dirty="0">
                <a:solidFill>
                  <a:srgbClr val="307871"/>
                </a:solidFill>
              </a:rPr>
              <a:t>IKEA</a:t>
            </a:r>
            <a:r>
              <a:rPr lang="cs-CZ" dirty="0">
                <a:solidFill>
                  <a:srgbClr val="307871"/>
                </a:solidFill>
              </a:rPr>
              <a:t> zvažuje expanzi do středních a východoevropských zemí</a:t>
            </a:r>
          </a:p>
          <a:p>
            <a:pPr lvl="1"/>
            <a:r>
              <a:rPr lang="cs-CZ" b="1" dirty="0">
                <a:solidFill>
                  <a:srgbClr val="307871"/>
                </a:solidFill>
              </a:rPr>
              <a:t>Tesla</a:t>
            </a:r>
            <a:r>
              <a:rPr lang="cs-CZ" dirty="0">
                <a:solidFill>
                  <a:srgbClr val="307871"/>
                </a:solidFill>
              </a:rPr>
              <a:t> plánuje vstup na brazilský trh s elektrickými vozidly</a:t>
            </a:r>
          </a:p>
          <a:p>
            <a:r>
              <a:rPr lang="cs-CZ" dirty="0">
                <a:solidFill>
                  <a:srgbClr val="307871"/>
                </a:solidFill>
              </a:rPr>
              <a:t>Vyberte a zdůvodněte vhodnou formu vstupu na mezinárodní trh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Skupinová práce</a:t>
            </a:r>
          </a:p>
        </p:txBody>
      </p:sp>
    </p:spTree>
    <p:extLst>
      <p:ext uri="{BB962C8B-B14F-4D97-AF65-F5344CB8AC3E}">
        <p14:creationId xmlns:p14="http://schemas.microsoft.com/office/powerpoint/2010/main" val="3727864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Obsah obrázku text, noviny, podepsat&#10;&#10;Popis byl vytvořen automaticky">
            <a:extLst>
              <a:ext uri="{FF2B5EF4-FFF2-40B4-BE49-F238E27FC236}">
                <a16:creationId xmlns:a16="http://schemas.microsoft.com/office/drawing/2014/main" id="{564C3803-6A7A-4990-B10A-9F9A4E42239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4" b="3854"/>
          <a:stretch/>
        </p:blipFill>
        <p:spPr>
          <a:xfrm>
            <a:off x="1901805" y="-815"/>
            <a:ext cx="534038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386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307871"/>
                </a:solidFill>
              </a:rPr>
              <a:t>Jaké faktory ovlivňují volbu formy vstupu na trh?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Formy vstupu firem na mezinárodní trhy</a:t>
            </a:r>
          </a:p>
        </p:txBody>
      </p:sp>
      <p:pic>
        <p:nvPicPr>
          <p:cNvPr id="4" name="Picture 2" descr="C:\Users\Admin\AppData\Local\Microsoft\Windows\Temporary Internet Files\Content.IE5\SEY1VM16\MCj0434403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851670"/>
            <a:ext cx="2192337" cy="278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90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Charakteristika.</a:t>
            </a:r>
          </a:p>
          <a:p>
            <a:r>
              <a:rPr lang="cs-CZ" dirty="0">
                <a:solidFill>
                  <a:srgbClr val="307871"/>
                </a:solidFill>
              </a:rPr>
              <a:t>Výhody a nevýhody.</a:t>
            </a:r>
          </a:p>
          <a:p>
            <a:r>
              <a:rPr lang="cs-CZ" dirty="0">
                <a:solidFill>
                  <a:srgbClr val="307871"/>
                </a:solidFill>
              </a:rPr>
              <a:t>Pro koho jsou určeny?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 Vývozní a dovozní operace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1A Prostřednické vztahy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Distribuční společnost zajišťuje distribuci produktů na cílový trh za poplatek</a:t>
            </a:r>
          </a:p>
          <a:p>
            <a:endParaRPr lang="cs-CZ" dirty="0"/>
          </a:p>
          <a:p>
            <a:r>
              <a:rPr lang="cs-CZ" dirty="0"/>
              <a:t>DHL – poskytuje logistické služby pro mezinárodní distribuci zboží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uzavírá smlouvu s distributorem, který má exkluzivní právo prodávat produkty na určitém trhu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Apple uzavírá smlouvy o výhradním prodeji s některými prodejci elektroniky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1B Smlouvy o výhradním prodeji</a:t>
            </a:r>
          </a:p>
        </p:txBody>
      </p:sp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1C Obchodní zastoupení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79512" y="703560"/>
            <a:ext cx="746760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využívá zastupitelskou firmu nebo jednotlivce, který zastupuje zájmy společnosti na cílovém trhu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Zastoupení společnosti Microsoft v určité zemi pro prodej softwaru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53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91556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pověřuje komisionáře, aby prodával její produkty za provizi.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Umělec může pověřit galerii, aby prodávala jeho obrazy za určitý poplatek.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1D Komisionářské vztahy</a:t>
            </a:r>
          </a:p>
        </p:txBody>
      </p:sp>
    </p:spTree>
    <p:extLst>
      <p:ext uri="{BB962C8B-B14F-4D97-AF65-F5344CB8AC3E}">
        <p14:creationId xmlns:p14="http://schemas.microsoft.com/office/powerpoint/2010/main" val="405116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87574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307871"/>
                </a:solidFill>
              </a:rPr>
              <a:t>Společnost využívá existující distribuční kanál jiné společnosti k prodeji svých produktů</a:t>
            </a:r>
          </a:p>
          <a:p>
            <a:endParaRPr lang="cs-CZ" dirty="0">
              <a:solidFill>
                <a:srgbClr val="307871"/>
              </a:solidFill>
            </a:endParaRPr>
          </a:p>
          <a:p>
            <a:r>
              <a:rPr lang="cs-CZ" dirty="0">
                <a:solidFill>
                  <a:srgbClr val="307871"/>
                </a:solidFill>
              </a:rPr>
              <a:t>Sony může využít distribuční síť společnosti Amazon pro prodej svých elektronických zařízení</a:t>
            </a:r>
          </a:p>
          <a:p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1E </a:t>
            </a:r>
            <a:r>
              <a:rPr lang="cs-CZ" dirty="0" err="1"/>
              <a:t>Piggyback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6453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f364c1e-bf32-48cb-b0cb-042ccfac9a70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</TotalTime>
  <Words>588</Words>
  <Application>Microsoft Office PowerPoint</Application>
  <PresentationFormat>Předvádění na obrazovce (16:9)</PresentationFormat>
  <Paragraphs>128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Mezinárodní marketing  Formy vstupu na mezinárodní trhy</vt:lpstr>
      <vt:lpstr>Obsah semináře</vt:lpstr>
      <vt:lpstr>Formy vstupu firem na mezinárodní trhy</vt:lpstr>
      <vt:lpstr>1 Vývozní a dovozní operace</vt:lpstr>
      <vt:lpstr>1A Prostřednické vztahy</vt:lpstr>
      <vt:lpstr>1B Smlouvy o výhradním prodeji</vt:lpstr>
      <vt:lpstr>1C Obchodní zastoupení</vt:lpstr>
      <vt:lpstr>1D Komisionářské vztahy</vt:lpstr>
      <vt:lpstr>1E Piggyback</vt:lpstr>
      <vt:lpstr>1F Přímý vývoz</vt:lpstr>
      <vt:lpstr>1G Sdružení malých vývozců</vt:lpstr>
      <vt:lpstr>2 Formy nenáročné na kapitálové investice</vt:lpstr>
      <vt:lpstr>2A Licenční obchody</vt:lpstr>
      <vt:lpstr>2B Výrobní kooperace</vt:lpstr>
      <vt:lpstr>2C Franchising</vt:lpstr>
      <vt:lpstr>2D Smlouvy o řízení</vt:lpstr>
      <vt:lpstr>2E Zušlechťovací operace</vt:lpstr>
      <vt:lpstr>3 Kapitálové vstupy</vt:lpstr>
      <vt:lpstr>Formy přímých investic – akvizice, fúze</vt:lpstr>
      <vt:lpstr>Joint venture, investice na zelené louce</vt:lpstr>
      <vt:lpstr>Strategické aliance</vt:lpstr>
      <vt:lpstr>Skupinová práce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Ondřej Mikšík</cp:lastModifiedBy>
  <cp:revision>55</cp:revision>
  <dcterms:created xsi:type="dcterms:W3CDTF">2016-07-06T15:42:34Z</dcterms:created>
  <dcterms:modified xsi:type="dcterms:W3CDTF">2024-03-18T11:48:56Z</dcterms:modified>
</cp:coreProperties>
</file>