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https://www.bidfood.cz/o-nas/novinky/ruska-zmrzlina-prima-bude-nove-ukrajinska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produktová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Chrání. </a:t>
            </a:r>
          </a:p>
          <a:p>
            <a:r>
              <a:rPr lang="cs-CZ" dirty="0">
                <a:solidFill>
                  <a:srgbClr val="307871"/>
                </a:solidFill>
              </a:rPr>
              <a:t>Je to nositel informací.</a:t>
            </a:r>
          </a:p>
          <a:p>
            <a:r>
              <a:rPr lang="cs-CZ" dirty="0">
                <a:solidFill>
                  <a:srgbClr val="307871"/>
                </a:solidFill>
              </a:rPr>
              <a:t>Propaguje. </a:t>
            </a:r>
          </a:p>
          <a:p>
            <a:r>
              <a:rPr lang="cs-CZ" dirty="0">
                <a:solidFill>
                  <a:srgbClr val="307871"/>
                </a:solidFill>
              </a:rPr>
              <a:t>Podle klimatických podmínek se mění.</a:t>
            </a:r>
          </a:p>
          <a:p>
            <a:r>
              <a:rPr lang="cs-CZ" dirty="0">
                <a:solidFill>
                  <a:srgbClr val="307871"/>
                </a:solidFill>
              </a:rPr>
              <a:t>Podle podmínek transportu.</a:t>
            </a:r>
          </a:p>
          <a:p>
            <a:r>
              <a:rPr lang="cs-CZ" dirty="0">
                <a:solidFill>
                  <a:srgbClr val="307871"/>
                </a:solidFill>
              </a:rPr>
              <a:t>Způsob distribuce.</a:t>
            </a:r>
          </a:p>
          <a:p>
            <a:r>
              <a:rPr lang="cs-CZ" dirty="0">
                <a:solidFill>
                  <a:srgbClr val="307871"/>
                </a:solidFill>
              </a:rPr>
              <a:t>Zdravotně nezávadný.</a:t>
            </a:r>
          </a:p>
          <a:p>
            <a:r>
              <a:rPr lang="cs-CZ" dirty="0">
                <a:solidFill>
                  <a:srgbClr val="307871"/>
                </a:solidFill>
              </a:rPr>
              <a:t>Další požadavky.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4 Nejčastější adaptace - obal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 descr="Obsah obrázku text, muž, osoba, noviny&#10;&#10;Popis byl vytvořen automaticky">
            <a:extLst>
              <a:ext uri="{FF2B5EF4-FFF2-40B4-BE49-F238E27FC236}">
                <a16:creationId xmlns:a16="http://schemas.microsoft.com/office/drawing/2014/main" id="{BBCE1DD9-4C9C-47C3-9E2C-C7057CD19D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" b="5655"/>
          <a:stretch/>
        </p:blipFill>
        <p:spPr>
          <a:xfrm>
            <a:off x="764209" y="-6335"/>
            <a:ext cx="7615582" cy="514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05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1 Klasifikace produktů.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2 Strategie standardizace a adaptace.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3 Životní cyklus produktu.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4 Nejčastější adaptace – obal.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5 Značková politika.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1 Klasifikace produktů</a:t>
            </a:r>
          </a:p>
        </p:txBody>
      </p:sp>
      <p:grpSp>
        <p:nvGrpSpPr>
          <p:cNvPr id="5" name="Group 30"/>
          <p:cNvGrpSpPr>
            <a:grpSpLocks noGrp="1"/>
          </p:cNvGrpSpPr>
          <p:nvPr/>
        </p:nvGrpSpPr>
        <p:grpSpPr bwMode="auto">
          <a:xfrm>
            <a:off x="475112" y="915566"/>
            <a:ext cx="8057328" cy="3626421"/>
            <a:chOff x="385" y="210"/>
            <a:chExt cx="5217" cy="3900"/>
          </a:xfrm>
        </p:grpSpPr>
        <p:sp>
          <p:nvSpPr>
            <p:cNvPr id="7" name="AutoShape 5"/>
            <p:cNvSpPr>
              <a:spLocks noChangeAspect="1" noChangeArrowheads="1"/>
            </p:cNvSpPr>
            <p:nvPr/>
          </p:nvSpPr>
          <p:spPr bwMode="auto">
            <a:xfrm>
              <a:off x="385" y="210"/>
              <a:ext cx="5217" cy="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19" y="210"/>
              <a:ext cx="4949" cy="3817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anose="020B0604020202020204" pitchFamily="34" charset="-128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20" y="292"/>
              <a:ext cx="5013" cy="3732"/>
              <a:chOff x="2691" y="3950"/>
              <a:chExt cx="6923" cy="4136"/>
            </a:xfrm>
          </p:grpSpPr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4352" y="4685"/>
                <a:ext cx="3600" cy="275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" name="Oval 9"/>
              <p:cNvSpPr>
                <a:spLocks noChangeArrowheads="1"/>
              </p:cNvSpPr>
              <p:nvPr/>
            </p:nvSpPr>
            <p:spPr bwMode="auto">
              <a:xfrm>
                <a:off x="5183" y="5421"/>
                <a:ext cx="2122" cy="1194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5460" y="5696"/>
                <a:ext cx="1569" cy="553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Principal function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auto">
              <a:xfrm>
                <a:off x="5368" y="4961"/>
                <a:ext cx="101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Design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5183" y="6707"/>
                <a:ext cx="1016" cy="46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Quality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 Box 13"/>
              <p:cNvSpPr txBox="1">
                <a:spLocks noChangeArrowheads="1"/>
              </p:cNvSpPr>
              <p:nvPr/>
            </p:nvSpPr>
            <p:spPr bwMode="auto">
              <a:xfrm>
                <a:off x="6291" y="4961"/>
                <a:ext cx="923" cy="368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Package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7" name="Text Box 14"/>
              <p:cNvSpPr txBox="1">
                <a:spLocks noChangeArrowheads="1"/>
              </p:cNvSpPr>
              <p:nvPr/>
            </p:nvSpPr>
            <p:spPr bwMode="auto">
              <a:xfrm>
                <a:off x="6383" y="6707"/>
                <a:ext cx="831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Styling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4444" y="5880"/>
                <a:ext cx="739" cy="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Brand name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6"/>
              <p:cNvSpPr txBox="1">
                <a:spLocks noChangeArrowheads="1"/>
              </p:cNvSpPr>
              <p:nvPr/>
            </p:nvSpPr>
            <p:spPr bwMode="auto">
              <a:xfrm>
                <a:off x="4998" y="4226"/>
                <a:ext cx="1476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Installation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0" name="Text Box 17"/>
              <p:cNvSpPr txBox="1">
                <a:spLocks noChangeArrowheads="1"/>
              </p:cNvSpPr>
              <p:nvPr/>
            </p:nvSpPr>
            <p:spPr bwMode="auto">
              <a:xfrm>
                <a:off x="7952" y="5053"/>
                <a:ext cx="739" cy="551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Spare</a:t>
                </a:r>
              </a:p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parts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18"/>
              <p:cNvSpPr txBox="1">
                <a:spLocks noChangeArrowheads="1"/>
              </p:cNvSpPr>
              <p:nvPr/>
            </p:nvSpPr>
            <p:spPr bwMode="auto">
              <a:xfrm>
                <a:off x="5552" y="7535"/>
                <a:ext cx="1293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Instructions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Text Box 19"/>
              <p:cNvSpPr txBox="1">
                <a:spLocks noChangeArrowheads="1"/>
              </p:cNvSpPr>
              <p:nvPr/>
            </p:nvSpPr>
            <p:spPr bwMode="auto">
              <a:xfrm>
                <a:off x="6844" y="4318"/>
                <a:ext cx="1385" cy="458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Warranty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Text Box 20"/>
              <p:cNvSpPr txBox="1">
                <a:spLocks noChangeArrowheads="1"/>
              </p:cNvSpPr>
              <p:nvPr/>
            </p:nvSpPr>
            <p:spPr bwMode="auto">
              <a:xfrm>
                <a:off x="3060" y="5421"/>
                <a:ext cx="1108" cy="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Deliveries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Text Box 21"/>
              <p:cNvSpPr txBox="1">
                <a:spLocks noChangeArrowheads="1"/>
              </p:cNvSpPr>
              <p:nvPr/>
            </p:nvSpPr>
            <p:spPr bwMode="auto">
              <a:xfrm>
                <a:off x="8044" y="5972"/>
                <a:ext cx="1292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Repair and maintenance 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3244" y="6432"/>
                <a:ext cx="1108" cy="643"/>
              </a:xfrm>
              <a:prstGeom prst="rect">
                <a:avLst/>
              </a:prstGeom>
              <a:solidFill>
                <a:srgbClr val="CC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1600" b="1">
                    <a:latin typeface="Arial" panose="020B0604020202020204" pitchFamily="34" charset="0"/>
                  </a:rPr>
                  <a:t>Financial services</a:t>
                </a:r>
                <a:endParaRPr lang="cs-CZ" altLang="cs-CZ" sz="1600">
                  <a:latin typeface="Arial" panose="020B0604020202020204" pitchFamily="34" charset="0"/>
                </a:endParaRPr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>
                <a:off x="5091" y="5329"/>
                <a:ext cx="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/>
            </p:nvSpPr>
            <p:spPr bwMode="auto">
              <a:xfrm flipH="1" flipV="1">
                <a:off x="3337" y="4409"/>
                <a:ext cx="2215" cy="14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Line 25"/>
              <p:cNvSpPr>
                <a:spLocks noChangeShapeType="1"/>
              </p:cNvSpPr>
              <p:nvPr/>
            </p:nvSpPr>
            <p:spPr bwMode="auto">
              <a:xfrm flipV="1">
                <a:off x="7398" y="4409"/>
                <a:ext cx="1477" cy="10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8229" y="7259"/>
                <a:ext cx="739" cy="4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Text Box 27" descr="Pergamen"/>
              <p:cNvSpPr txBox="1">
                <a:spLocks noChangeArrowheads="1"/>
              </p:cNvSpPr>
              <p:nvPr/>
            </p:nvSpPr>
            <p:spPr bwMode="auto">
              <a:xfrm>
                <a:off x="2691" y="3950"/>
                <a:ext cx="553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A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31" name="Text Box 28" descr="Pergamen"/>
              <p:cNvSpPr txBox="1">
                <a:spLocks noChangeArrowheads="1"/>
              </p:cNvSpPr>
              <p:nvPr/>
            </p:nvSpPr>
            <p:spPr bwMode="auto">
              <a:xfrm>
                <a:off x="8968" y="4042"/>
                <a:ext cx="646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B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Text Box 29" descr="Pergamen"/>
              <p:cNvSpPr txBox="1">
                <a:spLocks noChangeArrowheads="1"/>
              </p:cNvSpPr>
              <p:nvPr/>
            </p:nvSpPr>
            <p:spPr bwMode="auto">
              <a:xfrm>
                <a:off x="9060" y="7535"/>
                <a:ext cx="554" cy="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Unicode MS" panose="020B0604020202020204" pitchFamily="34" charset="-128"/>
                  </a:defRPr>
                </a:lvl9pPr>
              </a:lstStyle>
              <a:p>
                <a:pPr algn="ctr" eaLnBrk="1" hangingPunct="1"/>
                <a:r>
                  <a:rPr lang="cs-CZ" altLang="cs-CZ" sz="3600" b="1">
                    <a:latin typeface="Arial" panose="020B0604020202020204" pitchFamily="34" charset="0"/>
                  </a:rPr>
                  <a:t>C</a:t>
                </a:r>
                <a:endParaRPr lang="cs-CZ" altLang="cs-CZ" sz="360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Hodnota pro zákazníka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007269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2 Strategie standardizace produktů 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Strategie světového komponentu 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007269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Strategie adaptace produktů 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Legislativní nařízení.</a:t>
            </a:r>
          </a:p>
          <a:p>
            <a:r>
              <a:rPr lang="cs-CZ" dirty="0">
                <a:solidFill>
                  <a:srgbClr val="307871"/>
                </a:solidFill>
              </a:rPr>
              <a:t>Kultura (náboženství). </a:t>
            </a:r>
          </a:p>
          <a:p>
            <a:r>
              <a:rPr lang="cs-CZ" dirty="0">
                <a:solidFill>
                  <a:srgbClr val="307871"/>
                </a:solidFill>
              </a:rPr>
              <a:t>Kultura (estetika).</a:t>
            </a:r>
          </a:p>
          <a:p>
            <a:r>
              <a:rPr lang="cs-CZ" dirty="0">
                <a:solidFill>
                  <a:srgbClr val="307871"/>
                </a:solidFill>
              </a:rPr>
              <a:t>Hospodářsko-technické předpisy.</a:t>
            </a:r>
          </a:p>
          <a:p>
            <a:r>
              <a:rPr lang="cs-CZ" dirty="0">
                <a:solidFill>
                  <a:srgbClr val="307871"/>
                </a:solidFill>
              </a:rPr>
              <a:t>Klima. </a:t>
            </a:r>
          </a:p>
          <a:p>
            <a:r>
              <a:rPr lang="cs-CZ" dirty="0">
                <a:solidFill>
                  <a:srgbClr val="307871"/>
                </a:solidFill>
              </a:rPr>
              <a:t>Kupní síla. </a:t>
            </a:r>
          </a:p>
          <a:p>
            <a:r>
              <a:rPr lang="cs-CZ" dirty="0">
                <a:solidFill>
                  <a:srgbClr val="307871"/>
                </a:solidFill>
              </a:rPr>
              <a:t>Úroveň technických znalostí. </a:t>
            </a:r>
          </a:p>
          <a:p>
            <a:r>
              <a:rPr lang="cs-CZ" dirty="0">
                <a:solidFill>
                  <a:srgbClr val="307871"/>
                </a:solidFill>
              </a:rPr>
              <a:t>Podle somatotypů obyvatel. </a:t>
            </a:r>
          </a:p>
          <a:p>
            <a:r>
              <a:rPr lang="cs-CZ" dirty="0">
                <a:solidFill>
                  <a:srgbClr val="307871"/>
                </a:solidFill>
              </a:rPr>
              <a:t>Stravovací návyky. </a:t>
            </a:r>
          </a:p>
          <a:p>
            <a:r>
              <a:rPr lang="cs-CZ" dirty="0">
                <a:solidFill>
                  <a:srgbClr val="307871"/>
                </a:solidFill>
              </a:rPr>
              <a:t>Vybavenost domácností a životní úrovně.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Faktory PRO adaptaci produktů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3 Životní cyklus produktů na mezinárodních trzích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058575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</TotalTime>
  <Words>186</Words>
  <Application>Microsoft Office PowerPoint</Application>
  <PresentationFormat>Předvádění na obrazovce (16:9)</PresentationFormat>
  <Paragraphs>73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Mezinárodní marketing  Mezinárodní produktová politika</vt:lpstr>
      <vt:lpstr>Obsah semináře</vt:lpstr>
      <vt:lpstr>1 Klasifikace produktů</vt:lpstr>
      <vt:lpstr>Hodnota pro zákazníka</vt:lpstr>
      <vt:lpstr>2 Strategie standardizace produktů </vt:lpstr>
      <vt:lpstr>Strategie světového komponentu </vt:lpstr>
      <vt:lpstr>Strategie adaptace produktů </vt:lpstr>
      <vt:lpstr>Faktory PRO adaptaci produktů</vt:lpstr>
      <vt:lpstr>3 Životní cyklus produktů na mezinárodních trzích</vt:lpstr>
      <vt:lpstr>4 Nejčastější adaptace - obal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56</cp:revision>
  <dcterms:created xsi:type="dcterms:W3CDTF">2016-07-06T15:42:34Z</dcterms:created>
  <dcterms:modified xsi:type="dcterms:W3CDTF">2024-03-25T09:43:17Z</dcterms:modified>
</cp:coreProperties>
</file>