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71" r:id="rId5"/>
    <p:sldId id="272" r:id="rId6"/>
    <p:sldId id="270" r:id="rId7"/>
    <p:sldId id="269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90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339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139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052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wufIs4bbw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znIyaGS5BNc" TargetMode="External"/><Relationship Id="rId5" Type="http://schemas.openxmlformats.org/officeDocument/2006/relationships/hyperlink" Target="https://www.youtube.com/watch?v=VGa1imApfdg" TargetMode="External"/><Relationship Id="rId4" Type="http://schemas.openxmlformats.org/officeDocument/2006/relationships/hyperlink" Target="https://www.youtube.com/watch?v=U9pxQdpndLs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HF-Z_dRU6zA" TargetMode="External"/><Relationship Id="rId3" Type="http://schemas.openxmlformats.org/officeDocument/2006/relationships/hyperlink" Target="https://www.youtube.com/watch?v=IZq0I74KChQ" TargetMode="External"/><Relationship Id="rId7" Type="http://schemas.openxmlformats.org/officeDocument/2006/relationships/hyperlink" Target="https://www.youtube.com/watch?v=8x_g3CQMWqI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JeE2MPRy_IU" TargetMode="External"/><Relationship Id="rId5" Type="http://schemas.openxmlformats.org/officeDocument/2006/relationships/hyperlink" Target="https://www.youtube.com/watch?v=bbcthYJuGQQ" TargetMode="External"/><Relationship Id="rId4" Type="http://schemas.openxmlformats.org/officeDocument/2006/relationships/hyperlink" Target="https://www.youtube.com/watch?v=x1L10g3PV_Y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komunikační politika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Kybernetický model komunikace</a:t>
            </a:r>
          </a:p>
        </p:txBody>
      </p:sp>
      <p:grpSp>
        <p:nvGrpSpPr>
          <p:cNvPr id="4" name="Group 60"/>
          <p:cNvGrpSpPr>
            <a:grpSpLocks noChangeAspect="1"/>
          </p:cNvGrpSpPr>
          <p:nvPr/>
        </p:nvGrpSpPr>
        <p:grpSpPr bwMode="auto">
          <a:xfrm>
            <a:off x="611560" y="915566"/>
            <a:ext cx="7848600" cy="3778349"/>
            <a:chOff x="2198" y="4433"/>
            <a:chExt cx="7200" cy="4320"/>
          </a:xfrm>
        </p:grpSpPr>
        <p:sp>
          <p:nvSpPr>
            <p:cNvPr id="5" name="AutoShape 61"/>
            <p:cNvSpPr>
              <a:spLocks noChangeAspect="1" noChangeArrowheads="1"/>
            </p:cNvSpPr>
            <p:nvPr/>
          </p:nvSpPr>
          <p:spPr bwMode="auto">
            <a:xfrm>
              <a:off x="2198" y="4433"/>
              <a:ext cx="720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7" name="Rectangle 62"/>
            <p:cNvSpPr>
              <a:spLocks noChangeArrowheads="1"/>
            </p:cNvSpPr>
            <p:nvPr/>
          </p:nvSpPr>
          <p:spPr bwMode="auto">
            <a:xfrm>
              <a:off x="3494" y="5153"/>
              <a:ext cx="1296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12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zakódování</a:t>
              </a:r>
            </a:p>
          </p:txBody>
        </p:sp>
        <p:sp>
          <p:nvSpPr>
            <p:cNvPr id="8" name="Rectangle 63"/>
            <p:cNvSpPr>
              <a:spLocks noChangeArrowheads="1"/>
            </p:cNvSpPr>
            <p:nvPr/>
          </p:nvSpPr>
          <p:spPr bwMode="auto">
            <a:xfrm>
              <a:off x="5222" y="5153"/>
              <a:ext cx="1296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přenos médiem</a:t>
              </a:r>
            </a:p>
          </p:txBody>
        </p:sp>
        <p:sp>
          <p:nvSpPr>
            <p:cNvPr id="9" name="Rectangle 64"/>
            <p:cNvSpPr>
              <a:spLocks noChangeArrowheads="1"/>
            </p:cNvSpPr>
            <p:nvPr/>
          </p:nvSpPr>
          <p:spPr bwMode="auto">
            <a:xfrm>
              <a:off x="6806" y="5153"/>
              <a:ext cx="1296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12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dekódování</a:t>
              </a:r>
            </a:p>
          </p:txBody>
        </p:sp>
        <p:sp>
          <p:nvSpPr>
            <p:cNvPr id="10" name="Line 65"/>
            <p:cNvSpPr>
              <a:spLocks noChangeShapeType="1"/>
            </p:cNvSpPr>
            <p:nvPr/>
          </p:nvSpPr>
          <p:spPr bwMode="auto">
            <a:xfrm>
              <a:off x="3206" y="558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Line 66"/>
            <p:cNvSpPr>
              <a:spLocks noChangeShapeType="1"/>
            </p:cNvSpPr>
            <p:nvPr/>
          </p:nvSpPr>
          <p:spPr bwMode="auto">
            <a:xfrm>
              <a:off x="4790" y="5585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Line 67"/>
            <p:cNvSpPr>
              <a:spLocks noChangeShapeType="1"/>
            </p:cNvSpPr>
            <p:nvPr/>
          </p:nvSpPr>
          <p:spPr bwMode="auto">
            <a:xfrm>
              <a:off x="6518" y="558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8102" y="558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5078" y="6593"/>
              <a:ext cx="1152" cy="864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600" b="1"/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ŠUM</a:t>
              </a:r>
            </a:p>
          </p:txBody>
        </p:sp>
        <p:sp>
          <p:nvSpPr>
            <p:cNvPr id="15" name="Line 70"/>
            <p:cNvSpPr>
              <a:spLocks noChangeShapeType="1"/>
            </p:cNvSpPr>
            <p:nvPr/>
          </p:nvSpPr>
          <p:spPr bwMode="auto">
            <a:xfrm flipV="1">
              <a:off x="5654" y="6305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71"/>
            <p:cNvSpPr>
              <a:spLocks noChangeShapeType="1"/>
            </p:cNvSpPr>
            <p:nvPr/>
          </p:nvSpPr>
          <p:spPr bwMode="auto">
            <a:xfrm flipH="1">
              <a:off x="4646" y="7025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Line 72"/>
            <p:cNvSpPr>
              <a:spLocks noChangeShapeType="1"/>
            </p:cNvSpPr>
            <p:nvPr/>
          </p:nvSpPr>
          <p:spPr bwMode="auto">
            <a:xfrm>
              <a:off x="5654" y="7457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Line 73"/>
            <p:cNvSpPr>
              <a:spLocks noChangeShapeType="1"/>
            </p:cNvSpPr>
            <p:nvPr/>
          </p:nvSpPr>
          <p:spPr bwMode="auto">
            <a:xfrm>
              <a:off x="6230" y="702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Rectangle 74"/>
            <p:cNvSpPr>
              <a:spLocks noChangeArrowheads="1"/>
            </p:cNvSpPr>
            <p:nvPr/>
          </p:nvSpPr>
          <p:spPr bwMode="auto">
            <a:xfrm>
              <a:off x="7238" y="7889"/>
              <a:ext cx="1152" cy="432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reakce</a:t>
              </a:r>
            </a:p>
          </p:txBody>
        </p:sp>
        <p:sp>
          <p:nvSpPr>
            <p:cNvPr id="21" name="Rectangle 75"/>
            <p:cNvSpPr>
              <a:spLocks noChangeArrowheads="1"/>
            </p:cNvSpPr>
            <p:nvPr/>
          </p:nvSpPr>
          <p:spPr bwMode="auto">
            <a:xfrm>
              <a:off x="4502" y="7745"/>
              <a:ext cx="1008" cy="576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zpětná vazba</a:t>
              </a:r>
            </a:p>
          </p:txBody>
        </p:sp>
        <p:sp>
          <p:nvSpPr>
            <p:cNvPr id="22" name="Rectangle 76"/>
            <p:cNvSpPr>
              <a:spLocks noChangeArrowheads="1"/>
            </p:cNvSpPr>
            <p:nvPr/>
          </p:nvSpPr>
          <p:spPr bwMode="auto">
            <a:xfrm>
              <a:off x="8388" y="5143"/>
              <a:ext cx="1010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příjemce sdělení</a:t>
              </a:r>
            </a:p>
          </p:txBody>
        </p:sp>
        <p:sp>
          <p:nvSpPr>
            <p:cNvPr id="23" name="Rectangle 77"/>
            <p:cNvSpPr>
              <a:spLocks noChangeArrowheads="1"/>
            </p:cNvSpPr>
            <p:nvPr/>
          </p:nvSpPr>
          <p:spPr bwMode="auto">
            <a:xfrm>
              <a:off x="2198" y="5153"/>
              <a:ext cx="1010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400" b="1"/>
                <a:t>odesílatel (zdroj) sdělení</a:t>
              </a:r>
            </a:p>
          </p:txBody>
        </p:sp>
        <p:sp>
          <p:nvSpPr>
            <p:cNvPr id="24" name="Line 78"/>
            <p:cNvSpPr>
              <a:spLocks noChangeShapeType="1"/>
            </p:cNvSpPr>
            <p:nvPr/>
          </p:nvSpPr>
          <p:spPr bwMode="auto">
            <a:xfrm>
              <a:off x="8966" y="6017"/>
              <a:ext cx="0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79"/>
            <p:cNvSpPr>
              <a:spLocks noChangeShapeType="1"/>
            </p:cNvSpPr>
            <p:nvPr/>
          </p:nvSpPr>
          <p:spPr bwMode="auto">
            <a:xfrm flipH="1">
              <a:off x="8390" y="8033"/>
              <a:ext cx="5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80"/>
            <p:cNvSpPr>
              <a:spLocks noChangeShapeType="1"/>
            </p:cNvSpPr>
            <p:nvPr/>
          </p:nvSpPr>
          <p:spPr bwMode="auto">
            <a:xfrm flipH="1">
              <a:off x="5510" y="8033"/>
              <a:ext cx="17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Line 81"/>
            <p:cNvSpPr>
              <a:spLocks noChangeShapeType="1"/>
            </p:cNvSpPr>
            <p:nvPr/>
          </p:nvSpPr>
          <p:spPr bwMode="auto">
            <a:xfrm flipH="1">
              <a:off x="2630" y="8033"/>
              <a:ext cx="18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82"/>
            <p:cNvSpPr>
              <a:spLocks noChangeShapeType="1"/>
            </p:cNvSpPr>
            <p:nvPr/>
          </p:nvSpPr>
          <p:spPr bwMode="auto">
            <a:xfrm flipV="1">
              <a:off x="2630" y="6017"/>
              <a:ext cx="0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Text Box 83"/>
            <p:cNvSpPr txBox="1">
              <a:spLocks noChangeArrowheads="1"/>
            </p:cNvSpPr>
            <p:nvPr/>
          </p:nvSpPr>
          <p:spPr bwMode="auto">
            <a:xfrm>
              <a:off x="2918" y="4721"/>
              <a:ext cx="1008" cy="288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  <p:sp>
          <p:nvSpPr>
            <p:cNvPr id="30" name="Text Box 84"/>
            <p:cNvSpPr txBox="1">
              <a:spLocks noChangeArrowheads="1"/>
            </p:cNvSpPr>
            <p:nvPr/>
          </p:nvSpPr>
          <p:spPr bwMode="auto">
            <a:xfrm>
              <a:off x="4646" y="4721"/>
              <a:ext cx="864" cy="288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  <p:sp>
          <p:nvSpPr>
            <p:cNvPr id="31" name="Rectangle 85"/>
            <p:cNvSpPr>
              <a:spLocks noChangeArrowheads="1"/>
            </p:cNvSpPr>
            <p:nvPr/>
          </p:nvSpPr>
          <p:spPr bwMode="auto">
            <a:xfrm>
              <a:off x="6086" y="4721"/>
              <a:ext cx="1008" cy="432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  <p:sp>
          <p:nvSpPr>
            <p:cNvPr id="32" name="Text Box 86"/>
            <p:cNvSpPr txBox="1">
              <a:spLocks noChangeArrowheads="1"/>
            </p:cNvSpPr>
            <p:nvPr/>
          </p:nvSpPr>
          <p:spPr bwMode="auto">
            <a:xfrm>
              <a:off x="7814" y="4721"/>
              <a:ext cx="1008" cy="288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/>
              <a:t>Výběr komunikačního nástroje ovlivňuje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30684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5688632" cy="331438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Ekonomický rozvoj země,</a:t>
            </a:r>
          </a:p>
          <a:p>
            <a:r>
              <a:rPr lang="cs-CZ" sz="1800" dirty="0"/>
              <a:t>sociální struktura společnosti a vliv autorit, </a:t>
            </a:r>
          </a:p>
          <a:p>
            <a:r>
              <a:rPr lang="cs-CZ" sz="1800" dirty="0"/>
              <a:t>míra gramotnosti země a úroveň vzdělání, </a:t>
            </a:r>
          </a:p>
          <a:p>
            <a:r>
              <a:rPr lang="cs-CZ" sz="1800" dirty="0"/>
              <a:t>kulturní prostředí (jazyk, náboženství, etika, morálka), </a:t>
            </a:r>
          </a:p>
          <a:p>
            <a:r>
              <a:rPr lang="cs-CZ" sz="1800" dirty="0"/>
              <a:t>stupeň nacionalismu a národního uvědomění v zemi, </a:t>
            </a:r>
          </a:p>
          <a:p>
            <a:r>
              <a:rPr lang="cs-CZ" sz="1800" dirty="0"/>
              <a:t>postoje k riziku a postoje ke zdraví, </a:t>
            </a:r>
          </a:p>
          <a:p>
            <a:r>
              <a:rPr lang="cs-CZ" sz="1800" dirty="0"/>
              <a:t>pokrytí země jednotlivými médii, </a:t>
            </a:r>
          </a:p>
          <a:p>
            <a:r>
              <a:rPr lang="cs-CZ" sz="1800" dirty="0"/>
              <a:t>nezávislost masmédií na státu, </a:t>
            </a:r>
          </a:p>
          <a:p>
            <a:r>
              <a:rPr lang="cs-CZ" sz="1800" dirty="0"/>
              <a:t>legislativní omezení forem marketingové komunikace, </a:t>
            </a:r>
          </a:p>
          <a:p>
            <a:r>
              <a:rPr lang="cs-CZ" sz="1800" dirty="0"/>
              <a:t>mezinárodní akceptování obchodního jména (značky), </a:t>
            </a:r>
          </a:p>
          <a:p>
            <a:r>
              <a:rPr lang="cs-CZ" sz="1800" dirty="0"/>
              <a:t>image země původu zboží.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/>
              <a:t>Globální strategie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5688632" cy="331438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>
                <a:hlinkClick r:id="rId3"/>
              </a:rPr>
              <a:t>Užijte si </a:t>
            </a:r>
            <a:r>
              <a:rPr lang="cs-CZ" sz="1800" dirty="0" err="1">
                <a:hlinkClick r:id="rId3"/>
              </a:rPr>
              <a:t>Mionetto</a:t>
            </a:r>
            <a:r>
              <a:rPr lang="cs-CZ" sz="1800" dirty="0">
                <a:hlinkClick r:id="rId3"/>
              </a:rPr>
              <a:t>. Víc než jen prosecco. – YouTube</a:t>
            </a:r>
            <a:endParaRPr lang="cs-CZ" sz="1800" dirty="0"/>
          </a:p>
          <a:p>
            <a:r>
              <a:rPr lang="en-US" sz="1800" dirty="0">
                <a:hlinkClick r:id="rId4"/>
              </a:rPr>
              <a:t>https://www.youtube.com/watch?v=U9pxQdpndLs</a:t>
            </a:r>
            <a:endParaRPr lang="cs-CZ" sz="1800" dirty="0"/>
          </a:p>
          <a:p>
            <a:r>
              <a:rPr lang="cs-CZ" sz="1800" dirty="0">
                <a:hlinkClick r:id="rId5"/>
              </a:rPr>
              <a:t>https://www.youtube.com/watch?v=VGa1imApfdg</a:t>
            </a:r>
            <a:endParaRPr lang="cs-CZ" sz="1800" dirty="0"/>
          </a:p>
          <a:p>
            <a:r>
              <a:rPr lang="cs-CZ" sz="1800" dirty="0">
                <a:hlinkClick r:id="rId6"/>
              </a:rPr>
              <a:t>https://www.youtube.com/watch?v=znIyaGS5BNc</a:t>
            </a:r>
            <a:endParaRPr lang="cs-CZ" sz="1800" dirty="0"/>
          </a:p>
          <a:p>
            <a:endParaRPr lang="cs-CZ" sz="1800" dirty="0"/>
          </a:p>
          <a:p>
            <a:endParaRPr lang="cs-CZ" sz="11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6897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/>
              <a:t>Strategie adaptace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5688632" cy="331438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>
                <a:hlinkClick r:id="rId3"/>
              </a:rPr>
              <a:t>https://www.youtube.com/watch?v=IZq0I74KChQ</a:t>
            </a:r>
            <a:endParaRPr lang="cs-CZ" sz="1800" dirty="0"/>
          </a:p>
          <a:p>
            <a:r>
              <a:rPr lang="cs-CZ" sz="1800" dirty="0">
                <a:hlinkClick r:id="rId4"/>
              </a:rPr>
              <a:t>https://www.youtube.com/watch?v=x1L10g3PV_Y</a:t>
            </a:r>
            <a:endParaRPr lang="cs-CZ" sz="1800" dirty="0"/>
          </a:p>
          <a:p>
            <a:r>
              <a:rPr lang="cs-CZ" sz="1800" dirty="0">
                <a:hlinkClick r:id="rId5"/>
              </a:rPr>
              <a:t>https://www.youtube.com/watch?v=bbcthYJuGQQ</a:t>
            </a:r>
            <a:endParaRPr lang="cs-CZ" sz="1800" dirty="0"/>
          </a:p>
          <a:p>
            <a:r>
              <a:rPr lang="cs-CZ" sz="1800" dirty="0">
                <a:hlinkClick r:id="rId6"/>
              </a:rPr>
              <a:t>https://www.youtube.com/watch?v=JeE2MPRy_IU</a:t>
            </a:r>
            <a:endParaRPr lang="cs-CZ" sz="1800" dirty="0"/>
          </a:p>
          <a:p>
            <a:r>
              <a:rPr lang="cs-CZ" sz="1800" dirty="0">
                <a:hlinkClick r:id="rId7"/>
              </a:rPr>
              <a:t>https://www.youtube.com/watch?v=8x_g3CQMWqI</a:t>
            </a:r>
            <a:endParaRPr lang="cs-CZ" sz="1800" dirty="0"/>
          </a:p>
          <a:p>
            <a:r>
              <a:rPr lang="cs-CZ" sz="1800" dirty="0">
                <a:hlinkClick r:id="rId8"/>
              </a:rPr>
              <a:t>https://www.youtube.com/watch?v=HF-Z_dRU6zA</a:t>
            </a:r>
            <a:endParaRPr lang="cs-CZ" sz="1800" dirty="0"/>
          </a:p>
          <a:p>
            <a:endParaRPr lang="cs-CZ" sz="1800" dirty="0"/>
          </a:p>
          <a:p>
            <a:endParaRPr lang="cs-CZ" sz="11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48761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07234" y="703189"/>
            <a:ext cx="7992888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Vaše firma působící na mezinárodním trhu vyrábí a prodává šampony</a:t>
            </a:r>
          </a:p>
          <a:p>
            <a:r>
              <a:rPr lang="cs-CZ" dirty="0"/>
              <a:t>Definujte, na jakých trzích vaše firma působí a rozhodněte mezi globální a adaptovanou strategií</a:t>
            </a:r>
          </a:p>
          <a:p>
            <a:r>
              <a:rPr lang="cs-CZ" dirty="0"/>
              <a:t>Vytvořte reklamu v časopise (A4)</a:t>
            </a:r>
          </a:p>
          <a:p>
            <a:r>
              <a:rPr lang="cs-CZ" dirty="0"/>
              <a:t>Nezapomeňte v návrhu reklamy zahrnout specifika mezinárodního prostředí</a:t>
            </a:r>
          </a:p>
          <a:p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Skupinový úkol</a:t>
            </a:r>
          </a:p>
        </p:txBody>
      </p:sp>
    </p:spTree>
    <p:extLst>
      <p:ext uri="{BB962C8B-B14F-4D97-AF65-F5344CB8AC3E}">
        <p14:creationId xmlns:p14="http://schemas.microsoft.com/office/powerpoint/2010/main" val="1381621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09F97BB0-C724-4268-A17B-E592CBD1FD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21" b="3800"/>
          <a:stretch/>
        </p:blipFill>
        <p:spPr>
          <a:xfrm>
            <a:off x="0" y="-7926"/>
            <a:ext cx="9252519" cy="515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13246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2781</TotalTime>
  <Words>302</Words>
  <Application>Microsoft Office PowerPoint</Application>
  <PresentationFormat>Předvádění na obrazovce (16:9)</PresentationFormat>
  <Paragraphs>57</Paragraphs>
  <Slides>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SLU</vt:lpstr>
      <vt:lpstr>Mezinárodní marketing  Mezinárodní komunikační politika</vt:lpstr>
      <vt:lpstr>Kybernetický model komunikace</vt:lpstr>
      <vt:lpstr>Výběr komunikačního nástroje ovlivňuje</vt:lpstr>
      <vt:lpstr>Globální strategie</vt:lpstr>
      <vt:lpstr>Strategie adaptace</vt:lpstr>
      <vt:lpstr>Skupinový úkol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64</cp:revision>
  <dcterms:created xsi:type="dcterms:W3CDTF">2016-07-06T15:42:34Z</dcterms:created>
  <dcterms:modified xsi:type="dcterms:W3CDTF">2024-04-22T10:26:56Z</dcterms:modified>
</cp:coreProperties>
</file>