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85" r:id="rId5"/>
    <p:sldId id="286" r:id="rId6"/>
    <p:sldId id="259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3" r:id="rId24"/>
    <p:sldId id="304" r:id="rId25"/>
    <p:sldId id="305" r:id="rId26"/>
    <p:sldId id="282" r:id="rId27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298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08.02.2023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26727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61270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9485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24700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00368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15832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13651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66539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22861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80789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21916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859183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337835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726715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874877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148893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37258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60502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1491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09201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22908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97191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65911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335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Klíčové faktory stabilní konkurenceschopnosti a dlouhodobé </a:t>
            </a:r>
            <a: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výkonnosti </a:t>
            </a:r>
            <a: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podniku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04173" y="3003798"/>
            <a:ext cx="3888432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sk-SK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Podtitul </a:t>
            </a:r>
            <a:r>
              <a:rPr lang="sk-SK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084168" y="3723878"/>
            <a:ext cx="2888103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Žaneta </a:t>
            </a:r>
            <a:r>
              <a:rPr lang="cs-CZ" alt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Rylková</a:t>
            </a:r>
            <a:r>
              <a:rPr lang="cs-CZ" alt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 výkonnosti podniků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ct val="30000"/>
              </a:spcBef>
              <a:spcAft>
                <a:spcPct val="30000"/>
              </a:spcAft>
              <a:tabLst>
                <a:tab pos="623888" algn="l"/>
              </a:tabLst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Wagner (2009): „charakteristika popisující způsob, respektive průběh, jakým zkoumaný subjekt vykonává určitou činnost, na základě podobnosti s referenčním způsobem vykonání (průběhu) této činnosti</a:t>
            </a:r>
          </a:p>
          <a:p>
            <a:pPr algn="just">
              <a:lnSpc>
                <a:spcPct val="120000"/>
              </a:lnSpc>
              <a:spcBef>
                <a:spcPct val="30000"/>
              </a:spcBef>
              <a:spcAft>
                <a:spcPct val="30000"/>
              </a:spcAft>
              <a:tabLst>
                <a:tab pos="623888" algn="l"/>
              </a:tabLst>
            </a:pP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Kislingerová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(2010): „schopnost podnikatelské subjektu po určitou dobu dosahovat takových výsledků srovnatelných na základě určitých daných kritérií s výsledky jiných jednotek“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328592" cy="507703"/>
          </a:xfrm>
        </p:spPr>
        <p:txBody>
          <a:bodyPr/>
          <a:lstStyle/>
          <a:p>
            <a:r>
              <a:rPr lang="cs-CZ" dirty="0" smtClean="0"/>
              <a:t>Vymezení pojmu výkonnost podniku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5814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ct val="30000"/>
              </a:spcBef>
              <a:spcAft>
                <a:spcPct val="30000"/>
              </a:spcAft>
              <a:tabLst>
                <a:tab pos="623888" algn="l"/>
              </a:tabLst>
            </a:pP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Drucker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(1992): „Výkonnost je závěrečný test jakékoliv organizace.“</a:t>
            </a:r>
          </a:p>
          <a:p>
            <a:pPr algn="just">
              <a:lnSpc>
                <a:spcPct val="120000"/>
              </a:lnSpc>
              <a:spcBef>
                <a:spcPct val="30000"/>
              </a:spcBef>
              <a:spcAft>
                <a:spcPct val="30000"/>
              </a:spcAft>
              <a:tabLst>
                <a:tab pos="623888" algn="l"/>
              </a:tabLst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Pitra (2001): „výsledek organizované činnosti konkrétních lidí, kteří spojili své síly a prostředky k dosažení jasně definovaných cílů“</a:t>
            </a:r>
          </a:p>
          <a:p>
            <a:pPr algn="just">
              <a:lnSpc>
                <a:spcPct val="120000"/>
              </a:lnSpc>
              <a:spcBef>
                <a:spcPct val="30000"/>
              </a:spcBef>
              <a:spcAft>
                <a:spcPct val="30000"/>
              </a:spcAft>
              <a:tabLst>
                <a:tab pos="623888" algn="l"/>
              </a:tabLst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Hindls, Holman a Hronová (2003): „schopnost podniku zhodnotit vložený kapitál“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328592" cy="507703"/>
          </a:xfrm>
        </p:spPr>
        <p:txBody>
          <a:bodyPr/>
          <a:lstStyle/>
          <a:p>
            <a:r>
              <a:rPr lang="cs-CZ" dirty="0" smtClean="0"/>
              <a:t>Vymezení pojmu výkonnost podniku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2295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ct val="30000"/>
              </a:spcBef>
              <a:spcAft>
                <a:spcPct val="30000"/>
              </a:spcAft>
              <a:tabLst>
                <a:tab pos="623888" algn="l"/>
              </a:tabLst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Podniková výkonnost je schopnost podniku co nejlépe využívat disponibilní zdroje tak, aby bylo dosaženo stanovených cílů a aby bylo budováno zázemí pro úspěch podniku na trhu.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328592" cy="507703"/>
          </a:xfrm>
        </p:spPr>
        <p:txBody>
          <a:bodyPr/>
          <a:lstStyle/>
          <a:p>
            <a:r>
              <a:rPr lang="cs-CZ" dirty="0" smtClean="0"/>
              <a:t>Vymezení pojmu výkonnost podniku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6644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ct val="30000"/>
              </a:spcBef>
              <a:spcAft>
                <a:spcPct val="30000"/>
              </a:spcAft>
              <a:tabLst>
                <a:tab pos="623888" algn="l"/>
              </a:tabLst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Úroveň řízení</a:t>
            </a:r>
          </a:p>
          <a:p>
            <a:pPr algn="just">
              <a:lnSpc>
                <a:spcPct val="120000"/>
              </a:lnSpc>
              <a:spcBef>
                <a:spcPct val="30000"/>
              </a:spcBef>
              <a:spcAft>
                <a:spcPct val="30000"/>
              </a:spcAft>
              <a:tabLst>
                <a:tab pos="623888" algn="l"/>
              </a:tabLst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Rozpětí zkoumání podniku (celku, pobočky, divize, oddělení, pracovníka)</a:t>
            </a:r>
          </a:p>
          <a:p>
            <a:pPr algn="just">
              <a:lnSpc>
                <a:spcPct val="120000"/>
              </a:lnSpc>
              <a:spcBef>
                <a:spcPct val="30000"/>
              </a:spcBef>
              <a:spcAft>
                <a:spcPct val="30000"/>
              </a:spcAft>
              <a:tabLst>
                <a:tab pos="623888" algn="l"/>
              </a:tabLst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Zaměření na produktový výkon</a:t>
            </a:r>
          </a:p>
          <a:p>
            <a:pPr algn="just">
              <a:lnSpc>
                <a:spcPct val="120000"/>
              </a:lnSpc>
              <a:spcBef>
                <a:spcPct val="30000"/>
              </a:spcBef>
              <a:spcAft>
                <a:spcPct val="30000"/>
              </a:spcAft>
              <a:tabLst>
                <a:tab pos="623888" algn="l"/>
              </a:tabLst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Zaměření na typ podnikatelského subjektu – výrobní podnik, instituce veřejného sektoru</a:t>
            </a:r>
          </a:p>
          <a:p>
            <a:pPr algn="just">
              <a:lnSpc>
                <a:spcPct val="120000"/>
              </a:lnSpc>
              <a:spcBef>
                <a:spcPct val="30000"/>
              </a:spcBef>
              <a:spcAft>
                <a:spcPct val="30000"/>
              </a:spcAft>
              <a:tabLst>
                <a:tab pos="623888" algn="l"/>
              </a:tabLst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Nositele výkonu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624736" cy="507703"/>
          </a:xfrm>
        </p:spPr>
        <p:txBody>
          <a:bodyPr/>
          <a:lstStyle/>
          <a:p>
            <a:r>
              <a:rPr lang="cs-CZ" dirty="0" smtClean="0"/>
              <a:t>Výkonnost je zkoumána z celé řady hledisek: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1895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ct val="30000"/>
              </a:spcBef>
              <a:spcAft>
                <a:spcPct val="30000"/>
              </a:spcAft>
              <a:tabLst>
                <a:tab pos="623888" algn="l"/>
              </a:tabLst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Realizační fáze řídícího procesu – měření, zpětná vazba, učení se</a:t>
            </a:r>
          </a:p>
          <a:p>
            <a:pPr algn="just">
              <a:lnSpc>
                <a:spcPct val="120000"/>
              </a:lnSpc>
              <a:spcBef>
                <a:spcPct val="30000"/>
              </a:spcBef>
              <a:spcAft>
                <a:spcPct val="30000"/>
              </a:spcAft>
              <a:tabLst>
                <a:tab pos="623888" algn="l"/>
              </a:tabLst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Zaměření na moderní tendence – udržitelné podnikání, udržitelný výkonnost</a:t>
            </a:r>
          </a:p>
          <a:p>
            <a:pPr algn="just">
              <a:lnSpc>
                <a:spcPct val="120000"/>
              </a:lnSpc>
              <a:spcBef>
                <a:spcPct val="30000"/>
              </a:spcBef>
              <a:spcAft>
                <a:spcPct val="30000"/>
              </a:spcAft>
              <a:tabLst>
                <a:tab pos="623888" algn="l"/>
              </a:tabLst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Čas – výkonnost krátkodobá, střednědobá, dlouhodobá</a:t>
            </a:r>
          </a:p>
          <a:p>
            <a:pPr algn="just">
              <a:lnSpc>
                <a:spcPct val="120000"/>
              </a:lnSpc>
              <a:spcBef>
                <a:spcPct val="30000"/>
              </a:spcBef>
              <a:spcAft>
                <a:spcPct val="30000"/>
              </a:spcAft>
              <a:tabLst>
                <a:tab pos="623888" algn="l"/>
              </a:tabLst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Způsob vyhodnocení – posuzování objektivně, subjektivně, vyváženě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624736" cy="507703"/>
          </a:xfrm>
        </p:spPr>
        <p:txBody>
          <a:bodyPr/>
          <a:lstStyle/>
          <a:p>
            <a:r>
              <a:rPr lang="cs-CZ" dirty="0" smtClean="0"/>
              <a:t>Výkonnost je zkoumána z celé řady hledisek: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1770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ct val="30000"/>
              </a:spcBef>
              <a:spcAft>
                <a:spcPct val="30000"/>
              </a:spcAft>
              <a:tabLst>
                <a:tab pos="623888" algn="l"/>
              </a:tabLst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Otázkou je, které procesy, aktivity, činnosti je vhodné v podniku sledovat – měřit, řídit, hodnotit? Jaký způsob měření zvolit? Jaké klíčové indikátory výkonnosti (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KPIs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) pro jednotlivé úrovně řízení měřit? Jak často měřit?</a:t>
            </a:r>
          </a:p>
          <a:p>
            <a:pPr algn="just">
              <a:lnSpc>
                <a:spcPct val="120000"/>
              </a:lnSpc>
              <a:spcBef>
                <a:spcPct val="30000"/>
              </a:spcBef>
              <a:spcAft>
                <a:spcPct val="30000"/>
              </a:spcAft>
              <a:tabLst>
                <a:tab pos="623888" algn="l"/>
              </a:tabLst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Efektivní využití metod a nástrojů měření výkonnosti podniku je předpokladem úspěšnosti podniku a oblastí mající vliv na konkurenční schopnost podniku.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624736" cy="507703"/>
          </a:xfrm>
        </p:spPr>
        <p:txBody>
          <a:bodyPr/>
          <a:lstStyle/>
          <a:p>
            <a:r>
              <a:rPr lang="cs-CZ" dirty="0" smtClean="0"/>
              <a:t>Výkonnost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142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ct val="30000"/>
              </a:spcBef>
              <a:spcAft>
                <a:spcPct val="30000"/>
              </a:spcAft>
              <a:tabLst>
                <a:tab pos="623888" algn="l"/>
              </a:tabLst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Výkonnost v oblasti řízení zvyšuje oblast prvků, z nichž každý se dotýká práce s lidmi. Jedná se o tyto prvky:</a:t>
            </a:r>
          </a:p>
          <a:p>
            <a:pPr lvl="1" algn="just">
              <a:lnSpc>
                <a:spcPct val="120000"/>
              </a:lnSpc>
              <a:spcBef>
                <a:spcPct val="30000"/>
              </a:spcBef>
              <a:spcAft>
                <a:spcPct val="30000"/>
              </a:spcAft>
              <a:tabLst>
                <a:tab pos="623888" algn="l"/>
              </a:tabLst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Strategie</a:t>
            </a:r>
          </a:p>
          <a:p>
            <a:pPr lvl="1" algn="just">
              <a:lnSpc>
                <a:spcPct val="120000"/>
              </a:lnSpc>
              <a:spcBef>
                <a:spcPct val="30000"/>
              </a:spcBef>
              <a:spcAft>
                <a:spcPct val="30000"/>
              </a:spcAft>
              <a:tabLst>
                <a:tab pos="623888" algn="l"/>
              </a:tabLst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Struktura</a:t>
            </a:r>
          </a:p>
          <a:p>
            <a:pPr lvl="1" algn="just">
              <a:lnSpc>
                <a:spcPct val="120000"/>
              </a:lnSpc>
              <a:spcBef>
                <a:spcPct val="30000"/>
              </a:spcBef>
              <a:spcAft>
                <a:spcPct val="30000"/>
              </a:spcAft>
              <a:tabLst>
                <a:tab pos="623888" algn="l"/>
              </a:tabLst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Systémy</a:t>
            </a:r>
          </a:p>
          <a:p>
            <a:pPr lvl="1" algn="just">
              <a:lnSpc>
                <a:spcPct val="120000"/>
              </a:lnSpc>
              <a:spcBef>
                <a:spcPct val="30000"/>
              </a:spcBef>
              <a:spcAft>
                <a:spcPct val="30000"/>
              </a:spcAft>
              <a:tabLst>
                <a:tab pos="623888" algn="l"/>
              </a:tabLst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Znalosti a dovednosti</a:t>
            </a:r>
          </a:p>
          <a:p>
            <a:pPr lvl="1" algn="just">
              <a:lnSpc>
                <a:spcPct val="120000"/>
              </a:lnSpc>
              <a:spcBef>
                <a:spcPct val="30000"/>
              </a:spcBef>
              <a:spcAft>
                <a:spcPct val="30000"/>
              </a:spcAft>
              <a:tabLst>
                <a:tab pos="623888" algn="l"/>
              </a:tabLst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Styl řízení</a:t>
            </a:r>
          </a:p>
          <a:p>
            <a:pPr lvl="1" algn="just">
              <a:lnSpc>
                <a:spcPct val="120000"/>
              </a:lnSpc>
              <a:spcBef>
                <a:spcPct val="30000"/>
              </a:spcBef>
              <a:spcAft>
                <a:spcPct val="30000"/>
              </a:spcAft>
              <a:tabLst>
                <a:tab pos="623888" algn="l"/>
              </a:tabLst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Společné sdílené hodnoty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624736" cy="507703"/>
          </a:xfrm>
        </p:spPr>
        <p:txBody>
          <a:bodyPr/>
          <a:lstStyle/>
          <a:p>
            <a:r>
              <a:rPr lang="cs-CZ" dirty="0" smtClean="0"/>
              <a:t>Výkonnost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7150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ct val="30000"/>
              </a:spcBef>
              <a:spcAft>
                <a:spcPct val="30000"/>
              </a:spcAft>
              <a:tabLst>
                <a:tab pos="623888" algn="l"/>
              </a:tabLst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Je taková výkonnost podniku, která se chová odpovědně ke společnosti, hodnotám, ctí výkonnost podniku, který svými aktivitami nezatěžuje životní prostředí více než je nutné.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624736" cy="507703"/>
          </a:xfrm>
        </p:spPr>
        <p:txBody>
          <a:bodyPr/>
          <a:lstStyle/>
          <a:p>
            <a:r>
              <a:rPr lang="cs-CZ" dirty="0" smtClean="0"/>
              <a:t>Udržitelná výkonnost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5986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ct val="30000"/>
              </a:spcBef>
              <a:spcAft>
                <a:spcPct val="30000"/>
              </a:spcAft>
              <a:tabLst>
                <a:tab pos="623888" algn="l"/>
              </a:tabLst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Podoba a kvalita procesu měření podnikové výkonnosti je výrazným determinujícím prvkem úspěchu systému řízení výkonnosti podniku. Princip výkonnosti vychází z myšlenky, že snaha o řízení má být vynakládána jen v těch zásadních oblastech a podnikových sférách, které je možné měřit.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624736" cy="507703"/>
          </a:xfrm>
        </p:spPr>
        <p:txBody>
          <a:bodyPr/>
          <a:lstStyle/>
          <a:p>
            <a:r>
              <a:rPr lang="cs-CZ" dirty="0" smtClean="0"/>
              <a:t>Výkonnost podniku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0213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ct val="30000"/>
              </a:spcBef>
              <a:spcAft>
                <a:spcPct val="30000"/>
              </a:spcAft>
              <a:tabLst>
                <a:tab pos="623888" algn="l"/>
              </a:tabLst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Kritické faktory úspěchu (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Critical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Success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Factor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) – jsou faktory, na nichž přímou měrou závisí úspěch procesu. Mohou to být vstupy, paralelní činnosti nebo procesy, další aspekty vymezující prostředí, ve kterém je proces realizován. CSF mají přímý vztah k cílům procesu.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624736" cy="507703"/>
          </a:xfrm>
        </p:spPr>
        <p:txBody>
          <a:bodyPr/>
          <a:lstStyle/>
          <a:p>
            <a:r>
              <a:rPr lang="cs-CZ" dirty="0" smtClean="0"/>
              <a:t>Výkonnost podniku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749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Konkurenceschopnost</a:t>
            </a:r>
          </a:p>
          <a:p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Faktory determinující výkonný podnik</a:t>
            </a:r>
          </a:p>
          <a:p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Dimenze výkonnosti</a:t>
            </a:r>
          </a:p>
          <a:p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Vymezení pojmu výkonnost</a:t>
            </a:r>
          </a:p>
          <a:p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Udržitelná výkonnost</a:t>
            </a:r>
          </a:p>
          <a:p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Měření výkonnosti</a:t>
            </a:r>
          </a:p>
          <a:p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Řízení výkonnosti</a:t>
            </a:r>
          </a:p>
          <a:p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ct val="30000"/>
              </a:spcBef>
              <a:spcAft>
                <a:spcPct val="30000"/>
              </a:spcAft>
              <a:tabLst>
                <a:tab pos="623888" algn="l"/>
              </a:tabLst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Klíčové indikátory/ukazatele výkonnosti (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Key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Performance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Indicator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) – jsou kvantitativní měřítka sloužící pro posouzení dosahovaných výsledků. Obvykle se při jejich hodnotovém vyjádření vychází z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benchmarkingu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s firmami podobného zaměření a dalších porovnatelných zásadních charakteristik. Jsou navázány na kritické faktory úspěchu a slouží rovněž pro měření výkonnosti procesu jako celku. Pro volbu a nastavení KPI je důležitá organizace společnosti a její strategické cíle, respektive organizační zabezpečení procesů.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624736" cy="507703"/>
          </a:xfrm>
        </p:spPr>
        <p:txBody>
          <a:bodyPr/>
          <a:lstStyle/>
          <a:p>
            <a:r>
              <a:rPr lang="cs-CZ" dirty="0" smtClean="0"/>
              <a:t>Výkonnost podniku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5580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ct val="30000"/>
              </a:spcBef>
              <a:spcAft>
                <a:spcPct val="30000"/>
              </a:spcAft>
              <a:tabLst>
                <a:tab pos="623888" algn="l"/>
              </a:tabLst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Uvádí se, že použití klasických nebo moderních finančních ukazatelů podnikové výkonnosti ekonomiky pro hodnocení celkové výkonnosti podniku a udržitelnosti nemá dostatečnou vypovídací hodnotu.</a:t>
            </a:r>
          </a:p>
          <a:p>
            <a:pPr algn="just">
              <a:lnSpc>
                <a:spcPct val="120000"/>
              </a:lnSpc>
              <a:spcBef>
                <a:spcPct val="30000"/>
              </a:spcBef>
              <a:spcAft>
                <a:spcPct val="30000"/>
              </a:spcAft>
              <a:tabLst>
                <a:tab pos="623888" algn="l"/>
              </a:tabLst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je důležité vytvořit měřitelné a relevantní cíle udržitelného rozvoje a vhodné metriky. Dále také integrovaný reporting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inančních a nefinančních informací.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624736" cy="507703"/>
          </a:xfrm>
        </p:spPr>
        <p:txBody>
          <a:bodyPr/>
          <a:lstStyle/>
          <a:p>
            <a:r>
              <a:rPr lang="cs-CZ" dirty="0" smtClean="0"/>
              <a:t>Výkonnost podniku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0161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ct val="30000"/>
              </a:spcBef>
              <a:spcAft>
                <a:spcPct val="30000"/>
              </a:spcAft>
              <a:tabLst>
                <a:tab pos="623888" algn="l"/>
              </a:tabLst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Kompatibilnost – zajištění souladu KPIS s cíli organizace</a:t>
            </a:r>
          </a:p>
          <a:p>
            <a:pPr algn="just">
              <a:lnSpc>
                <a:spcPct val="120000"/>
              </a:lnSpc>
              <a:spcBef>
                <a:spcPct val="30000"/>
              </a:spcBef>
              <a:spcAft>
                <a:spcPct val="30000"/>
              </a:spcAft>
              <a:tabLst>
                <a:tab pos="623888" algn="l"/>
              </a:tabLst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Ovlivnitelnost – definování odpovědnosti</a:t>
            </a:r>
          </a:p>
          <a:p>
            <a:pPr algn="just">
              <a:lnSpc>
                <a:spcPct val="120000"/>
              </a:lnSpc>
              <a:spcBef>
                <a:spcPct val="30000"/>
              </a:spcBef>
              <a:spcAft>
                <a:spcPct val="30000"/>
              </a:spcAft>
              <a:tabLst>
                <a:tab pos="623888" algn="l"/>
              </a:tabLst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Aktuálnost, včasnost</a:t>
            </a:r>
          </a:p>
          <a:p>
            <a:pPr algn="just">
              <a:lnSpc>
                <a:spcPct val="120000"/>
              </a:lnSpc>
              <a:spcBef>
                <a:spcPct val="30000"/>
              </a:spcBef>
              <a:spcAft>
                <a:spcPct val="30000"/>
              </a:spcAft>
              <a:tabLst>
                <a:tab pos="623888" algn="l"/>
              </a:tabLst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Minimální zkreslení a nestrannost při měření</a:t>
            </a:r>
          </a:p>
          <a:p>
            <a:pPr algn="just">
              <a:lnSpc>
                <a:spcPct val="120000"/>
              </a:lnSpc>
              <a:spcBef>
                <a:spcPct val="30000"/>
              </a:spcBef>
              <a:spcAft>
                <a:spcPct val="30000"/>
              </a:spcAft>
              <a:tabLst>
                <a:tab pos="623888" algn="l"/>
              </a:tabLst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Srozumitelnost</a:t>
            </a:r>
          </a:p>
          <a:p>
            <a:pPr algn="just">
              <a:lnSpc>
                <a:spcPct val="120000"/>
              </a:lnSpc>
              <a:spcBef>
                <a:spcPct val="30000"/>
              </a:spcBef>
              <a:spcAft>
                <a:spcPct val="30000"/>
              </a:spcAft>
              <a:tabLst>
                <a:tab pos="623888" algn="l"/>
              </a:tabLst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Efektivnost získané informace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00800" cy="507703"/>
          </a:xfrm>
        </p:spPr>
        <p:txBody>
          <a:bodyPr/>
          <a:lstStyle/>
          <a:p>
            <a:r>
              <a:rPr lang="cs-CZ" dirty="0" smtClean="0"/>
              <a:t>Základní vlastnosti ukazatelů řízení výkonnosti podniku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9054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ct val="30000"/>
              </a:spcBef>
              <a:spcAft>
                <a:spcPct val="30000"/>
              </a:spcAft>
              <a:tabLst>
                <a:tab pos="623888" algn="l"/>
              </a:tabLst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Finanční a nefinanční měřítka výkonnosti</a:t>
            </a:r>
          </a:p>
          <a:p>
            <a:pPr algn="just">
              <a:lnSpc>
                <a:spcPct val="120000"/>
              </a:lnSpc>
              <a:spcBef>
                <a:spcPct val="30000"/>
              </a:spcBef>
              <a:spcAft>
                <a:spcPct val="30000"/>
              </a:spcAft>
              <a:tabLst>
                <a:tab pos="623888" algn="l"/>
              </a:tabLst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Nefinanční ukazatele výkonnosti:</a:t>
            </a:r>
          </a:p>
          <a:p>
            <a:pPr lvl="1" algn="just">
              <a:lnSpc>
                <a:spcPct val="120000"/>
              </a:lnSpc>
              <a:spcBef>
                <a:spcPct val="30000"/>
              </a:spcBef>
              <a:spcAft>
                <a:spcPct val="30000"/>
              </a:spcAft>
              <a:tabLst>
                <a:tab pos="623888" algn="l"/>
              </a:tabLst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Postavení podniku na trhu (firemní značka, podíl nových výrobků)</a:t>
            </a:r>
          </a:p>
          <a:p>
            <a:pPr lvl="1" algn="just">
              <a:lnSpc>
                <a:spcPct val="120000"/>
              </a:lnSpc>
              <a:spcBef>
                <a:spcPct val="30000"/>
              </a:spcBef>
              <a:spcAft>
                <a:spcPct val="30000"/>
              </a:spcAft>
              <a:tabLst>
                <a:tab pos="623888" algn="l"/>
              </a:tabLst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Vztah k zákazníkům podniku (pružnost odezvy na potřeby zákazníka)</a:t>
            </a:r>
          </a:p>
          <a:p>
            <a:pPr lvl="1" algn="just">
              <a:lnSpc>
                <a:spcPct val="120000"/>
              </a:lnSpc>
              <a:spcBef>
                <a:spcPct val="30000"/>
              </a:spcBef>
              <a:spcAft>
                <a:spcPct val="30000"/>
              </a:spcAft>
              <a:tabLst>
                <a:tab pos="623888" algn="l"/>
              </a:tabLst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Inovační potenciál a inovační chování (počet nových výrobků)</a:t>
            </a:r>
          </a:p>
          <a:p>
            <a:pPr lvl="1" algn="just">
              <a:lnSpc>
                <a:spcPct val="120000"/>
              </a:lnSpc>
              <a:spcBef>
                <a:spcPct val="30000"/>
              </a:spcBef>
              <a:spcAft>
                <a:spcPct val="30000"/>
              </a:spcAft>
              <a:tabLst>
                <a:tab pos="623888" algn="l"/>
              </a:tabLst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Potenciál pracovních sil podniku (kvalifikace pracovníků, vztahy na pracovišti)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00800" cy="507703"/>
          </a:xfrm>
        </p:spPr>
        <p:txBody>
          <a:bodyPr/>
          <a:lstStyle/>
          <a:p>
            <a:r>
              <a:rPr lang="cs-CZ" dirty="0" smtClean="0"/>
              <a:t>Výkonnost podniku - měřítka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12148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ct val="30000"/>
              </a:spcBef>
              <a:spcAft>
                <a:spcPct val="30000"/>
              </a:spcAft>
              <a:tabLst>
                <a:tab pos="623888" algn="l"/>
              </a:tabLst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Nefinanční ukazatele odstraňují nedostatky finančních ukazatelů.</a:t>
            </a:r>
          </a:p>
          <a:p>
            <a:pPr algn="just">
              <a:lnSpc>
                <a:spcPct val="120000"/>
              </a:lnSpc>
              <a:spcBef>
                <a:spcPct val="30000"/>
              </a:spcBef>
              <a:spcAft>
                <a:spcPct val="30000"/>
              </a:spcAft>
              <a:tabLst>
                <a:tab pos="623888" algn="l"/>
              </a:tabLst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Tradiční finanční ukazatele ztrácí na významu z hlediska posuzování dlouhodobé konkurenceschopnosti podnikání.</a:t>
            </a:r>
          </a:p>
          <a:p>
            <a:pPr algn="just">
              <a:lnSpc>
                <a:spcPct val="120000"/>
              </a:lnSpc>
              <a:spcBef>
                <a:spcPct val="30000"/>
              </a:spcBef>
              <a:spcAft>
                <a:spcPct val="30000"/>
              </a:spcAft>
              <a:tabLst>
                <a:tab pos="623888" algn="l"/>
              </a:tabLst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Podnik by měl pamatovat na vyváženost mezi finančními a nefinančními měřítky.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00800" cy="507703"/>
          </a:xfrm>
        </p:spPr>
        <p:txBody>
          <a:bodyPr/>
          <a:lstStyle/>
          <a:p>
            <a:r>
              <a:rPr lang="cs-CZ" dirty="0" smtClean="0"/>
              <a:t>Výkonnost podniku - měřítka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64531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ct val="30000"/>
              </a:spcBef>
              <a:spcAft>
                <a:spcPct val="30000"/>
              </a:spcAft>
              <a:tabLst>
                <a:tab pos="623888" algn="l"/>
              </a:tabLst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Řízení výkonnosti přispívá k následujícím manažerským činnostem v organizaci:</a:t>
            </a:r>
          </a:p>
          <a:p>
            <a:pPr lvl="1" algn="just">
              <a:lnSpc>
                <a:spcPct val="120000"/>
              </a:lnSpc>
              <a:spcBef>
                <a:spcPct val="30000"/>
              </a:spcBef>
              <a:spcAft>
                <a:spcPct val="30000"/>
              </a:spcAft>
              <a:tabLst>
                <a:tab pos="623888" algn="l"/>
              </a:tabLst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Tvorbě a implementaci strategií a politik</a:t>
            </a:r>
          </a:p>
          <a:p>
            <a:pPr lvl="1" algn="just">
              <a:lnSpc>
                <a:spcPct val="120000"/>
              </a:lnSpc>
              <a:spcBef>
                <a:spcPct val="30000"/>
              </a:spcBef>
              <a:spcAft>
                <a:spcPct val="30000"/>
              </a:spcAft>
              <a:tabLst>
                <a:tab pos="623888" algn="l"/>
              </a:tabLst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Plánování a rozpočtování poskytování produktů a služeb</a:t>
            </a:r>
          </a:p>
          <a:p>
            <a:pPr lvl="1" algn="just">
              <a:lnSpc>
                <a:spcPct val="120000"/>
              </a:lnSpc>
              <a:spcBef>
                <a:spcPct val="30000"/>
              </a:spcBef>
              <a:spcAft>
                <a:spcPct val="30000"/>
              </a:spcAft>
              <a:tabLst>
                <a:tab pos="623888" algn="l"/>
              </a:tabLst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Monitoringu zavádění plánovaných změn</a:t>
            </a:r>
          </a:p>
          <a:p>
            <a:pPr lvl="1" algn="just">
              <a:lnSpc>
                <a:spcPct val="120000"/>
              </a:lnSpc>
              <a:spcBef>
                <a:spcPct val="30000"/>
              </a:spcBef>
              <a:spcAft>
                <a:spcPct val="30000"/>
              </a:spcAft>
              <a:tabLst>
                <a:tab pos="623888" algn="l"/>
              </a:tabLst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Zlepšování efektivnosti poskytovaných služeb a organizace samotné</a:t>
            </a:r>
          </a:p>
          <a:p>
            <a:pPr lvl="1" algn="just">
              <a:lnSpc>
                <a:spcPct val="120000"/>
              </a:lnSpc>
              <a:spcBef>
                <a:spcPct val="30000"/>
              </a:spcBef>
              <a:spcAft>
                <a:spcPct val="30000"/>
              </a:spcAft>
              <a:tabLst>
                <a:tab pos="623888" algn="l"/>
              </a:tabLst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Ujišťování se o efektivním využívání zdrojů</a:t>
            </a:r>
          </a:p>
          <a:p>
            <a:pPr lvl="1" algn="just">
              <a:lnSpc>
                <a:spcPct val="120000"/>
              </a:lnSpc>
              <a:spcBef>
                <a:spcPct val="30000"/>
              </a:spcBef>
              <a:spcAft>
                <a:spcPct val="30000"/>
              </a:spcAft>
              <a:tabLst>
                <a:tab pos="623888" algn="l"/>
              </a:tabLst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Zvyšování účinnosti rozhodování</a:t>
            </a:r>
          </a:p>
          <a:p>
            <a:pPr lvl="1" algn="just">
              <a:lnSpc>
                <a:spcPct val="120000"/>
              </a:lnSpc>
              <a:spcBef>
                <a:spcPct val="30000"/>
              </a:spcBef>
              <a:spcAft>
                <a:spcPct val="30000"/>
              </a:spcAft>
              <a:tabLst>
                <a:tab pos="623888" algn="l"/>
              </a:tabLst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Srovnávání se s konkurencí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00800" cy="507703"/>
          </a:xfrm>
        </p:spPr>
        <p:txBody>
          <a:bodyPr/>
          <a:lstStyle/>
          <a:p>
            <a:r>
              <a:rPr lang="cs-CZ" dirty="0" smtClean="0"/>
              <a:t>Řízení výkonnosti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0332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771550"/>
            <a:ext cx="70567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spcAft>
                <a:spcPct val="45000"/>
              </a:spcAft>
              <a:buNone/>
              <a:defRPr/>
            </a:pPr>
            <a:r>
              <a:rPr lang="cs-CZ" sz="1800" dirty="0" smtClean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Prezentace uvádí základní pojmy spojené s výkonností a konkurenceschopností podniku. Jsou představeny dimenze výkonnosti, ukazatele finanční a nefinanční výkonnosti, základní vlastnosti ukazatelů. Je důležité vědět, že </a:t>
            </a:r>
            <a:r>
              <a:rPr lang="cs-CZ" sz="1800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ř</a:t>
            </a:r>
            <a:r>
              <a:rPr lang="cs-CZ" sz="1800" dirty="0" smtClean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ízení </a:t>
            </a:r>
            <a:r>
              <a:rPr lang="cs-CZ" sz="1800" smtClean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výkonnosti podniku přispívá </a:t>
            </a:r>
            <a:r>
              <a:rPr lang="cs-CZ" sz="1800" dirty="0" smtClean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k efektivnímu plnění manažerských činností.</a:t>
            </a:r>
            <a:endParaRPr lang="cs-CZ" sz="1800" dirty="0">
              <a:solidFill>
                <a:srgbClr val="30787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696744" cy="507703"/>
          </a:xfrm>
        </p:spPr>
        <p:txBody>
          <a:bodyPr/>
          <a:lstStyle/>
          <a:p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620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spcBef>
                <a:spcPct val="50000"/>
              </a:spcBef>
              <a:spcAft>
                <a:spcPct val="60000"/>
              </a:spcAft>
              <a:buNone/>
            </a:pP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Konkurenceschpnost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podniku je definována jako schopnost podniku soutěžit se svými produkty (zbožím, službami) na trhu a u spotřebitelů úspěšně obchod zrealizovat.</a:t>
            </a:r>
          </a:p>
          <a:p>
            <a:pPr marL="0" indent="0" algn="just">
              <a:lnSpc>
                <a:spcPct val="120000"/>
              </a:lnSpc>
              <a:spcBef>
                <a:spcPct val="50000"/>
              </a:spcBef>
              <a:spcAft>
                <a:spcPct val="60000"/>
              </a:spcAft>
              <a:buNone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Je základní podmínkou existence podniku, jako schopnost udržovat a rozšiřovat bohatství (majetek) vlastníků podniku.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smtClean="0"/>
              <a:t>Konkurenceschopnost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088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30162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spcBef>
                <a:spcPct val="50000"/>
              </a:spcBef>
              <a:spcAft>
                <a:spcPct val="60000"/>
              </a:spcAft>
              <a:buNone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Kromě 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Porterova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modelu se doporučuje pro hodnocení podnikové konkurenční schopnosti využívat např. analýzu silných a slabých stránek podnikání, příležitostí a hrozeb (tzv. SWOT analýzu).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smtClean="0"/>
              <a:t>Konkurenceschopnost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657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spcBef>
                <a:spcPct val="50000"/>
              </a:spcBef>
              <a:spcAft>
                <a:spcPct val="60000"/>
              </a:spcAft>
              <a:buNone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Například Burešová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a Dvořáková (2013) shrnují klíčové faktory determinující dlouhodobě a udržitelně výkonný podnik jako základ jeho konkurenční schopnosti v blízké budoucnosti.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472608" cy="507703"/>
          </a:xfrm>
        </p:spPr>
        <p:txBody>
          <a:bodyPr/>
          <a:lstStyle/>
          <a:p>
            <a:r>
              <a:rPr lang="cs-CZ" dirty="0" smtClean="0"/>
              <a:t>Faktory determinující výkonný podnik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233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  <a:spcAft>
                <a:spcPct val="30000"/>
              </a:spcAft>
              <a:tabLst>
                <a:tab pos="623888" algn="l"/>
              </a:tabLst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Kvalita lidských zdrojů, lidského kapitálu</a:t>
            </a:r>
            <a:endParaRPr lang="cs-CZ" sz="20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ct val="30000"/>
              </a:spcBef>
              <a:spcAft>
                <a:spcPct val="30000"/>
              </a:spcAft>
              <a:tabLst>
                <a:tab pos="623888" algn="l"/>
              </a:tabLst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Úroveň a zajištění informačních systémů podniku</a:t>
            </a:r>
          </a:p>
          <a:p>
            <a:pPr>
              <a:lnSpc>
                <a:spcPct val="120000"/>
              </a:lnSpc>
              <a:spcBef>
                <a:spcPct val="30000"/>
              </a:spcBef>
              <a:spcAft>
                <a:spcPct val="30000"/>
              </a:spcAft>
              <a:tabLst>
                <a:tab pos="623888" algn="l"/>
              </a:tabLst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Úroveň finančního řízení – přístup ke kapitálu</a:t>
            </a:r>
          </a:p>
          <a:p>
            <a:pPr>
              <a:lnSpc>
                <a:spcPct val="120000"/>
              </a:lnSpc>
              <a:spcBef>
                <a:spcPct val="30000"/>
              </a:spcBef>
              <a:spcAft>
                <a:spcPct val="30000"/>
              </a:spcAft>
              <a:tabLst>
                <a:tab pos="623888" algn="l"/>
              </a:tabLst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Kvalita managementu – systému řízení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328592" cy="507703"/>
          </a:xfrm>
        </p:spPr>
        <p:txBody>
          <a:bodyPr/>
          <a:lstStyle/>
          <a:p>
            <a:r>
              <a:rPr lang="cs-CZ" dirty="0" smtClean="0"/>
              <a:t>Faktory determinující výkonný podnik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559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  <a:spcAft>
                <a:spcPct val="30000"/>
              </a:spcAft>
              <a:tabLst>
                <a:tab pos="623888" algn="l"/>
              </a:tabLst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V&amp;V&amp;I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ct val="30000"/>
              </a:spcBef>
              <a:spcAft>
                <a:spcPct val="30000"/>
              </a:spcAft>
              <a:tabLst>
                <a:tab pos="623888" algn="l"/>
              </a:tabLst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Logistika, výroba</a:t>
            </a:r>
          </a:p>
          <a:p>
            <a:pPr>
              <a:lnSpc>
                <a:spcPct val="120000"/>
              </a:lnSpc>
              <a:spcBef>
                <a:spcPct val="30000"/>
              </a:spcBef>
              <a:spcAft>
                <a:spcPct val="30000"/>
              </a:spcAft>
              <a:tabLst>
                <a:tab pos="623888" algn="l"/>
              </a:tabLst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Marketing, odbyt</a:t>
            </a:r>
          </a:p>
          <a:p>
            <a:pPr>
              <a:lnSpc>
                <a:spcPct val="120000"/>
              </a:lnSpc>
              <a:spcBef>
                <a:spcPct val="30000"/>
              </a:spcBef>
              <a:spcAft>
                <a:spcPct val="30000"/>
              </a:spcAft>
              <a:tabLst>
                <a:tab pos="623888" algn="l"/>
              </a:tabLst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Doprovodné služby, zákaznický servis</a:t>
            </a:r>
          </a:p>
          <a:p>
            <a:pPr>
              <a:lnSpc>
                <a:spcPct val="120000"/>
              </a:lnSpc>
              <a:spcBef>
                <a:spcPct val="30000"/>
              </a:spcBef>
              <a:spcAft>
                <a:spcPct val="30000"/>
              </a:spcAft>
              <a:tabLst>
                <a:tab pos="623888" algn="l"/>
              </a:tabLst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Práce s informacemi</a:t>
            </a:r>
          </a:p>
          <a:p>
            <a:pPr>
              <a:lnSpc>
                <a:spcPct val="120000"/>
              </a:lnSpc>
              <a:spcBef>
                <a:spcPct val="30000"/>
              </a:spcBef>
              <a:spcAft>
                <a:spcPct val="30000"/>
              </a:spcAft>
              <a:tabLst>
                <a:tab pos="623888" algn="l"/>
              </a:tabLst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Úroveň řízení procesů a rizik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328592" cy="507703"/>
          </a:xfrm>
        </p:spPr>
        <p:txBody>
          <a:bodyPr/>
          <a:lstStyle/>
          <a:p>
            <a:r>
              <a:rPr lang="cs-CZ" dirty="0" smtClean="0"/>
              <a:t>Faktory determinující výkonný podnik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109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  <a:spcAft>
                <a:spcPct val="30000"/>
              </a:spcAft>
              <a:tabLst>
                <a:tab pos="623888" algn="l"/>
              </a:tabLst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Efektivnost (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efficiency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lnSpc>
                <a:spcPct val="120000"/>
              </a:lnSpc>
              <a:spcBef>
                <a:spcPct val="30000"/>
              </a:spcBef>
              <a:spcAft>
                <a:spcPct val="30000"/>
              </a:spcAft>
              <a:tabLst>
                <a:tab pos="623888" algn="l"/>
              </a:tabLst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Účelnost (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effectiveness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lnSpc>
                <a:spcPct val="120000"/>
              </a:lnSpc>
              <a:spcBef>
                <a:spcPct val="30000"/>
              </a:spcBef>
              <a:spcAft>
                <a:spcPct val="30000"/>
              </a:spcAft>
              <a:tabLst>
                <a:tab pos="623888" algn="l"/>
              </a:tabLst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Hospodárnost (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economy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lnSpc>
                <a:spcPct val="120000"/>
              </a:lnSpc>
              <a:spcBef>
                <a:spcPct val="30000"/>
              </a:spcBef>
              <a:spcAft>
                <a:spcPct val="30000"/>
              </a:spcAft>
              <a:tabLst>
                <a:tab pos="623888" algn="l"/>
              </a:tabLst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Soulad (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compliance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lnSpc>
                <a:spcPct val="120000"/>
              </a:lnSpc>
              <a:spcBef>
                <a:spcPct val="30000"/>
              </a:spcBef>
              <a:spcAft>
                <a:spcPct val="30000"/>
              </a:spcAft>
              <a:tabLst>
                <a:tab pos="623888" algn="l"/>
              </a:tabLst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Kvalita (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quality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328592" cy="507703"/>
          </a:xfrm>
        </p:spPr>
        <p:txBody>
          <a:bodyPr/>
          <a:lstStyle/>
          <a:p>
            <a:r>
              <a:rPr lang="cs-CZ" dirty="0" smtClean="0"/>
              <a:t>Pět dimenzí výkonnosti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153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ct val="30000"/>
              </a:spcBef>
              <a:spcAft>
                <a:spcPct val="30000"/>
              </a:spcAft>
              <a:tabLst>
                <a:tab pos="623888" algn="l"/>
              </a:tabLst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Různorodost pojetí výkonnosti podniku je možné přičítat rozdílům ve vnímání výkonnosti různými zájmovými skupinami pramenícím z jejich očekávání, dosavadních zkušeností, cílů, které chtějí naplnit.</a:t>
            </a:r>
          </a:p>
          <a:p>
            <a:pPr algn="just">
              <a:lnSpc>
                <a:spcPct val="120000"/>
              </a:lnSpc>
              <a:spcBef>
                <a:spcPct val="30000"/>
              </a:spcBef>
              <a:spcAft>
                <a:spcPct val="30000"/>
              </a:spcAft>
              <a:tabLst>
                <a:tab pos="623888" algn="l"/>
              </a:tabLst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Často je termín zaměňován za termíny, jako je efektivita, úspěšnost, konkurenceschopnost, stabilita, prosperita, produktivita.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328592" cy="507703"/>
          </a:xfrm>
        </p:spPr>
        <p:txBody>
          <a:bodyPr/>
          <a:lstStyle/>
          <a:p>
            <a:r>
              <a:rPr lang="cs-CZ" dirty="0" smtClean="0"/>
              <a:t>Výkonnost podniku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022654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2550</TotalTime>
  <Words>1268</Words>
  <Application>Microsoft Office PowerPoint</Application>
  <PresentationFormat>Předvádění na obrazovce (16:9)</PresentationFormat>
  <Paragraphs>186</Paragraphs>
  <Slides>26</Slides>
  <Notes>25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1" baseType="lpstr">
      <vt:lpstr>Arial</vt:lpstr>
      <vt:lpstr>Calibri</vt:lpstr>
      <vt:lpstr>Enriqueta</vt:lpstr>
      <vt:lpstr>Times New Roman</vt:lpstr>
      <vt:lpstr>SLU</vt:lpstr>
      <vt:lpstr>Klíčové faktory stabilní konkurenceschopnosti a dlouhodobé výkonnosti podniku</vt:lpstr>
      <vt:lpstr>Obsah</vt:lpstr>
      <vt:lpstr>Konkurenceschopnost</vt:lpstr>
      <vt:lpstr>Konkurenceschopnost</vt:lpstr>
      <vt:lpstr>Faktory determinující výkonný podnik</vt:lpstr>
      <vt:lpstr>Faktory determinující výkonný podnik</vt:lpstr>
      <vt:lpstr>Faktory determinující výkonný podnik</vt:lpstr>
      <vt:lpstr>Pět dimenzí výkonnosti</vt:lpstr>
      <vt:lpstr>Výkonnost podniku</vt:lpstr>
      <vt:lpstr>Vymezení pojmu výkonnost podniku</vt:lpstr>
      <vt:lpstr>Vymezení pojmu výkonnost podniku</vt:lpstr>
      <vt:lpstr>Vymezení pojmu výkonnost podniku</vt:lpstr>
      <vt:lpstr>Výkonnost je zkoumána z celé řady hledisek:</vt:lpstr>
      <vt:lpstr>Výkonnost je zkoumána z celé řady hledisek:</vt:lpstr>
      <vt:lpstr>Výkonnost</vt:lpstr>
      <vt:lpstr>Výkonnost</vt:lpstr>
      <vt:lpstr>Udržitelná výkonnost</vt:lpstr>
      <vt:lpstr>Výkonnost podniku</vt:lpstr>
      <vt:lpstr>Výkonnost podniku</vt:lpstr>
      <vt:lpstr>Výkonnost podniku</vt:lpstr>
      <vt:lpstr>Výkonnost podniku</vt:lpstr>
      <vt:lpstr>Základní vlastnosti ukazatelů řízení výkonnosti podniku</vt:lpstr>
      <vt:lpstr>Výkonnost podniku - měřítka</vt:lpstr>
      <vt:lpstr>Výkonnost podniku - měřítka</vt:lpstr>
      <vt:lpstr>Řízení výkonnosti</vt:lpstr>
      <vt:lpstr>Shrnutí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ryl0001</cp:lastModifiedBy>
  <cp:revision>84</cp:revision>
  <dcterms:created xsi:type="dcterms:W3CDTF">2016-07-06T15:42:34Z</dcterms:created>
  <dcterms:modified xsi:type="dcterms:W3CDTF">2023-02-08T11:25:00Z</dcterms:modified>
</cp:coreProperties>
</file>