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3" r:id="rId4"/>
    <p:sldId id="346" r:id="rId5"/>
    <p:sldId id="326" r:id="rId6"/>
    <p:sldId id="338" r:id="rId7"/>
    <p:sldId id="339" r:id="rId8"/>
    <p:sldId id="327" r:id="rId9"/>
    <p:sldId id="325" r:id="rId10"/>
    <p:sldId id="383" r:id="rId11"/>
    <p:sldId id="328" r:id="rId12"/>
    <p:sldId id="382" r:id="rId13"/>
    <p:sldId id="384" r:id="rId14"/>
    <p:sldId id="385" r:id="rId15"/>
    <p:sldId id="329" r:id="rId16"/>
    <p:sldId id="330" r:id="rId17"/>
    <p:sldId id="332" r:id="rId18"/>
    <p:sldId id="333" r:id="rId19"/>
    <p:sldId id="331" r:id="rId20"/>
    <p:sldId id="340" r:id="rId21"/>
    <p:sldId id="341" r:id="rId22"/>
    <p:sldId id="344" r:id="rId23"/>
    <p:sldId id="334" r:id="rId24"/>
    <p:sldId id="342" r:id="rId25"/>
    <p:sldId id="335" r:id="rId26"/>
    <p:sldId id="345" r:id="rId27"/>
    <p:sldId id="336" r:id="rId28"/>
    <p:sldId id="378" r:id="rId29"/>
    <p:sldId id="379" r:id="rId30"/>
    <p:sldId id="380" r:id="rId31"/>
    <p:sldId id="381" r:id="rId32"/>
    <p:sldId id="324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2336" autoAdjust="0"/>
  </p:normalViewPr>
  <p:slideViewPr>
    <p:cSldViewPr snapToGrid="0">
      <p:cViewPr varScale="1">
        <p:scale>
          <a:sx n="76" d="100"/>
          <a:sy n="76" d="100"/>
        </p:scale>
        <p:origin x="8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BA824-12C1-4D2A-8701-A8D9592850D3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905E-F08C-4E22-BC16-58B332AD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22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17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37429-F58E-4BEE-BBEE-A8E339FE5F28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2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C05A9-8E10-43E6-9F64-85FD254FE693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9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DB0B59-8E4C-4ECF-8360-956B182FDCAE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1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C05A9-8E10-43E6-9F64-85FD254FE693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1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C05A9-8E10-43E6-9F64-85FD254FE693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9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ECBC-367F-4F6E-97F8-378F9661BAE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1196204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835F-7BC4-4113-BF76-130B1DD0012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664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02167" y="1600200"/>
            <a:ext cx="11387667" cy="21732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2167" y="3925889"/>
            <a:ext cx="11387667" cy="21732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9A1B-8C66-4EFB-816A-3BBBC74A3BB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54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02168" y="1600200"/>
            <a:ext cx="5592233" cy="21732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02168" y="3925889"/>
            <a:ext cx="5592233" cy="21732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0B57-CEA1-44F2-8EAD-58A35AF7350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765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8464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designweek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lexmonhart.com/fron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s.wikipedia.org/wiki/Ba%C5%A5a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mondoallarovescia.com/non-mangiate-al-mcdonald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a%C5%A5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/>
            <a:br>
              <a:rPr lang="cs-CZ" sz="5400" dirty="0"/>
            </a:br>
            <a:br>
              <a:rPr lang="cs-CZ" sz="5400" dirty="0"/>
            </a:br>
            <a:r>
              <a:rPr lang="cs-CZ" sz="5400" b="1" dirty="0"/>
              <a:t>Řízení obchodních organizací a strategie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A1767-3F29-45DD-B090-0FFABB32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05" y="88342"/>
            <a:ext cx="9300587" cy="95120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retailingové společnosti – úrovně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EE31E4-4472-44C4-9FF7-4E31F6944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766" y="0"/>
            <a:ext cx="1464833" cy="112789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725DBA7-3EA6-4930-9705-6CAD424DFE88}"/>
              </a:ext>
            </a:extLst>
          </p:cNvPr>
          <p:cNvSpPr/>
          <p:nvPr/>
        </p:nvSpPr>
        <p:spPr>
          <a:xfrm>
            <a:off x="439231" y="1127893"/>
            <a:ext cx="10832951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Úrovně jsou závislé na fázi vývoje firmy (pionýrská, organizační, integrační…).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Rozvinutá společnost:</a:t>
            </a:r>
          </a:p>
          <a:p>
            <a:r>
              <a:rPr lang="cs-CZ" sz="2800" dirty="0"/>
              <a:t>●</a:t>
            </a:r>
            <a:r>
              <a:rPr lang="cs-CZ" sz="2800" b="1" dirty="0">
                <a:solidFill>
                  <a:srgbClr val="FF0000"/>
                </a:solidFill>
              </a:rPr>
              <a:t>Multinacionální (transnacionální) korporace </a:t>
            </a:r>
            <a:r>
              <a:rPr lang="cs-CZ" sz="2800" dirty="0">
                <a:solidFill>
                  <a:srgbClr val="008080"/>
                </a:solidFill>
              </a:rPr>
              <a:t>- provozní jednotky na území různých států, centrála určuje strategii a celkový model řízení firmy. Korporace má nástroje na společné využívání zdrojů firmy, jejich přečerpávání, akumulaci a společné investování.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3 úrovně strategie: korporace, SBU, funkční systém</a:t>
            </a:r>
          </a:p>
          <a:p>
            <a:r>
              <a:rPr lang="cs-CZ" sz="2800" dirty="0"/>
              <a:t>● </a:t>
            </a:r>
            <a:r>
              <a:rPr lang="cs-CZ" sz="2800" b="1" dirty="0">
                <a:solidFill>
                  <a:srgbClr val="FF0000"/>
                </a:solidFill>
              </a:rPr>
              <a:t>Globální korporace </a:t>
            </a:r>
            <a:r>
              <a:rPr lang="cs-CZ" sz="2800" dirty="0">
                <a:solidFill>
                  <a:srgbClr val="008080"/>
                </a:solidFill>
              </a:rPr>
              <a:t>– na úrovni centra rozdělení finančních zdrojů, strategie GSBU- blízkost trhu a na úrovni regionálního a místního vedení.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(blíže 6. kap)</a:t>
            </a:r>
          </a:p>
        </p:txBody>
      </p:sp>
    </p:spTree>
    <p:extLst>
      <p:ext uri="{BB962C8B-B14F-4D97-AF65-F5344CB8AC3E}">
        <p14:creationId xmlns:p14="http://schemas.microsoft.com/office/powerpoint/2010/main" val="86228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74825" y="250177"/>
            <a:ext cx="854075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Příklad cílů retailingové společnosti</a:t>
            </a:r>
            <a:br>
              <a:rPr lang="cs-CZ" sz="2800" b="1" dirty="0">
                <a:solidFill>
                  <a:srgbClr val="008080"/>
                </a:solidFill>
              </a:rPr>
            </a:b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11267" name="TextovéPole 10"/>
          <p:cNvSpPr txBox="1">
            <a:spLocks noChangeArrowheads="1"/>
          </p:cNvSpPr>
          <p:nvPr/>
        </p:nvSpPr>
        <p:spPr bwMode="auto">
          <a:xfrm>
            <a:off x="489067" y="5400488"/>
            <a:ext cx="4248150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Taktické cíle k růstu obratu: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rgbClr val="008080"/>
                </a:solidFill>
              </a:rPr>
              <a:t>získat nové zákazníky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rgbClr val="008080"/>
                </a:solidFill>
              </a:rPr>
              <a:t>zvýšit výdaje zákazníků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rgbClr val="008080"/>
                </a:solidFill>
              </a:rPr>
              <a:t>zákazníky udržet</a:t>
            </a:r>
          </a:p>
        </p:txBody>
      </p:sp>
      <p:sp>
        <p:nvSpPr>
          <p:cNvPr id="11268" name="TextovéPole 11"/>
          <p:cNvSpPr txBox="1">
            <a:spLocks noChangeArrowheads="1"/>
          </p:cNvSpPr>
          <p:nvPr/>
        </p:nvSpPr>
        <p:spPr bwMode="auto">
          <a:xfrm>
            <a:off x="200025" y="554183"/>
            <a:ext cx="11502908" cy="4524315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Strategické cíle: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 zvýšení obratu o x %, </a:t>
            </a:r>
            <a:r>
              <a:rPr lang="cs-CZ" altLang="cs-CZ" sz="2400" dirty="0">
                <a:solidFill>
                  <a:srgbClr val="008080"/>
                </a:solidFill>
              </a:rPr>
              <a:t>resp. udržení obratu, resp. přežití na trhu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 pokračování expanze OO</a:t>
            </a:r>
            <a:r>
              <a:rPr lang="cs-CZ" altLang="cs-CZ" sz="2400" dirty="0">
                <a:solidFill>
                  <a:srgbClr val="008080"/>
                </a:solidFill>
              </a:rPr>
              <a:t>, či udržení pozice na trhu, přechodné zhoršení pozice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   </a:t>
            </a:r>
            <a:r>
              <a:rPr lang="cs-CZ" altLang="cs-CZ" sz="2400" b="1" dirty="0">
                <a:solidFill>
                  <a:srgbClr val="FF0000"/>
                </a:solidFill>
              </a:rPr>
              <a:t>(např. Tesco)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chemeClr val="bg1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zvýšení konkurenceschopnosti, nové formáty prodejen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chemeClr val="bg1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posílení image společnosti - její vlastní značky, posílení v kategorii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nabídky čerstvého zboží </a:t>
            </a:r>
            <a:r>
              <a:rPr lang="cs-CZ" altLang="cs-CZ" sz="2400" b="1" dirty="0">
                <a:solidFill>
                  <a:srgbClr val="FF0000"/>
                </a:solidFill>
              </a:rPr>
              <a:t>(např. Lidl – jednotka čerstvosti</a:t>
            </a:r>
            <a:r>
              <a:rPr lang="cs-CZ" altLang="cs-CZ" sz="2400" b="1" dirty="0">
                <a:solidFill>
                  <a:srgbClr val="00808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 cenová konkurenceschopnost v oblasti zboží základní poptávky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- celkové zvýšení úrovně prodeje </a:t>
            </a:r>
            <a:r>
              <a:rPr lang="cs-CZ" altLang="cs-CZ" sz="2400" b="1" dirty="0">
                <a:solidFill>
                  <a:srgbClr val="FF0000"/>
                </a:solidFill>
              </a:rPr>
              <a:t>(</a:t>
            </a:r>
            <a:r>
              <a:rPr lang="cs-CZ" altLang="cs-CZ" sz="2400" b="1" dirty="0" err="1">
                <a:solidFill>
                  <a:srgbClr val="FF0000"/>
                </a:solidFill>
              </a:rPr>
              <a:t>remodeling</a:t>
            </a:r>
            <a:r>
              <a:rPr lang="cs-CZ" altLang="cs-CZ" sz="2400" b="1" dirty="0">
                <a:solidFill>
                  <a:srgbClr val="FF0000"/>
                </a:solidFill>
              </a:rPr>
              <a:t> - </a:t>
            </a:r>
            <a:r>
              <a:rPr lang="cs-CZ" altLang="cs-CZ" sz="2400" b="1" dirty="0" err="1">
                <a:solidFill>
                  <a:srgbClr val="FF0000"/>
                </a:solidFill>
              </a:rPr>
              <a:t>Lidl</a:t>
            </a:r>
            <a:r>
              <a:rPr lang="cs-CZ" altLang="cs-CZ" sz="2400" b="1" dirty="0">
                <a:solidFill>
                  <a:srgbClr val="FF0000"/>
                </a:solidFill>
              </a:rPr>
              <a:t>, Kaufland).</a:t>
            </a:r>
          </a:p>
        </p:txBody>
      </p:sp>
      <p:pic>
        <p:nvPicPr>
          <p:cNvPr id="11269" name="Picture 9" descr="j02835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34" y="5166331"/>
            <a:ext cx="244951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88F060E-1AE3-4F68-9A86-B7F69D74D776}"/>
              </a:ext>
            </a:extLst>
          </p:cNvPr>
          <p:cNvCxnSpPr/>
          <p:nvPr/>
        </p:nvCxnSpPr>
        <p:spPr>
          <a:xfrm>
            <a:off x="178986" y="1170097"/>
            <a:ext cx="0" cy="42303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6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A1767-3F29-45DD-B090-0FFABB32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01" y="88342"/>
            <a:ext cx="9952391" cy="95120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Podněty ke strategii (nákupu) – v centru pozornosti firem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EE31E4-4472-44C4-9FF7-4E31F6944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766" y="0"/>
            <a:ext cx="1464833" cy="112789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725DBA7-3EA6-4930-9705-6CAD424DFE88}"/>
              </a:ext>
            </a:extLst>
          </p:cNvPr>
          <p:cNvSpPr/>
          <p:nvPr/>
        </p:nvSpPr>
        <p:spPr>
          <a:xfrm>
            <a:off x="187401" y="916877"/>
            <a:ext cx="9007086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• </a:t>
            </a:r>
            <a:r>
              <a:rPr lang="cs-CZ" sz="2800" b="1" dirty="0">
                <a:solidFill>
                  <a:srgbClr val="FF0000"/>
                </a:solidFill>
              </a:rPr>
              <a:t>aktuální a budoucí orientace zákazníků </a:t>
            </a:r>
            <a:r>
              <a:rPr lang="cs-CZ" sz="2800" b="1" dirty="0">
                <a:solidFill>
                  <a:srgbClr val="008080"/>
                </a:solidFill>
              </a:rPr>
              <a:t>a poptávka na trhu zboží  </a:t>
            </a:r>
            <a:r>
              <a:rPr lang="cs-CZ" sz="2800" dirty="0">
                <a:solidFill>
                  <a:srgbClr val="008080"/>
                </a:solidFill>
              </a:rPr>
              <a:t>(viz dále)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• </a:t>
            </a:r>
            <a:r>
              <a:rPr lang="cs-CZ" sz="2800" b="1" dirty="0">
                <a:solidFill>
                  <a:srgbClr val="FF0000"/>
                </a:solidFill>
              </a:rPr>
              <a:t>vývojové směry spojené s technologií</a:t>
            </a:r>
            <a:r>
              <a:rPr lang="cs-CZ" sz="2800" b="1" dirty="0">
                <a:solidFill>
                  <a:srgbClr val="008080"/>
                </a:solidFill>
              </a:rPr>
              <a:t>, internacionalizací ekonomiky i obchodu a změnami v životním stylu (viz dále)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• </a:t>
            </a:r>
            <a:r>
              <a:rPr lang="cs-CZ" sz="2800" b="1" dirty="0">
                <a:solidFill>
                  <a:srgbClr val="FF0000"/>
                </a:solidFill>
              </a:rPr>
              <a:t>vládní politika </a:t>
            </a:r>
            <a:r>
              <a:rPr lang="cs-CZ" sz="2800" dirty="0">
                <a:solidFill>
                  <a:srgbClr val="008080"/>
                </a:solidFill>
              </a:rPr>
              <a:t>(daně a cla, legislativa,  dopravní struktura …), hospodářská politika (např. podpora bytové politiky – prodej stavebního materiálu, vybavení domácností, stopařských služeb apod.)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• </a:t>
            </a:r>
            <a:r>
              <a:rPr lang="cs-CZ" sz="2800" b="1" dirty="0">
                <a:solidFill>
                  <a:srgbClr val="FF0000"/>
                </a:solidFill>
              </a:rPr>
              <a:t>koordinovaná úsilí a hnutí působící v regionu </a:t>
            </a:r>
            <a:r>
              <a:rPr lang="cs-CZ" sz="2800" dirty="0">
                <a:solidFill>
                  <a:srgbClr val="008080"/>
                </a:solidFill>
              </a:rPr>
              <a:t>(vhodnost regionu pro výstavbu prodejen, územní plány, vliv hnutí na ochranu spotřebitelů, systém kontrol obchodního podnikání /nedodržování poctivosti, hygieny/…).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C47749A-F98B-4CC7-9EFA-607839BF8B1A}"/>
              </a:ext>
            </a:extLst>
          </p:cNvPr>
          <p:cNvSpPr txBox="1"/>
          <p:nvPr/>
        </p:nvSpPr>
        <p:spPr>
          <a:xfrm>
            <a:off x="9504785" y="2763536"/>
            <a:ext cx="2499814" cy="34163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Tržní dozor</a:t>
            </a:r>
          </a:p>
          <a:p>
            <a:r>
              <a:rPr lang="cs-CZ" sz="2400" dirty="0">
                <a:solidFill>
                  <a:srgbClr val="FF0000"/>
                </a:solidFill>
              </a:rPr>
              <a:t>ČOI</a:t>
            </a:r>
          </a:p>
          <a:p>
            <a:r>
              <a:rPr lang="cs-CZ" sz="2400" dirty="0">
                <a:solidFill>
                  <a:srgbClr val="FF0000"/>
                </a:solidFill>
              </a:rPr>
              <a:t>SZPI</a:t>
            </a:r>
          </a:p>
          <a:p>
            <a:r>
              <a:rPr lang="cs-CZ" sz="2400" dirty="0">
                <a:solidFill>
                  <a:srgbClr val="FF0000"/>
                </a:solidFill>
              </a:rPr>
              <a:t>ŽÚ</a:t>
            </a:r>
          </a:p>
          <a:p>
            <a:r>
              <a:rPr lang="cs-CZ" sz="2400" dirty="0">
                <a:solidFill>
                  <a:srgbClr val="FF0000"/>
                </a:solidFill>
              </a:rPr>
              <a:t>SOKL…..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Neziskové organizace- </a:t>
            </a:r>
            <a:r>
              <a:rPr lang="cs-CZ" sz="2400" dirty="0">
                <a:solidFill>
                  <a:srgbClr val="FF0000"/>
                </a:solidFill>
              </a:rPr>
              <a:t>SOS, dTest- pomoc spotřebitelům</a:t>
            </a:r>
          </a:p>
        </p:txBody>
      </p:sp>
    </p:spTree>
    <p:extLst>
      <p:ext uri="{BB962C8B-B14F-4D97-AF65-F5344CB8AC3E}">
        <p14:creationId xmlns:p14="http://schemas.microsoft.com/office/powerpoint/2010/main" val="108163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0642" y="171700"/>
            <a:ext cx="9706808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zákazníků </a:t>
            </a:r>
          </a:p>
        </p:txBody>
      </p:sp>
      <p:sp>
        <p:nvSpPr>
          <p:cNvPr id="5128" name="TextovéPole 21"/>
          <p:cNvSpPr txBox="1">
            <a:spLocks noChangeArrowheads="1"/>
          </p:cNvSpPr>
          <p:nvPr/>
        </p:nvSpPr>
        <p:spPr bwMode="auto">
          <a:xfrm>
            <a:off x="6313488" y="1320800"/>
            <a:ext cx="43561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</a:rPr>
              <a:t>Podniková filosofie, vize, poslání</a:t>
            </a:r>
          </a:p>
        </p:txBody>
      </p:sp>
      <p:sp>
        <p:nvSpPr>
          <p:cNvPr id="5130" name="TextovéPole 24"/>
          <p:cNvSpPr txBox="1">
            <a:spLocks noChangeArrowheads="1"/>
          </p:cNvSpPr>
          <p:nvPr/>
        </p:nvSpPr>
        <p:spPr bwMode="auto">
          <a:xfrm>
            <a:off x="1044115" y="1320800"/>
            <a:ext cx="9625473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Megatrendy v chování zákazníků</a:t>
            </a:r>
            <a:r>
              <a:rPr lang="cs-CZ" altLang="cs-CZ" sz="2800" b="1" dirty="0">
                <a:solidFill>
                  <a:srgbClr val="FF0000"/>
                </a:solidFill>
                <a:latin typeface="+mj-lt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●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orientace na výkon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(symboly statusu, exkluzivita)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800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neokonzervatismus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(obliba antikvit, staré zvyky)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800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alternativní orientace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(návrat k přírodě, biopotraviny,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    bylinky, doplňky stravy…)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800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hédonismus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(pěstování těla, sport).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2" y="6495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79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0642" y="171700"/>
            <a:ext cx="9706808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zákazníků </a:t>
            </a:r>
          </a:p>
        </p:txBody>
      </p:sp>
      <p:sp>
        <p:nvSpPr>
          <p:cNvPr id="5128" name="TextovéPole 21"/>
          <p:cNvSpPr txBox="1">
            <a:spLocks noChangeArrowheads="1"/>
          </p:cNvSpPr>
          <p:nvPr/>
        </p:nvSpPr>
        <p:spPr bwMode="auto">
          <a:xfrm>
            <a:off x="6313488" y="1320800"/>
            <a:ext cx="43561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</a:rPr>
              <a:t>Podniková filosofie, vize, poslání</a:t>
            </a:r>
          </a:p>
        </p:txBody>
      </p:sp>
      <p:sp>
        <p:nvSpPr>
          <p:cNvPr id="5130" name="TextovéPole 24"/>
          <p:cNvSpPr txBox="1">
            <a:spLocks noChangeArrowheads="1"/>
          </p:cNvSpPr>
          <p:nvPr/>
        </p:nvSpPr>
        <p:spPr bwMode="auto">
          <a:xfrm>
            <a:off x="112426" y="1320800"/>
            <a:ext cx="11967148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Megatrendy v chování zákazníků</a:t>
            </a:r>
            <a:r>
              <a:rPr lang="cs-CZ" altLang="cs-CZ" sz="2800" b="1" dirty="0">
                <a:solidFill>
                  <a:srgbClr val="FF0000"/>
                </a:solidFill>
                <a:latin typeface="+mj-lt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orientace nové generace na technické vymoženosti doby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8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●●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důraz na konektivitu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(obecně </a:t>
            </a:r>
            <a:r>
              <a:rPr lang="cs-CZ" sz="2800" dirty="0">
                <a:solidFill>
                  <a:srgbClr val="008080"/>
                </a:solidFill>
                <a:latin typeface="+mn-lt"/>
              </a:rPr>
              <a:t>propojení počítačů nebo jiných elektronických zařízení v počítačové síti – rychlost připojení PC k internetu, nositelná technika, aplikace virtuální reality)</a:t>
            </a:r>
            <a:r>
              <a:rPr lang="cs-CZ" sz="2800" b="1" dirty="0">
                <a:solidFill>
                  <a:srgbClr val="008080"/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800" b="1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●●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digitální transformace (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digitální služby, dovednosti, internetové a mobilní bankovnictví)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800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●●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automatizace v obchodě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(samoobslužné technologie, automat. prodejna).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2" y="6495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91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52917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200" b="1" dirty="0">
                <a:solidFill>
                  <a:srgbClr val="008080"/>
                </a:solidFill>
              </a:rPr>
            </a:b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Nejznámější podnikatelské strategie v obchodě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14884" y="1690688"/>
            <a:ext cx="9182798" cy="2971747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cs-CZ" b="1" i="1" u="sng" dirty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b="1" dirty="0">
                <a:solidFill>
                  <a:schemeClr val="bg2"/>
                </a:solidFill>
              </a:rPr>
              <a:t>   </a:t>
            </a:r>
            <a:r>
              <a:rPr lang="cs-CZ" b="1" dirty="0">
                <a:solidFill>
                  <a:srgbClr val="FF0000"/>
                </a:solidFill>
              </a:rPr>
              <a:t>Obchodní organizace nejčastěji využívají tyto strategie: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b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Strategie vedení cenou - Dělej to ve velkém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cs-CZ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Strategie diferenciace - Dělej to nově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Strategie zacílení - Dělej to, co na trhu chybí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EA55DAA-BF0D-4671-BAB1-19C1DA063B7F}"/>
              </a:ext>
            </a:extLst>
          </p:cNvPr>
          <p:cNvSpPr txBox="1"/>
          <p:nvPr/>
        </p:nvSpPr>
        <p:spPr>
          <a:xfrm>
            <a:off x="1014884" y="5458820"/>
            <a:ext cx="918279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+ Strategie reagující na poptávku Trading up a Trading down</a:t>
            </a:r>
          </a:p>
        </p:txBody>
      </p:sp>
    </p:spTree>
    <p:extLst>
      <p:ext uri="{BB962C8B-B14F-4D97-AF65-F5344CB8AC3E}">
        <p14:creationId xmlns:p14="http://schemas.microsoft.com/office/powerpoint/2010/main" val="24945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71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8080"/>
                </a:solidFill>
                <a:effectLst/>
              </a:rPr>
              <a:t>Strategie vedení cenou- Dělej to ve velkém</a:t>
            </a:r>
          </a:p>
        </p:txBody>
      </p:sp>
      <p:sp>
        <p:nvSpPr>
          <p:cNvPr id="48136" name="Text Box 8"/>
          <p:cNvSpPr>
            <a:spLocks noGrp="1" noChangeArrowheads="1"/>
          </p:cNvSpPr>
          <p:nvPr>
            <p:ph type="body" sz="half" idx="2"/>
          </p:nvPr>
        </p:nvSpPr>
        <p:spPr>
          <a:xfrm>
            <a:off x="5880182" y="1901824"/>
            <a:ext cx="5956775" cy="4108451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úspěšný je ten, kdo má největší podíl na trhu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vychází z tzv. „křivky zkušenostního efektu“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ROI-Return on </a:t>
            </a:r>
            <a:r>
              <a:rPr lang="cs-CZ" altLang="cs-CZ" b="1" dirty="0" err="1">
                <a:solidFill>
                  <a:srgbClr val="008080"/>
                </a:solidFill>
              </a:rPr>
              <a:t>Investmen</a:t>
            </a:r>
            <a:r>
              <a:rPr lang="cs-CZ" altLang="cs-CZ" b="1" dirty="0">
                <a:solidFill>
                  <a:srgbClr val="008080"/>
                </a:solidFill>
              </a:rPr>
              <a:t> (návratnost vloženého kapitálu).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Př.: Velké obchodní řetězce a nákupní aliance</a:t>
            </a:r>
          </a:p>
        </p:txBody>
      </p:sp>
      <p:pic>
        <p:nvPicPr>
          <p:cNvPr id="14340" name="Picture 10" descr="j03351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7286" y="1522412"/>
            <a:ext cx="2305050" cy="1725613"/>
          </a:xfrm>
          <a:solidFill>
            <a:srgbClr val="FFFF66"/>
          </a:solidFill>
        </p:spPr>
      </p:pic>
      <p:pic>
        <p:nvPicPr>
          <p:cNvPr id="14341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90" y="4073524"/>
            <a:ext cx="40005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Šipka doleva 1"/>
          <p:cNvSpPr>
            <a:spLocks noChangeArrowheads="1"/>
          </p:cNvSpPr>
          <p:nvPr/>
        </p:nvSpPr>
        <p:spPr bwMode="auto">
          <a:xfrm>
            <a:off x="4362840" y="3388519"/>
            <a:ext cx="1079500" cy="544512"/>
          </a:xfrm>
          <a:prstGeom prst="leftArrow">
            <a:avLst>
              <a:gd name="adj1" fmla="val 50000"/>
              <a:gd name="adj2" fmla="val 50031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668105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  <p:bldP spid="481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7" descr="PieCh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628775"/>
            <a:ext cx="4103688" cy="4464050"/>
          </a:xfrm>
          <a:ln w="28575">
            <a:solidFill>
              <a:srgbClr val="FFFF66"/>
            </a:solidFill>
          </a:ln>
        </p:spPr>
      </p:pic>
      <p:pic>
        <p:nvPicPr>
          <p:cNvPr id="16389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5943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231615513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404813"/>
            <a:ext cx="3887787" cy="2952750"/>
          </a:xfrm>
        </p:spPr>
      </p:pic>
      <p:pic>
        <p:nvPicPr>
          <p:cNvPr id="17411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04813"/>
            <a:ext cx="39243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789364"/>
            <a:ext cx="38877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789364"/>
            <a:ext cx="3924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4012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40750" cy="896938"/>
          </a:xfrm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Strategie diferenciace - Dělej to nově</a:t>
            </a:r>
          </a:p>
        </p:txBody>
      </p:sp>
      <p:sp>
        <p:nvSpPr>
          <p:cNvPr id="51206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600825" y="1553657"/>
            <a:ext cx="5367894" cy="286057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úspěšný je ten, kdo zavádí nové technologie, nové produkty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vychází z tzv. „S – křivek.“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FF0000"/>
                </a:solidFill>
              </a:rPr>
              <a:t>Př.: vznik samoobsluh, elektronizace pohybu zboží, digitalizace…robotizace, AI…</a:t>
            </a:r>
          </a:p>
        </p:txBody>
      </p:sp>
      <p:pic>
        <p:nvPicPr>
          <p:cNvPr id="15365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8" y="3851275"/>
            <a:ext cx="470058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Šipka doleva 1"/>
          <p:cNvSpPr>
            <a:spLocks noChangeArrowheads="1"/>
          </p:cNvSpPr>
          <p:nvPr/>
        </p:nvSpPr>
        <p:spPr bwMode="auto">
          <a:xfrm>
            <a:off x="6600825" y="6008689"/>
            <a:ext cx="1079500" cy="504825"/>
          </a:xfrm>
          <a:prstGeom prst="leftArrow">
            <a:avLst>
              <a:gd name="adj1" fmla="val 50000"/>
              <a:gd name="adj2" fmla="val 49895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pic>
        <p:nvPicPr>
          <p:cNvPr id="1026" name="Picture 2" descr="Trendy v retailu a e-commerce v roce 2024 - Transport-logistika.cz">
            <a:extLst>
              <a:ext uri="{FF2B5EF4-FFF2-40B4-BE49-F238E27FC236}">
                <a16:creationId xmlns:a16="http://schemas.microsoft.com/office/drawing/2014/main" id="{BCEE6551-BEC5-4F4F-BEDC-3C6BFE134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23" y="1553657"/>
            <a:ext cx="31051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907987"/>
            <a:ext cx="4806091" cy="1511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Cílem přednášky je </a:t>
            </a:r>
            <a:r>
              <a:rPr lang="cs-CZ" altLang="cs-CZ" sz="2400" b="1" i="1" dirty="0">
                <a:solidFill>
                  <a:srgbClr val="002060"/>
                </a:solidFill>
              </a:rPr>
              <a:t>pochopit specifika řízení a strategie obchodních organizací s ohledem </a:t>
            </a:r>
          </a:p>
          <a:p>
            <a:pPr marL="0" indent="0" algn="ctr">
              <a:buNone/>
            </a:pPr>
            <a:r>
              <a:rPr lang="cs-CZ" altLang="cs-CZ" sz="2400" b="1" i="1" dirty="0">
                <a:solidFill>
                  <a:srgbClr val="002060"/>
                </a:solidFill>
              </a:rPr>
              <a:t>na chování trhu</a:t>
            </a: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26720" y="2299049"/>
            <a:ext cx="35772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/>
              <a:t>Řízení  obchodních organizací</a:t>
            </a:r>
          </a:p>
          <a:p>
            <a:r>
              <a:rPr lang="cs-CZ" sz="4000" dirty="0"/>
              <a:t>a strategie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9551FB2-08CB-4FC7-AEB6-9EA83C351AD4}"/>
              </a:ext>
            </a:extLst>
          </p:cNvPr>
          <p:cNvSpPr txBox="1"/>
          <p:nvPr/>
        </p:nvSpPr>
        <p:spPr>
          <a:xfrm>
            <a:off x="6380703" y="1788607"/>
            <a:ext cx="331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Klíčová myšlenka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8798" cy="94932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Digitalizace maloobchodu </a:t>
            </a:r>
            <a:r>
              <a:rPr lang="cs-CZ" sz="3200" b="1" dirty="0">
                <a:solidFill>
                  <a:srgbClr val="008080"/>
                </a:solidFill>
              </a:rPr>
              <a:t>– </a:t>
            </a:r>
            <a:r>
              <a:rPr lang="cs-CZ" sz="3200" b="1" dirty="0">
                <a:solidFill>
                  <a:srgbClr val="FF0000"/>
                </a:solidFill>
              </a:rPr>
              <a:t>případová studie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309562" y="1599228"/>
            <a:ext cx="11572875" cy="489364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Když se řekne Microsoft, každému se asi vybaví Excel nebo operační program Windows. Rozsah této společnosti je ale mnohem širší. Říká Vám něco pojem </a:t>
            </a:r>
            <a:r>
              <a:rPr lang="cs-CZ" sz="2400" b="1" dirty="0">
                <a:solidFill>
                  <a:srgbClr val="FF0000"/>
                </a:solidFill>
              </a:rPr>
              <a:t>„chytrá prodejna“? </a:t>
            </a:r>
            <a:r>
              <a:rPr lang="cs-CZ" sz="2400" dirty="0"/>
              <a:t>Pořád nevíte? Tak čtete dál. </a:t>
            </a:r>
          </a:p>
          <a:p>
            <a:r>
              <a:rPr lang="cs-CZ" sz="2400" dirty="0"/>
              <a:t>Díky preferencím zákazníků jsou do digitalizace tlačeni také maloobchodníci. Digitalizace umožňuje vytvoření obrovského prostoru </a:t>
            </a:r>
            <a:r>
              <a:rPr lang="cs-CZ" sz="2400" b="1" dirty="0">
                <a:solidFill>
                  <a:srgbClr val="FF0000"/>
                </a:solidFill>
              </a:rPr>
              <a:t>pro zpracování nejrůznějších dat a posilování vztahu se zákazníkem.</a:t>
            </a:r>
            <a:r>
              <a:rPr lang="cs-CZ" sz="2400" dirty="0"/>
              <a:t> Podle nejrůznějších analýz bude právě digitalizace maloobchodu hlavním trendem příštích let. Microsoft proto představil </a:t>
            </a:r>
            <a:r>
              <a:rPr lang="cs-CZ" sz="2400" b="1" dirty="0">
                <a:solidFill>
                  <a:srgbClr val="FF0000"/>
                </a:solidFill>
              </a:rPr>
              <a:t>obchod nové generace</a:t>
            </a:r>
            <a:r>
              <a:rPr lang="cs-CZ" sz="2400" dirty="0"/>
              <a:t>, ve kterém ukazuje potenciál technologických novinek. Na jednu stranu úžasný pokrok. Dostane vás už jenom samotný vstup do prodejny: </a:t>
            </a:r>
          </a:p>
          <a:p>
            <a:r>
              <a:rPr lang="cs-CZ" sz="2400" dirty="0"/>
              <a:t> - Na </a:t>
            </a:r>
            <a:r>
              <a:rPr lang="cs-CZ" sz="2400" b="1" i="1" dirty="0">
                <a:solidFill>
                  <a:srgbClr val="FF0000"/>
                </a:solidFill>
              </a:rPr>
              <a:t>interaktivní obrazovce </a:t>
            </a:r>
            <a:r>
              <a:rPr lang="cs-CZ" sz="2400" dirty="0"/>
              <a:t>zákazníka osloví personalizované reklamní sdělení. Obrazovka totiž rozpozná věk a pohlaví (AI). Kamery poté měří, </a:t>
            </a:r>
            <a:r>
              <a:rPr lang="cs-CZ" sz="2400" b="1" i="1" dirty="0">
                <a:solidFill>
                  <a:srgbClr val="FF0000"/>
                </a:solidFill>
              </a:rPr>
              <a:t>kolik času strávíte v obchodě </a:t>
            </a:r>
            <a:r>
              <a:rPr lang="cs-CZ" sz="2400" dirty="0"/>
              <a:t>nebo u kterého produktu se zrovna tvoří fronta. Obchod toho umí samozřejmě víc, ale to by vydalo na celou knížku. </a:t>
            </a:r>
          </a:p>
        </p:txBody>
      </p:sp>
    </p:spTree>
    <p:extLst>
      <p:ext uri="{BB962C8B-B14F-4D97-AF65-F5344CB8AC3E}">
        <p14:creationId xmlns:p14="http://schemas.microsoft.com/office/powerpoint/2010/main" val="1514493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4398" cy="94932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Digitalizace maloobchodu – </a:t>
            </a:r>
            <a:r>
              <a:rPr lang="cs-CZ" sz="3200" b="1" dirty="0">
                <a:solidFill>
                  <a:srgbClr val="FF0000"/>
                </a:solidFill>
              </a:rPr>
              <a:t>případová studie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357187" y="1302159"/>
            <a:ext cx="11477625" cy="517064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Takže, co je pro podnikatele to hlavní? Získaná data například umožňují:</a:t>
            </a:r>
          </a:p>
          <a:p>
            <a:pPr marL="342900" indent="-342900">
              <a:buFontTx/>
              <a:buChar char="-"/>
            </a:pPr>
            <a:r>
              <a:rPr lang="cs-CZ" sz="2400" b="1" i="1" dirty="0">
                <a:solidFill>
                  <a:srgbClr val="FF0000"/>
                </a:solidFill>
              </a:rPr>
              <a:t>spravovat různé pobočky na dálku </a:t>
            </a:r>
          </a:p>
          <a:p>
            <a:pPr marL="342900" indent="-342900">
              <a:buFontTx/>
              <a:buChar char="-"/>
            </a:pPr>
            <a:r>
              <a:rPr lang="cs-CZ" sz="2400" b="1" i="1" dirty="0">
                <a:solidFill>
                  <a:srgbClr val="FF0000"/>
                </a:solidFill>
              </a:rPr>
              <a:t>propojit data s obchodními výsledky nebo </a:t>
            </a:r>
          </a:p>
          <a:p>
            <a:pPr marL="342900" indent="-342900">
              <a:buFontTx/>
              <a:buChar char="-"/>
            </a:pPr>
            <a:r>
              <a:rPr lang="cs-CZ" sz="2400" b="1" i="1" dirty="0">
                <a:solidFill>
                  <a:srgbClr val="FF0000"/>
                </a:solidFill>
              </a:rPr>
              <a:t>zjistit reakci zákazníků, na různé produkty.</a:t>
            </a:r>
          </a:p>
          <a:p>
            <a:pPr marL="342900" indent="-342900">
              <a:buFontTx/>
              <a:buChar char="-"/>
            </a:pPr>
            <a:r>
              <a:rPr lang="cs-CZ" sz="2400" b="1" i="1" dirty="0">
                <a:solidFill>
                  <a:srgbClr val="FF0000"/>
                </a:solidFill>
              </a:rPr>
              <a:t> </a:t>
            </a:r>
          </a:p>
          <a:p>
            <a:r>
              <a:rPr lang="cs-CZ" sz="2400" dirty="0"/>
              <a:t>Právě úspěšné </a:t>
            </a:r>
            <a:r>
              <a:rPr lang="cs-CZ" sz="2400" b="1" i="1" dirty="0">
                <a:solidFill>
                  <a:srgbClr val="FF0000"/>
                </a:solidFill>
              </a:rPr>
              <a:t>budování zákaznického vztahu </a:t>
            </a:r>
            <a:r>
              <a:rPr lang="cs-CZ" sz="2400" dirty="0"/>
              <a:t>s využitím získaných dat by mělo vést k tomu, že podnikatel ušetří vynaložené peníze do různých reklam. Digitalizace samozřejmě neznamená jenom super chytrý obchod. Je toho daleko víc:</a:t>
            </a:r>
          </a:p>
          <a:p>
            <a:endParaRPr lang="cs-CZ" sz="2400" dirty="0"/>
          </a:p>
          <a:p>
            <a:r>
              <a:rPr lang="cs-CZ" sz="2400" dirty="0"/>
              <a:t>- </a:t>
            </a:r>
            <a:r>
              <a:rPr lang="cs-CZ" sz="2400" b="1" i="1" dirty="0">
                <a:solidFill>
                  <a:srgbClr val="FF0000"/>
                </a:solidFill>
              </a:rPr>
              <a:t>digitalizace plateb, internetové stránky, online marketing, kiosky pro informace zákazníků i objednání zboží (IKEA, Mc Donald), chytré regály až po </a:t>
            </a:r>
            <a:r>
              <a:rPr lang="cs-CZ" sz="2400" b="1" i="1" dirty="0" err="1">
                <a:solidFill>
                  <a:srgbClr val="FF0000"/>
                </a:solidFill>
              </a:rPr>
              <a:t>cloudové</a:t>
            </a:r>
            <a:r>
              <a:rPr lang="cs-CZ" sz="2400" b="1" i="1" dirty="0">
                <a:solidFill>
                  <a:srgbClr val="FF0000"/>
                </a:solidFill>
              </a:rPr>
              <a:t> úložiště pro data. Možnosti digitálních vychytávek mohou sloužit nejen velkým, ale i malým obchodníkům. 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4F5A6E-F5B7-4639-A6D6-499CAF64A1BA}"/>
              </a:ext>
            </a:extLst>
          </p:cNvPr>
          <p:cNvSpPr/>
          <p:nvPr/>
        </p:nvSpPr>
        <p:spPr>
          <a:xfrm>
            <a:off x="6195489" y="627275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Zpracováno dle https://www.anobudelip.cz/cs/jiri-blaha/aktuality/jak-postupuje-digitalizace-maloobchodu-42005.shtml</a:t>
            </a:r>
          </a:p>
        </p:txBody>
      </p:sp>
    </p:spTree>
    <p:extLst>
      <p:ext uri="{BB962C8B-B14F-4D97-AF65-F5344CB8AC3E}">
        <p14:creationId xmlns:p14="http://schemas.microsoft.com/office/powerpoint/2010/main" val="413819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127416"/>
            <a:ext cx="9040318" cy="94932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Digitalizace maloobchodu - informační kiosky-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191280" y="1467605"/>
            <a:ext cx="11809440" cy="526297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Heslo doby: Komunikujte se svými zákazníky interaktivně, díky našim informačním kioskům (IK).</a:t>
            </a:r>
          </a:p>
          <a:p>
            <a:r>
              <a:rPr lang="cs-CZ" sz="2400" dirty="0"/>
              <a:t>Uplatnění IK nalézt především v MO, prodejnách, SM, HM, restauracích, výstavních prostorech, úřadech, ale i průmyslových a výrobních podnicích. IK je </a:t>
            </a:r>
            <a:r>
              <a:rPr lang="cs-CZ" sz="2400" b="1" i="1" dirty="0">
                <a:solidFill>
                  <a:srgbClr val="FF0000"/>
                </a:solidFill>
              </a:rPr>
              <a:t>zařízení, terminál se zabudovanou čtečkou čárového kódu a obrazovkou, na kterém má zákazník možnost ověřit si např. cenu zboží, získat informace o produktu nebo nabízených službách, jehož čárový kód sejme. </a:t>
            </a:r>
          </a:p>
          <a:p>
            <a:r>
              <a:rPr lang="cs-CZ" sz="2400" dirty="0"/>
              <a:t>IK však umí nabídnout mnohem více. Slouží i jako multimediální stanice pro poslech ukázek hudby nebo komunikační terminály pro zaměstnance, </a:t>
            </a:r>
            <a:r>
              <a:rPr lang="cs-CZ" sz="2400" b="1" i="1" dirty="0">
                <a:solidFill>
                  <a:srgbClr val="FF0000"/>
                </a:solidFill>
              </a:rPr>
              <a:t>slouží pro načítání a tisk kupónů z věrnostního programu vyplnění nejrůznějších anket </a:t>
            </a:r>
            <a:r>
              <a:rPr lang="cs-CZ" sz="2400" dirty="0"/>
              <a:t>apod. IK mohou mít interiérové i exteriérové provedení s odolností vůči povětrnostním podmínkám a jiným vlivům poškozením. Firmy nabízejí řešení pro vnitřní i venkovní aplikace, která vynikají funkčním designem, vysokou odolností a možnosti libovolných zákaznických úprav na míru. Stačí si jen vybrat.  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CA9BB55-6C61-4366-A32D-D9A1A04B8AB9}"/>
              </a:ext>
            </a:extLst>
          </p:cNvPr>
          <p:cNvSpPr/>
          <p:nvPr/>
        </p:nvSpPr>
        <p:spPr>
          <a:xfrm>
            <a:off x="6593287" y="636180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Blíže: https://www.kodys.cz/produkty/snimace-carovych-kodu/informacni-kiosky</a:t>
            </a:r>
          </a:p>
        </p:txBody>
      </p:sp>
      <p:pic>
        <p:nvPicPr>
          <p:cNvPr id="1026" name="Picture 2" descr="Informační kiosky – Cosmotron">
            <a:extLst>
              <a:ext uri="{FF2B5EF4-FFF2-40B4-BE49-F238E27FC236}">
                <a16:creationId xmlns:a16="http://schemas.microsoft.com/office/drawing/2014/main" id="{AC42F176-F655-4223-AC29-AD70BD879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46" y="284156"/>
            <a:ext cx="1196016" cy="11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1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Strategie zacílení - Dělej to, co na trhu chybí</a:t>
            </a:r>
          </a:p>
        </p:txBody>
      </p:sp>
      <p:sp>
        <p:nvSpPr>
          <p:cNvPr id="5325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262142" y="1336350"/>
            <a:ext cx="4770948" cy="499745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úspěšný je ten, kdo najde mezeru na trhu – tržní výklenek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vychází z výjimečnosti výrobku, chybějící služby.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FF0000"/>
                </a:solidFill>
              </a:rPr>
              <a:t>Př.: chybějící maloobchodní síť (pojízdná prodejna…)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FF0000"/>
                </a:solidFill>
              </a:rPr>
              <a:t>jedinečný produkt…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FF0000"/>
                </a:solidFill>
              </a:rPr>
              <a:t>spíše malý obchodník</a:t>
            </a:r>
          </a:p>
        </p:txBody>
      </p:sp>
      <p:pic>
        <p:nvPicPr>
          <p:cNvPr id="18436" name="Picture 7" descr="PieCh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2371" y="1470026"/>
            <a:ext cx="4103688" cy="4863774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3278742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898653" cy="949325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Mezera na trhu – </a:t>
            </a:r>
            <a:r>
              <a:rPr lang="cs-CZ" sz="3200" b="1" dirty="0">
                <a:solidFill>
                  <a:srgbClr val="FF0000"/>
                </a:solidFill>
              </a:rPr>
              <a:t>případová studie (jedinečný produkt)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466725" y="1628775"/>
            <a:ext cx="10566365" cy="406265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Firma šije </a:t>
            </a:r>
            <a:r>
              <a:rPr lang="cs-CZ" sz="2400" b="1" i="1" dirty="0">
                <a:solidFill>
                  <a:srgbClr val="FF0000"/>
                </a:solidFill>
              </a:rPr>
              <a:t>elegantní batohy</a:t>
            </a:r>
            <a:r>
              <a:rPr lang="cs-CZ" sz="2400" b="1" dirty="0"/>
              <a:t>, na které zákazníci nedají dopustit. Značka </a:t>
            </a:r>
            <a:r>
              <a:rPr lang="cs-CZ" sz="2400" b="1" dirty="0" err="1"/>
              <a:t>Alexmonhart</a:t>
            </a:r>
            <a:r>
              <a:rPr lang="cs-CZ" sz="2400" b="1" dirty="0"/>
              <a:t> našla mezeru na trhu.</a:t>
            </a:r>
          </a:p>
          <a:p>
            <a:r>
              <a:rPr lang="cs-CZ" sz="2400" dirty="0"/>
              <a:t>Mladý pár Alex a Daniel vytvářejí známé batohy na českém trhu. Poprvé představili své batohy v roce 2014 na </a:t>
            </a:r>
            <a:r>
              <a:rPr lang="cs-CZ" sz="2400" dirty="0">
                <a:hlinkClick r:id="rId3"/>
              </a:rPr>
              <a:t>Czech Design </a:t>
            </a:r>
            <a:r>
              <a:rPr lang="cs-CZ" sz="2400" dirty="0" err="1">
                <a:hlinkClick r:id="rId3"/>
              </a:rPr>
              <a:t>Weeku</a:t>
            </a:r>
            <a:r>
              <a:rPr lang="cs-CZ" sz="2400" dirty="0"/>
              <a:t>. Měly kožený obal a byly skládací. </a:t>
            </a:r>
            <a:r>
              <a:rPr lang="cs-CZ" sz="2400" dirty="0" err="1">
                <a:hlinkClick r:id="rId4"/>
              </a:rPr>
              <a:t>Alexmonhart</a:t>
            </a:r>
            <a:r>
              <a:rPr lang="cs-CZ" sz="2400" dirty="0">
                <a:hlinkClick r:id="rId4"/>
              </a:rPr>
              <a:t> Studio </a:t>
            </a:r>
            <a:r>
              <a:rPr lang="cs-CZ" sz="2400" dirty="0" err="1">
                <a:hlinkClick r:id="rId4"/>
              </a:rPr>
              <a:t>Store</a:t>
            </a:r>
            <a:r>
              <a:rPr lang="cs-CZ" sz="2400" dirty="0">
                <a:hlinkClick r:id="rId4"/>
              </a:rPr>
              <a:t> </a:t>
            </a:r>
            <a:r>
              <a:rPr lang="cs-CZ" sz="2400" b="1" dirty="0"/>
              <a:t> se stali </a:t>
            </a:r>
            <a:r>
              <a:rPr lang="cs-CZ" sz="2400" b="1" i="1" dirty="0">
                <a:solidFill>
                  <a:srgbClr val="FF0000"/>
                </a:solidFill>
              </a:rPr>
              <a:t>od roku 2017, odkdy píšou společnou historii už jako značka</a:t>
            </a:r>
            <a:r>
              <a:rPr lang="cs-CZ" sz="2400" b="1" dirty="0"/>
              <a:t>.</a:t>
            </a:r>
            <a:r>
              <a:rPr lang="cs-CZ" sz="2400" dirty="0"/>
              <a:t> Dnes mají v nabídce nejen batohy, ale i ledvinky, barety a brýle.</a:t>
            </a:r>
          </a:p>
          <a:p>
            <a:r>
              <a:rPr lang="cs-CZ" sz="2400" dirty="0"/>
              <a:t>Jejich </a:t>
            </a:r>
            <a:r>
              <a:rPr lang="cs-CZ" sz="2400" b="1" i="1" dirty="0">
                <a:solidFill>
                  <a:srgbClr val="FF0000"/>
                </a:solidFill>
              </a:rPr>
              <a:t>cílová skupina </a:t>
            </a:r>
            <a:r>
              <a:rPr lang="cs-CZ" sz="2400" dirty="0"/>
              <a:t>jsou manažeři a celebrity. </a:t>
            </a:r>
          </a:p>
          <a:p>
            <a:r>
              <a:rPr lang="cs-CZ" sz="2400" dirty="0"/>
              <a:t>A jak mladí designéři zvládali krizi spojenou s pandemií?</a:t>
            </a:r>
          </a:p>
          <a:p>
            <a:r>
              <a:rPr lang="cs-CZ" sz="2400" b="1" dirty="0"/>
              <a:t>Začali šít i ústenky. </a:t>
            </a:r>
            <a:r>
              <a:rPr lang="cs-CZ" sz="2400" b="1" dirty="0">
                <a:solidFill>
                  <a:srgbClr val="FF0000"/>
                </a:solidFill>
              </a:rPr>
              <a:t>A poučení z ní? Vždycky může být hůře, a proto je třeba se snažit mít finanční rezervu.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4F5A6E-F5B7-4639-A6D6-499CAF64A1BA}"/>
              </a:ext>
            </a:extLst>
          </p:cNvPr>
          <p:cNvSpPr/>
          <p:nvPr/>
        </p:nvSpPr>
        <p:spPr>
          <a:xfrm>
            <a:off x="3238500" y="6005751"/>
            <a:ext cx="84180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Blíže https://www.czechdesign.cz/temata-a-rubriky/sije-elegantni-batohy-na-ktere-zakaznici-nedaji-dopustit-znacka-alexmonhart-nasla-mezeru-na-trhu-a-dari-se-ji</a:t>
            </a:r>
          </a:p>
        </p:txBody>
      </p:sp>
    </p:spTree>
    <p:extLst>
      <p:ext uri="{BB962C8B-B14F-4D97-AF65-F5344CB8AC3E}">
        <p14:creationId xmlns:p14="http://schemas.microsoft.com/office/powerpoint/2010/main" val="1828446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825625" y="228601"/>
            <a:ext cx="8540750" cy="7524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rgbClr val="008080"/>
                </a:solidFill>
              </a:rPr>
              <a:t>Stálá strategie </a:t>
            </a:r>
          </a:p>
        </p:txBody>
      </p:sp>
      <p:sp>
        <p:nvSpPr>
          <p:cNvPr id="58373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1847851" y="1052514"/>
            <a:ext cx="4194175" cy="13684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CC0066"/>
                </a:solidFill>
              </a:rPr>
              <a:t>Trading UP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Růst poptávky po určitém sortimentu</a:t>
            </a:r>
          </a:p>
        </p:txBody>
      </p:sp>
      <p:sp>
        <p:nvSpPr>
          <p:cNvPr id="58374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6096001" y="1052514"/>
            <a:ext cx="4194175" cy="1368425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CC0066"/>
                </a:solidFill>
              </a:rPr>
              <a:t>Trading Down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Pokles poptávky</a:t>
            </a:r>
            <a:r>
              <a:rPr lang="cs-CZ" sz="2400" dirty="0">
                <a:solidFill>
                  <a:srgbClr val="008080"/>
                </a:solidFill>
              </a:rPr>
              <a:t> po </a:t>
            </a:r>
            <a:r>
              <a:rPr lang="cs-CZ" sz="2400" b="1" dirty="0">
                <a:solidFill>
                  <a:srgbClr val="008080"/>
                </a:solidFill>
              </a:rPr>
              <a:t>určitém sortimentu</a:t>
            </a:r>
          </a:p>
        </p:txBody>
      </p:sp>
      <p:sp>
        <p:nvSpPr>
          <p:cNvPr id="58375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713433" y="2582472"/>
            <a:ext cx="5306367" cy="4103688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* </a:t>
            </a:r>
            <a:r>
              <a:rPr lang="cs-CZ" sz="2400" b="1" i="1" dirty="0">
                <a:solidFill>
                  <a:srgbClr val="FF0000"/>
                </a:solidFill>
              </a:rPr>
              <a:t>sortiment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400" b="1" i="1" dirty="0"/>
              <a:t>- </a:t>
            </a:r>
            <a:r>
              <a:rPr lang="cs-CZ" sz="2400" b="1" i="1" dirty="0">
                <a:solidFill>
                  <a:srgbClr val="008080"/>
                </a:solidFill>
              </a:rPr>
              <a:t>rozšíření, prohloubení</a:t>
            </a:r>
          </a:p>
          <a:p>
            <a:pPr eaLnBrk="1" hangingPunct="1">
              <a:buFontTx/>
              <a:buNone/>
              <a:defRPr/>
            </a:pPr>
            <a:endParaRPr lang="cs-CZ" sz="2400" b="1" i="1" dirty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2400" b="1" i="1" dirty="0">
                <a:solidFill>
                  <a:srgbClr val="FF0000"/>
                </a:solidFill>
              </a:rPr>
              <a:t>nákupní podmínky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400" i="1" dirty="0"/>
              <a:t> </a:t>
            </a:r>
            <a:r>
              <a:rPr lang="cs-CZ" sz="2400" b="1" i="1" dirty="0">
                <a:solidFill>
                  <a:srgbClr val="008080"/>
                </a:solidFill>
              </a:rPr>
              <a:t>- zvyšování úrovně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sz="2400" dirty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2400" b="1" i="1" dirty="0">
                <a:solidFill>
                  <a:srgbClr val="FF0000"/>
                </a:solidFill>
              </a:rPr>
              <a:t>cena roste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chemeClr val="bg2"/>
                </a:solidFill>
              </a:rPr>
              <a:t>- </a:t>
            </a:r>
            <a:r>
              <a:rPr lang="cs-CZ" sz="2400" b="1" i="1" dirty="0">
                <a:solidFill>
                  <a:srgbClr val="008080"/>
                </a:solidFill>
              </a:rPr>
              <a:t>vyšší obchodní přirážka, náklady </a:t>
            </a:r>
            <a:r>
              <a:rPr lang="cs-CZ" sz="2400" b="1" i="1" dirty="0">
                <a:solidFill>
                  <a:schemeClr val="bg2"/>
                </a:solidFill>
              </a:rPr>
              <a:t>i zisk</a:t>
            </a:r>
          </a:p>
        </p:txBody>
      </p:sp>
      <p:sp>
        <p:nvSpPr>
          <p:cNvPr id="58376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6172201" y="2565400"/>
            <a:ext cx="5604467" cy="4103688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* </a:t>
            </a:r>
            <a:r>
              <a:rPr lang="cs-CZ" sz="2400" b="1" i="1" dirty="0">
                <a:solidFill>
                  <a:srgbClr val="FF0000"/>
                </a:solidFill>
              </a:rPr>
              <a:t>sortiment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-</a:t>
            </a:r>
            <a:r>
              <a:rPr lang="cs-CZ" sz="2400" b="1" i="1" dirty="0">
                <a:solidFill>
                  <a:srgbClr val="008080"/>
                </a:solidFill>
              </a:rPr>
              <a:t>redukce šířky a hloubky</a:t>
            </a:r>
          </a:p>
          <a:p>
            <a:pPr eaLnBrk="1" hangingPunct="1">
              <a:buFontTx/>
              <a:buNone/>
              <a:defRPr/>
            </a:pPr>
            <a:endParaRPr lang="cs-CZ" sz="2400" b="1" i="1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*</a:t>
            </a:r>
            <a:r>
              <a:rPr lang="cs-CZ" sz="2400" b="1" i="1" dirty="0">
                <a:solidFill>
                  <a:srgbClr val="FF0000"/>
                </a:solidFill>
              </a:rPr>
              <a:t> nákupní podmínky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="1" i="1" dirty="0">
                <a:solidFill>
                  <a:srgbClr val="008080"/>
                </a:solidFill>
              </a:rPr>
              <a:t>zjednodušení  obsluhy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sz="2400" b="1" i="1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2400" b="1" i="1" dirty="0">
                <a:solidFill>
                  <a:srgbClr val="FF0000"/>
                </a:solidFill>
              </a:rPr>
              <a:t>cena klesá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i="1" dirty="0">
                <a:solidFill>
                  <a:schemeClr val="bg2"/>
                </a:solidFill>
              </a:rPr>
              <a:t>- </a:t>
            </a:r>
            <a:r>
              <a:rPr lang="cs-CZ" sz="2400" b="1" i="1" dirty="0">
                <a:solidFill>
                  <a:srgbClr val="008080"/>
                </a:solidFill>
              </a:rPr>
              <a:t>tlak na snižování obchodní                                         přirážky, nákladů i zisku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21762086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70298" cy="949325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Rozhodování českých maloobchodníků v době krize </a:t>
            </a:r>
            <a:r>
              <a:rPr lang="cs-CZ" sz="3200" b="1" dirty="0">
                <a:solidFill>
                  <a:srgbClr val="008080"/>
                </a:solidFill>
              </a:rPr>
              <a:t>– </a:t>
            </a:r>
            <a:r>
              <a:rPr lang="cs-CZ" sz="3200" b="1" dirty="0">
                <a:solidFill>
                  <a:srgbClr val="FF0000"/>
                </a:solidFill>
              </a:rPr>
              <a:t>praxe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466725" y="1628775"/>
            <a:ext cx="11477625" cy="513986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Studie byla realizována na naší katedře. Jejím cílem bylo zjistit, jaké marketingové aktivity uplatňovali oslovení obchodníci v době poklesu koupěschopné poptávky (krize).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většina maloobchodníků nevyužila možnost omezení hloubky či šířky sortimentu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většina maloobchodníků s poklesem tržeb realizovala </a:t>
            </a:r>
            <a:r>
              <a:rPr lang="cs-CZ" sz="2800" b="1" dirty="0">
                <a:solidFill>
                  <a:srgbClr val="008080"/>
                </a:solidFill>
              </a:rPr>
              <a:t>aktivní cenovou politiku</a:t>
            </a:r>
            <a:r>
              <a:rPr lang="cs-CZ" sz="2800" dirty="0">
                <a:solidFill>
                  <a:srgbClr val="008080"/>
                </a:solidFill>
              </a:rPr>
              <a:t>, a to buď přistoupila k plošnému snížení cen nebo provedla změny cen vybraných druhů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někteří snížili mzdy zaměstnancům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někteří maloobchodníci ale naopak ceny zvýšili u vybraných druhů zboží,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rgbClr val="008080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4F5A6E-F5B7-4639-A6D6-499CAF64A1BA}"/>
              </a:ext>
            </a:extLst>
          </p:cNvPr>
          <p:cNvSpPr/>
          <p:nvPr/>
        </p:nvSpPr>
        <p:spPr>
          <a:xfrm>
            <a:off x="4564883" y="6260068"/>
            <a:ext cx="841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Blíže případová studie ve 2. kapitole skript Obchodní organizace (2014).</a:t>
            </a:r>
          </a:p>
        </p:txBody>
      </p:sp>
    </p:spTree>
    <p:extLst>
      <p:ext uri="{BB962C8B-B14F-4D97-AF65-F5344CB8AC3E}">
        <p14:creationId xmlns:p14="http://schemas.microsoft.com/office/powerpoint/2010/main" val="145416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5125" y="100013"/>
            <a:ext cx="9394913" cy="9525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rozvojové strategie retailingu</a:t>
            </a:r>
          </a:p>
        </p:txBody>
      </p:sp>
      <p:sp>
        <p:nvSpPr>
          <p:cNvPr id="6042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29390" y="1052513"/>
            <a:ext cx="8540750" cy="1177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Existují různé klasifikace. Výběr vhodné strategie je spojen s různou mírou rizika nebo naopak s určitou výhodností. Např.: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Členění podle přizpůsobivosti trhu:</a:t>
            </a:r>
          </a:p>
        </p:txBody>
      </p:sp>
      <p:sp>
        <p:nvSpPr>
          <p:cNvPr id="60421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929390" y="2519364"/>
            <a:ext cx="9176635" cy="4149725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Multinacionální strategie </a:t>
            </a:r>
            <a:r>
              <a:rPr lang="cs-CZ" b="1" dirty="0">
                <a:solidFill>
                  <a:srgbClr val="660033"/>
                </a:solidFill>
              </a:rPr>
              <a:t>- důsledné přizpůsobování místnímu trhu</a:t>
            </a:r>
          </a:p>
          <a:p>
            <a:pPr eaLnBrk="1" hangingPunct="1">
              <a:buFont typeface="Arial" charset="0"/>
              <a:buNone/>
              <a:defRPr/>
            </a:pPr>
            <a:endParaRPr lang="cs-CZ" b="1" dirty="0">
              <a:solidFill>
                <a:srgbClr val="660033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Transnacionální strategie </a:t>
            </a:r>
            <a:r>
              <a:rPr lang="cs-CZ" b="1" dirty="0">
                <a:solidFill>
                  <a:srgbClr val="660033"/>
                </a:solidFill>
              </a:rPr>
              <a:t>- jednotná strategie respektující základní zvláštnosti národních trhů a lokálních podmínek - </a:t>
            </a:r>
            <a:r>
              <a:rPr lang="cs-CZ" b="1" dirty="0">
                <a:solidFill>
                  <a:srgbClr val="FF0000"/>
                </a:solidFill>
              </a:rPr>
              <a:t>firma C&amp;A, LIDL, Kaufland …</a:t>
            </a:r>
          </a:p>
          <a:p>
            <a:pPr eaLnBrk="1" hangingPunct="1">
              <a:buFont typeface="Arial" charset="0"/>
              <a:buNone/>
              <a:defRPr/>
            </a:pPr>
            <a:endParaRPr lang="cs-CZ" b="1" dirty="0">
              <a:solidFill>
                <a:srgbClr val="660033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Globální strategie </a:t>
            </a:r>
            <a:r>
              <a:rPr lang="cs-CZ" b="1" dirty="0">
                <a:solidFill>
                  <a:srgbClr val="660033"/>
                </a:solidFill>
              </a:rPr>
              <a:t>- důsledné uplatňování vlastní tuzemské koncepce na zahraničních trzích - </a:t>
            </a:r>
            <a:r>
              <a:rPr lang="cs-CZ" b="1" dirty="0" err="1">
                <a:solidFill>
                  <a:srgbClr val="FF0000"/>
                </a:solidFill>
              </a:rPr>
              <a:t>Mc</a:t>
            </a:r>
            <a:r>
              <a:rPr lang="cs-CZ" b="1" dirty="0">
                <a:solidFill>
                  <a:srgbClr val="FF0000"/>
                </a:solidFill>
              </a:rPr>
              <a:t> Donald, IKEA</a:t>
            </a:r>
            <a:r>
              <a:rPr lang="cs-CZ" dirty="0"/>
              <a:t>……</a:t>
            </a:r>
            <a:endParaRPr lang="cs-CZ" b="1" dirty="0">
              <a:solidFill>
                <a:srgbClr val="660033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cs-CZ" sz="2400" b="1" dirty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cs-CZ" sz="2400" b="1" dirty="0"/>
          </a:p>
          <a:p>
            <a:pPr eaLnBrk="1" hangingPunct="1">
              <a:buFont typeface="Arial" charset="0"/>
              <a:buChar char="►"/>
              <a:defRPr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51C31843-8878-4853-A20B-DAADFB3B397D}"/>
              </a:ext>
            </a:extLst>
          </p:cNvPr>
          <p:cNvSpPr/>
          <p:nvPr/>
        </p:nvSpPr>
        <p:spPr>
          <a:xfrm>
            <a:off x="10280652" y="2546351"/>
            <a:ext cx="179386" cy="4095750"/>
          </a:xfrm>
          <a:prstGeom prst="downArrow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4042B58-A67D-49FA-B925-1870B1CFFC21}"/>
              </a:ext>
            </a:extLst>
          </p:cNvPr>
          <p:cNvSpPr txBox="1"/>
          <p:nvPr/>
        </p:nvSpPr>
        <p:spPr>
          <a:xfrm>
            <a:off x="10517618" y="4095750"/>
            <a:ext cx="1586639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Pokles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nákladovosti</a:t>
            </a:r>
          </a:p>
        </p:txBody>
      </p:sp>
    </p:spTree>
    <p:extLst>
      <p:ext uri="{BB962C8B-B14F-4D97-AF65-F5344CB8AC3E}">
        <p14:creationId xmlns:p14="http://schemas.microsoft.com/office/powerpoint/2010/main" val="1811590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338" y="254800"/>
            <a:ext cx="10273141" cy="103739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 hlavních nástrojů řízení</a:t>
            </a:r>
          </a:p>
        </p:txBody>
      </p:sp>
      <p:pic>
        <p:nvPicPr>
          <p:cNvPr id="5" name="Picture 5" descr="BD055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80" y="1656846"/>
            <a:ext cx="3567034" cy="442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722" y="1134832"/>
            <a:ext cx="6269089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</a:rPr>
              <a:t>1</a:t>
            </a:r>
            <a:r>
              <a:rPr lang="cs-CZ" altLang="cs-CZ" sz="2400" b="1" dirty="0">
                <a:solidFill>
                  <a:srgbClr val="008080"/>
                </a:solidFill>
              </a:rPr>
              <a:t>. Optimalizace organizační struktury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9721" y="1917144"/>
            <a:ext cx="6269090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2. Volba distribučních cest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9721" y="2717516"/>
            <a:ext cx="6269090" cy="79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3. Věcné instrumentárium obchodní činnosti a charakter obchodního provozu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9720" y="3696126"/>
            <a:ext cx="6269091" cy="478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4. Volba místa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49720" y="4380954"/>
            <a:ext cx="626908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5. Finanční řízení firmy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49720" y="5052099"/>
            <a:ext cx="6269091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6. Řízení OO v užším slova smyslu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49720" y="5837545"/>
            <a:ext cx="2854377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7. Marketing</a:t>
            </a:r>
          </a:p>
        </p:txBody>
      </p:sp>
    </p:spTree>
    <p:extLst>
      <p:ext uri="{BB962C8B-B14F-4D97-AF65-F5344CB8AC3E}">
        <p14:creationId xmlns:p14="http://schemas.microsoft.com/office/powerpoint/2010/main" val="257411918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338" y="254800"/>
            <a:ext cx="10273141" cy="103739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Shrnutí hlavních nástrojů řízení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9722" y="1134832"/>
            <a:ext cx="6269089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1. Optimalizace organizační struktury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49721" y="3794279"/>
            <a:ext cx="6269090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2. Volba distribučních cest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436266" y="20443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Organizačně-právní forma</a:t>
            </a:r>
          </a:p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Organizační struktura podniku, kultura </a:t>
            </a:r>
          </a:p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Kooperace, integrace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4649" y="4931091"/>
            <a:ext cx="5399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Řešení logistiky a fyzická distribuce zboží</a:t>
            </a:r>
          </a:p>
        </p:txBody>
      </p:sp>
      <p:pic>
        <p:nvPicPr>
          <p:cNvPr id="16" name="Picture 7" descr="BD0651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11" y="1134832"/>
            <a:ext cx="4032250" cy="2447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BD0567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11" y="3794279"/>
            <a:ext cx="4032250" cy="245560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8652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860612" y="1304441"/>
            <a:ext cx="4297080" cy="2862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Řízení obchodních organizací</a:t>
            </a:r>
          </a:p>
          <a:p>
            <a:pPr algn="l"/>
            <a:r>
              <a:rPr lang="cs-CZ" sz="4000" b="1" dirty="0"/>
              <a:t>a strategie</a:t>
            </a:r>
          </a:p>
          <a:p>
            <a:pPr algn="l"/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074080" y="2487648"/>
            <a:ext cx="5513317" cy="3088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Východiska řízení a plánování</a:t>
            </a: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Vize a poslání OO</a:t>
            </a: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Formulace retailové strategie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Podnikatelské strategie OO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Mezinárodní rozvojové strategie 	 retailingu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Hlavní nástroje řízení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13440" y="3933075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338" y="254800"/>
            <a:ext cx="10273141" cy="103739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Shrnutí hlavních nástrojů řízení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9722" y="1134832"/>
            <a:ext cx="6269089" cy="809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/>
              </a:rPr>
              <a:t>3. Věcné instrumentárium obchodní činnosti a charakter obchodního provozu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49721" y="3794279"/>
            <a:ext cx="6269090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/>
              </a:rPr>
              <a:t>4. Volba místa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9720" y="226908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2400" dirty="0">
                <a:solidFill>
                  <a:srgbClr val="008080"/>
                </a:solidFill>
              </a:rPr>
              <a:t>Volba typu a druhu prodejních jednotek, skladů...</a:t>
            </a:r>
          </a:p>
          <a:p>
            <a:pPr lvl="0" algn="ctr">
              <a:spcBef>
                <a:spcPct val="0"/>
              </a:spcBef>
            </a:pPr>
            <a:r>
              <a:rPr lang="pl-PL" altLang="cs-CZ" sz="2400" dirty="0">
                <a:solidFill>
                  <a:srgbClr val="008080"/>
                </a:solidFill>
              </a:rPr>
              <a:t>Charakter </a:t>
            </a:r>
            <a:r>
              <a:rPr lang="pl-PL" altLang="cs-CZ" sz="2400" dirty="0" err="1">
                <a:solidFill>
                  <a:srgbClr val="008080"/>
                </a:solidFill>
              </a:rPr>
              <a:t>obchodního</a:t>
            </a:r>
            <a:r>
              <a:rPr lang="pl-PL" altLang="cs-CZ" sz="2400" dirty="0">
                <a:solidFill>
                  <a:srgbClr val="008080"/>
                </a:solidFill>
              </a:rPr>
              <a:t> </a:t>
            </a:r>
            <a:r>
              <a:rPr lang="pl-PL" altLang="cs-CZ" sz="2400" dirty="0" err="1">
                <a:solidFill>
                  <a:srgbClr val="008080"/>
                </a:solidFill>
              </a:rPr>
              <a:t>provozu</a:t>
            </a:r>
            <a:endParaRPr lang="pl-PL" altLang="cs-CZ" sz="2400" dirty="0">
              <a:solidFill>
                <a:srgbClr val="00808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64434" y="4418250"/>
            <a:ext cx="386657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Kontinent</a:t>
            </a:r>
          </a:p>
          <a:p>
            <a:pPr lvl="0"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Země</a:t>
            </a:r>
          </a:p>
          <a:p>
            <a:pPr lvl="0"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Region</a:t>
            </a:r>
          </a:p>
          <a:p>
            <a:pPr lvl="0"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Sídelní útvar</a:t>
            </a:r>
          </a:p>
          <a:p>
            <a:pPr lvl="0"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Stupeň obchodní vybavenosti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7" descr="BS0040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11" y="1134832"/>
            <a:ext cx="3744912" cy="237184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MP0064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11" y="3794279"/>
            <a:ext cx="3744912" cy="234019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87399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338" y="254800"/>
            <a:ext cx="10273141" cy="103739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Shrnutí hlavních nástrojů řízení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9721" y="1027521"/>
            <a:ext cx="6269089" cy="444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/>
              </a:rPr>
              <a:t>5. Finanční řízení firmy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42546" y="3085697"/>
            <a:ext cx="6269090" cy="462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/>
              </a:rPr>
              <a:t>6. Řízení OO v užším slova smyslu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2546" y="1513875"/>
            <a:ext cx="6014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Obchodně-finanční plán</a:t>
            </a:r>
          </a:p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    Rovnováha mezi</a:t>
            </a:r>
          </a:p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finančním</a:t>
            </a:r>
          </a:p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a marketingovým řízením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38532" y="3900534"/>
            <a:ext cx="3222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Operativní management</a:t>
            </a:r>
          </a:p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Personální řízení</a:t>
            </a:r>
          </a:p>
        </p:txBody>
      </p:sp>
      <p:pic>
        <p:nvPicPr>
          <p:cNvPr id="11" name="Picture 7" descr="BD0490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8809" y="1018431"/>
            <a:ext cx="3023953" cy="198860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D0669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36" y="3077945"/>
            <a:ext cx="3144026" cy="187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49719" y="5025445"/>
            <a:ext cx="6269091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/>
              </a:rPr>
              <a:t>7. Marketing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718" y="5601012"/>
            <a:ext cx="626909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Nástroje marketingového mixu, řízení nákupu a prodeje, průzkum trhu a požadavků spotřebitelů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810" y="5025444"/>
            <a:ext cx="3031127" cy="18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350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1848993" y="411150"/>
            <a:ext cx="7772400" cy="947738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cs-CZ" altLang="cs-CZ" b="1" dirty="0">
                <a:solidFill>
                  <a:srgbClr val="008080"/>
                </a:solidFill>
              </a:rPr>
              <a:t>Shrnutí přednášky</a:t>
            </a:r>
          </a:p>
        </p:txBody>
      </p:sp>
      <p:sp>
        <p:nvSpPr>
          <p:cNvPr id="40963" name="TextovéPole 2"/>
          <p:cNvSpPr txBox="1">
            <a:spLocks noChangeArrowheads="1"/>
          </p:cNvSpPr>
          <p:nvPr/>
        </p:nvSpPr>
        <p:spPr bwMode="auto">
          <a:xfrm>
            <a:off x="1110536" y="1357109"/>
            <a:ext cx="10364682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Východiska řízení a plánování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Vize a poslání obchodních organizací</a:t>
            </a:r>
          </a:p>
          <a:p>
            <a:pPr>
              <a:defRPr/>
            </a:pPr>
            <a:r>
              <a:rPr lang="cs-CZ" sz="2400" b="1" dirty="0" err="1">
                <a:solidFill>
                  <a:srgbClr val="FF0000"/>
                </a:solidFill>
              </a:rPr>
              <a:t>Retailingová</a:t>
            </a:r>
            <a:r>
              <a:rPr lang="cs-CZ" sz="2400" b="1" dirty="0">
                <a:solidFill>
                  <a:srgbClr val="FF0000"/>
                </a:solidFill>
              </a:rPr>
              <a:t> společnost </a:t>
            </a:r>
            <a:r>
              <a:rPr lang="cs-CZ" sz="2400" b="1" dirty="0">
                <a:solidFill>
                  <a:srgbClr val="008080"/>
                </a:solidFill>
              </a:rPr>
              <a:t>formuluje svoji strategii na základě obecných východisek, současně musí zohlednit specifika předmětu jejího podnikání (úrovně strategií)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Podněty k nákupu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Identifikace </a:t>
            </a:r>
            <a:r>
              <a:rPr lang="cs-CZ" sz="2400" b="1">
                <a:solidFill>
                  <a:srgbClr val="FF0000"/>
                </a:solidFill>
              </a:rPr>
              <a:t>zákazníků - megatrendy</a:t>
            </a:r>
            <a:r>
              <a:rPr lang="cs-CZ" sz="2400" b="1" dirty="0">
                <a:solidFill>
                  <a:srgbClr val="FF0000"/>
                </a:solidFill>
              </a:rPr>
              <a:t> v chování zákazníků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Nejznámější strategie OO </a:t>
            </a:r>
            <a:r>
              <a:rPr lang="cs-CZ" sz="2400" b="1" dirty="0">
                <a:solidFill>
                  <a:srgbClr val="008080"/>
                </a:solidFill>
              </a:rPr>
              <a:t>– s. vedení cenou, s. diferenciace, s. zacílení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OO</a:t>
            </a:r>
            <a:r>
              <a:rPr lang="cs-CZ" sz="2400" b="1" dirty="0">
                <a:solidFill>
                  <a:srgbClr val="008080"/>
                </a:solidFill>
              </a:rPr>
              <a:t> reagují na poptávku strategií </a:t>
            </a:r>
            <a:r>
              <a:rPr lang="cs-CZ" sz="2400" b="1" dirty="0">
                <a:solidFill>
                  <a:srgbClr val="FF0000"/>
                </a:solidFill>
              </a:rPr>
              <a:t>Trading Up</a:t>
            </a:r>
            <a:r>
              <a:rPr lang="cs-CZ" sz="2400" b="1" dirty="0">
                <a:solidFill>
                  <a:srgbClr val="008080"/>
                </a:solidFill>
              </a:rPr>
              <a:t> a </a:t>
            </a:r>
            <a:r>
              <a:rPr lang="cs-CZ" sz="2400" b="1" dirty="0">
                <a:solidFill>
                  <a:srgbClr val="FF0000"/>
                </a:solidFill>
              </a:rPr>
              <a:t>Trading  Down.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Pokud firmy působí na zahraničních trzích, pak využívají  zpravidla </a:t>
            </a:r>
            <a:r>
              <a:rPr lang="cs-CZ" sz="2400" b="1" dirty="0">
                <a:solidFill>
                  <a:srgbClr val="FF0000"/>
                </a:solidFill>
              </a:rPr>
              <a:t>strategie multinacionální, transnacionální a globální.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Shrnutí hlavních nástrojů řízení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6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02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A1767-3F29-45DD-B090-0FFABB32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26" y="176684"/>
            <a:ext cx="7180385" cy="95120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Východiska řízení a plánování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EE31E4-4472-44C4-9FF7-4E31F6944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766" y="0"/>
            <a:ext cx="1464833" cy="112789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725DBA7-3EA6-4930-9705-6CAD424DFE88}"/>
              </a:ext>
            </a:extLst>
          </p:cNvPr>
          <p:cNvSpPr/>
          <p:nvPr/>
        </p:nvSpPr>
        <p:spPr>
          <a:xfrm>
            <a:off x="389284" y="886502"/>
            <a:ext cx="9719357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Menší podniky - kratší časový horizont.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Běžné je plánování tak na 5 let.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Při dlouhodobějším plánování se neuvádějí detaily: řeší se</a:t>
            </a:r>
          </a:p>
          <a:p>
            <a:r>
              <a:rPr lang="cs-CZ" sz="2800" dirty="0"/>
              <a:t>• </a:t>
            </a:r>
            <a:r>
              <a:rPr lang="cs-CZ" sz="2800" b="1" dirty="0">
                <a:solidFill>
                  <a:srgbClr val="FF0000"/>
                </a:solidFill>
              </a:rPr>
              <a:t>postavení na trhu</a:t>
            </a:r>
            <a:r>
              <a:rPr lang="cs-CZ" sz="2800" dirty="0">
                <a:solidFill>
                  <a:srgbClr val="008080"/>
                </a:solidFill>
              </a:rPr>
              <a:t>, udržení či vylepšení pozice obchodní organizace na trhu</a:t>
            </a:r>
            <a:r>
              <a:rPr lang="cs-CZ" sz="2800" dirty="0"/>
              <a:t> </a:t>
            </a:r>
          </a:p>
          <a:p>
            <a:r>
              <a:rPr lang="cs-CZ" sz="2800" dirty="0"/>
              <a:t>• </a:t>
            </a:r>
            <a:r>
              <a:rPr lang="cs-CZ" sz="2800" dirty="0">
                <a:solidFill>
                  <a:srgbClr val="008080"/>
                </a:solidFill>
              </a:rPr>
              <a:t>charakter</a:t>
            </a:r>
            <a:r>
              <a:rPr lang="cs-CZ" sz="2800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organizačně právní formy</a:t>
            </a:r>
            <a:r>
              <a:rPr lang="cs-CZ" sz="2800" dirty="0"/>
              <a:t>, </a:t>
            </a:r>
            <a:r>
              <a:rPr lang="cs-CZ" sz="2800" dirty="0">
                <a:solidFill>
                  <a:srgbClr val="008080"/>
                </a:solidFill>
              </a:rPr>
              <a:t>rozhodnutí o jejím zachování či změně vyvolané růstem obchodní organizace </a:t>
            </a:r>
          </a:p>
          <a:p>
            <a:r>
              <a:rPr lang="cs-CZ" sz="2800" dirty="0"/>
              <a:t>•</a:t>
            </a:r>
            <a:r>
              <a:rPr lang="cs-CZ" sz="2800" dirty="0">
                <a:solidFill>
                  <a:srgbClr val="008080"/>
                </a:solidFill>
              </a:rPr>
              <a:t> vhodné </a:t>
            </a:r>
            <a:r>
              <a:rPr lang="cs-CZ" sz="2800" b="1" dirty="0">
                <a:solidFill>
                  <a:srgbClr val="FF0000"/>
                </a:solidFill>
              </a:rPr>
              <a:t>umístění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maloobchodní sítě a </a:t>
            </a:r>
            <a:r>
              <a:rPr lang="cs-CZ" sz="2800" b="1" dirty="0">
                <a:solidFill>
                  <a:srgbClr val="FF0000"/>
                </a:solidFill>
              </a:rPr>
              <a:t>distribuční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sítě </a:t>
            </a:r>
          </a:p>
          <a:p>
            <a:r>
              <a:rPr lang="cs-CZ" sz="2800" dirty="0"/>
              <a:t>• </a:t>
            </a:r>
            <a:r>
              <a:rPr lang="cs-CZ" sz="2800" dirty="0">
                <a:solidFill>
                  <a:srgbClr val="008080"/>
                </a:solidFill>
              </a:rPr>
              <a:t>posouzení</a:t>
            </a:r>
            <a:r>
              <a:rPr lang="cs-CZ" sz="2800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prostorových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a</a:t>
            </a:r>
            <a:r>
              <a:rPr lang="cs-CZ" sz="2800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personálních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kapacit.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8CB6743-6666-4E6C-87B9-2299299EDEDF}"/>
              </a:ext>
            </a:extLst>
          </p:cNvPr>
          <p:cNvSpPr txBox="1"/>
          <p:nvPr/>
        </p:nvSpPr>
        <p:spPr>
          <a:xfrm>
            <a:off x="389283" y="5030429"/>
            <a:ext cx="11615315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Praxe: </a:t>
            </a:r>
            <a:r>
              <a:rPr lang="cs-CZ" sz="2400" dirty="0">
                <a:solidFill>
                  <a:srgbClr val="008080"/>
                </a:solidFill>
              </a:rPr>
              <a:t>Prostorové kapacity -  Obchodní řetězec</a:t>
            </a:r>
            <a:r>
              <a:rPr lang="cs-CZ" sz="2400" dirty="0">
                <a:solidFill>
                  <a:srgbClr val="FF0000"/>
                </a:solidFill>
              </a:rPr>
              <a:t> </a:t>
            </a:r>
            <a:r>
              <a:rPr lang="cs-CZ" sz="2400" b="1" dirty="0">
                <a:solidFill>
                  <a:srgbClr val="FF0000"/>
                </a:solidFill>
              </a:rPr>
              <a:t>Lidl</a:t>
            </a:r>
            <a:r>
              <a:rPr lang="cs-CZ" sz="2400" dirty="0">
                <a:solidFill>
                  <a:srgbClr val="008080"/>
                </a:solidFill>
              </a:rPr>
              <a:t> změnil svou strategii a již nestaví nové prodejny jen na zelené louce. Důvodem je </a:t>
            </a:r>
            <a:r>
              <a:rPr lang="cs-CZ" sz="2400" b="1" dirty="0">
                <a:solidFill>
                  <a:srgbClr val="008080"/>
                </a:solidFill>
              </a:rPr>
              <a:t>nedostatek</a:t>
            </a:r>
            <a:r>
              <a:rPr lang="cs-CZ" sz="2400" dirty="0">
                <a:solidFill>
                  <a:srgbClr val="008080"/>
                </a:solidFill>
              </a:rPr>
              <a:t> pozemků v centrech velkých měst. Firma musí hledat prostory i tam, kde by dříve nestavěla. Staví nové prodejny přestavbou stávajících objektů nebo nově vznikajících developerských projektech.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EE13E5F-3AAD-481E-910F-0D8154257492}"/>
              </a:ext>
            </a:extLst>
          </p:cNvPr>
          <p:cNvSpPr/>
          <p:nvPr/>
        </p:nvSpPr>
        <p:spPr>
          <a:xfrm>
            <a:off x="10425137" y="2753249"/>
            <a:ext cx="13263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https://www.mediaguru.cz/clanky/2019/02/lidl-kvuli-nedostatku-pozemku-meni-strategii/</a:t>
            </a:r>
          </a:p>
        </p:txBody>
      </p:sp>
    </p:spTree>
    <p:extLst>
      <p:ext uri="{BB962C8B-B14F-4D97-AF65-F5344CB8AC3E}">
        <p14:creationId xmlns:p14="http://schemas.microsoft.com/office/powerpoint/2010/main" val="213746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4538" y="228600"/>
            <a:ext cx="9661837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b="1" u="sng" dirty="0">
                <a:solidFill>
                  <a:srgbClr val="FF0000"/>
                </a:solidFill>
              </a:rPr>
              <a:t>Zopakujme si !       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3600" b="1" dirty="0">
                <a:solidFill>
                  <a:srgbClr val="008080"/>
                </a:solidFill>
              </a:rPr>
              <a:t>Filosofie,poslání a vize obchodní organizace</a:t>
            </a:r>
          </a:p>
        </p:txBody>
      </p:sp>
      <p:sp>
        <p:nvSpPr>
          <p:cNvPr id="21511" name="Rectangle 7"/>
          <p:cNvSpPr>
            <a:spLocks noGrp="1" noRot="1" noChangeArrowheads="1"/>
          </p:cNvSpPr>
          <p:nvPr>
            <p:ph sz="half" idx="2"/>
          </p:nvPr>
        </p:nvSpPr>
        <p:spPr>
          <a:xfrm>
            <a:off x="4511675" y="1357313"/>
            <a:ext cx="5907088" cy="1580759"/>
          </a:xfrm>
          <a:solidFill>
            <a:srgbClr val="FFFFFF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vlastníci, manažeři, zaměstnanci, zákazníci,dodavatelé, věřitelé, konkurenti, vláda, obchodní svazy, odborové svazy, místní zastupitelství.</a:t>
            </a:r>
          </a:p>
        </p:txBody>
      </p:sp>
      <p:grpSp>
        <p:nvGrpSpPr>
          <p:cNvPr id="7172" name="Diagram 18"/>
          <p:cNvGrpSpPr>
            <a:grpSpLocks noChangeAspect="1"/>
          </p:cNvGrpSpPr>
          <p:nvPr/>
        </p:nvGrpSpPr>
        <p:grpSpPr bwMode="auto">
          <a:xfrm>
            <a:off x="954374" y="1372655"/>
            <a:ext cx="2714625" cy="1293812"/>
            <a:chOff x="295" y="1661"/>
            <a:chExt cx="2314" cy="1565"/>
          </a:xfrm>
        </p:grpSpPr>
        <p:sp>
          <p:nvSpPr>
            <p:cNvPr id="7177" name="Oval 25"/>
            <p:cNvSpPr>
              <a:spLocks noChangeArrowheads="1"/>
            </p:cNvSpPr>
            <p:nvPr/>
          </p:nvSpPr>
          <p:spPr bwMode="auto">
            <a:xfrm>
              <a:off x="295" y="1661"/>
              <a:ext cx="2314" cy="156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 dirty="0">
                  <a:solidFill>
                    <a:srgbClr val="008080"/>
                  </a:solidFill>
                </a:rPr>
                <a:t>Podniková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 dirty="0">
                  <a:solidFill>
                    <a:srgbClr val="008080"/>
                  </a:solidFill>
                </a:rPr>
                <a:t>filosofie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8"/>
          <p:cNvSpPr>
            <a:spLocks noGrp="1" noChangeArrowheads="1"/>
          </p:cNvSpPr>
          <p:nvPr>
            <p:ph sz="quarter" idx="1"/>
          </p:nvPr>
        </p:nvSpPr>
        <p:spPr>
          <a:xfrm>
            <a:off x="1233774" y="3571876"/>
            <a:ext cx="2357438" cy="8572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400" dirty="0">
                <a:solidFill>
                  <a:srgbClr val="008080"/>
                </a:solidFill>
              </a:rPr>
              <a:t>   </a:t>
            </a:r>
            <a:r>
              <a:rPr lang="cs-CZ" sz="2400" b="1" dirty="0">
                <a:solidFill>
                  <a:srgbClr val="008080"/>
                </a:solidFill>
              </a:rPr>
              <a:t>Poslání</a:t>
            </a:r>
          </a:p>
        </p:txBody>
      </p:sp>
      <p:sp>
        <p:nvSpPr>
          <p:cNvPr id="13" name="Rectangle 6"/>
          <p:cNvSpPr txBox="1">
            <a:spLocks noRot="1" noChangeArrowheads="1"/>
          </p:cNvSpPr>
          <p:nvPr/>
        </p:nvSpPr>
        <p:spPr bwMode="auto">
          <a:xfrm>
            <a:off x="4511676" y="3326411"/>
            <a:ext cx="5942013" cy="10001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předmět činnosti </a:t>
            </a: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zajišťující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naplnění filosofie</a:t>
            </a:r>
          </a:p>
        </p:txBody>
      </p:sp>
      <p:sp>
        <p:nvSpPr>
          <p:cNvPr id="14" name="Oval 8"/>
          <p:cNvSpPr txBox="1">
            <a:spLocks noChangeArrowheads="1"/>
          </p:cNvSpPr>
          <p:nvPr/>
        </p:nvSpPr>
        <p:spPr bwMode="auto">
          <a:xfrm>
            <a:off x="954374" y="5131594"/>
            <a:ext cx="2916238" cy="13096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cs-CZ" sz="2400" b="1" kern="0" dirty="0">
                <a:solidFill>
                  <a:srgbClr val="008080"/>
                </a:solidFill>
              </a:rPr>
              <a:t>Vize</a:t>
            </a:r>
          </a:p>
          <a:p>
            <a:pPr marL="342900" indent="-342900" algn="ctr">
              <a:defRPr/>
            </a:pPr>
            <a:r>
              <a:rPr lang="cs-CZ" sz="2400" b="1" kern="0" dirty="0">
                <a:solidFill>
                  <a:srgbClr val="008080"/>
                </a:solidFill>
              </a:rPr>
              <a:t>budoucnosti</a:t>
            </a:r>
          </a:p>
          <a:p>
            <a:pPr marL="342900" indent="-342900">
              <a:defRPr/>
            </a:pPr>
            <a:endParaRPr lang="cs-CZ" sz="2400" b="1" kern="0" dirty="0">
              <a:solidFill>
                <a:schemeClr val="bg1"/>
              </a:solidFill>
            </a:endParaRPr>
          </a:p>
        </p:txBody>
      </p:sp>
      <p:sp>
        <p:nvSpPr>
          <p:cNvPr id="15" name="Rectangle 20"/>
          <p:cNvSpPr txBox="1">
            <a:spLocks noRot="1" noChangeArrowheads="1"/>
          </p:cNvSpPr>
          <p:nvPr/>
        </p:nvSpPr>
        <p:spPr bwMode="auto">
          <a:xfrm>
            <a:off x="4511676" y="4714876"/>
            <a:ext cx="5942013" cy="21431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cs-CZ" sz="28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historie podniku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strategické cíle, </a:t>
            </a: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slogany, </a:t>
            </a: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zákaznická a zaměstnanecká filosofie, vztahy a závazky vůči společníkům, vztahy k okolí.</a:t>
            </a:r>
            <a:r>
              <a:rPr lang="cs-CZ" sz="2400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2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85C9F-2361-4540-9176-F5500A57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11340"/>
            <a:ext cx="9465508" cy="70167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Zainteresované subjekty na podnikové filosofii?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02AF31-6540-4220-9A3B-3A7C4D2CE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83" y="0"/>
            <a:ext cx="1464833" cy="1127893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AC24529-8E3F-40C5-9DEF-994D5F31D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124566"/>
              </p:ext>
            </p:extLst>
          </p:nvPr>
        </p:nvGraphicFramePr>
        <p:xfrm>
          <a:off x="427616" y="883923"/>
          <a:ext cx="11658600" cy="5844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815">
                  <a:extLst>
                    <a:ext uri="{9D8B030D-6E8A-4147-A177-3AD203B41FA5}">
                      <a16:colId xmlns:a16="http://schemas.microsoft.com/office/drawing/2014/main" val="1564723248"/>
                    </a:ext>
                  </a:extLst>
                </a:gridCol>
                <a:gridCol w="9196785">
                  <a:extLst>
                    <a:ext uri="{9D8B030D-6E8A-4147-A177-3AD203B41FA5}">
                      <a16:colId xmlns:a16="http://schemas.microsoft.com/office/drawing/2014/main" val="3637222425"/>
                    </a:ext>
                  </a:extLst>
                </a:gridCol>
              </a:tblGrid>
              <a:tr h="328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Zainteresované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subjekty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Zájem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135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effectLst/>
                        </a:rPr>
                        <a:t>Zaměstnanci (I)</a:t>
                      </a:r>
                      <a:endParaRPr lang="cs-CZ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Mají zájem na uspokojení svých potřeb.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77643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effectLst/>
                        </a:rPr>
                        <a:t>Manažeři (I)</a:t>
                      </a:r>
                      <a:endParaRPr lang="cs-CZ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Upřednostňují dynamický rozvoj podniku.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04725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Vlastníci (akcionáři)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Usilují o bezpečnost a jisté zhodnocování kapitálu.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48654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Zákazníci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Požadují adekvátní nabídku ve správné struktuře a ceně, servis.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273853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Dodavatelé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Usilují o optimální nákupy a dobré vztahy, platební schopnost a dodržování smluv.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30313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Věřitelé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Požadují dohodnuté splacení závazků.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47608"/>
                  </a:ext>
                </a:extLst>
              </a:tr>
              <a:tr h="209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Konkurenti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Usilují o lepší pozici na trhu, růst tržního podílu a zasahují do teritorií jiných firem.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52025"/>
                  </a:ext>
                </a:extLst>
              </a:tr>
              <a:tr h="1865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Vláda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Preferuje dodržování zákonů a právních předpisů a vládních programů v souladu se státní obchodní politikou.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872137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Obchodní svazy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Usilují o účast na programech vlády, aby tak mohly spoluvytvářet prostředí pro podnikání.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98344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Odborové svazy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Mají stejné zájmy jako v jiných firmách (porovnatelnost mezd, stabilita zaměstnanosti, pracovní podmínky).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950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Místní zastupitelství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Požadují příspěvky na rozvoj oblasti, na ochranu životního prostředí, zaměstnávání lidí z oblasti působení obchodních firem apod. (územní plány)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211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1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87581" y="148151"/>
            <a:ext cx="8540750" cy="4635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Vize jako motivační součást strategie 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sp>
        <p:nvSpPr>
          <p:cNvPr id="3482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8184" y="701288"/>
            <a:ext cx="10477948" cy="2541327"/>
          </a:xfrm>
          <a:solidFill>
            <a:srgbClr val="FFFFCC"/>
          </a:solidFill>
          <a:ln w="28575"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Vize může být formulována na úrovni celého světa (komponent globálního dosahu)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Reaguje na dobu, v níž je formulována,  i na lokalitu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Např.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 err="1">
                <a:solidFill>
                  <a:srgbClr val="FF0000"/>
                </a:solidFill>
              </a:rPr>
              <a:t>Mc</a:t>
            </a:r>
            <a:r>
              <a:rPr lang="cs-CZ" sz="2400" b="1" dirty="0">
                <a:solidFill>
                  <a:srgbClr val="FF0000"/>
                </a:solidFill>
              </a:rPr>
              <a:t>. Donald – </a:t>
            </a:r>
            <a:r>
              <a:rPr lang="cs-CZ" sz="2400" b="1" dirty="0">
                <a:solidFill>
                  <a:srgbClr val="008080"/>
                </a:solidFill>
              </a:rPr>
              <a:t>rozšířit prodej hamburgerů po celém světě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Baťa – </a:t>
            </a:r>
            <a:r>
              <a:rPr lang="cs-CZ" sz="2400" b="1" dirty="0">
                <a:solidFill>
                  <a:srgbClr val="008080"/>
                </a:solidFill>
              </a:rPr>
              <a:t>obouvat celý svět</a:t>
            </a:r>
          </a:p>
        </p:txBody>
      </p:sp>
      <p:sp>
        <p:nvSpPr>
          <p:cNvPr id="3482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570183" y="5045916"/>
            <a:ext cx="8312560" cy="1663933"/>
          </a:xfrm>
          <a:solidFill>
            <a:srgbClr val="FFFFCC"/>
          </a:solidFill>
          <a:ln w="28575">
            <a:solidFill>
              <a:srgbClr val="00808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Historický pohled na vizi (firma Baťa)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Vize pro Československo za první republiky: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V každé obci, kde bude stát kostel, bude naše prodejna obuvi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(logická podmíněnost spádovosti)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78FE3CC-2779-4E34-8E9B-BA1F056DE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2098" y="3242615"/>
            <a:ext cx="2867025" cy="16639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BA4D0E-A34C-40F2-B931-6653C9E68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67466" y="3312300"/>
            <a:ext cx="2790825" cy="16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68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87581" y="148151"/>
            <a:ext cx="8540750" cy="4635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Užší a širší vymezení poslání 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sp>
        <p:nvSpPr>
          <p:cNvPr id="3482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85474" y="701288"/>
            <a:ext cx="9527759" cy="2303462"/>
          </a:xfrm>
          <a:solidFill>
            <a:srgbClr val="FFFFCC"/>
          </a:solidFill>
          <a:ln w="28575"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Prodej automobilů Škoda (užší vymezení)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Výhoda: </a:t>
            </a:r>
            <a:r>
              <a:rPr lang="cs-CZ" sz="2400" b="1" dirty="0">
                <a:solidFill>
                  <a:srgbClr val="800000"/>
                </a:solidFill>
              </a:rPr>
              <a:t>specializace, méně dodavatelů, typizace prodeje a technologie, kvalifikace personálu s hlubokými znalostmi o sortimentu, relativně silný globalizační potenciál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Nevýhoda:</a:t>
            </a:r>
            <a:r>
              <a:rPr lang="cs-CZ" sz="2400" b="1" dirty="0">
                <a:solidFill>
                  <a:schemeClr val="bg2"/>
                </a:solidFill>
              </a:rPr>
              <a:t> </a:t>
            </a:r>
            <a:r>
              <a:rPr lang="cs-CZ" sz="2400" b="1" dirty="0">
                <a:solidFill>
                  <a:srgbClr val="800000"/>
                </a:solidFill>
              </a:rPr>
              <a:t>silná závislost na životním cyklu výrobku a vývoji poptávky a na konkurentech se substituty.</a:t>
            </a:r>
            <a:endParaRPr lang="cs-CZ" sz="2400" b="1" dirty="0">
              <a:solidFill>
                <a:schemeClr val="bg2"/>
              </a:solidFill>
            </a:endParaRPr>
          </a:p>
        </p:txBody>
      </p:sp>
      <p:sp>
        <p:nvSpPr>
          <p:cNvPr id="3482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50562" y="4906547"/>
            <a:ext cx="9853950" cy="1663933"/>
          </a:xfrm>
          <a:solidFill>
            <a:srgbClr val="FFFFCC"/>
          </a:solidFill>
          <a:ln w="28575"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Síť širokosortimentních velkokapacitních prodejen (širší vymezení)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Výhoda: </a:t>
            </a:r>
            <a:r>
              <a:rPr lang="cs-CZ" sz="2400" b="1" dirty="0">
                <a:solidFill>
                  <a:srgbClr val="800000"/>
                </a:solidFill>
              </a:rPr>
              <a:t>nižší zranitelnost výkyvem poptávky, konkurenční substituty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Nevýhoda: </a:t>
            </a:r>
            <a:r>
              <a:rPr lang="cs-CZ" sz="2400" b="1" dirty="0">
                <a:solidFill>
                  <a:srgbClr val="800000"/>
                </a:solidFill>
              </a:rPr>
              <a:t>vyšší závislost na stádiu vývoje firmy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EB0E76B-A386-4933-B5EC-6202474E9C1E}"/>
              </a:ext>
            </a:extLst>
          </p:cNvPr>
          <p:cNvSpPr txBox="1"/>
          <p:nvPr/>
        </p:nvSpPr>
        <p:spPr>
          <a:xfrm>
            <a:off x="1524000" y="6858000"/>
            <a:ext cx="3181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s://cs.wikipedia.org/wiki/Ba%C5%A5a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-sa/3.0/"/>
              </a:rPr>
              <a:t>CC BY-SA</a:t>
            </a:r>
            <a:endParaRPr lang="cs-CZ" sz="90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22CDEA7-973D-4FCB-9D40-384E87BFD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31" y="3292270"/>
            <a:ext cx="2579688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l00587_">
            <a:extLst>
              <a:ext uri="{FF2B5EF4-FFF2-40B4-BE49-F238E27FC236}">
                <a16:creationId xmlns:a16="http://schemas.microsoft.com/office/drawing/2014/main" id="{F5066485-F4A0-4E25-BF47-08DCA1CBD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77" y="3321442"/>
            <a:ext cx="2376488" cy="12684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85351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9567" y="228600"/>
            <a:ext cx="9706808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Formulace strategie retailingové společnosti</a:t>
            </a:r>
            <a:b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postupu:</a:t>
            </a:r>
          </a:p>
        </p:txBody>
      </p:sp>
      <p:sp>
        <p:nvSpPr>
          <p:cNvPr id="5123" name="TextovéPole 15"/>
          <p:cNvSpPr txBox="1">
            <a:spLocks noChangeArrowheads="1"/>
          </p:cNvSpPr>
          <p:nvPr/>
        </p:nvSpPr>
        <p:spPr bwMode="auto">
          <a:xfrm>
            <a:off x="2063749" y="1341439"/>
            <a:ext cx="7040053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Situační analýza - PEST, PESTLE…</a:t>
            </a:r>
          </a:p>
        </p:txBody>
      </p:sp>
      <p:sp>
        <p:nvSpPr>
          <p:cNvPr id="17" name="Rectangle 6"/>
          <p:cNvSpPr txBox="1">
            <a:spLocks noRot="1" noChangeArrowheads="1"/>
          </p:cNvSpPr>
          <p:nvPr/>
        </p:nvSpPr>
        <p:spPr bwMode="auto">
          <a:xfrm>
            <a:off x="2103440" y="3118619"/>
            <a:ext cx="4784722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Cíle</a:t>
            </a:r>
          </a:p>
        </p:txBody>
      </p:sp>
      <p:sp>
        <p:nvSpPr>
          <p:cNvPr id="18" name="Rectangle 6"/>
          <p:cNvSpPr txBox="1">
            <a:spLocks noRot="1" noChangeArrowheads="1"/>
          </p:cNvSpPr>
          <p:nvPr/>
        </p:nvSpPr>
        <p:spPr bwMode="auto">
          <a:xfrm>
            <a:off x="2063750" y="4353695"/>
            <a:ext cx="478472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Identifikace zákazníků</a:t>
            </a:r>
          </a:p>
        </p:txBody>
      </p:sp>
      <p:sp>
        <p:nvSpPr>
          <p:cNvPr id="19" name="Rectangle 6"/>
          <p:cNvSpPr txBox="1">
            <a:spLocks noRot="1" noChangeArrowheads="1"/>
          </p:cNvSpPr>
          <p:nvPr/>
        </p:nvSpPr>
        <p:spPr bwMode="auto">
          <a:xfrm>
            <a:off x="2103445" y="2096715"/>
            <a:ext cx="478471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Vrcholová strategie</a:t>
            </a:r>
          </a:p>
        </p:txBody>
      </p:sp>
      <p:sp>
        <p:nvSpPr>
          <p:cNvPr id="21" name="Rectangle 6"/>
          <p:cNvSpPr txBox="1">
            <a:spLocks noRot="1" noChangeArrowheads="1"/>
          </p:cNvSpPr>
          <p:nvPr/>
        </p:nvSpPr>
        <p:spPr bwMode="auto">
          <a:xfrm>
            <a:off x="2063750" y="5516563"/>
            <a:ext cx="4784717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Kontrola</a:t>
            </a:r>
          </a:p>
        </p:txBody>
      </p:sp>
      <p:cxnSp>
        <p:nvCxnSpPr>
          <p:cNvPr id="5129" name="Přímá spojovací šipka 23"/>
          <p:cNvCxnSpPr>
            <a:cxnSpLocks noChangeShapeType="1"/>
          </p:cNvCxnSpPr>
          <p:nvPr/>
        </p:nvCxnSpPr>
        <p:spPr bwMode="auto">
          <a:xfrm flipV="1">
            <a:off x="1774825" y="1557338"/>
            <a:ext cx="0" cy="4895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1" name="Přímá spojovací šipka 26"/>
          <p:cNvCxnSpPr>
            <a:cxnSpLocks noChangeShapeType="1"/>
          </p:cNvCxnSpPr>
          <p:nvPr/>
        </p:nvCxnSpPr>
        <p:spPr bwMode="auto">
          <a:xfrm>
            <a:off x="5375276" y="3500438"/>
            <a:ext cx="288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38274975-80C1-4035-A321-393A22245917}"/>
              </a:ext>
            </a:extLst>
          </p:cNvPr>
          <p:cNvSpPr/>
          <p:nvPr/>
        </p:nvSpPr>
        <p:spPr>
          <a:xfrm>
            <a:off x="7465088" y="2199238"/>
            <a:ext cx="1066800" cy="40005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2EAB2EAB-2F5B-4A48-A8EB-DC039D69353D}"/>
              </a:ext>
            </a:extLst>
          </p:cNvPr>
          <p:cNvSpPr/>
          <p:nvPr/>
        </p:nvSpPr>
        <p:spPr>
          <a:xfrm>
            <a:off x="7465088" y="3118619"/>
            <a:ext cx="1066800" cy="40005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E7A07D20-006B-40E5-B3A7-28588A873265}"/>
              </a:ext>
            </a:extLst>
          </p:cNvPr>
          <p:cNvSpPr/>
          <p:nvPr/>
        </p:nvSpPr>
        <p:spPr>
          <a:xfrm>
            <a:off x="7474892" y="4302417"/>
            <a:ext cx="1066800" cy="40005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1625BA3-24E9-4736-8780-E1A6A2F6340D}"/>
              </a:ext>
            </a:extLst>
          </p:cNvPr>
          <p:cNvSpPr txBox="1"/>
          <p:nvPr/>
        </p:nvSpPr>
        <p:spPr>
          <a:xfrm>
            <a:off x="9168114" y="4262736"/>
            <a:ext cx="29491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Podněty k nákupu, </a:t>
            </a:r>
            <a:r>
              <a:rPr lang="cs-CZ" sz="2400" dirty="0" err="1">
                <a:solidFill>
                  <a:srgbClr val="008080"/>
                </a:solidFill>
              </a:rPr>
              <a:t>megatrendy</a:t>
            </a:r>
            <a:r>
              <a:rPr lang="cs-CZ" sz="2400" dirty="0">
                <a:solidFill>
                  <a:srgbClr val="008080"/>
                </a:solidFill>
              </a:rPr>
              <a:t> orientace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F7D8128-55A3-48B5-A806-554DDB2F7205}"/>
              </a:ext>
            </a:extLst>
          </p:cNvPr>
          <p:cNvSpPr txBox="1"/>
          <p:nvPr/>
        </p:nvSpPr>
        <p:spPr>
          <a:xfrm>
            <a:off x="9482651" y="2092213"/>
            <a:ext cx="204968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</a:rPr>
              <a:t>Úrovně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9586303-4B60-4C44-8F17-3126C070B3A9}"/>
              </a:ext>
            </a:extLst>
          </p:cNvPr>
          <p:cNvSpPr txBox="1"/>
          <p:nvPr/>
        </p:nvSpPr>
        <p:spPr>
          <a:xfrm>
            <a:off x="9482651" y="2991995"/>
            <a:ext cx="204968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</a:rPr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3906766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2477</Words>
  <Application>Microsoft Office PowerPoint</Application>
  <PresentationFormat>Širokoúhlá obrazovka</PresentationFormat>
  <Paragraphs>302</Paragraphs>
  <Slides>32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  Řízení obchodních organizací a strategie</vt:lpstr>
      <vt:lpstr>Prezentace aplikace PowerPoint</vt:lpstr>
      <vt:lpstr>Prezentace aplikace PowerPoint</vt:lpstr>
      <vt:lpstr>Východiska řízení a plánování</vt:lpstr>
      <vt:lpstr>Zopakujme si !        Filosofie,poslání a vize obchodní organizace</vt:lpstr>
      <vt:lpstr>Zainteresované subjekty na podnikové filosofii?</vt:lpstr>
      <vt:lpstr>Vize jako motivační součást strategie - praxe</vt:lpstr>
      <vt:lpstr>Užší a širší vymezení poslání - praxe</vt:lpstr>
      <vt:lpstr>Formulace strategie retailingové společnosti příklad postupu:</vt:lpstr>
      <vt:lpstr>Strategie retailingové společnosti – úrovně </vt:lpstr>
      <vt:lpstr>Příklad cílů retailingové společnosti </vt:lpstr>
      <vt:lpstr>Podněty ke strategii (nákupu) – v centru pozornosti firem</vt:lpstr>
      <vt:lpstr>Identifikace zákazníků </vt:lpstr>
      <vt:lpstr>Identifikace zákazníků </vt:lpstr>
      <vt:lpstr> Nejznámější podnikatelské strategie v obchodě</vt:lpstr>
      <vt:lpstr>Strategie vedení cenou- Dělej to ve velkém</vt:lpstr>
      <vt:lpstr>Prezentace aplikace PowerPoint</vt:lpstr>
      <vt:lpstr>Prezentace aplikace PowerPoint</vt:lpstr>
      <vt:lpstr>Strategie diferenciace - Dělej to nově</vt:lpstr>
      <vt:lpstr>Digitalizace maloobchodu – případová studie</vt:lpstr>
      <vt:lpstr>Digitalizace maloobchodu – případová studie</vt:lpstr>
      <vt:lpstr>Digitalizace maloobchodu - informační kiosky- praxe</vt:lpstr>
      <vt:lpstr>Strategie zacílení - Dělej to, co na trhu chybí</vt:lpstr>
      <vt:lpstr>Mezera na trhu – případová studie (jedinečný produkt)</vt:lpstr>
      <vt:lpstr>Stálá strategie </vt:lpstr>
      <vt:lpstr>Rozhodování českých maloobchodníků v době krize – praxe </vt:lpstr>
      <vt:lpstr>Mezinárodní rozvojové strategie retailingu</vt:lpstr>
      <vt:lpstr>Shrnutí hlavních nástrojů řízení</vt:lpstr>
      <vt:lpstr>Shrnutí hlavních nástrojů řízení</vt:lpstr>
      <vt:lpstr>Shrnutí hlavních nástrojů řízení</vt:lpstr>
      <vt:lpstr>Shrnutí hlavních nástrojů řízení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186</cp:revision>
  <dcterms:created xsi:type="dcterms:W3CDTF">2016-11-25T20:36:16Z</dcterms:created>
  <dcterms:modified xsi:type="dcterms:W3CDTF">2024-03-03T10:49:26Z</dcterms:modified>
</cp:coreProperties>
</file>