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57" r:id="rId2"/>
    <p:sldId id="258" r:id="rId3"/>
    <p:sldId id="263" r:id="rId4"/>
    <p:sldId id="355" r:id="rId5"/>
    <p:sldId id="356" r:id="rId6"/>
    <p:sldId id="357" r:id="rId7"/>
    <p:sldId id="383" r:id="rId8"/>
    <p:sldId id="359" r:id="rId9"/>
    <p:sldId id="360" r:id="rId10"/>
    <p:sldId id="398" r:id="rId11"/>
    <p:sldId id="361" r:id="rId12"/>
    <p:sldId id="392" r:id="rId13"/>
    <p:sldId id="362" r:id="rId14"/>
    <p:sldId id="363" r:id="rId15"/>
    <p:sldId id="384" r:id="rId16"/>
    <p:sldId id="364" r:id="rId17"/>
    <p:sldId id="366" r:id="rId18"/>
    <p:sldId id="365" r:id="rId19"/>
    <p:sldId id="380" r:id="rId20"/>
    <p:sldId id="378" r:id="rId21"/>
    <p:sldId id="381" r:id="rId22"/>
    <p:sldId id="368" r:id="rId23"/>
    <p:sldId id="386" r:id="rId24"/>
    <p:sldId id="390" r:id="rId25"/>
    <p:sldId id="387" r:id="rId26"/>
    <p:sldId id="388" r:id="rId27"/>
    <p:sldId id="369" r:id="rId28"/>
    <p:sldId id="385" r:id="rId29"/>
    <p:sldId id="370" r:id="rId30"/>
    <p:sldId id="371" r:id="rId31"/>
    <p:sldId id="382" r:id="rId32"/>
    <p:sldId id="393" r:id="rId33"/>
    <p:sldId id="394" r:id="rId34"/>
    <p:sldId id="395" r:id="rId35"/>
    <p:sldId id="397" r:id="rId36"/>
    <p:sldId id="372" r:id="rId37"/>
  </p:sldIdLst>
  <p:sldSz cx="12192000" cy="6858000"/>
  <p:notesSz cx="6858000" cy="9144000"/>
  <p:custDataLst>
    <p:tags r:id="rId39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8080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4" autoAdjust="0"/>
    <p:restoredTop sz="92336" autoAdjust="0"/>
  </p:normalViewPr>
  <p:slideViewPr>
    <p:cSldViewPr snapToGrid="0">
      <p:cViewPr varScale="1">
        <p:scale>
          <a:sx n="76" d="100"/>
          <a:sy n="76" d="100"/>
        </p:scale>
        <p:origin x="86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gs" Target="tags/tag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BA824-12C1-4D2A-8701-A8D9592850D3}" type="datetimeFigureOut">
              <a:rPr lang="cs-CZ" smtClean="0"/>
              <a:t>25.03.2024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15905E-F08C-4E22-BC16-58B332AD27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0229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71774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5841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25.03.2024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25.03.2024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25.03.2024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34585" y="214314"/>
            <a:ext cx="10390716" cy="1462087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576917" y="2017713"/>
            <a:ext cx="50800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860117" y="2017713"/>
            <a:ext cx="50800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0F324C-C25D-40C7-9B2D-9084EEA3F2C3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14887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25.03.2024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25.03.2024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25.03.2024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25.03.2024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25.03.2024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25.03.2024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25.03.2024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25.03.2024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25.03.2024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8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816757" cy="288032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ctr"/>
            <a:br>
              <a:rPr lang="cs-CZ" sz="5400" dirty="0"/>
            </a:br>
            <a:br>
              <a:rPr lang="cs-CZ" sz="5400" dirty="0"/>
            </a:br>
            <a:r>
              <a:rPr lang="cs-CZ" altLang="cs-CZ" sz="5400" b="1" dirty="0"/>
              <a:t>Organizování a modelování organizačních struktur v obchodě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</a:p>
          <a:p>
            <a:pPr algn="r"/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ecentralizace | Golden Gate">
            <a:extLst>
              <a:ext uri="{FF2B5EF4-FFF2-40B4-BE49-F238E27FC236}">
                <a16:creationId xmlns:a16="http://schemas.microsoft.com/office/drawing/2014/main" id="{82AA69D9-9A0F-4540-8013-6EC5A91B11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203" y="884255"/>
            <a:ext cx="9475594" cy="4662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69080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7"/>
          <p:cNvGrpSpPr>
            <a:grpSpLocks/>
          </p:cNvGrpSpPr>
          <p:nvPr/>
        </p:nvGrpSpPr>
        <p:grpSpPr bwMode="auto">
          <a:xfrm>
            <a:off x="494676" y="200025"/>
            <a:ext cx="9574214" cy="6629896"/>
            <a:chOff x="1584" y="8064"/>
            <a:chExt cx="8208" cy="6685"/>
          </a:xfrm>
        </p:grpSpPr>
        <p:sp>
          <p:nvSpPr>
            <p:cNvPr id="11269" name="Text Box 36"/>
            <p:cNvSpPr txBox="1">
              <a:spLocks noChangeArrowheads="1"/>
            </p:cNvSpPr>
            <p:nvPr/>
          </p:nvSpPr>
          <p:spPr bwMode="auto">
            <a:xfrm>
              <a:off x="1584" y="8064"/>
              <a:ext cx="1011" cy="435"/>
            </a:xfrm>
            <a:prstGeom prst="rect">
              <a:avLst/>
            </a:prstGeom>
            <a:solidFill>
              <a:srgbClr val="00808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600" b="1" dirty="0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ředitel</a:t>
              </a:r>
              <a:endParaRPr lang="cs-CZ" altLang="cs-CZ" sz="160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1270" name="Text Box 35"/>
            <p:cNvSpPr txBox="1">
              <a:spLocks noChangeArrowheads="1"/>
            </p:cNvSpPr>
            <p:nvPr/>
          </p:nvSpPr>
          <p:spPr bwMode="auto">
            <a:xfrm>
              <a:off x="3747" y="8931"/>
              <a:ext cx="2592" cy="1296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tabLst>
                  <a:tab pos="228600" algn="l"/>
                </a:tabLst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tabLst>
                  <a:tab pos="228600" algn="l"/>
                </a:tabLs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tabLst>
                  <a:tab pos="228600" algn="l"/>
                </a:tabLs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tabLst>
                  <a:tab pos="228600" algn="l"/>
                </a:tabLst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tabLst>
                  <a:tab pos="228600" algn="l"/>
                </a:tabLst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tabLst>
                  <a:tab pos="228600" algn="l"/>
                </a:tabLst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tabLst>
                  <a:tab pos="228600" algn="l"/>
                </a:tabLst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tabLst>
                  <a:tab pos="228600" algn="l"/>
                </a:tabLst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tabLst>
                  <a:tab pos="228600" algn="l"/>
                </a:tabLst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600" b="1">
                  <a:latin typeface="Arial" panose="020B0604020202020204" pitchFamily="34" charset="0"/>
                  <a:cs typeface="Times New Roman" panose="02020603050405020304" pitchFamily="18" charset="0"/>
                </a:rPr>
                <a:t>štábní útvary centrály:</a:t>
              </a:r>
              <a:endParaRPr lang="cs-CZ" altLang="cs-CZ" sz="1600" b="1">
                <a:latin typeface="Arial" panose="020B0604020202020204" pitchFamily="34" charset="0"/>
              </a:endParaRPr>
            </a:p>
          </p:txBody>
        </p:sp>
        <p:sp>
          <p:nvSpPr>
            <p:cNvPr id="11271" name="Text Box 34"/>
            <p:cNvSpPr txBox="1">
              <a:spLocks noChangeArrowheads="1"/>
            </p:cNvSpPr>
            <p:nvPr/>
          </p:nvSpPr>
          <p:spPr bwMode="auto">
            <a:xfrm>
              <a:off x="7779" y="12531"/>
              <a:ext cx="1584" cy="72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600" b="1">
                  <a:latin typeface="Arial" panose="020B0604020202020204" pitchFamily="34" charset="0"/>
                  <a:cs typeface="Times New Roman" panose="02020603050405020304" pitchFamily="18" charset="0"/>
                </a:rPr>
                <a:t>výcvik personálu</a:t>
              </a:r>
              <a:endParaRPr lang="cs-CZ" altLang="cs-CZ" sz="1600">
                <a:latin typeface="Arial" panose="020B0604020202020204" pitchFamily="34" charset="0"/>
              </a:endParaRPr>
            </a:p>
          </p:txBody>
        </p:sp>
        <p:sp>
          <p:nvSpPr>
            <p:cNvPr id="11272" name="Text Box 33"/>
            <p:cNvSpPr txBox="1">
              <a:spLocks noChangeArrowheads="1"/>
            </p:cNvSpPr>
            <p:nvPr/>
          </p:nvSpPr>
          <p:spPr bwMode="auto">
            <a:xfrm>
              <a:off x="7779" y="11811"/>
              <a:ext cx="1584" cy="43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tabLst>
                  <a:tab pos="228600" algn="l"/>
                  <a:tab pos="449263" algn="l"/>
                </a:tabLst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tabLst>
                  <a:tab pos="228600" algn="l"/>
                  <a:tab pos="449263" algn="l"/>
                </a:tabLs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tabLst>
                  <a:tab pos="228600" algn="l"/>
                  <a:tab pos="449263" algn="l"/>
                </a:tabLs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tabLst>
                  <a:tab pos="228600" algn="l"/>
                  <a:tab pos="449263" algn="l"/>
                </a:tabLst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tabLst>
                  <a:tab pos="228600" algn="l"/>
                  <a:tab pos="449263" algn="l"/>
                </a:tabLst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tabLst>
                  <a:tab pos="228600" algn="l"/>
                  <a:tab pos="449263" algn="l"/>
                </a:tabLst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tabLst>
                  <a:tab pos="228600" algn="l"/>
                  <a:tab pos="449263" algn="l"/>
                </a:tabLst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tabLst>
                  <a:tab pos="228600" algn="l"/>
                  <a:tab pos="449263" algn="l"/>
                </a:tabLst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tabLst>
                  <a:tab pos="228600" algn="l"/>
                  <a:tab pos="449263" algn="l"/>
                </a:tabLst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just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600" b="1">
                  <a:latin typeface="Arial" panose="020B0604020202020204" pitchFamily="34" charset="0"/>
                  <a:cs typeface="Times New Roman" panose="02020603050405020304" pitchFamily="18" charset="0"/>
                </a:rPr>
                <a:t>ceny</a:t>
              </a:r>
              <a:endParaRPr lang="cs-CZ" altLang="cs-CZ" sz="1600">
                <a:latin typeface="Arial" panose="020B0604020202020204" pitchFamily="34" charset="0"/>
              </a:endParaRPr>
            </a:p>
          </p:txBody>
        </p:sp>
        <p:sp>
          <p:nvSpPr>
            <p:cNvPr id="11273" name="Text Box 32"/>
            <p:cNvSpPr txBox="1">
              <a:spLocks noChangeArrowheads="1"/>
            </p:cNvSpPr>
            <p:nvPr/>
          </p:nvSpPr>
          <p:spPr bwMode="auto">
            <a:xfrm>
              <a:off x="7779" y="11091"/>
              <a:ext cx="1584" cy="43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468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600" b="1">
                  <a:latin typeface="Arial" panose="020B0604020202020204" pitchFamily="34" charset="0"/>
                  <a:cs typeface="Times New Roman" panose="02020603050405020304" pitchFamily="18" charset="0"/>
                </a:rPr>
                <a:t>propagace</a:t>
              </a:r>
              <a:endParaRPr lang="cs-CZ" altLang="cs-CZ" sz="1600" b="1">
                <a:latin typeface="Arial" panose="020B0604020202020204" pitchFamily="34" charset="0"/>
              </a:endParaRPr>
            </a:p>
          </p:txBody>
        </p:sp>
        <p:sp>
          <p:nvSpPr>
            <p:cNvPr id="11274" name="Text Box 31"/>
            <p:cNvSpPr txBox="1">
              <a:spLocks noChangeArrowheads="1"/>
            </p:cNvSpPr>
            <p:nvPr/>
          </p:nvSpPr>
          <p:spPr bwMode="auto">
            <a:xfrm>
              <a:off x="7779" y="10083"/>
              <a:ext cx="1584" cy="72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828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600" b="1" dirty="0">
                  <a:latin typeface="Arial" panose="020B0604020202020204" pitchFamily="34" charset="0"/>
                  <a:cs typeface="Times New Roman" panose="02020603050405020304" pitchFamily="18" charset="0"/>
                </a:rPr>
                <a:t>organizace</a:t>
              </a:r>
              <a:endParaRPr lang="cs-CZ" altLang="cs-CZ" sz="1600" dirty="0">
                <a:latin typeface="Arial" panose="020B0604020202020204" pitchFamily="34" charset="0"/>
              </a:endParaRP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600" b="1" dirty="0">
                  <a:latin typeface="Arial" panose="020B0604020202020204" pitchFamily="34" charset="0"/>
                  <a:cs typeface="Times New Roman" panose="02020603050405020304" pitchFamily="18" charset="0"/>
                </a:rPr>
                <a:t>a řízení</a:t>
              </a:r>
              <a:r>
                <a:rPr lang="cs-CZ" altLang="cs-CZ" sz="1600" dirty="0">
                  <a:latin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cs-CZ" altLang="cs-CZ" sz="1600" b="1" dirty="0">
                  <a:latin typeface="Arial" panose="020B0604020202020204" pitchFamily="34" charset="0"/>
                  <a:cs typeface="Times New Roman" panose="02020603050405020304" pitchFamily="18" charset="0"/>
                </a:rPr>
                <a:t>prodeje</a:t>
              </a:r>
              <a:endParaRPr lang="cs-CZ" altLang="cs-CZ" sz="1600" b="1" dirty="0">
                <a:latin typeface="Arial" panose="020B0604020202020204" pitchFamily="34" charset="0"/>
              </a:endParaRPr>
            </a:p>
          </p:txBody>
        </p:sp>
        <p:sp>
          <p:nvSpPr>
            <p:cNvPr id="11275" name="Text Box 30"/>
            <p:cNvSpPr txBox="1">
              <a:spLocks noChangeArrowheads="1"/>
            </p:cNvSpPr>
            <p:nvPr/>
          </p:nvSpPr>
          <p:spPr bwMode="auto">
            <a:xfrm>
              <a:off x="7779" y="9363"/>
              <a:ext cx="1584" cy="43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600" b="1">
                  <a:latin typeface="Arial" panose="020B0604020202020204" pitchFamily="34" charset="0"/>
                  <a:cs typeface="Times New Roman" panose="02020603050405020304" pitchFamily="18" charset="0"/>
                </a:rPr>
                <a:t>nákup</a:t>
              </a:r>
              <a:endParaRPr lang="cs-CZ" altLang="cs-CZ" sz="1600">
                <a:latin typeface="Arial" panose="020B0604020202020204" pitchFamily="34" charset="0"/>
              </a:endParaRPr>
            </a:p>
          </p:txBody>
        </p:sp>
        <p:sp>
          <p:nvSpPr>
            <p:cNvPr id="11276" name="Text Box 29"/>
            <p:cNvSpPr txBox="1">
              <a:spLocks noChangeArrowheads="1"/>
            </p:cNvSpPr>
            <p:nvPr/>
          </p:nvSpPr>
          <p:spPr bwMode="auto">
            <a:xfrm>
              <a:off x="3747" y="11667"/>
              <a:ext cx="2592" cy="576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828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600" b="1" dirty="0">
                  <a:latin typeface="Arial" panose="020B0604020202020204" pitchFamily="34" charset="0"/>
                  <a:cs typeface="Times New Roman" panose="02020603050405020304" pitchFamily="18" charset="0"/>
                </a:rPr>
                <a:t>manažer pro střední</a:t>
              </a:r>
              <a:r>
                <a:rPr lang="cs-CZ" altLang="cs-CZ" sz="1600" dirty="0">
                  <a:latin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cs-CZ" altLang="cs-CZ" sz="1600" b="1" dirty="0">
                  <a:latin typeface="Arial" panose="020B0604020202020204" pitchFamily="34" charset="0"/>
                  <a:cs typeface="Times New Roman" panose="02020603050405020304" pitchFamily="18" charset="0"/>
                </a:rPr>
                <a:t>Čechy</a:t>
              </a:r>
              <a:endParaRPr lang="cs-CZ" altLang="cs-CZ" sz="1600" b="1" dirty="0">
                <a:latin typeface="Arial" panose="020B0604020202020204" pitchFamily="34" charset="0"/>
              </a:endParaRPr>
            </a:p>
          </p:txBody>
        </p:sp>
        <p:sp>
          <p:nvSpPr>
            <p:cNvPr id="11277" name="Text Box 28"/>
            <p:cNvSpPr txBox="1">
              <a:spLocks noChangeArrowheads="1"/>
            </p:cNvSpPr>
            <p:nvPr/>
          </p:nvSpPr>
          <p:spPr bwMode="auto">
            <a:xfrm>
              <a:off x="3747" y="12675"/>
              <a:ext cx="2592" cy="576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828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600" b="1">
                  <a:latin typeface="Arial" panose="020B0604020202020204" pitchFamily="34" charset="0"/>
                  <a:cs typeface="Times New Roman" panose="02020603050405020304" pitchFamily="18" charset="0"/>
                </a:rPr>
                <a:t>manažer pro jižní Čechy</a:t>
              </a:r>
              <a:endParaRPr lang="cs-CZ" altLang="cs-CZ" sz="1600" b="1">
                <a:latin typeface="Arial" panose="020B0604020202020204" pitchFamily="34" charset="0"/>
              </a:endParaRPr>
            </a:p>
          </p:txBody>
        </p:sp>
        <p:sp>
          <p:nvSpPr>
            <p:cNvPr id="11278" name="Text Box 27"/>
            <p:cNvSpPr txBox="1">
              <a:spLocks noChangeArrowheads="1"/>
            </p:cNvSpPr>
            <p:nvPr/>
          </p:nvSpPr>
          <p:spPr bwMode="auto">
            <a:xfrm>
              <a:off x="3747" y="10659"/>
              <a:ext cx="2592" cy="576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828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600" b="1">
                  <a:latin typeface="Arial" panose="020B0604020202020204" pitchFamily="34" charset="0"/>
                  <a:cs typeface="Times New Roman" panose="02020603050405020304" pitchFamily="18" charset="0"/>
                </a:rPr>
                <a:t>manažer pro Prahu</a:t>
              </a:r>
              <a:endParaRPr lang="cs-CZ" altLang="cs-CZ" sz="1600" b="1">
                <a:latin typeface="Arial" panose="020B0604020202020204" pitchFamily="34" charset="0"/>
              </a:endParaRPr>
            </a:p>
          </p:txBody>
        </p:sp>
        <p:sp>
          <p:nvSpPr>
            <p:cNvPr id="11279" name="Text Box 26"/>
            <p:cNvSpPr txBox="1">
              <a:spLocks noChangeArrowheads="1"/>
            </p:cNvSpPr>
            <p:nvPr/>
          </p:nvSpPr>
          <p:spPr bwMode="auto">
            <a:xfrm>
              <a:off x="3747" y="13683"/>
              <a:ext cx="3018" cy="1066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tabLst>
                  <a:tab pos="228600" algn="l"/>
                </a:tabLst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tabLst>
                  <a:tab pos="228600" algn="l"/>
                </a:tabLs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tabLst>
                  <a:tab pos="228600" algn="l"/>
                </a:tabLs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tabLst>
                  <a:tab pos="228600" algn="l"/>
                </a:tabLst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tabLst>
                  <a:tab pos="228600" algn="l"/>
                </a:tabLst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tabLst>
                  <a:tab pos="228600" algn="l"/>
                </a:tabLst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tabLst>
                  <a:tab pos="228600" algn="l"/>
                </a:tabLst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tabLst>
                  <a:tab pos="228600" algn="l"/>
                </a:tabLst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tabLst>
                  <a:tab pos="228600" algn="l"/>
                </a:tabLst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600" b="1">
                  <a:latin typeface="Arial" panose="020B0604020202020204" pitchFamily="34" charset="0"/>
                  <a:cs typeface="Times New Roman" panose="02020603050405020304" pitchFamily="18" charset="0"/>
                </a:rPr>
                <a:t>centrální služby:</a:t>
              </a:r>
              <a:endParaRPr lang="cs-CZ" altLang="cs-CZ" sz="1600">
                <a:latin typeface="Arial" panose="020B0604020202020204" pitchFamily="34" charset="0"/>
              </a:endParaRP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600" b="1">
                  <a:latin typeface="Arial" panose="020B0604020202020204" pitchFamily="34" charset="0"/>
                  <a:cs typeface="Times New Roman" panose="02020603050405020304" pitchFamily="18" charset="0"/>
                </a:rPr>
                <a:t>centrální výzkum</a:t>
              </a:r>
              <a:endParaRPr lang="cs-CZ" altLang="cs-CZ" sz="1600">
                <a:latin typeface="Arial" panose="020B0604020202020204" pitchFamily="34" charset="0"/>
              </a:endParaRP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600" b="1">
                  <a:latin typeface="Arial" panose="020B0604020202020204" pitchFamily="34" charset="0"/>
                  <a:cs typeface="Times New Roman" panose="02020603050405020304" pitchFamily="18" charset="0"/>
                </a:rPr>
                <a:t>centrální kontrola</a:t>
              </a:r>
              <a:endParaRPr lang="cs-CZ" altLang="cs-CZ" sz="1600">
                <a:latin typeface="Arial" panose="020B0604020202020204" pitchFamily="34" charset="0"/>
              </a:endParaRP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600" b="1">
                  <a:latin typeface="Arial" panose="020B0604020202020204" pitchFamily="34" charset="0"/>
                  <a:cs typeface="Times New Roman" panose="02020603050405020304" pitchFamily="18" charset="0"/>
                </a:rPr>
                <a:t>centrální</a:t>
              </a:r>
              <a:r>
                <a:rPr lang="cs-CZ" altLang="cs-CZ" sz="1600">
                  <a:latin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cs-CZ" altLang="cs-CZ" sz="1600" b="1">
                  <a:latin typeface="Arial" panose="020B0604020202020204" pitchFamily="34" charset="0"/>
                  <a:cs typeface="Times New Roman" panose="02020603050405020304" pitchFamily="18" charset="0"/>
                </a:rPr>
                <a:t>financování atd.</a:t>
              </a:r>
              <a:endParaRPr lang="cs-CZ" altLang="cs-CZ" sz="1600" b="1">
                <a:latin typeface="Arial" panose="020B0604020202020204" pitchFamily="34" charset="0"/>
              </a:endParaRPr>
            </a:p>
          </p:txBody>
        </p:sp>
        <p:sp>
          <p:nvSpPr>
            <p:cNvPr id="11280" name="Line 25"/>
            <p:cNvSpPr>
              <a:spLocks noChangeShapeType="1"/>
            </p:cNvSpPr>
            <p:nvPr/>
          </p:nvSpPr>
          <p:spPr bwMode="auto">
            <a:xfrm>
              <a:off x="2019" y="8499"/>
              <a:ext cx="0" cy="576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281" name="Line 24"/>
            <p:cNvSpPr>
              <a:spLocks noChangeShapeType="1"/>
            </p:cNvSpPr>
            <p:nvPr/>
          </p:nvSpPr>
          <p:spPr bwMode="auto">
            <a:xfrm>
              <a:off x="2019" y="14259"/>
              <a:ext cx="172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282" name="Line 23"/>
            <p:cNvSpPr>
              <a:spLocks noChangeShapeType="1"/>
            </p:cNvSpPr>
            <p:nvPr/>
          </p:nvSpPr>
          <p:spPr bwMode="auto">
            <a:xfrm flipH="1">
              <a:off x="2019" y="10947"/>
              <a:ext cx="172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283" name="Line 22"/>
            <p:cNvSpPr>
              <a:spLocks noChangeShapeType="1"/>
            </p:cNvSpPr>
            <p:nvPr/>
          </p:nvSpPr>
          <p:spPr bwMode="auto">
            <a:xfrm>
              <a:off x="2019" y="9507"/>
              <a:ext cx="172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284" name="Line 21"/>
            <p:cNvSpPr>
              <a:spLocks noChangeShapeType="1"/>
            </p:cNvSpPr>
            <p:nvPr/>
          </p:nvSpPr>
          <p:spPr bwMode="auto">
            <a:xfrm>
              <a:off x="2019" y="11955"/>
              <a:ext cx="172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285" name="Line 20"/>
            <p:cNvSpPr>
              <a:spLocks noChangeShapeType="1"/>
            </p:cNvSpPr>
            <p:nvPr/>
          </p:nvSpPr>
          <p:spPr bwMode="auto">
            <a:xfrm>
              <a:off x="2019" y="12963"/>
              <a:ext cx="172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286" name="Line 19"/>
            <p:cNvSpPr>
              <a:spLocks noChangeShapeType="1"/>
            </p:cNvSpPr>
            <p:nvPr/>
          </p:nvSpPr>
          <p:spPr bwMode="auto">
            <a:xfrm>
              <a:off x="6339" y="10947"/>
              <a:ext cx="100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287" name="Line 18"/>
            <p:cNvSpPr>
              <a:spLocks noChangeShapeType="1"/>
            </p:cNvSpPr>
            <p:nvPr/>
          </p:nvSpPr>
          <p:spPr bwMode="auto">
            <a:xfrm>
              <a:off x="7347" y="9651"/>
              <a:ext cx="0" cy="316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288" name="Line 17"/>
            <p:cNvSpPr>
              <a:spLocks noChangeShapeType="1"/>
            </p:cNvSpPr>
            <p:nvPr/>
          </p:nvSpPr>
          <p:spPr bwMode="auto">
            <a:xfrm>
              <a:off x="7347" y="9651"/>
              <a:ext cx="432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289" name="Line 16"/>
            <p:cNvSpPr>
              <a:spLocks noChangeShapeType="1"/>
            </p:cNvSpPr>
            <p:nvPr/>
          </p:nvSpPr>
          <p:spPr bwMode="auto">
            <a:xfrm>
              <a:off x="7347" y="12819"/>
              <a:ext cx="432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290" name="Line 15"/>
            <p:cNvSpPr>
              <a:spLocks noChangeShapeType="1"/>
            </p:cNvSpPr>
            <p:nvPr/>
          </p:nvSpPr>
          <p:spPr bwMode="auto">
            <a:xfrm flipH="1">
              <a:off x="7347" y="10371"/>
              <a:ext cx="432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291" name="Line 14"/>
            <p:cNvSpPr>
              <a:spLocks noChangeShapeType="1"/>
            </p:cNvSpPr>
            <p:nvPr/>
          </p:nvSpPr>
          <p:spPr bwMode="auto">
            <a:xfrm flipH="1">
              <a:off x="7347" y="11235"/>
              <a:ext cx="432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292" name="Line 13"/>
            <p:cNvSpPr>
              <a:spLocks noChangeShapeType="1"/>
            </p:cNvSpPr>
            <p:nvPr/>
          </p:nvSpPr>
          <p:spPr bwMode="auto">
            <a:xfrm flipH="1">
              <a:off x="7347" y="11955"/>
              <a:ext cx="432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293" name="Line 12"/>
            <p:cNvSpPr>
              <a:spLocks noChangeShapeType="1"/>
            </p:cNvSpPr>
            <p:nvPr/>
          </p:nvSpPr>
          <p:spPr bwMode="auto">
            <a:xfrm>
              <a:off x="7056" y="8928"/>
              <a:ext cx="0" cy="48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294" name="Line 11"/>
            <p:cNvSpPr>
              <a:spLocks noChangeShapeType="1"/>
            </p:cNvSpPr>
            <p:nvPr/>
          </p:nvSpPr>
          <p:spPr bwMode="auto">
            <a:xfrm>
              <a:off x="7056" y="8928"/>
              <a:ext cx="2736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295" name="Line 10"/>
            <p:cNvSpPr>
              <a:spLocks noChangeShapeType="1"/>
            </p:cNvSpPr>
            <p:nvPr/>
          </p:nvSpPr>
          <p:spPr bwMode="auto">
            <a:xfrm>
              <a:off x="9792" y="8928"/>
              <a:ext cx="0" cy="48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296" name="Line 9"/>
            <p:cNvSpPr>
              <a:spLocks noChangeShapeType="1"/>
            </p:cNvSpPr>
            <p:nvPr/>
          </p:nvSpPr>
          <p:spPr bwMode="auto">
            <a:xfrm flipH="1">
              <a:off x="7056" y="13824"/>
              <a:ext cx="2736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297" name="Text Box 8"/>
            <p:cNvSpPr txBox="1">
              <a:spLocks noChangeArrowheads="1"/>
            </p:cNvSpPr>
            <p:nvPr/>
          </p:nvSpPr>
          <p:spPr bwMode="auto">
            <a:xfrm>
              <a:off x="7488" y="8496"/>
              <a:ext cx="1872" cy="432"/>
            </a:xfrm>
            <a:prstGeom prst="rect">
              <a:avLst/>
            </a:prstGeom>
            <a:solidFill>
              <a:srgbClr val="0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tIns="82800" bIns="828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600" b="1" dirty="0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Profit - Centrum</a:t>
              </a:r>
              <a:endParaRPr lang="cs-CZ" altLang="cs-CZ" sz="1600" b="1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11267" name="Rectangle 50"/>
          <p:cNvSpPr>
            <a:spLocks noChangeArrowheads="1"/>
          </p:cNvSpPr>
          <p:nvPr/>
        </p:nvSpPr>
        <p:spPr bwMode="auto">
          <a:xfrm>
            <a:off x="1555750" y="1302822"/>
            <a:ext cx="63863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indent="449263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</p:txBody>
      </p:sp>
      <p:sp>
        <p:nvSpPr>
          <p:cNvPr id="11268" name="Text Box 51"/>
          <p:cNvSpPr txBox="1">
            <a:spLocks noChangeArrowheads="1"/>
          </p:cNvSpPr>
          <p:nvPr/>
        </p:nvSpPr>
        <p:spPr bwMode="auto">
          <a:xfrm>
            <a:off x="2552700" y="0"/>
            <a:ext cx="811530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8080"/>
                </a:solidFill>
              </a:rPr>
              <a:t>Příklad organizační struktury s PC (věcná dělba práce dle oblastí)</a:t>
            </a:r>
          </a:p>
        </p:txBody>
      </p:sp>
      <p:pic>
        <p:nvPicPr>
          <p:cNvPr id="34" name="Obrázek 3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3220" y="269091"/>
            <a:ext cx="1464833" cy="1127893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45AD90C7-78FE-4385-9491-BC61B122B5AD}"/>
              </a:ext>
            </a:extLst>
          </p:cNvPr>
          <p:cNvSpPr txBox="1"/>
          <p:nvPr/>
        </p:nvSpPr>
        <p:spPr>
          <a:xfrm>
            <a:off x="10267950" y="3059261"/>
            <a:ext cx="1533525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Středisko maloobchodu</a:t>
            </a:r>
          </a:p>
          <a:p>
            <a:r>
              <a:rPr lang="cs-CZ" dirty="0"/>
              <a:t>Středisko velkoobchodu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9A496773-AD0B-418B-91E0-69D74480ED3D}"/>
              </a:ext>
            </a:extLst>
          </p:cNvPr>
          <p:cNvSpPr txBox="1"/>
          <p:nvPr/>
        </p:nvSpPr>
        <p:spPr>
          <a:xfrm>
            <a:off x="100484" y="924448"/>
            <a:ext cx="7837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Růst </a:t>
            </a:r>
          </a:p>
        </p:txBody>
      </p:sp>
    </p:spTree>
    <p:extLst>
      <p:ext uri="{BB962C8B-B14F-4D97-AF65-F5344CB8AC3E}">
        <p14:creationId xmlns:p14="http://schemas.microsoft.com/office/powerpoint/2010/main" val="20013076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834557" y="214313"/>
            <a:ext cx="9633420" cy="622300"/>
          </a:xfrm>
        </p:spPr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rgbClr val="008080"/>
                </a:solidFill>
              </a:rPr>
              <a:t>3. fáze (integrační)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91826" y="1941531"/>
            <a:ext cx="10761974" cy="3880967"/>
          </a:xfrm>
          <a:solidFill>
            <a:schemeClr val="accent6">
              <a:lumMod val="20000"/>
              <a:lumOff val="80000"/>
            </a:schemeClr>
          </a:solidFill>
          <a:ln w="76200" cmpd="tri">
            <a:solidFill>
              <a:srgbClr val="339966"/>
            </a:solidFill>
            <a:miter lim="800000"/>
            <a:headEnd/>
            <a:tailEnd/>
          </a:ln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Zaměstnanci nejsou již jen objektem řízení 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b="1" dirty="0">
                <a:solidFill>
                  <a:srgbClr val="008080"/>
                </a:solidFill>
              </a:rPr>
              <a:t>spoluúčast – většinou finanční povaha</a:t>
            </a:r>
          </a:p>
          <a:p>
            <a:pPr>
              <a:buFontTx/>
              <a:buChar char="-"/>
            </a:pPr>
            <a:r>
              <a:rPr lang="cs-CZ" altLang="cs-CZ" b="1" dirty="0">
                <a:solidFill>
                  <a:srgbClr val="008080"/>
                </a:solidFill>
              </a:rPr>
              <a:t>zaměstnanecké akcie</a:t>
            </a:r>
          </a:p>
          <a:p>
            <a:pPr>
              <a:buFontTx/>
              <a:buChar char="-"/>
            </a:pPr>
            <a:r>
              <a:rPr lang="cs-CZ" altLang="cs-CZ" b="1" dirty="0">
                <a:solidFill>
                  <a:srgbClr val="008080"/>
                </a:solidFill>
              </a:rPr>
              <a:t>podnikové penzijní fondy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altLang="cs-CZ" b="1" dirty="0">
                <a:solidFill>
                  <a:srgbClr val="FF0000"/>
                </a:solidFill>
              </a:rPr>
              <a:t>Příklady: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b="1" dirty="0">
                <a:solidFill>
                  <a:srgbClr val="FF0000"/>
                </a:solidFill>
              </a:rPr>
              <a:t>Japonsko, VB, Francie</a:t>
            </a:r>
          </a:p>
          <a:p>
            <a:pPr>
              <a:buFontTx/>
              <a:buChar char="-"/>
            </a:pPr>
            <a:r>
              <a:rPr lang="cs-CZ" dirty="0">
                <a:solidFill>
                  <a:srgbClr val="FF0000"/>
                </a:solidFill>
              </a:rPr>
              <a:t>velké a úspěšné nadnárodní podniky - Microsoft, Toyota, …</a:t>
            </a:r>
            <a:endParaRPr lang="cs-CZ" altLang="cs-CZ" b="1" dirty="0">
              <a:solidFill>
                <a:srgbClr val="FF0000"/>
              </a:solidFill>
            </a:endParaRPr>
          </a:p>
        </p:txBody>
      </p:sp>
      <p:pic>
        <p:nvPicPr>
          <p:cNvPr id="10245" name="Picture 5" descr="j0412590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836164" y="269091"/>
            <a:ext cx="2109787" cy="1617663"/>
          </a:xfrm>
          <a:noFill/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3220" y="269091"/>
            <a:ext cx="1464833" cy="1127893"/>
          </a:xfrm>
          <a:prstGeom prst="rect">
            <a:avLst/>
          </a:prstGeom>
        </p:spPr>
      </p:pic>
      <p:sp>
        <p:nvSpPr>
          <p:cNvPr id="6" name="Veselý obličej 5">
            <a:extLst>
              <a:ext uri="{FF2B5EF4-FFF2-40B4-BE49-F238E27FC236}">
                <a16:creationId xmlns:a16="http://schemas.microsoft.com/office/drawing/2014/main" id="{B752A54A-EEEA-450B-A0CD-B031B44D4C69}"/>
              </a:ext>
            </a:extLst>
          </p:cNvPr>
          <p:cNvSpPr/>
          <p:nvPr/>
        </p:nvSpPr>
        <p:spPr>
          <a:xfrm>
            <a:off x="8068072" y="620722"/>
            <a:ext cx="914400" cy="914400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2D6651CD-72F5-4AD8-82D0-2987E3B2300F}"/>
              </a:ext>
            </a:extLst>
          </p:cNvPr>
          <p:cNvSpPr txBox="1"/>
          <p:nvPr/>
        </p:nvSpPr>
        <p:spPr>
          <a:xfrm>
            <a:off x="834557" y="949038"/>
            <a:ext cx="843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Růst</a:t>
            </a:r>
            <a:r>
              <a:rPr lang="cs-CZ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986667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113177" y="652855"/>
            <a:ext cx="8640423" cy="360363"/>
          </a:xfrm>
        </p:spPr>
        <p:txBody>
          <a:bodyPr>
            <a:noAutofit/>
          </a:bodyPr>
          <a:lstStyle/>
          <a:p>
            <a:pPr eaLnBrk="1" hangingPunct="1"/>
            <a:r>
              <a:rPr lang="cs-CZ" alt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Profit Centrum - hospodářské středisko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60764" y="2260222"/>
            <a:ext cx="9145248" cy="3744912"/>
          </a:xfrm>
          <a:solidFill>
            <a:schemeClr val="accent6">
              <a:lumMod val="20000"/>
              <a:lumOff val="80000"/>
            </a:schemeClr>
          </a:solidFill>
          <a:ln w="76200">
            <a:solidFill>
              <a:srgbClr val="339966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b="1" dirty="0">
                <a:solidFill>
                  <a:srgbClr val="008080"/>
                </a:solidFill>
              </a:rPr>
              <a:t>měřitelné vstupy a výstupy,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b="1" dirty="0">
                <a:solidFill>
                  <a:srgbClr val="008080"/>
                </a:solidFill>
              </a:rPr>
              <a:t>účtování za vnitropodnikové ceny s ostatními PC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b="1" dirty="0">
                <a:solidFill>
                  <a:srgbClr val="008080"/>
                </a:solidFill>
              </a:rPr>
              <a:t>hodnocení dle zisku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b="1" dirty="0">
                <a:solidFill>
                  <a:srgbClr val="008080"/>
                </a:solidFill>
              </a:rPr>
              <a:t>vymezené pravomoci vedoucího podnikovými směrnicemi a financemi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b="1" dirty="0">
                <a:solidFill>
                  <a:srgbClr val="008080"/>
                </a:solidFill>
              </a:rPr>
              <a:t> PC rozhoduje o dodavatelích, cenách, formách podpory prodeje, distribuci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b="1" dirty="0">
                <a:solidFill>
                  <a:srgbClr val="008080"/>
                </a:solidFill>
              </a:rPr>
              <a:t>investice řeší centrála.</a:t>
            </a:r>
            <a:r>
              <a:rPr lang="cs-CZ" altLang="cs-CZ" dirty="0">
                <a:solidFill>
                  <a:srgbClr val="008080"/>
                </a:solidFill>
              </a:rPr>
              <a:t>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3220" y="269091"/>
            <a:ext cx="1464833" cy="1127893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A0F20A7A-41C1-4D68-9124-E4C056296194}"/>
              </a:ext>
            </a:extLst>
          </p:cNvPr>
          <p:cNvSpPr txBox="1"/>
          <p:nvPr/>
        </p:nvSpPr>
        <p:spPr>
          <a:xfrm>
            <a:off x="1113177" y="1285767"/>
            <a:ext cx="843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Růst</a:t>
            </a:r>
            <a:r>
              <a:rPr lang="cs-CZ" b="1" dirty="0"/>
              <a:t> </a:t>
            </a:r>
          </a:p>
        </p:txBody>
      </p:sp>
      <p:pic>
        <p:nvPicPr>
          <p:cNvPr id="6" name="Picture 5" descr="j0412590">
            <a:extLst>
              <a:ext uri="{FF2B5EF4-FFF2-40B4-BE49-F238E27FC236}">
                <a16:creationId xmlns:a16="http://schemas.microsoft.com/office/drawing/2014/main" id="{E06DE6A0-935F-43F0-B379-B051EBDA17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082213" y="1811337"/>
            <a:ext cx="2109787" cy="1617663"/>
          </a:xfrm>
          <a:prstGeom prst="rect">
            <a:avLst/>
          </a:prstGeom>
          <a:noFill/>
        </p:spPr>
      </p:pic>
      <p:sp>
        <p:nvSpPr>
          <p:cNvPr id="7" name="Veselý obličej 6">
            <a:extLst>
              <a:ext uri="{FF2B5EF4-FFF2-40B4-BE49-F238E27FC236}">
                <a16:creationId xmlns:a16="http://schemas.microsoft.com/office/drawing/2014/main" id="{8073266A-05D3-468F-B87B-221A7F3F1325}"/>
              </a:ext>
            </a:extLst>
          </p:cNvPr>
          <p:cNvSpPr/>
          <p:nvPr/>
        </p:nvSpPr>
        <p:spPr>
          <a:xfrm>
            <a:off x="7436988" y="1093106"/>
            <a:ext cx="914400" cy="914400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98649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936113" y="581828"/>
            <a:ext cx="8721947" cy="358775"/>
          </a:xfrm>
        </p:spPr>
        <p:txBody>
          <a:bodyPr>
            <a:noAutofit/>
          </a:bodyPr>
          <a:lstStyle/>
          <a:p>
            <a:pPr eaLnBrk="1" hangingPunct="1"/>
            <a:r>
              <a:rPr lang="cs-CZ" alt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Profit Centrum - hospodářské středisko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06602" y="1702901"/>
            <a:ext cx="8721947" cy="21874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rgbClr val="339966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cs-CZ" sz="2800" b="1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Pozitiva 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cs-CZ" sz="2800" b="1" kern="0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posílení zainteresovanosti pracovníků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cs-CZ" sz="2800" b="1" kern="0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růst výkonů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cs-CZ" sz="2800" b="1" kern="0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stanovení míry samostatnosti.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  <a:defRPr/>
            </a:pPr>
            <a:endParaRPr lang="cs-CZ" sz="2400" b="1" kern="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3220" y="269091"/>
            <a:ext cx="1464833" cy="1127893"/>
          </a:xfrm>
          <a:prstGeom prst="rect">
            <a:avLst/>
          </a:prstGeom>
        </p:spPr>
      </p:pic>
      <p:sp>
        <p:nvSpPr>
          <p:cNvPr id="6" name="Text Box 4">
            <a:extLst>
              <a:ext uri="{FF2B5EF4-FFF2-40B4-BE49-F238E27FC236}">
                <a16:creationId xmlns:a16="http://schemas.microsoft.com/office/drawing/2014/main" id="{6980EBA7-648F-497C-8496-F7B6E0A5B6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602" y="4051600"/>
            <a:ext cx="8721947" cy="246221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>
            <a:solidFill>
              <a:srgbClr val="339966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Negativa 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Char char="-"/>
            </a:pPr>
            <a:r>
              <a:rPr lang="cs-CZ" altLang="cs-CZ" sz="28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rozhodování dobré pro PC ne pro celou firmu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Char char="-"/>
            </a:pPr>
            <a:r>
              <a:rPr lang="cs-CZ" altLang="cs-CZ" sz="28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preference menšího rizika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Char char="-"/>
            </a:pPr>
            <a:r>
              <a:rPr lang="cs-CZ" altLang="cs-CZ" sz="28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vylepšování ročního výsledku.</a:t>
            </a:r>
          </a:p>
        </p:txBody>
      </p:sp>
      <p:pic>
        <p:nvPicPr>
          <p:cNvPr id="1026" name="Picture 2" descr="Plus Podepsat Zelená - Vektorová grafika zdarma na Pixabay">
            <a:extLst>
              <a:ext uri="{FF2B5EF4-FFF2-40B4-BE49-F238E27FC236}">
                <a16:creationId xmlns:a16="http://schemas.microsoft.com/office/drawing/2014/main" id="{DCFDDB89-FF4A-4F6D-A161-A899776D72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7212" y="1829637"/>
            <a:ext cx="2143125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Znaménko Minus Negativní klipartové obrázky">
            <a:extLst>
              <a:ext uri="{FF2B5EF4-FFF2-40B4-BE49-F238E27FC236}">
                <a16:creationId xmlns:a16="http://schemas.microsoft.com/office/drawing/2014/main" id="{CCDD85A8-582A-40E4-8250-4BAFA5D06E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7212" y="4211143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67378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008245" y="754346"/>
            <a:ext cx="7793037" cy="360363"/>
          </a:xfrm>
        </p:spPr>
        <p:txBody>
          <a:bodyPr>
            <a:noAutofit/>
          </a:bodyPr>
          <a:lstStyle/>
          <a:p>
            <a:pPr eaLnBrk="1" hangingPunct="1"/>
            <a:r>
              <a:rPr lang="cs-CZ" alt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Nákladové středisko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8245" y="2256514"/>
            <a:ext cx="10085135" cy="3591627"/>
          </a:xfrm>
          <a:solidFill>
            <a:schemeClr val="accent6">
              <a:lumMod val="20000"/>
              <a:lumOff val="80000"/>
            </a:schemeClr>
          </a:solidFill>
          <a:ln w="76200">
            <a:solidFill>
              <a:srgbClr val="339966"/>
            </a:solidFill>
            <a:miter lim="800000"/>
            <a:headEnd/>
            <a:tailEnd/>
          </a:ln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cs-CZ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Nákladová střediska sledují pouze náklady a jejich nepřekračování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cs-CZ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Vyskytují se ve </a:t>
            </a:r>
            <a:r>
              <a:rPr lang="cs-CZ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správních </a:t>
            </a:r>
            <a:r>
              <a:rPr lang="cs-CZ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dalších činnostech organizací, které nevykazují žádné výnosy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cs-CZ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Jedná se např. o tyto oblasti - školicí střediska, IT oddělení,  oddělení kvality, finanční oddělení apod. </a:t>
            </a:r>
            <a:endParaRPr lang="cs-CZ" altLang="cs-CZ" b="1" dirty="0">
              <a:solidFill>
                <a:srgbClr val="008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3220" y="269091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57434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546953" y="247349"/>
            <a:ext cx="8620125" cy="693737"/>
          </a:xfrm>
        </p:spPr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fáze (integrační)</a:t>
            </a:r>
          </a:p>
        </p:txBody>
      </p:sp>
      <p:sp>
        <p:nvSpPr>
          <p:cNvPr id="14339" name="Text Box 4"/>
          <p:cNvSpPr txBox="1">
            <a:spLocks noChangeArrowheads="1"/>
          </p:cNvSpPr>
          <p:nvPr/>
        </p:nvSpPr>
        <p:spPr bwMode="auto">
          <a:xfrm>
            <a:off x="373482" y="2287518"/>
            <a:ext cx="5374175" cy="34163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>
            <a:solidFill>
              <a:srgbClr val="339966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Růst díky koordinaci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 b="1" u="sng" dirty="0">
              <a:solidFill>
                <a:srgbClr val="008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Zjednodušení organizace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koordinace všech organizačních jednotek firmy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 b="1" dirty="0">
              <a:solidFill>
                <a:srgbClr val="008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Vytvoření samostatných divizí nebo založení dceřiných společností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vlastní právní subjektivitou.</a:t>
            </a:r>
            <a:endParaRPr lang="cs-CZ" altLang="cs-CZ" sz="2400" dirty="0">
              <a:solidFill>
                <a:srgbClr val="008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341" name="Picture 6" descr="AG00120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228" y="174936"/>
            <a:ext cx="2879725" cy="1368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3220" y="269091"/>
            <a:ext cx="1464833" cy="1127893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F24EFEDD-28DD-4A51-AFB9-DBCD9908E3AE}"/>
              </a:ext>
            </a:extLst>
          </p:cNvPr>
          <p:cNvSpPr txBox="1"/>
          <p:nvPr/>
        </p:nvSpPr>
        <p:spPr>
          <a:xfrm>
            <a:off x="580686" y="163911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Prostřední stupeň</a:t>
            </a:r>
          </a:p>
        </p:txBody>
      </p:sp>
      <p:sp>
        <p:nvSpPr>
          <p:cNvPr id="8" name="Text Box 5">
            <a:extLst>
              <a:ext uri="{FF2B5EF4-FFF2-40B4-BE49-F238E27FC236}">
                <a16:creationId xmlns:a16="http://schemas.microsoft.com/office/drawing/2014/main" id="{9F7A8D6D-1BED-46FC-8336-45F7F19F58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9957" y="1832929"/>
            <a:ext cx="5066671" cy="443198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>
            <a:solidFill>
              <a:srgbClr val="339966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Krize správy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Rozmístění OJ po celém světě neumožňuje strategické řízení z centrály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Složitá organizační struktura a kapitálové vazby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TOP management - Bariéry získání relevantních informací o obchodech.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Char char="-"/>
            </a:pPr>
            <a:endParaRPr lang="cs-CZ" altLang="cs-CZ" sz="2000" b="1" dirty="0"/>
          </a:p>
        </p:txBody>
      </p:sp>
      <p:sp>
        <p:nvSpPr>
          <p:cNvPr id="9" name="AutoShape 7">
            <a:extLst>
              <a:ext uri="{FF2B5EF4-FFF2-40B4-BE49-F238E27FC236}">
                <a16:creationId xmlns:a16="http://schemas.microsoft.com/office/drawing/2014/main" id="{F6CA98F4-801F-4674-9277-8A12F102EA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23029" y="594217"/>
            <a:ext cx="1105591" cy="1007788"/>
          </a:xfrm>
          <a:prstGeom prst="smileyFace">
            <a:avLst>
              <a:gd name="adj" fmla="val -4653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0" name="Veselý obličej 9">
            <a:extLst>
              <a:ext uri="{FF2B5EF4-FFF2-40B4-BE49-F238E27FC236}">
                <a16:creationId xmlns:a16="http://schemas.microsoft.com/office/drawing/2014/main" id="{D4FA9C9C-7D66-4471-9066-04A3FD549C1A}"/>
              </a:ext>
            </a:extLst>
          </p:cNvPr>
          <p:cNvSpPr/>
          <p:nvPr/>
        </p:nvSpPr>
        <p:spPr>
          <a:xfrm>
            <a:off x="1166757" y="654001"/>
            <a:ext cx="914400" cy="914400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67945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458106" y="486168"/>
            <a:ext cx="7793038" cy="693737"/>
          </a:xfrm>
        </p:spPr>
        <p:txBody>
          <a:bodyPr/>
          <a:lstStyle/>
          <a:p>
            <a:pPr eaLnBrk="1" hangingPunct="1"/>
            <a:r>
              <a:rPr lang="cs-CZ" altLang="cs-CZ" sz="28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Znaky divize</a:t>
            </a:r>
            <a:r>
              <a:rPr lang="cs-CZ" altLang="cs-CZ" sz="4000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4641" y="1375098"/>
            <a:ext cx="9867965" cy="3282950"/>
          </a:xfrm>
          <a:solidFill>
            <a:schemeClr val="accent6">
              <a:lumMod val="20000"/>
              <a:lumOff val="80000"/>
            </a:schemeClr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>
            <a:normAutofit lnSpcReduction="10000"/>
          </a:bodyPr>
          <a:lstStyle/>
          <a:p>
            <a:pPr eaLnBrk="1" hangingPunct="1"/>
            <a:r>
              <a:rPr lang="cs-CZ" altLang="cs-CZ" b="1" dirty="0">
                <a:solidFill>
                  <a:srgbClr val="008080"/>
                </a:solidFill>
                <a:latin typeface="Times New Roman" panose="02020603050405020304" pitchFamily="18" charset="0"/>
              </a:rPr>
              <a:t>Věcná dělba práce (nejčastěji sortiment, zákazník, velké organizace volí územní přístup)</a:t>
            </a:r>
          </a:p>
          <a:p>
            <a:pPr eaLnBrk="1" hangingPunct="1"/>
            <a:r>
              <a:rPr lang="cs-CZ" altLang="cs-CZ" b="1" dirty="0">
                <a:solidFill>
                  <a:srgbClr val="008080"/>
                </a:solidFill>
                <a:latin typeface="Times New Roman" panose="02020603050405020304" pitchFamily="18" charset="0"/>
              </a:rPr>
              <a:t>Odpovědnost  za nákup a prodej, vybavenost  potřebnými správními útvary od plánování, marketingu, ekonomiky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 dirty="0">
                <a:solidFill>
                  <a:srgbClr val="008080"/>
                </a:solidFill>
                <a:latin typeface="Times New Roman" panose="02020603050405020304" pitchFamily="18" charset="0"/>
              </a:rPr>
              <a:t>   až po personální oddělení</a:t>
            </a:r>
          </a:p>
          <a:p>
            <a:pPr eaLnBrk="1" hangingPunct="1"/>
            <a:r>
              <a:rPr lang="cs-CZ" altLang="cs-CZ" b="1" dirty="0">
                <a:solidFill>
                  <a:srgbClr val="008080"/>
                </a:solidFill>
                <a:latin typeface="Times New Roman" panose="02020603050405020304" pitchFamily="18" charset="0"/>
              </a:rPr>
              <a:t>Expanzivní strategie</a:t>
            </a:r>
          </a:p>
          <a:p>
            <a:pPr eaLnBrk="1" hangingPunct="1"/>
            <a:r>
              <a:rPr lang="cs-CZ" altLang="cs-CZ" b="1" dirty="0">
                <a:solidFill>
                  <a:srgbClr val="008080"/>
                </a:solidFill>
                <a:latin typeface="Times New Roman" panose="02020603050405020304" pitchFamily="18" charset="0"/>
              </a:rPr>
              <a:t>Funguje jako finanční holding nebo řídící holding.</a:t>
            </a:r>
          </a:p>
          <a:p>
            <a:pPr eaLnBrk="1" hangingPunct="1"/>
            <a:endParaRPr lang="cs-CZ" altLang="cs-CZ" sz="2400" b="1" dirty="0">
              <a:latin typeface="Times New Roman" panose="02020603050405020304" pitchFamily="18" charset="0"/>
            </a:endParaRPr>
          </a:p>
          <a:p>
            <a:pPr eaLnBrk="1" hangingPunct="1"/>
            <a:endParaRPr lang="cs-CZ" altLang="cs-CZ" sz="2400" b="1" dirty="0">
              <a:latin typeface="Times New Roman" panose="02020603050405020304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3220" y="269091"/>
            <a:ext cx="1464833" cy="1127893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2F62ABE8-5559-48BD-8683-8AA3F43E6F0C}"/>
              </a:ext>
            </a:extLst>
          </p:cNvPr>
          <p:cNvSpPr txBox="1"/>
          <p:nvPr/>
        </p:nvSpPr>
        <p:spPr>
          <a:xfrm>
            <a:off x="1064641" y="4979225"/>
            <a:ext cx="9867966" cy="1569660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Finanční holding </a:t>
            </a:r>
            <a:r>
              <a:rPr lang="cs-CZ" sz="2400" dirty="0">
                <a:solidFill>
                  <a:srgbClr val="FF0000"/>
                </a:solidFill>
              </a:rPr>
              <a:t>může sdružovat více předmětů podnikání – není třeba jejich činnosti koordinovat</a:t>
            </a:r>
          </a:p>
          <a:p>
            <a:r>
              <a:rPr lang="cs-CZ" altLang="cs-CZ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Řídící holding má jeden předmět podnikání – je koordinován ! (organizační, ekonomická koordinace)</a:t>
            </a:r>
            <a:endParaRPr lang="cs-CZ" sz="2400" dirty="0">
              <a:solidFill>
                <a:srgbClr val="FF0000"/>
              </a:solidFill>
            </a:endParaRPr>
          </a:p>
        </p:txBody>
      </p:sp>
      <p:sp>
        <p:nvSpPr>
          <p:cNvPr id="6" name="Veselý obličej 5">
            <a:extLst>
              <a:ext uri="{FF2B5EF4-FFF2-40B4-BE49-F238E27FC236}">
                <a16:creationId xmlns:a16="http://schemas.microsoft.com/office/drawing/2014/main" id="{ACEBEF0B-7A3E-420C-BD1B-EBBCAEFFFA42}"/>
              </a:ext>
            </a:extLst>
          </p:cNvPr>
          <p:cNvSpPr/>
          <p:nvPr/>
        </p:nvSpPr>
        <p:spPr>
          <a:xfrm>
            <a:off x="4231504" y="363102"/>
            <a:ext cx="914400" cy="914400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7" name="Picture 6" descr="AG00120_">
            <a:extLst>
              <a:ext uri="{FF2B5EF4-FFF2-40B4-BE49-F238E27FC236}">
                <a16:creationId xmlns:a16="http://schemas.microsoft.com/office/drawing/2014/main" id="{BB9A595A-2776-4592-9E5D-AA5522ADAC8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6102" y="87690"/>
            <a:ext cx="2346919" cy="914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86906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3"/>
          <p:cNvSpPr>
            <a:spLocks noChangeArrowheads="1"/>
          </p:cNvSpPr>
          <p:nvPr/>
        </p:nvSpPr>
        <p:spPr bwMode="auto">
          <a:xfrm>
            <a:off x="1992314" y="103188"/>
            <a:ext cx="777557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808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Příklad divizionální struktury maloobchodní firmy – sortimentní zaměření - </a:t>
            </a:r>
            <a:r>
              <a:rPr lang="cs-CZ" altLang="cs-CZ" sz="2000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praxe</a:t>
            </a:r>
            <a:endParaRPr lang="cs-CZ" altLang="cs-CZ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2000" b="1" dirty="0">
              <a:latin typeface="Arial" panose="020B0604020202020204" pitchFamily="34" charset="0"/>
            </a:endParaRPr>
          </a:p>
        </p:txBody>
      </p:sp>
      <p:grpSp>
        <p:nvGrpSpPr>
          <p:cNvPr id="15363" name="Group 4"/>
          <p:cNvGrpSpPr>
            <a:grpSpLocks/>
          </p:cNvGrpSpPr>
          <p:nvPr/>
        </p:nvGrpSpPr>
        <p:grpSpPr bwMode="auto">
          <a:xfrm>
            <a:off x="1919289" y="765175"/>
            <a:ext cx="7991475" cy="5689600"/>
            <a:chOff x="720" y="7776"/>
            <a:chExt cx="9504" cy="5184"/>
          </a:xfrm>
          <a:solidFill>
            <a:srgbClr val="008080"/>
          </a:solidFill>
        </p:grpSpPr>
        <p:sp>
          <p:nvSpPr>
            <p:cNvPr id="15365" name="Text Box 42"/>
            <p:cNvSpPr txBox="1">
              <a:spLocks noChangeArrowheads="1"/>
            </p:cNvSpPr>
            <p:nvPr/>
          </p:nvSpPr>
          <p:spPr bwMode="auto">
            <a:xfrm>
              <a:off x="720" y="12240"/>
              <a:ext cx="1008" cy="720"/>
            </a:xfrm>
            <a:prstGeom prst="rect">
              <a:avLst/>
            </a:prstGeom>
            <a:grpFill/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6000" rIns="360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 dirty="0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diskont.</a:t>
              </a:r>
              <a:endParaRPr lang="cs-CZ" altLang="cs-CZ" sz="1100" b="1" dirty="0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 dirty="0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PJ sort. A</a:t>
              </a:r>
              <a:endParaRPr lang="cs-CZ" altLang="cs-CZ" sz="1800" b="1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grpSp>
          <p:nvGrpSpPr>
            <p:cNvPr id="15366" name="Group 37"/>
            <p:cNvGrpSpPr>
              <a:grpSpLocks/>
            </p:cNvGrpSpPr>
            <p:nvPr/>
          </p:nvGrpSpPr>
          <p:grpSpPr bwMode="auto">
            <a:xfrm>
              <a:off x="1152" y="9792"/>
              <a:ext cx="1152" cy="2448"/>
              <a:chOff x="1008" y="9792"/>
              <a:chExt cx="1152" cy="2448"/>
            </a:xfrm>
            <a:grpFill/>
          </p:grpSpPr>
          <p:sp>
            <p:nvSpPr>
              <p:cNvPr id="15399" name="Line 41"/>
              <p:cNvSpPr>
                <a:spLocks noChangeShapeType="1"/>
              </p:cNvSpPr>
              <p:nvPr/>
            </p:nvSpPr>
            <p:spPr bwMode="auto">
              <a:xfrm flipV="1">
                <a:off x="1008" y="11088"/>
                <a:ext cx="0" cy="1152"/>
              </a:xfrm>
              <a:prstGeom prst="line">
                <a:avLst/>
              </a:prstGeom>
              <a:grp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chemeClr val="bg1"/>
                  </a:solidFill>
                </a:endParaRPr>
              </a:p>
            </p:txBody>
          </p:sp>
          <p:sp>
            <p:nvSpPr>
              <p:cNvPr id="15400" name="Line 40"/>
              <p:cNvSpPr>
                <a:spLocks noChangeShapeType="1"/>
              </p:cNvSpPr>
              <p:nvPr/>
            </p:nvSpPr>
            <p:spPr bwMode="auto">
              <a:xfrm>
                <a:off x="1008" y="11088"/>
                <a:ext cx="1152" cy="0"/>
              </a:xfrm>
              <a:prstGeom prst="line">
                <a:avLst/>
              </a:prstGeom>
              <a:grp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chemeClr val="bg1"/>
                  </a:solidFill>
                </a:endParaRPr>
              </a:p>
            </p:txBody>
          </p:sp>
          <p:sp>
            <p:nvSpPr>
              <p:cNvPr id="15401" name="Line 39"/>
              <p:cNvSpPr>
                <a:spLocks noChangeShapeType="1"/>
              </p:cNvSpPr>
              <p:nvPr/>
            </p:nvSpPr>
            <p:spPr bwMode="auto">
              <a:xfrm>
                <a:off x="2160" y="11088"/>
                <a:ext cx="0" cy="1152"/>
              </a:xfrm>
              <a:prstGeom prst="line">
                <a:avLst/>
              </a:prstGeom>
              <a:grp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chemeClr val="bg1"/>
                  </a:solidFill>
                </a:endParaRPr>
              </a:p>
            </p:txBody>
          </p:sp>
          <p:sp>
            <p:nvSpPr>
              <p:cNvPr id="15402" name="Line 38"/>
              <p:cNvSpPr>
                <a:spLocks noChangeShapeType="1"/>
              </p:cNvSpPr>
              <p:nvPr/>
            </p:nvSpPr>
            <p:spPr bwMode="auto">
              <a:xfrm flipV="1">
                <a:off x="1584" y="9792"/>
                <a:ext cx="0" cy="1296"/>
              </a:xfrm>
              <a:prstGeom prst="line">
                <a:avLst/>
              </a:prstGeom>
              <a:grp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5367" name="Group 32"/>
            <p:cNvGrpSpPr>
              <a:grpSpLocks/>
            </p:cNvGrpSpPr>
            <p:nvPr/>
          </p:nvGrpSpPr>
          <p:grpSpPr bwMode="auto">
            <a:xfrm>
              <a:off x="3600" y="9792"/>
              <a:ext cx="1152" cy="2448"/>
              <a:chOff x="1008" y="9792"/>
              <a:chExt cx="1152" cy="2448"/>
            </a:xfrm>
            <a:grpFill/>
          </p:grpSpPr>
          <p:sp>
            <p:nvSpPr>
              <p:cNvPr id="15395" name="Line 36"/>
              <p:cNvSpPr>
                <a:spLocks noChangeShapeType="1"/>
              </p:cNvSpPr>
              <p:nvPr/>
            </p:nvSpPr>
            <p:spPr bwMode="auto">
              <a:xfrm flipV="1">
                <a:off x="1008" y="11088"/>
                <a:ext cx="0" cy="1152"/>
              </a:xfrm>
              <a:prstGeom prst="line">
                <a:avLst/>
              </a:prstGeom>
              <a:grp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chemeClr val="bg1"/>
                  </a:solidFill>
                </a:endParaRPr>
              </a:p>
            </p:txBody>
          </p:sp>
          <p:sp>
            <p:nvSpPr>
              <p:cNvPr id="15396" name="Line 35"/>
              <p:cNvSpPr>
                <a:spLocks noChangeShapeType="1"/>
              </p:cNvSpPr>
              <p:nvPr/>
            </p:nvSpPr>
            <p:spPr bwMode="auto">
              <a:xfrm>
                <a:off x="1008" y="11088"/>
                <a:ext cx="1152" cy="0"/>
              </a:xfrm>
              <a:prstGeom prst="line">
                <a:avLst/>
              </a:prstGeom>
              <a:grp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chemeClr val="bg1"/>
                  </a:solidFill>
                </a:endParaRPr>
              </a:p>
            </p:txBody>
          </p:sp>
          <p:sp>
            <p:nvSpPr>
              <p:cNvPr id="15397" name="Line 34"/>
              <p:cNvSpPr>
                <a:spLocks noChangeShapeType="1"/>
              </p:cNvSpPr>
              <p:nvPr/>
            </p:nvSpPr>
            <p:spPr bwMode="auto">
              <a:xfrm>
                <a:off x="2160" y="11088"/>
                <a:ext cx="0" cy="1152"/>
              </a:xfrm>
              <a:prstGeom prst="line">
                <a:avLst/>
              </a:prstGeom>
              <a:grp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chemeClr val="bg1"/>
                  </a:solidFill>
                </a:endParaRPr>
              </a:p>
            </p:txBody>
          </p:sp>
          <p:sp>
            <p:nvSpPr>
              <p:cNvPr id="15398" name="Line 33"/>
              <p:cNvSpPr>
                <a:spLocks noChangeShapeType="1"/>
              </p:cNvSpPr>
              <p:nvPr/>
            </p:nvSpPr>
            <p:spPr bwMode="auto">
              <a:xfrm flipV="1">
                <a:off x="1584" y="9792"/>
                <a:ext cx="0" cy="1296"/>
              </a:xfrm>
              <a:prstGeom prst="line">
                <a:avLst/>
              </a:prstGeom>
              <a:grp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5368" name="Group 27"/>
            <p:cNvGrpSpPr>
              <a:grpSpLocks/>
            </p:cNvGrpSpPr>
            <p:nvPr/>
          </p:nvGrpSpPr>
          <p:grpSpPr bwMode="auto">
            <a:xfrm>
              <a:off x="8496" y="9792"/>
              <a:ext cx="1152" cy="2448"/>
              <a:chOff x="1008" y="9792"/>
              <a:chExt cx="1152" cy="2448"/>
            </a:xfrm>
            <a:grpFill/>
          </p:grpSpPr>
          <p:sp>
            <p:nvSpPr>
              <p:cNvPr id="15391" name="Line 31"/>
              <p:cNvSpPr>
                <a:spLocks noChangeShapeType="1"/>
              </p:cNvSpPr>
              <p:nvPr/>
            </p:nvSpPr>
            <p:spPr bwMode="auto">
              <a:xfrm flipV="1">
                <a:off x="1008" y="11088"/>
                <a:ext cx="0" cy="1152"/>
              </a:xfrm>
              <a:prstGeom prst="line">
                <a:avLst/>
              </a:prstGeom>
              <a:grp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chemeClr val="bg1"/>
                  </a:solidFill>
                </a:endParaRPr>
              </a:p>
            </p:txBody>
          </p:sp>
          <p:sp>
            <p:nvSpPr>
              <p:cNvPr id="15392" name="Line 30"/>
              <p:cNvSpPr>
                <a:spLocks noChangeShapeType="1"/>
              </p:cNvSpPr>
              <p:nvPr/>
            </p:nvSpPr>
            <p:spPr bwMode="auto">
              <a:xfrm>
                <a:off x="1008" y="11088"/>
                <a:ext cx="1152" cy="0"/>
              </a:xfrm>
              <a:prstGeom prst="line">
                <a:avLst/>
              </a:prstGeom>
              <a:grp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chemeClr val="bg1"/>
                  </a:solidFill>
                </a:endParaRPr>
              </a:p>
            </p:txBody>
          </p:sp>
          <p:sp>
            <p:nvSpPr>
              <p:cNvPr id="15393" name="Line 29"/>
              <p:cNvSpPr>
                <a:spLocks noChangeShapeType="1"/>
              </p:cNvSpPr>
              <p:nvPr/>
            </p:nvSpPr>
            <p:spPr bwMode="auto">
              <a:xfrm>
                <a:off x="2160" y="11088"/>
                <a:ext cx="0" cy="1152"/>
              </a:xfrm>
              <a:prstGeom prst="line">
                <a:avLst/>
              </a:prstGeom>
              <a:grp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chemeClr val="bg1"/>
                  </a:solidFill>
                </a:endParaRPr>
              </a:p>
            </p:txBody>
          </p:sp>
          <p:sp>
            <p:nvSpPr>
              <p:cNvPr id="15394" name="Line 28"/>
              <p:cNvSpPr>
                <a:spLocks noChangeShapeType="1"/>
              </p:cNvSpPr>
              <p:nvPr/>
            </p:nvSpPr>
            <p:spPr bwMode="auto">
              <a:xfrm flipV="1">
                <a:off x="1584" y="9792"/>
                <a:ext cx="0" cy="1296"/>
              </a:xfrm>
              <a:prstGeom prst="line">
                <a:avLst/>
              </a:prstGeom>
              <a:grp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5369" name="Text Box 26"/>
            <p:cNvSpPr txBox="1">
              <a:spLocks noChangeArrowheads="1"/>
            </p:cNvSpPr>
            <p:nvPr/>
          </p:nvSpPr>
          <p:spPr bwMode="auto">
            <a:xfrm>
              <a:off x="1152" y="9360"/>
              <a:ext cx="1152" cy="432"/>
            </a:xfrm>
            <a:prstGeom prst="rect">
              <a:avLst/>
            </a:prstGeom>
            <a:grpFill/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54000" rIns="540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DIVIZE 1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80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5370" name="Text Box 25"/>
            <p:cNvSpPr txBox="1">
              <a:spLocks noChangeArrowheads="1"/>
            </p:cNvSpPr>
            <p:nvPr/>
          </p:nvSpPr>
          <p:spPr bwMode="auto">
            <a:xfrm>
              <a:off x="6768" y="9360"/>
              <a:ext cx="1152" cy="432"/>
            </a:xfrm>
            <a:prstGeom prst="rect">
              <a:avLst/>
            </a:prstGeom>
            <a:grpFill/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54000" rIns="540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DIVIZE 4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80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5371" name="Text Box 24"/>
            <p:cNvSpPr txBox="1">
              <a:spLocks noChangeArrowheads="1"/>
            </p:cNvSpPr>
            <p:nvPr/>
          </p:nvSpPr>
          <p:spPr bwMode="auto">
            <a:xfrm>
              <a:off x="5472" y="9360"/>
              <a:ext cx="1152" cy="432"/>
            </a:xfrm>
            <a:prstGeom prst="rect">
              <a:avLst/>
            </a:prstGeom>
            <a:grpFill/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54000" rIns="540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DIVIZE </a:t>
              </a:r>
              <a:r>
                <a:rPr lang="cs-CZ" altLang="cs-CZ" sz="1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cs-CZ" altLang="cs-CZ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80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5372" name="Text Box 23"/>
            <p:cNvSpPr txBox="1">
              <a:spLocks noChangeArrowheads="1"/>
            </p:cNvSpPr>
            <p:nvPr/>
          </p:nvSpPr>
          <p:spPr bwMode="auto">
            <a:xfrm>
              <a:off x="3600" y="9360"/>
              <a:ext cx="1152" cy="432"/>
            </a:xfrm>
            <a:prstGeom prst="rect">
              <a:avLst/>
            </a:prstGeom>
            <a:grpFill/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54000" rIns="540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DIVIZE 2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80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5373" name="Text Box 22"/>
            <p:cNvSpPr txBox="1">
              <a:spLocks noChangeArrowheads="1"/>
            </p:cNvSpPr>
            <p:nvPr/>
          </p:nvSpPr>
          <p:spPr bwMode="auto">
            <a:xfrm>
              <a:off x="8496" y="9360"/>
              <a:ext cx="1152" cy="432"/>
            </a:xfrm>
            <a:prstGeom prst="rect">
              <a:avLst/>
            </a:prstGeom>
            <a:grpFill/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54000" rIns="540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DIVIZE 5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20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5374" name="Line 21"/>
            <p:cNvSpPr>
              <a:spLocks noChangeShapeType="1"/>
            </p:cNvSpPr>
            <p:nvPr/>
          </p:nvSpPr>
          <p:spPr bwMode="auto">
            <a:xfrm flipV="1">
              <a:off x="6048" y="9792"/>
              <a:ext cx="0" cy="2448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schemeClr val="bg1"/>
                </a:solidFill>
              </a:endParaRPr>
            </a:p>
          </p:txBody>
        </p:sp>
        <p:sp>
          <p:nvSpPr>
            <p:cNvPr id="15375" name="Line 20"/>
            <p:cNvSpPr>
              <a:spLocks noChangeShapeType="1"/>
            </p:cNvSpPr>
            <p:nvPr/>
          </p:nvSpPr>
          <p:spPr bwMode="auto">
            <a:xfrm flipV="1">
              <a:off x="7344" y="9792"/>
              <a:ext cx="0" cy="2448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schemeClr val="bg1"/>
                </a:solidFill>
              </a:endParaRPr>
            </a:p>
          </p:txBody>
        </p:sp>
        <p:sp>
          <p:nvSpPr>
            <p:cNvPr id="15376" name="Line 19"/>
            <p:cNvSpPr>
              <a:spLocks noChangeShapeType="1"/>
            </p:cNvSpPr>
            <p:nvPr/>
          </p:nvSpPr>
          <p:spPr bwMode="auto">
            <a:xfrm>
              <a:off x="7344" y="8928"/>
              <a:ext cx="0" cy="432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schemeClr val="bg1"/>
                </a:solidFill>
              </a:endParaRPr>
            </a:p>
          </p:txBody>
        </p:sp>
        <p:sp>
          <p:nvSpPr>
            <p:cNvPr id="15377" name="Line 18"/>
            <p:cNvSpPr>
              <a:spLocks noChangeShapeType="1"/>
            </p:cNvSpPr>
            <p:nvPr/>
          </p:nvSpPr>
          <p:spPr bwMode="auto">
            <a:xfrm>
              <a:off x="9072" y="8928"/>
              <a:ext cx="0" cy="432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schemeClr val="bg1"/>
                </a:solidFill>
              </a:endParaRPr>
            </a:p>
          </p:txBody>
        </p:sp>
        <p:sp>
          <p:nvSpPr>
            <p:cNvPr id="15378" name="Line 17"/>
            <p:cNvSpPr>
              <a:spLocks noChangeShapeType="1"/>
            </p:cNvSpPr>
            <p:nvPr/>
          </p:nvSpPr>
          <p:spPr bwMode="auto">
            <a:xfrm>
              <a:off x="6048" y="8928"/>
              <a:ext cx="0" cy="432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schemeClr val="bg1"/>
                </a:solidFill>
              </a:endParaRPr>
            </a:p>
          </p:txBody>
        </p:sp>
        <p:sp>
          <p:nvSpPr>
            <p:cNvPr id="15379" name="Line 16"/>
            <p:cNvSpPr>
              <a:spLocks noChangeShapeType="1"/>
            </p:cNvSpPr>
            <p:nvPr/>
          </p:nvSpPr>
          <p:spPr bwMode="auto">
            <a:xfrm>
              <a:off x="4176" y="8928"/>
              <a:ext cx="0" cy="432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schemeClr val="bg1"/>
                </a:solidFill>
              </a:endParaRPr>
            </a:p>
          </p:txBody>
        </p:sp>
        <p:sp>
          <p:nvSpPr>
            <p:cNvPr id="15380" name="Line 15"/>
            <p:cNvSpPr>
              <a:spLocks noChangeShapeType="1"/>
            </p:cNvSpPr>
            <p:nvPr/>
          </p:nvSpPr>
          <p:spPr bwMode="auto">
            <a:xfrm>
              <a:off x="1728" y="8928"/>
              <a:ext cx="7344" cy="0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schemeClr val="bg1"/>
                </a:solidFill>
              </a:endParaRPr>
            </a:p>
          </p:txBody>
        </p:sp>
        <p:sp>
          <p:nvSpPr>
            <p:cNvPr id="15381" name="Line 14"/>
            <p:cNvSpPr>
              <a:spLocks noChangeShapeType="1"/>
            </p:cNvSpPr>
            <p:nvPr/>
          </p:nvSpPr>
          <p:spPr bwMode="auto">
            <a:xfrm flipV="1">
              <a:off x="1728" y="8928"/>
              <a:ext cx="0" cy="432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schemeClr val="bg1"/>
                </a:solidFill>
              </a:endParaRPr>
            </a:p>
          </p:txBody>
        </p:sp>
        <p:sp>
          <p:nvSpPr>
            <p:cNvPr id="15382" name="Line 13"/>
            <p:cNvSpPr>
              <a:spLocks noChangeShapeType="1"/>
            </p:cNvSpPr>
            <p:nvPr/>
          </p:nvSpPr>
          <p:spPr bwMode="auto">
            <a:xfrm flipV="1">
              <a:off x="5328" y="8352"/>
              <a:ext cx="0" cy="576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schemeClr val="bg1"/>
                </a:solidFill>
              </a:endParaRPr>
            </a:p>
          </p:txBody>
        </p:sp>
        <p:sp>
          <p:nvSpPr>
            <p:cNvPr id="15383" name="Text Box 12"/>
            <p:cNvSpPr txBox="1">
              <a:spLocks noChangeArrowheads="1"/>
            </p:cNvSpPr>
            <p:nvPr/>
          </p:nvSpPr>
          <p:spPr bwMode="auto">
            <a:xfrm>
              <a:off x="4320" y="7776"/>
              <a:ext cx="2016" cy="576"/>
            </a:xfrm>
            <a:prstGeom prst="rect">
              <a:avLst/>
            </a:prstGeom>
            <a:grpFill/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CENTRÁLA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80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5384" name="Text Box 11"/>
            <p:cNvSpPr txBox="1">
              <a:spLocks noChangeArrowheads="1"/>
            </p:cNvSpPr>
            <p:nvPr/>
          </p:nvSpPr>
          <p:spPr bwMode="auto">
            <a:xfrm>
              <a:off x="8064" y="12240"/>
              <a:ext cx="1008" cy="720"/>
            </a:xfrm>
            <a:prstGeom prst="rect">
              <a:avLst/>
            </a:prstGeom>
            <a:grpFill/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6000" rIns="360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 dirty="0" err="1">
                  <a:solidFill>
                    <a:schemeClr val="bg1"/>
                  </a:solidFill>
                  <a:cs typeface="Times New Roman" panose="02020603050405020304" pitchFamily="18" charset="0"/>
                </a:rPr>
                <a:t>special</a:t>
              </a:r>
              <a:r>
                <a:rPr lang="cs-CZ" altLang="cs-CZ" sz="1200" b="1" dirty="0">
                  <a:solidFill>
                    <a:schemeClr val="bg1"/>
                  </a:solidFill>
                  <a:cs typeface="Times New Roman" panose="02020603050405020304" pitchFamily="18" charset="0"/>
                </a:rPr>
                <a:t>.</a:t>
              </a:r>
              <a:endParaRPr lang="cs-CZ" altLang="cs-CZ" sz="1100" b="1" dirty="0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 dirty="0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PJ sort. D</a:t>
              </a:r>
              <a:endParaRPr lang="cs-CZ" altLang="cs-CZ" sz="1800" b="1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5385" name="Text Box 10"/>
            <p:cNvSpPr txBox="1">
              <a:spLocks noChangeArrowheads="1"/>
            </p:cNvSpPr>
            <p:nvPr/>
          </p:nvSpPr>
          <p:spPr bwMode="auto">
            <a:xfrm>
              <a:off x="9216" y="12240"/>
              <a:ext cx="1008" cy="720"/>
            </a:xfrm>
            <a:prstGeom prst="rect">
              <a:avLst/>
            </a:prstGeom>
            <a:grpFill/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6000" rIns="360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 dirty="0" err="1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special</a:t>
              </a:r>
              <a:r>
                <a:rPr lang="cs-CZ" altLang="cs-CZ" sz="1200" b="1" dirty="0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.</a:t>
              </a:r>
              <a:endParaRPr lang="cs-CZ" altLang="cs-CZ" sz="1100" b="1" dirty="0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 dirty="0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PJ sort. D</a:t>
              </a:r>
              <a:endParaRPr lang="cs-CZ" altLang="cs-CZ" sz="1800" b="1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5386" name="Text Box 9"/>
            <p:cNvSpPr txBox="1">
              <a:spLocks noChangeArrowheads="1"/>
            </p:cNvSpPr>
            <p:nvPr/>
          </p:nvSpPr>
          <p:spPr bwMode="auto">
            <a:xfrm>
              <a:off x="1872" y="12240"/>
              <a:ext cx="1008" cy="720"/>
            </a:xfrm>
            <a:prstGeom prst="rect">
              <a:avLst/>
            </a:prstGeom>
            <a:grpFill/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6000" rIns="360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diskontní</a:t>
              </a:r>
              <a:endParaRPr lang="cs-CZ" altLang="cs-CZ" sz="1100" b="1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PJ sort. B</a:t>
              </a:r>
              <a:endParaRPr lang="cs-CZ" altLang="cs-CZ" sz="1800" b="1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5387" name="Text Box 8"/>
            <p:cNvSpPr txBox="1">
              <a:spLocks noChangeArrowheads="1"/>
            </p:cNvSpPr>
            <p:nvPr/>
          </p:nvSpPr>
          <p:spPr bwMode="auto">
            <a:xfrm>
              <a:off x="3168" y="12240"/>
              <a:ext cx="1008" cy="720"/>
            </a:xfrm>
            <a:prstGeom prst="rect">
              <a:avLst/>
            </a:prstGeom>
            <a:grpFill/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6000" rIns="360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diskontní</a:t>
              </a:r>
              <a:endParaRPr lang="cs-CZ" altLang="cs-CZ" sz="1100" b="1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PJ sort. B</a:t>
              </a:r>
              <a:endParaRPr lang="cs-CZ" altLang="cs-CZ" sz="1800" b="1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5388" name="Text Box 7"/>
            <p:cNvSpPr txBox="1">
              <a:spLocks noChangeArrowheads="1"/>
            </p:cNvSpPr>
            <p:nvPr/>
          </p:nvSpPr>
          <p:spPr bwMode="auto">
            <a:xfrm>
              <a:off x="4320" y="12240"/>
              <a:ext cx="1008" cy="720"/>
            </a:xfrm>
            <a:prstGeom prst="rect">
              <a:avLst/>
            </a:prstGeom>
            <a:grpFill/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6000" rIns="360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special.</a:t>
              </a:r>
              <a:endParaRPr lang="cs-CZ" altLang="cs-CZ" sz="1100" b="1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PJ sort. B</a:t>
              </a:r>
              <a:endParaRPr lang="cs-CZ" altLang="cs-CZ" sz="1800" b="1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5389" name="Text Box 6"/>
            <p:cNvSpPr txBox="1">
              <a:spLocks noChangeArrowheads="1"/>
            </p:cNvSpPr>
            <p:nvPr/>
          </p:nvSpPr>
          <p:spPr bwMode="auto">
            <a:xfrm>
              <a:off x="5616" y="12240"/>
              <a:ext cx="1008" cy="720"/>
            </a:xfrm>
            <a:prstGeom prst="rect">
              <a:avLst/>
            </a:prstGeom>
            <a:grpFill/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6000" rIns="360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 dirty="0" err="1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special</a:t>
              </a:r>
              <a:r>
                <a:rPr lang="cs-CZ" altLang="cs-CZ" sz="1200" b="1" dirty="0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.</a:t>
              </a:r>
              <a:endParaRPr lang="cs-CZ" altLang="cs-CZ" sz="1200" b="1" dirty="0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 dirty="0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PJ sort. C</a:t>
              </a:r>
              <a:endParaRPr lang="cs-CZ" altLang="cs-CZ" sz="1200" b="1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5390" name="Text Box 5"/>
            <p:cNvSpPr txBox="1">
              <a:spLocks noChangeArrowheads="1"/>
            </p:cNvSpPr>
            <p:nvPr/>
          </p:nvSpPr>
          <p:spPr bwMode="auto">
            <a:xfrm>
              <a:off x="6912" y="12240"/>
              <a:ext cx="1008" cy="720"/>
            </a:xfrm>
            <a:prstGeom prst="rect">
              <a:avLst/>
            </a:prstGeom>
            <a:grpFill/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6000" rIns="360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special.</a:t>
              </a:r>
              <a:endParaRPr lang="cs-CZ" altLang="cs-CZ" sz="1100" b="1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PJ sort. D</a:t>
              </a:r>
              <a:endParaRPr lang="cs-CZ" altLang="cs-CZ" sz="1800" b="1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15364" name="Rectangle 58"/>
          <p:cNvSpPr>
            <a:spLocks noChangeArrowheads="1"/>
          </p:cNvSpPr>
          <p:nvPr/>
        </p:nvSpPr>
        <p:spPr bwMode="auto">
          <a:xfrm>
            <a:off x="1562101" y="1813997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</p:txBody>
      </p:sp>
      <p:pic>
        <p:nvPicPr>
          <p:cNvPr id="43" name="Obrázek 4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3220" y="269091"/>
            <a:ext cx="1464833" cy="1127893"/>
          </a:xfrm>
          <a:prstGeom prst="rect">
            <a:avLst/>
          </a:prstGeom>
        </p:spPr>
      </p:pic>
      <p:sp>
        <p:nvSpPr>
          <p:cNvPr id="44" name="TextovéPole 43">
            <a:extLst>
              <a:ext uri="{FF2B5EF4-FFF2-40B4-BE49-F238E27FC236}">
                <a16:creationId xmlns:a16="http://schemas.microsoft.com/office/drawing/2014/main" id="{3EB7B4D8-29E9-4F18-AFC9-2936EA87E6F6}"/>
              </a:ext>
            </a:extLst>
          </p:cNvPr>
          <p:cNvSpPr txBox="1"/>
          <p:nvPr/>
        </p:nvSpPr>
        <p:spPr>
          <a:xfrm>
            <a:off x="492913" y="888355"/>
            <a:ext cx="843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Růst</a:t>
            </a:r>
            <a:r>
              <a:rPr lang="cs-CZ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133682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"/>
          <p:cNvSpPr txBox="1">
            <a:spLocks noChangeArrowheads="1"/>
          </p:cNvSpPr>
          <p:nvPr/>
        </p:nvSpPr>
        <p:spPr bwMode="auto">
          <a:xfrm>
            <a:off x="607849" y="1442859"/>
            <a:ext cx="2796836" cy="1231106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Organizační koordinace</a:t>
            </a:r>
            <a:r>
              <a:rPr lang="cs-CZ" alt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b="1" dirty="0"/>
          </a:p>
        </p:txBody>
      </p:sp>
      <p:sp>
        <p:nvSpPr>
          <p:cNvPr id="17416" name="Line 14"/>
          <p:cNvSpPr>
            <a:spLocks noChangeShapeType="1"/>
          </p:cNvSpPr>
          <p:nvPr/>
        </p:nvSpPr>
        <p:spPr bwMode="auto">
          <a:xfrm>
            <a:off x="3566546" y="2433481"/>
            <a:ext cx="2305050" cy="720725"/>
          </a:xfrm>
          <a:prstGeom prst="line">
            <a:avLst/>
          </a:prstGeom>
          <a:noFill/>
          <a:ln w="76200">
            <a:solidFill>
              <a:srgbClr val="3399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3220" y="269091"/>
            <a:ext cx="1464833" cy="1127893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6033457" y="1863823"/>
            <a:ext cx="4969487" cy="209288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008080"/>
                </a:solidFill>
              </a:rPr>
              <a:t>Centralizace určitých činností</a:t>
            </a:r>
          </a:p>
          <a:p>
            <a:r>
              <a:rPr lang="cs-CZ" sz="2800" dirty="0">
                <a:solidFill>
                  <a:srgbClr val="008080"/>
                </a:solidFill>
              </a:rPr>
              <a:t>Mandátový systém</a:t>
            </a:r>
          </a:p>
          <a:p>
            <a:r>
              <a:rPr lang="cs-CZ" sz="2800" dirty="0">
                <a:solidFill>
                  <a:srgbClr val="008080"/>
                </a:solidFill>
              </a:rPr>
              <a:t>Vyčlenění společných činností do zvláštní divize</a:t>
            </a:r>
          </a:p>
          <a:p>
            <a:endParaRPr lang="cs-CZ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755833" y="3743864"/>
            <a:ext cx="2648852" cy="1231106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Ekonomická koordinace</a:t>
            </a:r>
            <a:r>
              <a:rPr lang="cs-CZ" alt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6033457" y="4153256"/>
            <a:ext cx="5925563" cy="252376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008080"/>
                </a:solidFill>
              </a:rPr>
              <a:t>Vnitropodnikové plánování</a:t>
            </a:r>
          </a:p>
          <a:p>
            <a:r>
              <a:rPr lang="cs-CZ" sz="2800" dirty="0">
                <a:solidFill>
                  <a:srgbClr val="008080"/>
                </a:solidFill>
              </a:rPr>
              <a:t>Sestavování rozpočtů</a:t>
            </a:r>
          </a:p>
          <a:p>
            <a:r>
              <a:rPr lang="cs-CZ" sz="2800" dirty="0">
                <a:solidFill>
                  <a:srgbClr val="008080"/>
                </a:solidFill>
              </a:rPr>
              <a:t>Zadávání závazných ukazatelů (tržby, zisk, tvorba cena na centrální úrovni)</a:t>
            </a:r>
          </a:p>
          <a:p>
            <a:r>
              <a:rPr lang="cs-CZ" sz="2800" dirty="0">
                <a:solidFill>
                  <a:srgbClr val="008080"/>
                </a:solidFill>
              </a:rPr>
              <a:t>Organizace nákupů</a:t>
            </a:r>
          </a:p>
          <a:p>
            <a:r>
              <a:rPr lang="cs-CZ" dirty="0"/>
              <a:t> </a:t>
            </a:r>
          </a:p>
        </p:txBody>
      </p:sp>
      <p:sp>
        <p:nvSpPr>
          <p:cNvPr id="10" name="Line 14"/>
          <p:cNvSpPr>
            <a:spLocks noChangeShapeType="1"/>
          </p:cNvSpPr>
          <p:nvPr/>
        </p:nvSpPr>
        <p:spPr bwMode="auto">
          <a:xfrm>
            <a:off x="3597818" y="5054778"/>
            <a:ext cx="2305050" cy="720725"/>
          </a:xfrm>
          <a:prstGeom prst="line">
            <a:avLst/>
          </a:prstGeom>
          <a:noFill/>
          <a:ln w="76200">
            <a:solidFill>
              <a:srgbClr val="3399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B4604482-D08B-4359-B92C-9D42271BC15B}"/>
              </a:ext>
            </a:extLst>
          </p:cNvPr>
          <p:cNvSpPr txBox="1"/>
          <p:nvPr/>
        </p:nvSpPr>
        <p:spPr>
          <a:xfrm>
            <a:off x="755833" y="180975"/>
            <a:ext cx="64926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</a:rPr>
              <a:t>Jak koordinovat činnosti?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C3D2DCAC-B6ED-4079-B7E5-44E27DEA5EE0}"/>
              </a:ext>
            </a:extLst>
          </p:cNvPr>
          <p:cNvSpPr txBox="1"/>
          <p:nvPr/>
        </p:nvSpPr>
        <p:spPr>
          <a:xfrm>
            <a:off x="5674241" y="265538"/>
            <a:ext cx="843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Růst</a:t>
            </a:r>
            <a:r>
              <a:rPr lang="cs-CZ" b="1" dirty="0"/>
              <a:t> </a:t>
            </a:r>
          </a:p>
        </p:txBody>
      </p:sp>
      <p:sp>
        <p:nvSpPr>
          <p:cNvPr id="12" name="Veselý obličej 11">
            <a:extLst>
              <a:ext uri="{FF2B5EF4-FFF2-40B4-BE49-F238E27FC236}">
                <a16:creationId xmlns:a16="http://schemas.microsoft.com/office/drawing/2014/main" id="{29A8388F-D169-405B-B572-688D9ABA7D6C}"/>
              </a:ext>
            </a:extLst>
          </p:cNvPr>
          <p:cNvSpPr/>
          <p:nvPr/>
        </p:nvSpPr>
        <p:spPr>
          <a:xfrm>
            <a:off x="7966472" y="180975"/>
            <a:ext cx="914400" cy="914400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1295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274187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720605"/>
            <a:ext cx="4297080" cy="339419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/>
          </a:p>
          <a:p>
            <a:pPr algn="l"/>
            <a:endParaRPr lang="cs-CZ" sz="4000" b="1" dirty="0"/>
          </a:p>
          <a:p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593764" y="2758086"/>
            <a:ext cx="5736093" cy="151108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sz="2400" b="1" i="1" dirty="0">
                <a:solidFill>
                  <a:srgbClr val="008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Cílem přednášky je </a:t>
            </a:r>
            <a:r>
              <a:rPr lang="cs-CZ" sz="2400" b="1" i="1" dirty="0">
                <a:solidFill>
                  <a:srgbClr val="008080"/>
                </a:solidFill>
              </a:rPr>
              <a:t>charakterizovat fáze vývoje obchodních organizací </a:t>
            </a:r>
          </a:p>
          <a:p>
            <a:pPr marL="0" indent="0">
              <a:buNone/>
              <a:defRPr/>
            </a:pPr>
            <a:r>
              <a:rPr lang="cs-CZ" sz="2400" b="1" i="1" dirty="0">
                <a:solidFill>
                  <a:srgbClr val="008080"/>
                </a:solidFill>
              </a:rPr>
              <a:t>a identifikovat příčiny krizí a možnosti růstu</a:t>
            </a:r>
          </a:p>
          <a:p>
            <a:pPr marL="0" indent="0" algn="ctr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 </a:t>
            </a:r>
            <a:endParaRPr lang="en-GB" sz="24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</a:p>
        </p:txBody>
      </p:sp>
      <p:sp>
        <p:nvSpPr>
          <p:cNvPr id="3" name="Obdélník 2"/>
          <p:cNvSpPr/>
          <p:nvPr/>
        </p:nvSpPr>
        <p:spPr>
          <a:xfrm>
            <a:off x="1026720" y="1534551"/>
            <a:ext cx="357725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4000" dirty="0"/>
              <a:t>Organizování </a:t>
            </a:r>
          </a:p>
          <a:p>
            <a:r>
              <a:rPr lang="cs-CZ" altLang="cs-CZ" sz="4000" dirty="0"/>
              <a:t>a modelování organizačních struktur v obchodě</a:t>
            </a:r>
            <a:endParaRPr lang="cs-CZ" sz="40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595F5D77-EA25-44B3-9903-B53271A1818E}"/>
              </a:ext>
            </a:extLst>
          </p:cNvPr>
          <p:cNvSpPr txBox="1"/>
          <p:nvPr/>
        </p:nvSpPr>
        <p:spPr>
          <a:xfrm>
            <a:off x="6830565" y="1556863"/>
            <a:ext cx="32624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Klíčová myšlenka</a:t>
            </a: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"/>
          <p:cNvSpPr txBox="1">
            <a:spLocks noChangeArrowheads="1"/>
          </p:cNvSpPr>
          <p:nvPr/>
        </p:nvSpPr>
        <p:spPr bwMode="auto">
          <a:xfrm>
            <a:off x="755833" y="98755"/>
            <a:ext cx="3960812" cy="123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Organizační koordinace</a:t>
            </a:r>
            <a:r>
              <a:rPr lang="cs-CZ" alt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b="1" dirty="0"/>
          </a:p>
        </p:txBody>
      </p:sp>
      <p:sp>
        <p:nvSpPr>
          <p:cNvPr id="17411" name="Text Box 8"/>
          <p:cNvSpPr txBox="1">
            <a:spLocks noChangeArrowheads="1"/>
          </p:cNvSpPr>
          <p:nvPr/>
        </p:nvSpPr>
        <p:spPr bwMode="auto">
          <a:xfrm>
            <a:off x="675591" y="1329860"/>
            <a:ext cx="10148341" cy="175432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Centralizace určitých činností 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-  některé činnosti - např. nákup a skladování zboží  probíhá v centrálním skladu, vytváření finančních rezerv se zajišťuje společně prostřednictvím centrály.</a:t>
            </a:r>
          </a:p>
        </p:txBody>
      </p:sp>
      <p:sp>
        <p:nvSpPr>
          <p:cNvPr id="17416" name="Line 14"/>
          <p:cNvSpPr>
            <a:spLocks noChangeShapeType="1"/>
          </p:cNvSpPr>
          <p:nvPr/>
        </p:nvSpPr>
        <p:spPr bwMode="auto">
          <a:xfrm>
            <a:off x="3728490" y="353945"/>
            <a:ext cx="2305050" cy="720725"/>
          </a:xfrm>
          <a:prstGeom prst="line">
            <a:avLst/>
          </a:prstGeom>
          <a:noFill/>
          <a:ln w="76200">
            <a:solidFill>
              <a:srgbClr val="3399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3220" y="269091"/>
            <a:ext cx="1464833" cy="1127893"/>
          </a:xfrm>
          <a:prstGeom prst="rect">
            <a:avLst/>
          </a:prstGeom>
        </p:spPr>
      </p:pic>
      <p:sp>
        <p:nvSpPr>
          <p:cNvPr id="6" name="Text Box 11">
            <a:extLst>
              <a:ext uri="{FF2B5EF4-FFF2-40B4-BE49-F238E27FC236}">
                <a16:creationId xmlns:a16="http://schemas.microsoft.com/office/drawing/2014/main" id="{3CBDC0FF-1898-4576-8D25-52D48234B1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5711" y="3236452"/>
            <a:ext cx="10068099" cy="156966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Mandátový systém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dirty="0">
                <a:solidFill>
                  <a:srgbClr val="008080"/>
                </a:solidFill>
              </a:rPr>
              <a:t>-</a:t>
            </a:r>
            <a:r>
              <a:rPr lang="cs-CZ" altLang="cs-CZ" sz="2400" b="1" dirty="0">
                <a:solidFill>
                  <a:srgbClr val="008080"/>
                </a:solidFill>
              </a:rPr>
              <a:t> určitou činnost můžeme z hospodárných důvodů zařadit do některé divize, přičemž tato ji bude zajišťovat pro všechny (např. projektování prodejen).</a:t>
            </a:r>
          </a:p>
        </p:txBody>
      </p:sp>
      <p:sp>
        <p:nvSpPr>
          <p:cNvPr id="7" name="Text Box 10">
            <a:extLst>
              <a:ext uri="{FF2B5EF4-FFF2-40B4-BE49-F238E27FC236}">
                <a16:creationId xmlns:a16="http://schemas.microsoft.com/office/drawing/2014/main" id="{A9E27597-5CAE-4C35-A011-C200044BB5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5711" y="5014985"/>
            <a:ext cx="10068099" cy="120032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Vyčlenění společných činností do zvláštní divize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dirty="0">
                <a:solidFill>
                  <a:srgbClr val="FF0000"/>
                </a:solidFill>
              </a:rPr>
              <a:t> </a:t>
            </a:r>
            <a:r>
              <a:rPr lang="cs-CZ" altLang="cs-CZ" sz="2400" b="1" dirty="0">
                <a:solidFill>
                  <a:srgbClr val="008080"/>
                </a:solidFill>
              </a:rPr>
              <a:t>- např. vznik divize pouze pro maloobchodní činnost, velkoobchodní činnost nebo dopravní činnosti.</a:t>
            </a:r>
          </a:p>
        </p:txBody>
      </p:sp>
      <p:sp>
        <p:nvSpPr>
          <p:cNvPr id="8" name="Veselý obličej 7">
            <a:extLst>
              <a:ext uri="{FF2B5EF4-FFF2-40B4-BE49-F238E27FC236}">
                <a16:creationId xmlns:a16="http://schemas.microsoft.com/office/drawing/2014/main" id="{E520D4F3-D3C8-451B-BF20-42DF27129210}"/>
              </a:ext>
            </a:extLst>
          </p:cNvPr>
          <p:cNvSpPr/>
          <p:nvPr/>
        </p:nvSpPr>
        <p:spPr>
          <a:xfrm>
            <a:off x="8924084" y="257107"/>
            <a:ext cx="914400" cy="914400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64084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6"/>
          <p:cNvSpPr>
            <a:spLocks noChangeArrowheads="1"/>
          </p:cNvSpPr>
          <p:nvPr/>
        </p:nvSpPr>
        <p:spPr bwMode="auto">
          <a:xfrm>
            <a:off x="897395" y="360115"/>
            <a:ext cx="50337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Ekonomická koordinace:</a:t>
            </a:r>
          </a:p>
        </p:txBody>
      </p:sp>
      <p:sp>
        <p:nvSpPr>
          <p:cNvPr id="18435" name="Rectangle 8"/>
          <p:cNvSpPr>
            <a:spLocks noChangeArrowheads="1"/>
          </p:cNvSpPr>
          <p:nvPr/>
        </p:nvSpPr>
        <p:spPr bwMode="auto">
          <a:xfrm>
            <a:off x="6618042" y="1272283"/>
            <a:ext cx="3675063" cy="954107"/>
          </a:xfrm>
          <a:prstGeom prst="rect">
            <a:avLst/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chemeClr val="bg1"/>
                </a:solidFill>
              </a:rPr>
              <a:t>vnitropodnikové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chemeClr val="bg1"/>
                </a:solidFill>
              </a:rPr>
              <a:t>plánování</a:t>
            </a:r>
          </a:p>
        </p:txBody>
      </p:sp>
      <p:sp>
        <p:nvSpPr>
          <p:cNvPr id="18436" name="Text Box 9"/>
          <p:cNvSpPr txBox="1">
            <a:spLocks noChangeArrowheads="1"/>
          </p:cNvSpPr>
          <p:nvPr/>
        </p:nvSpPr>
        <p:spPr bwMode="auto">
          <a:xfrm>
            <a:off x="5718724" y="2723724"/>
            <a:ext cx="2736850" cy="136960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sestavování rozpočtů</a:t>
            </a:r>
            <a:endParaRPr lang="cs-CZ" altLang="cs-CZ" sz="2800" dirty="0">
              <a:solidFill>
                <a:srgbClr val="008080"/>
              </a:solidFill>
            </a:endParaRP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 dirty="0"/>
          </a:p>
        </p:txBody>
      </p:sp>
      <p:sp>
        <p:nvSpPr>
          <p:cNvPr id="18437" name="Text Box 11"/>
          <p:cNvSpPr txBox="1">
            <a:spLocks noChangeArrowheads="1"/>
          </p:cNvSpPr>
          <p:nvPr/>
        </p:nvSpPr>
        <p:spPr bwMode="auto">
          <a:xfrm>
            <a:off x="3913313" y="4587915"/>
            <a:ext cx="6070136" cy="138499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zadávání závazných ukazatelů (např. zisk, náklady, centrální tvorba cen apod.)</a:t>
            </a:r>
          </a:p>
        </p:txBody>
      </p:sp>
      <p:sp>
        <p:nvSpPr>
          <p:cNvPr id="18439" name="Line 15"/>
          <p:cNvSpPr>
            <a:spLocks noChangeShapeType="1"/>
          </p:cNvSpPr>
          <p:nvPr/>
        </p:nvSpPr>
        <p:spPr bwMode="auto">
          <a:xfrm>
            <a:off x="5214693" y="1358107"/>
            <a:ext cx="1008062" cy="71437"/>
          </a:xfrm>
          <a:prstGeom prst="line">
            <a:avLst/>
          </a:prstGeom>
          <a:noFill/>
          <a:ln w="76200">
            <a:solidFill>
              <a:srgbClr val="3399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440" name="Line 16"/>
          <p:cNvSpPr>
            <a:spLocks noChangeShapeType="1"/>
          </p:cNvSpPr>
          <p:nvPr/>
        </p:nvSpPr>
        <p:spPr bwMode="auto">
          <a:xfrm>
            <a:off x="2419332" y="1727994"/>
            <a:ext cx="2376487" cy="1081087"/>
          </a:xfrm>
          <a:prstGeom prst="line">
            <a:avLst/>
          </a:prstGeom>
          <a:noFill/>
          <a:ln w="76200">
            <a:solidFill>
              <a:srgbClr val="3399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441" name="Line 17"/>
          <p:cNvSpPr>
            <a:spLocks noChangeShapeType="1"/>
          </p:cNvSpPr>
          <p:nvPr/>
        </p:nvSpPr>
        <p:spPr bwMode="auto">
          <a:xfrm>
            <a:off x="1123139" y="1779627"/>
            <a:ext cx="2592387" cy="2808288"/>
          </a:xfrm>
          <a:prstGeom prst="line">
            <a:avLst/>
          </a:prstGeom>
          <a:noFill/>
          <a:ln w="76200">
            <a:solidFill>
              <a:srgbClr val="3399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3220" y="269091"/>
            <a:ext cx="1464833" cy="1127893"/>
          </a:xfrm>
          <a:prstGeom prst="rect">
            <a:avLst/>
          </a:prstGeom>
        </p:spPr>
      </p:pic>
      <p:sp>
        <p:nvSpPr>
          <p:cNvPr id="10" name="Veselý obličej 9">
            <a:extLst>
              <a:ext uri="{FF2B5EF4-FFF2-40B4-BE49-F238E27FC236}">
                <a16:creationId xmlns:a16="http://schemas.microsoft.com/office/drawing/2014/main" id="{23B5F69F-FBBB-405C-B8CF-0913180599AB}"/>
              </a:ext>
            </a:extLst>
          </p:cNvPr>
          <p:cNvSpPr/>
          <p:nvPr/>
        </p:nvSpPr>
        <p:spPr>
          <a:xfrm>
            <a:off x="8532198" y="81567"/>
            <a:ext cx="914400" cy="914400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55481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6"/>
          <p:cNvSpPr>
            <a:spLocks noChangeArrowheads="1"/>
          </p:cNvSpPr>
          <p:nvPr/>
        </p:nvSpPr>
        <p:spPr bwMode="auto">
          <a:xfrm>
            <a:off x="897395" y="360115"/>
            <a:ext cx="312136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 nákupu</a:t>
            </a:r>
          </a:p>
        </p:txBody>
      </p:sp>
      <p:sp>
        <p:nvSpPr>
          <p:cNvPr id="18442" name="Text Box 18"/>
          <p:cNvSpPr txBox="1">
            <a:spLocks noChangeArrowheads="1"/>
          </p:cNvSpPr>
          <p:nvPr/>
        </p:nvSpPr>
        <p:spPr bwMode="auto">
          <a:xfrm>
            <a:off x="606044" y="2029531"/>
            <a:ext cx="7908311" cy="37548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rgbClr val="339966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FF0000"/>
                </a:solidFill>
              </a:rPr>
              <a:t>Organizace nákupu:</a:t>
            </a:r>
          </a:p>
          <a:p>
            <a:pPr>
              <a:spcBef>
                <a:spcPct val="50000"/>
              </a:spcBef>
              <a:buClrTx/>
              <a:buSz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-centralizovaný nákup (centrála nakupuje ve velkém)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-decentralizovaný nákup (na úrovni každé autonomní jednotky)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-kombinovaný nákup (nakupuje centrála i autonomní jednotka v regionu)</a:t>
            </a:r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3220" y="269091"/>
            <a:ext cx="1464833" cy="1127893"/>
          </a:xfrm>
          <a:prstGeom prst="rect">
            <a:avLst/>
          </a:prstGeom>
        </p:spPr>
      </p:pic>
      <p:sp>
        <p:nvSpPr>
          <p:cNvPr id="6" name="Veselý obličej 5">
            <a:extLst>
              <a:ext uri="{FF2B5EF4-FFF2-40B4-BE49-F238E27FC236}">
                <a16:creationId xmlns:a16="http://schemas.microsoft.com/office/drawing/2014/main" id="{A50512C7-9453-4E43-AB54-BC3C301B30D6}"/>
              </a:ext>
            </a:extLst>
          </p:cNvPr>
          <p:cNvSpPr/>
          <p:nvPr/>
        </p:nvSpPr>
        <p:spPr>
          <a:xfrm>
            <a:off x="8642731" y="428242"/>
            <a:ext cx="914400" cy="914400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050" name="Picture 2" descr="Jak má vypadat můj fitness NÁKUP | Aktin">
            <a:extLst>
              <a:ext uri="{FF2B5EF4-FFF2-40B4-BE49-F238E27FC236}">
                <a16:creationId xmlns:a16="http://schemas.microsoft.com/office/drawing/2014/main" id="{1397AA44-F8F4-4FB9-A495-1F377E07A6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9931" y="3112739"/>
            <a:ext cx="2486025" cy="183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63068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6"/>
          <p:cNvSpPr>
            <a:spLocks noChangeArrowheads="1"/>
          </p:cNvSpPr>
          <p:nvPr/>
        </p:nvSpPr>
        <p:spPr bwMode="auto">
          <a:xfrm>
            <a:off x="897395" y="360115"/>
            <a:ext cx="312136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 nákupu</a:t>
            </a:r>
          </a:p>
        </p:txBody>
      </p:sp>
      <p:sp>
        <p:nvSpPr>
          <p:cNvPr id="18438" name="Line 12"/>
          <p:cNvSpPr>
            <a:spLocks noChangeShapeType="1"/>
          </p:cNvSpPr>
          <p:nvPr/>
        </p:nvSpPr>
        <p:spPr bwMode="auto">
          <a:xfrm>
            <a:off x="4717375" y="360115"/>
            <a:ext cx="7025" cy="782885"/>
          </a:xfrm>
          <a:prstGeom prst="line">
            <a:avLst/>
          </a:prstGeom>
          <a:noFill/>
          <a:ln w="76200">
            <a:solidFill>
              <a:srgbClr val="3399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442" name="Text Box 18"/>
          <p:cNvSpPr txBox="1">
            <a:spLocks noChangeArrowheads="1"/>
          </p:cNvSpPr>
          <p:nvPr/>
        </p:nvSpPr>
        <p:spPr bwMode="auto">
          <a:xfrm>
            <a:off x="482321" y="1178045"/>
            <a:ext cx="8296182" cy="563231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rgbClr val="339966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Centralizovaný nákup - výhody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– centrální útvar</a:t>
            </a:r>
          </a:p>
          <a:p>
            <a:pPr>
              <a:spcBef>
                <a:spcPct val="50000"/>
              </a:spcBef>
              <a:buClrTx/>
              <a:buSzTx/>
              <a:buNone/>
            </a:pPr>
            <a:r>
              <a:rPr lang="cs-CZ" sz="2400" dirty="0">
                <a:solidFill>
                  <a:srgbClr val="008080"/>
                </a:solidFill>
              </a:rPr>
              <a:t>Příznivější dodací podmínky, využití množstevních rabatů a optimalizace logistického řešení. To příznivě působí na náklady na udržení zásob. </a:t>
            </a:r>
          </a:p>
          <a:p>
            <a:pPr>
              <a:spcBef>
                <a:spcPct val="50000"/>
              </a:spcBef>
              <a:buClrTx/>
              <a:buSzTx/>
              <a:buNone/>
            </a:pPr>
            <a:r>
              <a:rPr lang="cs-CZ" sz="2400" dirty="0">
                <a:solidFill>
                  <a:srgbClr val="008080"/>
                </a:solidFill>
              </a:rPr>
              <a:t>Způsob přidělování zboží divizím z centrálního skladu má charakter:</a:t>
            </a:r>
          </a:p>
          <a:p>
            <a:pPr marL="457200" indent="-457200">
              <a:spcBef>
                <a:spcPct val="50000"/>
              </a:spcBef>
              <a:buClrTx/>
              <a:buSzTx/>
              <a:buFontTx/>
              <a:buChar char="-"/>
            </a:pPr>
            <a:r>
              <a:rPr lang="cs-CZ" sz="2400" b="1" dirty="0">
                <a:solidFill>
                  <a:srgbClr val="008080"/>
                </a:solidFill>
              </a:rPr>
              <a:t>standardní automatické objednávky </a:t>
            </a:r>
            <a:r>
              <a:rPr lang="cs-CZ" sz="2400" dirty="0">
                <a:solidFill>
                  <a:srgbClr val="008080"/>
                </a:solidFill>
              </a:rPr>
              <a:t>(pro zboží nepodléhající příliš sezónním vlivům a módě) </a:t>
            </a:r>
          </a:p>
          <a:p>
            <a:pPr marL="457200" indent="-457200">
              <a:spcBef>
                <a:spcPct val="50000"/>
              </a:spcBef>
              <a:buClrTx/>
              <a:buSzTx/>
              <a:buFontTx/>
              <a:buChar char="-"/>
            </a:pPr>
            <a:r>
              <a:rPr lang="cs-CZ" sz="2400" b="1" dirty="0">
                <a:solidFill>
                  <a:srgbClr val="008080"/>
                </a:solidFill>
              </a:rPr>
              <a:t>osobního objednávání módního a sezónního zboží </a:t>
            </a:r>
            <a:r>
              <a:rPr lang="cs-CZ" sz="2400" dirty="0">
                <a:solidFill>
                  <a:srgbClr val="008080"/>
                </a:solidFill>
              </a:rPr>
              <a:t>vedoucími divizí. </a:t>
            </a:r>
          </a:p>
          <a:p>
            <a:pPr marL="457200" indent="-457200">
              <a:spcBef>
                <a:spcPct val="50000"/>
              </a:spcBef>
              <a:buClrTx/>
              <a:buSzTx/>
              <a:buFontTx/>
              <a:buChar char="-"/>
            </a:pPr>
            <a:r>
              <a:rPr lang="cs-CZ" altLang="cs-CZ" sz="2400" b="1" dirty="0">
                <a:solidFill>
                  <a:srgbClr val="FF0000"/>
                </a:solidFill>
              </a:rPr>
              <a:t>Př.: COOP CENTRUM, COOP MORAVA</a:t>
            </a:r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2188" y="50152"/>
            <a:ext cx="1464833" cy="1127893"/>
          </a:xfrm>
          <a:prstGeom prst="rect">
            <a:avLst/>
          </a:prstGeom>
        </p:spPr>
      </p:pic>
      <p:sp>
        <p:nvSpPr>
          <p:cNvPr id="6" name="Veselý obličej 5">
            <a:extLst>
              <a:ext uri="{FF2B5EF4-FFF2-40B4-BE49-F238E27FC236}">
                <a16:creationId xmlns:a16="http://schemas.microsoft.com/office/drawing/2014/main" id="{B874BF3D-0C1F-4E61-B005-E03C56180E41}"/>
              </a:ext>
            </a:extLst>
          </p:cNvPr>
          <p:cNvSpPr/>
          <p:nvPr/>
        </p:nvSpPr>
        <p:spPr>
          <a:xfrm>
            <a:off x="8562343" y="263645"/>
            <a:ext cx="914400" cy="914400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3074" name="Picture 2" descr="Jak má vypadat můj fitness NÁKUP | Aktin">
            <a:extLst>
              <a:ext uri="{FF2B5EF4-FFF2-40B4-BE49-F238E27FC236}">
                <a16:creationId xmlns:a16="http://schemas.microsoft.com/office/drawing/2014/main" id="{28EEBE42-66A4-4264-897B-803A3891BD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9175" y="2997059"/>
            <a:ext cx="2486025" cy="183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50544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6"/>
          <p:cNvSpPr>
            <a:spLocks noChangeArrowheads="1"/>
          </p:cNvSpPr>
          <p:nvPr/>
        </p:nvSpPr>
        <p:spPr bwMode="auto">
          <a:xfrm>
            <a:off x="897395" y="360115"/>
            <a:ext cx="312136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 nákupu</a:t>
            </a:r>
          </a:p>
        </p:txBody>
      </p:sp>
      <p:sp>
        <p:nvSpPr>
          <p:cNvPr id="18438" name="Line 12"/>
          <p:cNvSpPr>
            <a:spLocks noChangeShapeType="1"/>
          </p:cNvSpPr>
          <p:nvPr/>
        </p:nvSpPr>
        <p:spPr bwMode="auto">
          <a:xfrm>
            <a:off x="4745950" y="269090"/>
            <a:ext cx="26075" cy="1127893"/>
          </a:xfrm>
          <a:prstGeom prst="line">
            <a:avLst/>
          </a:prstGeom>
          <a:noFill/>
          <a:ln w="76200">
            <a:solidFill>
              <a:srgbClr val="3399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442" name="Text Box 18"/>
          <p:cNvSpPr txBox="1">
            <a:spLocks noChangeArrowheads="1"/>
          </p:cNvSpPr>
          <p:nvPr/>
        </p:nvSpPr>
        <p:spPr bwMode="auto">
          <a:xfrm>
            <a:off x="897394" y="2094665"/>
            <a:ext cx="8594634" cy="34163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rgbClr val="339966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Centralizovaný nákup - nevýhody</a:t>
            </a:r>
          </a:p>
          <a:p>
            <a:pPr>
              <a:spcBef>
                <a:spcPct val="50000"/>
              </a:spcBef>
              <a:buClrTx/>
              <a:buSzTx/>
              <a:buNone/>
            </a:pPr>
            <a:r>
              <a:rPr lang="cs-CZ" sz="2400" b="1" dirty="0">
                <a:solidFill>
                  <a:srgbClr val="008080"/>
                </a:solidFill>
              </a:rPr>
              <a:t>• menší pružnost při řešení změn potřeb </a:t>
            </a:r>
          </a:p>
          <a:p>
            <a:pPr>
              <a:spcBef>
                <a:spcPct val="50000"/>
              </a:spcBef>
              <a:buClrTx/>
              <a:buSzTx/>
              <a:buNone/>
            </a:pPr>
            <a:r>
              <a:rPr lang="cs-CZ" sz="2400" b="1" dirty="0">
                <a:solidFill>
                  <a:srgbClr val="008080"/>
                </a:solidFill>
              </a:rPr>
              <a:t>• vyšší opatřovací náklady (dopravné, manipulační náklady) </a:t>
            </a:r>
          </a:p>
          <a:p>
            <a:pPr>
              <a:spcBef>
                <a:spcPct val="50000"/>
              </a:spcBef>
              <a:buClrTx/>
              <a:buSzTx/>
              <a:buNone/>
            </a:pPr>
            <a:r>
              <a:rPr lang="cs-CZ" sz="2400" b="1" dirty="0">
                <a:solidFill>
                  <a:srgbClr val="008080"/>
                </a:solidFill>
              </a:rPr>
              <a:t>• zdlouhavější informační toky </a:t>
            </a:r>
          </a:p>
          <a:p>
            <a:pPr>
              <a:spcBef>
                <a:spcPct val="50000"/>
              </a:spcBef>
              <a:buClrTx/>
              <a:buSzTx/>
              <a:buNone/>
            </a:pPr>
            <a:r>
              <a:rPr lang="cs-CZ" sz="2400" b="1" dirty="0">
                <a:solidFill>
                  <a:srgbClr val="008080"/>
                </a:solidFill>
              </a:rPr>
              <a:t>• časově náročná spolupráce mezi decentralizovanými jednotkami a centralizovaným nákupem. </a:t>
            </a:r>
            <a:endParaRPr lang="cs-CZ" altLang="cs-CZ" sz="2400" b="1" dirty="0">
              <a:solidFill>
                <a:srgbClr val="008080"/>
              </a:solidFill>
            </a:endParaRPr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3220" y="269091"/>
            <a:ext cx="1464833" cy="1127893"/>
          </a:xfrm>
          <a:prstGeom prst="rect">
            <a:avLst/>
          </a:prstGeom>
        </p:spPr>
      </p:pic>
      <p:pic>
        <p:nvPicPr>
          <p:cNvPr id="4098" name="Picture 2" descr="Jak má vypadat můj fitness NÁKUP | Aktin">
            <a:extLst>
              <a:ext uri="{FF2B5EF4-FFF2-40B4-BE49-F238E27FC236}">
                <a16:creationId xmlns:a16="http://schemas.microsoft.com/office/drawing/2014/main" id="{33644A51-68E0-47AC-B768-72F8EC771A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2028" y="2509837"/>
            <a:ext cx="2486025" cy="183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45528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6"/>
          <p:cNvSpPr>
            <a:spLocks noChangeArrowheads="1"/>
          </p:cNvSpPr>
          <p:nvPr/>
        </p:nvSpPr>
        <p:spPr bwMode="auto">
          <a:xfrm>
            <a:off x="897395" y="360115"/>
            <a:ext cx="312136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 nákupu</a:t>
            </a:r>
          </a:p>
        </p:txBody>
      </p:sp>
      <p:sp>
        <p:nvSpPr>
          <p:cNvPr id="18442" name="Text Box 18"/>
          <p:cNvSpPr txBox="1">
            <a:spLocks noChangeArrowheads="1"/>
          </p:cNvSpPr>
          <p:nvPr/>
        </p:nvSpPr>
        <p:spPr bwMode="auto">
          <a:xfrm>
            <a:off x="465381" y="1249307"/>
            <a:ext cx="10780255" cy="23083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rgbClr val="339966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FF0000"/>
                </a:solidFill>
              </a:rPr>
              <a:t>Decentralizovaný nákup </a:t>
            </a:r>
          </a:p>
          <a:p>
            <a:pPr>
              <a:spcBef>
                <a:spcPct val="50000"/>
              </a:spcBef>
              <a:buClrTx/>
              <a:buSzTx/>
              <a:buNone/>
            </a:pPr>
            <a:r>
              <a:rPr lang="cs-CZ" dirty="0"/>
              <a:t>-  </a:t>
            </a:r>
            <a:r>
              <a:rPr lang="cs-CZ" dirty="0">
                <a:solidFill>
                  <a:srgbClr val="008080"/>
                </a:solidFill>
              </a:rPr>
              <a:t>Každá vnitřní jednotka (divize, filiálka, případně i prodejna) si nakupuje zboží samostatně, zpravidla v rámci svého akčního rádia.</a:t>
            </a:r>
            <a:endParaRPr lang="cs-CZ" altLang="cs-CZ" b="1" dirty="0">
              <a:solidFill>
                <a:srgbClr val="008080"/>
              </a:solidFill>
            </a:endParaRPr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7167" y="65825"/>
            <a:ext cx="1464833" cy="1127893"/>
          </a:xfrm>
          <a:prstGeom prst="rect">
            <a:avLst/>
          </a:prstGeom>
        </p:spPr>
      </p:pic>
      <p:pic>
        <p:nvPicPr>
          <p:cNvPr id="1026" name="Picture 2" descr="CHCETE MÍT PŘI NÁKUPU JISTOTU, ŽE JSTE SI VYBRALI KVALITNÍ A POCTIVÉ  VÝROBKY Z DOMÁCÍ PRODUKCE? - Regionální potravina">
            <a:extLst>
              <a:ext uri="{FF2B5EF4-FFF2-40B4-BE49-F238E27FC236}">
                <a16:creationId xmlns:a16="http://schemas.microsoft.com/office/drawing/2014/main" id="{2868DA72-FCBA-43A2-ABB9-4358DEF2DE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481" y="4169638"/>
            <a:ext cx="9480331" cy="2308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Veselý obličej 6">
            <a:extLst>
              <a:ext uri="{FF2B5EF4-FFF2-40B4-BE49-F238E27FC236}">
                <a16:creationId xmlns:a16="http://schemas.microsoft.com/office/drawing/2014/main" id="{834310FF-0AC0-4943-A926-A88320508E86}"/>
              </a:ext>
            </a:extLst>
          </p:cNvPr>
          <p:cNvSpPr/>
          <p:nvPr/>
        </p:nvSpPr>
        <p:spPr>
          <a:xfrm>
            <a:off x="8883891" y="195302"/>
            <a:ext cx="914400" cy="914400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48749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6"/>
          <p:cNvSpPr>
            <a:spLocks noChangeArrowheads="1"/>
          </p:cNvSpPr>
          <p:nvPr/>
        </p:nvSpPr>
        <p:spPr bwMode="auto">
          <a:xfrm>
            <a:off x="897395" y="360115"/>
            <a:ext cx="312136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 nákupu</a:t>
            </a:r>
          </a:p>
        </p:txBody>
      </p:sp>
      <p:sp>
        <p:nvSpPr>
          <p:cNvPr id="18442" name="Text Box 18"/>
          <p:cNvSpPr txBox="1">
            <a:spLocks noChangeArrowheads="1"/>
          </p:cNvSpPr>
          <p:nvPr/>
        </p:nvSpPr>
        <p:spPr bwMode="auto">
          <a:xfrm>
            <a:off x="514349" y="1167080"/>
            <a:ext cx="10780255" cy="267765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rgbClr val="339966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Kombinovaný  nákup   (trend-hyperlokální maloobchod)</a:t>
            </a:r>
          </a:p>
          <a:p>
            <a:pPr>
              <a:spcBef>
                <a:spcPct val="50000"/>
              </a:spcBef>
              <a:buClrTx/>
              <a:buSzTx/>
              <a:buNone/>
            </a:pPr>
            <a:r>
              <a:rPr lang="cs-CZ" sz="2400" dirty="0">
                <a:solidFill>
                  <a:srgbClr val="008080"/>
                </a:solidFill>
              </a:rPr>
              <a:t>- velké maloobchodní společnosti s provozními jednotkami, které jsou rozptýlené na velkém území. </a:t>
            </a:r>
          </a:p>
          <a:p>
            <a:pPr>
              <a:spcBef>
                <a:spcPct val="50000"/>
              </a:spcBef>
              <a:buClrTx/>
              <a:buSzTx/>
              <a:buNone/>
            </a:pPr>
            <a:r>
              <a:rPr lang="cs-CZ" sz="2400" dirty="0">
                <a:solidFill>
                  <a:srgbClr val="008080"/>
                </a:solidFill>
              </a:rPr>
              <a:t>Centralizovaný nákup doplňuje decentralizovaný systém - přímé dodávky rychle kazícího se zboží, případně zboží regionálního charakteru, který je odrazem tradic a zvyklostí lokality.</a:t>
            </a:r>
            <a:endParaRPr lang="cs-CZ" altLang="cs-CZ" sz="2400" b="1" dirty="0">
              <a:solidFill>
                <a:srgbClr val="008080"/>
              </a:solidFill>
            </a:endParaRPr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7167" y="0"/>
            <a:ext cx="1464833" cy="1127893"/>
          </a:xfrm>
          <a:prstGeom prst="rect">
            <a:avLst/>
          </a:prstGeom>
        </p:spPr>
      </p:pic>
      <p:pic>
        <p:nvPicPr>
          <p:cNvPr id="6" name="Picture 2" descr="CHCETE MÍT PŘI NÁKUPU JISTOTU, ŽE JSTE SI VYBRALI KVALITNÍ A POCTIVÉ  VÝROBKY Z DOMÁCÍ PRODUKCE? - Regionální potravina">
            <a:extLst>
              <a:ext uri="{FF2B5EF4-FFF2-40B4-BE49-F238E27FC236}">
                <a16:creationId xmlns:a16="http://schemas.microsoft.com/office/drawing/2014/main" id="{542EB606-0758-4C8F-A341-9F00A2A691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2648" y="4497848"/>
            <a:ext cx="4382812" cy="1934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Šipka: dolů 1">
            <a:extLst>
              <a:ext uri="{FF2B5EF4-FFF2-40B4-BE49-F238E27FC236}">
                <a16:creationId xmlns:a16="http://schemas.microsoft.com/office/drawing/2014/main" id="{0FEB7393-236D-446D-996E-2BE89F461FD6}"/>
              </a:ext>
            </a:extLst>
          </p:cNvPr>
          <p:cNvSpPr/>
          <p:nvPr/>
        </p:nvSpPr>
        <p:spPr>
          <a:xfrm>
            <a:off x="8376745" y="3972910"/>
            <a:ext cx="651641" cy="430924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: dolů 7">
            <a:extLst>
              <a:ext uri="{FF2B5EF4-FFF2-40B4-BE49-F238E27FC236}">
                <a16:creationId xmlns:a16="http://schemas.microsoft.com/office/drawing/2014/main" id="{06ED76C6-1DF5-4C1F-81EC-2EDEFC9B031F}"/>
              </a:ext>
            </a:extLst>
          </p:cNvPr>
          <p:cNvSpPr/>
          <p:nvPr/>
        </p:nvSpPr>
        <p:spPr>
          <a:xfrm>
            <a:off x="2657775" y="4066926"/>
            <a:ext cx="651641" cy="430924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A3F99D0-E5B7-4038-82E5-67D7F07304A5}"/>
              </a:ext>
            </a:extLst>
          </p:cNvPr>
          <p:cNvSpPr txBox="1"/>
          <p:nvPr/>
        </p:nvSpPr>
        <p:spPr>
          <a:xfrm>
            <a:off x="1744718" y="5106145"/>
            <a:ext cx="2781347" cy="584775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rgbClr val="FF0000"/>
                </a:solidFill>
              </a:rPr>
              <a:t>Centrální útvar</a:t>
            </a:r>
          </a:p>
        </p:txBody>
      </p:sp>
      <p:pic>
        <p:nvPicPr>
          <p:cNvPr id="2050" name="Picture 2" descr="Plus Podepsat Zelená - Vektorová grafika zdarma na Pixabay">
            <a:extLst>
              <a:ext uri="{FF2B5EF4-FFF2-40B4-BE49-F238E27FC236}">
                <a16:creationId xmlns:a16="http://schemas.microsoft.com/office/drawing/2014/main" id="{8565EFF2-67D3-4C5B-B3F4-5A44E551EC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0068" y="4497850"/>
            <a:ext cx="1807779" cy="1613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Veselý obličej 11">
            <a:extLst>
              <a:ext uri="{FF2B5EF4-FFF2-40B4-BE49-F238E27FC236}">
                <a16:creationId xmlns:a16="http://schemas.microsoft.com/office/drawing/2014/main" id="{B10E1CCE-4A17-46FC-87CA-4D6366134718}"/>
              </a:ext>
            </a:extLst>
          </p:cNvPr>
          <p:cNvSpPr/>
          <p:nvPr/>
        </p:nvSpPr>
        <p:spPr>
          <a:xfrm>
            <a:off x="8649929" y="144948"/>
            <a:ext cx="914400" cy="914400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8238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8697" y="20498"/>
            <a:ext cx="8620125" cy="693737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8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5.fáze vývoje (poslední fáze integrační)</a:t>
            </a:r>
          </a:p>
        </p:txBody>
      </p:sp>
      <p:sp>
        <p:nvSpPr>
          <p:cNvPr id="19459" name="Rectangle 5"/>
          <p:cNvSpPr>
            <a:spLocks noChangeArrowheads="1"/>
          </p:cNvSpPr>
          <p:nvPr/>
        </p:nvSpPr>
        <p:spPr bwMode="auto">
          <a:xfrm>
            <a:off x="451260" y="1390587"/>
            <a:ext cx="11289480" cy="267765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339966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Růst </a:t>
            </a:r>
            <a:r>
              <a:rPr lang="cs-CZ" altLang="cs-CZ" sz="2400" b="1" dirty="0">
                <a:solidFill>
                  <a:srgbClr val="008080"/>
                </a:solidFill>
              </a:rPr>
              <a:t>(</a:t>
            </a:r>
            <a:r>
              <a:rPr lang="cs-CZ" altLang="cs-CZ" sz="2400" b="1" dirty="0">
                <a:solidFill>
                  <a:srgbClr val="FF0000"/>
                </a:solidFill>
              </a:rPr>
              <a:t>dobře formulovaná strategie</a:t>
            </a:r>
            <a:r>
              <a:rPr lang="cs-CZ" altLang="cs-CZ" sz="2400" b="1" dirty="0">
                <a:solidFill>
                  <a:srgbClr val="008080"/>
                </a:solidFill>
              </a:rPr>
              <a:t>)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cs-CZ" altLang="cs-CZ" sz="2400" b="1" dirty="0">
                <a:solidFill>
                  <a:srgbClr val="008080"/>
                </a:solidFill>
              </a:rPr>
              <a:t>vznik strategických podnikatelských jednotek (</a:t>
            </a:r>
            <a:r>
              <a:rPr lang="cs-CZ" altLang="cs-CZ" sz="2400" b="1" dirty="0" err="1">
                <a:solidFill>
                  <a:srgbClr val="FF0000"/>
                </a:solidFill>
              </a:rPr>
              <a:t>Strategy</a:t>
            </a:r>
            <a:r>
              <a:rPr lang="cs-CZ" altLang="cs-CZ" sz="2400" b="1" dirty="0">
                <a:solidFill>
                  <a:srgbClr val="FF0000"/>
                </a:solidFill>
              </a:rPr>
              <a:t> Business </a:t>
            </a:r>
            <a:r>
              <a:rPr lang="cs-CZ" altLang="cs-CZ" sz="2400" b="1" dirty="0" err="1">
                <a:solidFill>
                  <a:srgbClr val="FF0000"/>
                </a:solidFill>
              </a:rPr>
              <a:t>Units</a:t>
            </a:r>
            <a:r>
              <a:rPr lang="cs-CZ" altLang="cs-CZ" sz="2400" b="1" dirty="0">
                <a:solidFill>
                  <a:srgbClr val="FF0000"/>
                </a:solidFill>
              </a:rPr>
              <a:t> - SBU</a:t>
            </a:r>
            <a:r>
              <a:rPr lang="cs-CZ" altLang="cs-CZ" sz="2400" b="1" dirty="0">
                <a:solidFill>
                  <a:srgbClr val="008080"/>
                </a:solidFill>
              </a:rPr>
              <a:t>)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cs-CZ" altLang="cs-CZ" sz="2400" b="1" dirty="0">
                <a:solidFill>
                  <a:srgbClr val="008080"/>
                </a:solidFill>
              </a:rPr>
              <a:t>strategické plánování je prováděno i na úrovni nižší než centrální </a:t>
            </a:r>
          </a:p>
          <a:p>
            <a:pPr algn="just">
              <a:spcBef>
                <a:spcPct val="0"/>
              </a:spcBef>
              <a:buClrTx/>
              <a:buSzTx/>
              <a:buFontTx/>
              <a:buChar char="-"/>
            </a:pPr>
            <a:r>
              <a:rPr lang="cs-CZ" altLang="cs-CZ" sz="2400" b="1" dirty="0">
                <a:solidFill>
                  <a:srgbClr val="008080"/>
                </a:solidFill>
              </a:rPr>
              <a:t>strategické plánování je blíže</a:t>
            </a:r>
            <a:r>
              <a:rPr lang="cs-CZ" altLang="cs-CZ" sz="2400" dirty="0">
                <a:solidFill>
                  <a:srgbClr val="008080"/>
                </a:solidFill>
              </a:rPr>
              <a:t> </a:t>
            </a:r>
            <a:r>
              <a:rPr lang="cs-CZ" altLang="cs-CZ" sz="2400" b="1" dirty="0">
                <a:solidFill>
                  <a:srgbClr val="008080"/>
                </a:solidFill>
              </a:rPr>
              <a:t>konkrétnímu zahraničnímu trhu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cs-CZ" altLang="cs-CZ" sz="2400" b="1" dirty="0">
                <a:solidFill>
                  <a:srgbClr val="008080"/>
                </a:solidFill>
              </a:rPr>
              <a:t>strategické plánování je blíže k zákazníkovi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cs-CZ" altLang="cs-CZ" sz="2400" b="1" dirty="0">
                <a:solidFill>
                  <a:srgbClr val="008080"/>
                </a:solidFill>
              </a:rPr>
              <a:t>specifická konkurence.</a:t>
            </a:r>
          </a:p>
        </p:txBody>
      </p:sp>
      <p:pic>
        <p:nvPicPr>
          <p:cNvPr id="19460" name="Picture 8" descr="j023620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4857" y="332495"/>
            <a:ext cx="2342356" cy="762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8470" y="74027"/>
            <a:ext cx="1464833" cy="1127893"/>
          </a:xfrm>
          <a:prstGeom prst="rect">
            <a:avLst/>
          </a:prstGeom>
        </p:spPr>
      </p:pic>
      <p:sp>
        <p:nvSpPr>
          <p:cNvPr id="6" name="Veselý obličej 5">
            <a:extLst>
              <a:ext uri="{FF2B5EF4-FFF2-40B4-BE49-F238E27FC236}">
                <a16:creationId xmlns:a16="http://schemas.microsoft.com/office/drawing/2014/main" id="{9542D962-3C13-4D88-BC37-A8D12B6E43E1}"/>
              </a:ext>
            </a:extLst>
          </p:cNvPr>
          <p:cNvSpPr/>
          <p:nvPr/>
        </p:nvSpPr>
        <p:spPr>
          <a:xfrm>
            <a:off x="9447213" y="131169"/>
            <a:ext cx="914400" cy="914400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604BC962-7C51-46E4-A26C-3AF1E68FB0F0}"/>
              </a:ext>
            </a:extLst>
          </p:cNvPr>
          <p:cNvSpPr txBox="1"/>
          <p:nvPr/>
        </p:nvSpPr>
        <p:spPr>
          <a:xfrm>
            <a:off x="752475" y="772307"/>
            <a:ext cx="2609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Nejvyšší stupeň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00795B26-9C4A-476E-AD02-CD23B9569B7F}"/>
              </a:ext>
            </a:extLst>
          </p:cNvPr>
          <p:cNvSpPr txBox="1"/>
          <p:nvPr/>
        </p:nvSpPr>
        <p:spPr>
          <a:xfrm>
            <a:off x="367513" y="4210510"/>
            <a:ext cx="8454940" cy="2308324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just">
              <a:spcBef>
                <a:spcPct val="0"/>
              </a:spcBef>
              <a:buClrTx/>
              <a:buSzTx/>
            </a:pPr>
            <a:r>
              <a:rPr lang="cs-CZ" altLang="cs-CZ" sz="2400" b="1" dirty="0">
                <a:solidFill>
                  <a:srgbClr val="FF0000"/>
                </a:solidFill>
              </a:rPr>
              <a:t>Praxe:</a:t>
            </a:r>
          </a:p>
          <a:p>
            <a:pPr algn="just">
              <a:spcBef>
                <a:spcPct val="0"/>
              </a:spcBef>
              <a:buClrTx/>
              <a:buSzTx/>
            </a:pPr>
            <a:r>
              <a:rPr lang="cs-CZ" altLang="cs-CZ" sz="2400" b="1" dirty="0">
                <a:solidFill>
                  <a:srgbClr val="FF0000"/>
                </a:solidFill>
              </a:rPr>
              <a:t>typické pro multinacionální firmy </a:t>
            </a:r>
            <a:r>
              <a:rPr lang="cs-CZ" altLang="cs-CZ" sz="2400" dirty="0">
                <a:solidFill>
                  <a:srgbClr val="FF0000"/>
                </a:solidFill>
              </a:rPr>
              <a:t>(</a:t>
            </a:r>
            <a:r>
              <a:rPr lang="cs-CZ" sz="2400" dirty="0">
                <a:solidFill>
                  <a:srgbClr val="FF0000"/>
                </a:solidFill>
              </a:rPr>
              <a:t>Walmart-dokonce na různých trzích podniká pod jinými jmény (ve Spojeném království jako ASDA, v Mexiku jako Walmex, v Japonsku jako Seiyu).</a:t>
            </a:r>
            <a:endParaRPr lang="cs-CZ" altLang="cs-CZ" sz="2400" b="1" dirty="0">
              <a:solidFill>
                <a:srgbClr val="FF0000"/>
              </a:solidFill>
            </a:endParaRPr>
          </a:p>
          <a:p>
            <a:pPr algn="just">
              <a:spcBef>
                <a:spcPct val="0"/>
              </a:spcBef>
              <a:buClrTx/>
              <a:buSzTx/>
              <a:buFontTx/>
              <a:buChar char="-"/>
            </a:pPr>
            <a:r>
              <a:rPr lang="cs-CZ" altLang="cs-CZ" sz="2400" b="1" dirty="0">
                <a:solidFill>
                  <a:srgbClr val="FF0000"/>
                </a:solidFill>
              </a:rPr>
              <a:t>a transnacionální firmy </a:t>
            </a:r>
            <a:r>
              <a:rPr lang="cs-CZ" altLang="cs-CZ" sz="2400" dirty="0">
                <a:solidFill>
                  <a:srgbClr val="FF0000"/>
                </a:solidFill>
              </a:rPr>
              <a:t>(</a:t>
            </a:r>
            <a:r>
              <a:rPr lang="cs-CZ" sz="2400" dirty="0">
                <a:solidFill>
                  <a:srgbClr val="FF0000"/>
                </a:solidFill>
              </a:rPr>
              <a:t>C&amp;A, prodávající oblečení v různých zemích, v nichž zastává různé postavení).</a:t>
            </a:r>
            <a:endParaRPr lang="cs-CZ" sz="2400" dirty="0"/>
          </a:p>
        </p:txBody>
      </p:sp>
      <p:pic>
        <p:nvPicPr>
          <p:cNvPr id="2050" name="Picture 2" descr="Don't Shop at Walmart on This Day of the Week">
            <a:extLst>
              <a:ext uri="{FF2B5EF4-FFF2-40B4-BE49-F238E27FC236}">
                <a16:creationId xmlns:a16="http://schemas.microsoft.com/office/drawing/2014/main" id="{BDB9A3B5-F673-4D68-AF0B-189F4E25C2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7181" y="4256910"/>
            <a:ext cx="1210879" cy="1068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Issa Brothers and TDR Capital Complete the Acquisition of Asda from Walmart">
            <a:extLst>
              <a:ext uri="{FF2B5EF4-FFF2-40B4-BE49-F238E27FC236}">
                <a16:creationId xmlns:a16="http://schemas.microsoft.com/office/drawing/2014/main" id="{258D1983-81B7-442E-99E7-FA404C325F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5611" y="4210148"/>
            <a:ext cx="1587692" cy="1185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Walmart to sell majority stake in Japan's Seiyu ...">
            <a:extLst>
              <a:ext uri="{FF2B5EF4-FFF2-40B4-BE49-F238E27FC236}">
                <a16:creationId xmlns:a16="http://schemas.microsoft.com/office/drawing/2014/main" id="{30A2A6BE-3B85-42D5-BE47-DBB395A99B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1043" y="5467413"/>
            <a:ext cx="1509136" cy="1068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99634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2632" y="833037"/>
            <a:ext cx="8620125" cy="693737"/>
          </a:xfrm>
        </p:spPr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5.fáze vývoje (integrační)</a:t>
            </a:r>
          </a:p>
        </p:txBody>
      </p:sp>
      <p:sp>
        <p:nvSpPr>
          <p:cNvPr id="19459" name="Rectangle 5"/>
          <p:cNvSpPr>
            <a:spLocks noChangeArrowheads="1"/>
          </p:cNvSpPr>
          <p:nvPr/>
        </p:nvSpPr>
        <p:spPr bwMode="auto">
          <a:xfrm>
            <a:off x="582730" y="2746673"/>
            <a:ext cx="11289480" cy="328089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339966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FF0000"/>
                </a:solidFill>
              </a:rPr>
              <a:t>Růst 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b="1" cap="small" dirty="0">
                <a:solidFill>
                  <a:srgbClr val="FF0000"/>
                </a:solidFill>
              </a:rPr>
              <a:t>Vznik SBU:</a:t>
            </a:r>
          </a:p>
          <a:p>
            <a:r>
              <a:rPr lang="cs-CZ" dirty="0">
                <a:solidFill>
                  <a:srgbClr val="008080"/>
                </a:solidFill>
              </a:rPr>
              <a:t> spojením celých divizí se stejným tržním segmentem</a:t>
            </a:r>
          </a:p>
          <a:p>
            <a:r>
              <a:rPr lang="cs-CZ" dirty="0">
                <a:solidFill>
                  <a:srgbClr val="008080"/>
                </a:solidFill>
              </a:rPr>
              <a:t> spojením určitých částí divizí se různým tržním segmentem</a:t>
            </a:r>
          </a:p>
          <a:p>
            <a:r>
              <a:rPr lang="cs-CZ" dirty="0">
                <a:solidFill>
                  <a:srgbClr val="008080"/>
                </a:solidFill>
              </a:rPr>
              <a:t> nové SBU mohou být totožné s divizemi nebo dceřinými společnostmi.</a:t>
            </a:r>
            <a:endParaRPr lang="cs-CZ" altLang="cs-CZ" sz="2800" b="1" dirty="0">
              <a:solidFill>
                <a:srgbClr val="008080"/>
              </a:solidFill>
            </a:endParaRPr>
          </a:p>
        </p:txBody>
      </p:sp>
      <p:pic>
        <p:nvPicPr>
          <p:cNvPr id="19460" name="Picture 8" descr="j023620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9456" y="984198"/>
            <a:ext cx="3240087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3220" y="269091"/>
            <a:ext cx="1464833" cy="1127893"/>
          </a:xfrm>
          <a:prstGeom prst="rect">
            <a:avLst/>
          </a:prstGeom>
        </p:spPr>
      </p:pic>
      <p:sp>
        <p:nvSpPr>
          <p:cNvPr id="6" name="Veselý obličej 5">
            <a:extLst>
              <a:ext uri="{FF2B5EF4-FFF2-40B4-BE49-F238E27FC236}">
                <a16:creationId xmlns:a16="http://schemas.microsoft.com/office/drawing/2014/main" id="{023FC408-A0B9-4383-A10B-4BF50C7175BA}"/>
              </a:ext>
            </a:extLst>
          </p:cNvPr>
          <p:cNvSpPr/>
          <p:nvPr/>
        </p:nvSpPr>
        <p:spPr>
          <a:xfrm>
            <a:off x="9352757" y="1053255"/>
            <a:ext cx="914400" cy="914400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FDD2287D-92BE-476F-AF74-A71EB7353B13}"/>
              </a:ext>
            </a:extLst>
          </p:cNvPr>
          <p:cNvSpPr txBox="1"/>
          <p:nvPr/>
        </p:nvSpPr>
        <p:spPr>
          <a:xfrm>
            <a:off x="885825" y="1526774"/>
            <a:ext cx="32400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Nejvyšší stupeň</a:t>
            </a:r>
          </a:p>
        </p:txBody>
      </p:sp>
    </p:spTree>
    <p:extLst>
      <p:ext uri="{BB962C8B-B14F-4D97-AF65-F5344CB8AC3E}">
        <p14:creationId xmlns:p14="http://schemas.microsoft.com/office/powerpoint/2010/main" val="5577287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50"/>
          <p:cNvSpPr>
            <a:spLocks noChangeArrowheads="1"/>
          </p:cNvSpPr>
          <p:nvPr/>
        </p:nvSpPr>
        <p:spPr bwMode="auto">
          <a:xfrm>
            <a:off x="1038225" y="51921"/>
            <a:ext cx="9207501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228600" algn="l"/>
                <a:tab pos="449263" algn="l"/>
              </a:tabLs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tabLst>
                <a:tab pos="228600" algn="l"/>
                <a:tab pos="449263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tabLst>
                <a:tab pos="228600" algn="l"/>
                <a:tab pos="449263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228600" algn="l"/>
                <a:tab pos="449263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228600" algn="l"/>
                <a:tab pos="449263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228600" algn="l"/>
                <a:tab pos="449263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228600" algn="l"/>
                <a:tab pos="449263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228600" algn="l"/>
                <a:tab pos="449263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228600" algn="l"/>
                <a:tab pos="449263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Možné varianty vytvoření SBU </a:t>
            </a:r>
            <a:r>
              <a:rPr lang="cs-CZ" altLang="cs-CZ" sz="2400" b="1" dirty="0">
                <a:solidFill>
                  <a:srgbClr val="008080"/>
                </a:solidFill>
                <a:latin typeface="Arial" panose="020B0604020202020204" pitchFamily="34" charset="0"/>
              </a:rPr>
              <a:t>v OO</a:t>
            </a:r>
            <a:r>
              <a:rPr lang="cs-CZ" altLang="cs-CZ" sz="2400" b="1" dirty="0">
                <a:solidFill>
                  <a:srgbClr val="00808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reorganizací divizionální struktury - </a:t>
            </a:r>
            <a:r>
              <a:rPr lang="cs-CZ" alt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praxe</a:t>
            </a:r>
            <a:endParaRPr lang="cs-CZ" altLang="cs-CZ" sz="24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>
              <a:latin typeface="Arial" panose="020B0604020202020204" pitchFamily="34" charset="0"/>
            </a:endParaRPr>
          </a:p>
        </p:txBody>
      </p:sp>
      <p:grpSp>
        <p:nvGrpSpPr>
          <p:cNvPr id="20483" name="Group 4"/>
          <p:cNvGrpSpPr>
            <a:grpSpLocks/>
          </p:cNvGrpSpPr>
          <p:nvPr/>
        </p:nvGrpSpPr>
        <p:grpSpPr bwMode="auto">
          <a:xfrm>
            <a:off x="1700504" y="892351"/>
            <a:ext cx="8208962" cy="5761037"/>
            <a:chOff x="1152" y="2592"/>
            <a:chExt cx="10080" cy="6336"/>
          </a:xfrm>
        </p:grpSpPr>
        <p:sp>
          <p:nvSpPr>
            <p:cNvPr id="20485" name="Text Box 49"/>
            <p:cNvSpPr txBox="1">
              <a:spLocks noChangeArrowheads="1"/>
            </p:cNvSpPr>
            <p:nvPr/>
          </p:nvSpPr>
          <p:spPr bwMode="auto">
            <a:xfrm>
              <a:off x="1296" y="7056"/>
              <a:ext cx="1008" cy="720"/>
            </a:xfrm>
            <a:prstGeom prst="rect">
              <a:avLst/>
            </a:prstGeom>
            <a:solidFill>
              <a:srgbClr val="00808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6000" rIns="360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dirty="0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diskontní</a:t>
              </a:r>
              <a:endParaRPr lang="cs-CZ" altLang="cs-CZ" sz="110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dirty="0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PJ sort. A</a:t>
              </a:r>
              <a:endParaRPr lang="cs-CZ" altLang="cs-CZ" sz="180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grpSp>
          <p:nvGrpSpPr>
            <p:cNvPr id="20486" name="Group 44"/>
            <p:cNvGrpSpPr>
              <a:grpSpLocks/>
            </p:cNvGrpSpPr>
            <p:nvPr/>
          </p:nvGrpSpPr>
          <p:grpSpPr bwMode="auto">
            <a:xfrm>
              <a:off x="1728" y="4608"/>
              <a:ext cx="1152" cy="2448"/>
              <a:chOff x="1008" y="9792"/>
              <a:chExt cx="1152" cy="2448"/>
            </a:xfrm>
          </p:grpSpPr>
          <p:sp>
            <p:nvSpPr>
              <p:cNvPr id="20526" name="Line 48"/>
              <p:cNvSpPr>
                <a:spLocks noChangeShapeType="1"/>
              </p:cNvSpPr>
              <p:nvPr/>
            </p:nvSpPr>
            <p:spPr bwMode="auto">
              <a:xfrm flipV="1">
                <a:off x="1008" y="11088"/>
                <a:ext cx="0" cy="115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527" name="Line 47"/>
              <p:cNvSpPr>
                <a:spLocks noChangeShapeType="1"/>
              </p:cNvSpPr>
              <p:nvPr/>
            </p:nvSpPr>
            <p:spPr bwMode="auto">
              <a:xfrm>
                <a:off x="1008" y="11088"/>
                <a:ext cx="1152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528" name="Line 46"/>
              <p:cNvSpPr>
                <a:spLocks noChangeShapeType="1"/>
              </p:cNvSpPr>
              <p:nvPr/>
            </p:nvSpPr>
            <p:spPr bwMode="auto">
              <a:xfrm>
                <a:off x="2160" y="11088"/>
                <a:ext cx="0" cy="115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529" name="Line 45"/>
              <p:cNvSpPr>
                <a:spLocks noChangeShapeType="1"/>
              </p:cNvSpPr>
              <p:nvPr/>
            </p:nvSpPr>
            <p:spPr bwMode="auto">
              <a:xfrm flipV="1">
                <a:off x="1584" y="9792"/>
                <a:ext cx="0" cy="129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20487" name="Group 39"/>
            <p:cNvGrpSpPr>
              <a:grpSpLocks/>
            </p:cNvGrpSpPr>
            <p:nvPr/>
          </p:nvGrpSpPr>
          <p:grpSpPr bwMode="auto">
            <a:xfrm>
              <a:off x="4176" y="4608"/>
              <a:ext cx="1152" cy="2448"/>
              <a:chOff x="1008" y="9792"/>
              <a:chExt cx="1152" cy="2448"/>
            </a:xfrm>
          </p:grpSpPr>
          <p:sp>
            <p:nvSpPr>
              <p:cNvPr id="20522" name="Line 43"/>
              <p:cNvSpPr>
                <a:spLocks noChangeShapeType="1"/>
              </p:cNvSpPr>
              <p:nvPr/>
            </p:nvSpPr>
            <p:spPr bwMode="auto">
              <a:xfrm flipV="1">
                <a:off x="1008" y="11088"/>
                <a:ext cx="0" cy="115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523" name="Line 42"/>
              <p:cNvSpPr>
                <a:spLocks noChangeShapeType="1"/>
              </p:cNvSpPr>
              <p:nvPr/>
            </p:nvSpPr>
            <p:spPr bwMode="auto">
              <a:xfrm>
                <a:off x="1008" y="11088"/>
                <a:ext cx="1152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524" name="Line 41"/>
              <p:cNvSpPr>
                <a:spLocks noChangeShapeType="1"/>
              </p:cNvSpPr>
              <p:nvPr/>
            </p:nvSpPr>
            <p:spPr bwMode="auto">
              <a:xfrm>
                <a:off x="2160" y="11088"/>
                <a:ext cx="0" cy="115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525" name="Line 40"/>
              <p:cNvSpPr>
                <a:spLocks noChangeShapeType="1"/>
              </p:cNvSpPr>
              <p:nvPr/>
            </p:nvSpPr>
            <p:spPr bwMode="auto">
              <a:xfrm flipV="1">
                <a:off x="1584" y="9792"/>
                <a:ext cx="0" cy="129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20488" name="Group 34"/>
            <p:cNvGrpSpPr>
              <a:grpSpLocks/>
            </p:cNvGrpSpPr>
            <p:nvPr/>
          </p:nvGrpSpPr>
          <p:grpSpPr bwMode="auto">
            <a:xfrm>
              <a:off x="9360" y="4608"/>
              <a:ext cx="1152" cy="2448"/>
              <a:chOff x="1008" y="9792"/>
              <a:chExt cx="1152" cy="2448"/>
            </a:xfrm>
          </p:grpSpPr>
          <p:sp>
            <p:nvSpPr>
              <p:cNvPr id="20518" name="Line 38"/>
              <p:cNvSpPr>
                <a:spLocks noChangeShapeType="1"/>
              </p:cNvSpPr>
              <p:nvPr/>
            </p:nvSpPr>
            <p:spPr bwMode="auto">
              <a:xfrm flipV="1">
                <a:off x="1008" y="11088"/>
                <a:ext cx="0" cy="115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519" name="Line 37"/>
              <p:cNvSpPr>
                <a:spLocks noChangeShapeType="1"/>
              </p:cNvSpPr>
              <p:nvPr/>
            </p:nvSpPr>
            <p:spPr bwMode="auto">
              <a:xfrm>
                <a:off x="1008" y="11088"/>
                <a:ext cx="1152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520" name="Line 36"/>
              <p:cNvSpPr>
                <a:spLocks noChangeShapeType="1"/>
              </p:cNvSpPr>
              <p:nvPr/>
            </p:nvSpPr>
            <p:spPr bwMode="auto">
              <a:xfrm>
                <a:off x="2160" y="11088"/>
                <a:ext cx="0" cy="115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521" name="Line 35"/>
              <p:cNvSpPr>
                <a:spLocks noChangeShapeType="1"/>
              </p:cNvSpPr>
              <p:nvPr/>
            </p:nvSpPr>
            <p:spPr bwMode="auto">
              <a:xfrm flipV="1">
                <a:off x="1584" y="9792"/>
                <a:ext cx="0" cy="129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0489" name="Text Box 33"/>
            <p:cNvSpPr txBox="1">
              <a:spLocks noChangeArrowheads="1"/>
            </p:cNvSpPr>
            <p:nvPr/>
          </p:nvSpPr>
          <p:spPr bwMode="auto">
            <a:xfrm>
              <a:off x="1728" y="4176"/>
              <a:ext cx="1152" cy="432"/>
            </a:xfrm>
            <a:prstGeom prst="rect">
              <a:avLst/>
            </a:prstGeom>
            <a:solidFill>
              <a:srgbClr val="00808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54000" rIns="540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DIVIZE 1</a:t>
              </a:r>
              <a:endParaRPr lang="cs-CZ" altLang="cs-CZ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800" dirty="0">
                <a:latin typeface="Arial" panose="020B0604020202020204" pitchFamily="34" charset="0"/>
              </a:endParaRPr>
            </a:p>
          </p:txBody>
        </p:sp>
        <p:sp>
          <p:nvSpPr>
            <p:cNvPr id="20490" name="Text Box 32"/>
            <p:cNvSpPr txBox="1">
              <a:spLocks noChangeArrowheads="1"/>
            </p:cNvSpPr>
            <p:nvPr/>
          </p:nvSpPr>
          <p:spPr bwMode="auto">
            <a:xfrm>
              <a:off x="7776" y="4176"/>
              <a:ext cx="1152" cy="432"/>
            </a:xfrm>
            <a:prstGeom prst="rect">
              <a:avLst/>
            </a:prstGeom>
            <a:solidFill>
              <a:srgbClr val="00808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54000" rIns="540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DIVIZE 4</a:t>
              </a:r>
              <a:endParaRPr lang="cs-CZ" altLang="cs-CZ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800" dirty="0">
                <a:latin typeface="Arial" panose="020B0604020202020204" pitchFamily="34" charset="0"/>
              </a:endParaRPr>
            </a:p>
          </p:txBody>
        </p:sp>
        <p:sp>
          <p:nvSpPr>
            <p:cNvPr id="20491" name="Text Box 31"/>
            <p:cNvSpPr txBox="1">
              <a:spLocks noChangeArrowheads="1"/>
            </p:cNvSpPr>
            <p:nvPr/>
          </p:nvSpPr>
          <p:spPr bwMode="auto">
            <a:xfrm>
              <a:off x="6192" y="4176"/>
              <a:ext cx="1152" cy="432"/>
            </a:xfrm>
            <a:prstGeom prst="rect">
              <a:avLst/>
            </a:prstGeom>
            <a:solidFill>
              <a:srgbClr val="00808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54000" rIns="540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DIVIZE 3</a:t>
              </a:r>
              <a:endParaRPr lang="cs-CZ" altLang="cs-CZ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800" dirty="0">
                <a:latin typeface="Arial" panose="020B0604020202020204" pitchFamily="34" charset="0"/>
              </a:endParaRPr>
            </a:p>
          </p:txBody>
        </p:sp>
        <p:sp>
          <p:nvSpPr>
            <p:cNvPr id="20492" name="Text Box 30"/>
            <p:cNvSpPr txBox="1">
              <a:spLocks noChangeArrowheads="1"/>
            </p:cNvSpPr>
            <p:nvPr/>
          </p:nvSpPr>
          <p:spPr bwMode="auto">
            <a:xfrm>
              <a:off x="4176" y="4176"/>
              <a:ext cx="1152" cy="432"/>
            </a:xfrm>
            <a:prstGeom prst="rect">
              <a:avLst/>
            </a:prstGeom>
            <a:solidFill>
              <a:srgbClr val="00808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54000" rIns="540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DIVIZE 2</a:t>
              </a:r>
              <a:endParaRPr lang="cs-CZ" altLang="cs-CZ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800" dirty="0">
                <a:latin typeface="Arial" panose="020B0604020202020204" pitchFamily="34" charset="0"/>
              </a:endParaRPr>
            </a:p>
          </p:txBody>
        </p:sp>
        <p:sp>
          <p:nvSpPr>
            <p:cNvPr id="20493" name="Text Box 29"/>
            <p:cNvSpPr txBox="1">
              <a:spLocks noChangeArrowheads="1"/>
            </p:cNvSpPr>
            <p:nvPr/>
          </p:nvSpPr>
          <p:spPr bwMode="auto">
            <a:xfrm>
              <a:off x="9360" y="4176"/>
              <a:ext cx="1152" cy="432"/>
            </a:xfrm>
            <a:prstGeom prst="rect">
              <a:avLst/>
            </a:prstGeom>
            <a:solidFill>
              <a:srgbClr val="00808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54000" rIns="540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DIVIZE 5</a:t>
              </a:r>
              <a:endParaRPr lang="cs-CZ" altLang="cs-CZ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800" dirty="0">
                <a:latin typeface="Arial" panose="020B0604020202020204" pitchFamily="34" charset="0"/>
              </a:endParaRPr>
            </a:p>
          </p:txBody>
        </p:sp>
        <p:sp>
          <p:nvSpPr>
            <p:cNvPr id="20494" name="Line 28"/>
            <p:cNvSpPr>
              <a:spLocks noChangeShapeType="1"/>
            </p:cNvSpPr>
            <p:nvPr/>
          </p:nvSpPr>
          <p:spPr bwMode="auto">
            <a:xfrm flipV="1">
              <a:off x="6768" y="4608"/>
              <a:ext cx="0" cy="244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495" name="Line 27"/>
            <p:cNvSpPr>
              <a:spLocks noChangeShapeType="1"/>
            </p:cNvSpPr>
            <p:nvPr/>
          </p:nvSpPr>
          <p:spPr bwMode="auto">
            <a:xfrm flipV="1">
              <a:off x="8352" y="4608"/>
              <a:ext cx="0" cy="244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496" name="Line 26"/>
            <p:cNvSpPr>
              <a:spLocks noChangeShapeType="1"/>
            </p:cNvSpPr>
            <p:nvPr/>
          </p:nvSpPr>
          <p:spPr bwMode="auto">
            <a:xfrm>
              <a:off x="8352" y="3744"/>
              <a:ext cx="0" cy="43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497" name="Line 25"/>
            <p:cNvSpPr>
              <a:spLocks noChangeShapeType="1"/>
            </p:cNvSpPr>
            <p:nvPr/>
          </p:nvSpPr>
          <p:spPr bwMode="auto">
            <a:xfrm>
              <a:off x="9936" y="3744"/>
              <a:ext cx="0" cy="43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498" name="Line 24"/>
            <p:cNvSpPr>
              <a:spLocks noChangeShapeType="1"/>
            </p:cNvSpPr>
            <p:nvPr/>
          </p:nvSpPr>
          <p:spPr bwMode="auto">
            <a:xfrm>
              <a:off x="6768" y="3744"/>
              <a:ext cx="0" cy="43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499" name="Line 23"/>
            <p:cNvSpPr>
              <a:spLocks noChangeShapeType="1"/>
            </p:cNvSpPr>
            <p:nvPr/>
          </p:nvSpPr>
          <p:spPr bwMode="auto">
            <a:xfrm>
              <a:off x="4752" y="3744"/>
              <a:ext cx="0" cy="43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00" name="Line 22"/>
            <p:cNvSpPr>
              <a:spLocks noChangeShapeType="1"/>
            </p:cNvSpPr>
            <p:nvPr/>
          </p:nvSpPr>
          <p:spPr bwMode="auto">
            <a:xfrm>
              <a:off x="2304" y="3744"/>
              <a:ext cx="734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01" name="Line 21"/>
            <p:cNvSpPr>
              <a:spLocks noChangeShapeType="1"/>
            </p:cNvSpPr>
            <p:nvPr/>
          </p:nvSpPr>
          <p:spPr bwMode="auto">
            <a:xfrm flipV="1">
              <a:off x="2304" y="3744"/>
              <a:ext cx="0" cy="43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02" name="Line 20"/>
            <p:cNvSpPr>
              <a:spLocks noChangeShapeType="1"/>
            </p:cNvSpPr>
            <p:nvPr/>
          </p:nvSpPr>
          <p:spPr bwMode="auto">
            <a:xfrm flipV="1">
              <a:off x="5904" y="3168"/>
              <a:ext cx="0" cy="57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03" name="Text Box 19"/>
            <p:cNvSpPr txBox="1">
              <a:spLocks noChangeArrowheads="1"/>
            </p:cNvSpPr>
            <p:nvPr/>
          </p:nvSpPr>
          <p:spPr bwMode="auto">
            <a:xfrm>
              <a:off x="4896" y="2592"/>
              <a:ext cx="2016" cy="576"/>
            </a:xfrm>
            <a:prstGeom prst="rect">
              <a:avLst/>
            </a:prstGeom>
            <a:solidFill>
              <a:srgbClr val="00808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CENTRÁLA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800" dirty="0">
                <a:latin typeface="Arial" panose="020B0604020202020204" pitchFamily="34" charset="0"/>
              </a:endParaRPr>
            </a:p>
          </p:txBody>
        </p:sp>
        <p:sp>
          <p:nvSpPr>
            <p:cNvPr id="20504" name="Text Box 18"/>
            <p:cNvSpPr txBox="1">
              <a:spLocks noChangeArrowheads="1"/>
            </p:cNvSpPr>
            <p:nvPr/>
          </p:nvSpPr>
          <p:spPr bwMode="auto">
            <a:xfrm>
              <a:off x="8928" y="7056"/>
              <a:ext cx="1008" cy="720"/>
            </a:xfrm>
            <a:prstGeom prst="rect">
              <a:avLst/>
            </a:prstGeom>
            <a:solidFill>
              <a:srgbClr val="00808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6000" rIns="360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dirty="0" err="1">
                  <a:solidFill>
                    <a:schemeClr val="bg1"/>
                  </a:solidFill>
                  <a:cs typeface="Times New Roman" panose="02020603050405020304" pitchFamily="18" charset="0"/>
                </a:rPr>
                <a:t>special</a:t>
              </a:r>
              <a:r>
                <a:rPr lang="cs-CZ" altLang="cs-CZ" sz="1200" dirty="0">
                  <a:solidFill>
                    <a:schemeClr val="bg1"/>
                  </a:solidFill>
                  <a:cs typeface="Times New Roman" panose="02020603050405020304" pitchFamily="18" charset="0"/>
                </a:rPr>
                <a:t>.</a:t>
              </a:r>
              <a:endParaRPr lang="cs-CZ" altLang="cs-CZ" sz="110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dirty="0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PJ sort. D</a:t>
              </a:r>
              <a:endParaRPr lang="cs-CZ" altLang="cs-CZ" sz="180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0505" name="Text Box 17"/>
            <p:cNvSpPr txBox="1">
              <a:spLocks noChangeArrowheads="1"/>
            </p:cNvSpPr>
            <p:nvPr/>
          </p:nvSpPr>
          <p:spPr bwMode="auto">
            <a:xfrm>
              <a:off x="10080" y="7056"/>
              <a:ext cx="1008" cy="720"/>
            </a:xfrm>
            <a:prstGeom prst="rect">
              <a:avLst/>
            </a:prstGeom>
            <a:solidFill>
              <a:srgbClr val="00808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6000" rIns="360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800" dirty="0">
                  <a:solidFill>
                    <a:schemeClr val="bg1"/>
                  </a:solidFill>
                </a:rPr>
                <a:t>………</a:t>
              </a:r>
            </a:p>
          </p:txBody>
        </p:sp>
        <p:sp>
          <p:nvSpPr>
            <p:cNvPr id="20506" name="Text Box 16"/>
            <p:cNvSpPr txBox="1">
              <a:spLocks noChangeArrowheads="1"/>
            </p:cNvSpPr>
            <p:nvPr/>
          </p:nvSpPr>
          <p:spPr bwMode="auto">
            <a:xfrm>
              <a:off x="2448" y="7056"/>
              <a:ext cx="1008" cy="720"/>
            </a:xfrm>
            <a:prstGeom prst="rect">
              <a:avLst/>
            </a:prstGeom>
            <a:solidFill>
              <a:srgbClr val="00808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6000" rIns="360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dirty="0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diskontní</a:t>
              </a:r>
              <a:endParaRPr lang="cs-CZ" altLang="cs-CZ" sz="110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dirty="0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PJ sort. B</a:t>
              </a:r>
              <a:endParaRPr lang="cs-CZ" altLang="cs-CZ" sz="180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0507" name="Text Box 15"/>
            <p:cNvSpPr txBox="1">
              <a:spLocks noChangeArrowheads="1"/>
            </p:cNvSpPr>
            <p:nvPr/>
          </p:nvSpPr>
          <p:spPr bwMode="auto">
            <a:xfrm>
              <a:off x="3744" y="7056"/>
              <a:ext cx="1008" cy="720"/>
            </a:xfrm>
            <a:prstGeom prst="rect">
              <a:avLst/>
            </a:prstGeom>
            <a:solidFill>
              <a:srgbClr val="00808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6000" rIns="360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dirty="0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diskontní</a:t>
              </a:r>
              <a:endParaRPr lang="cs-CZ" altLang="cs-CZ" sz="110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dirty="0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PJ sort. B</a:t>
              </a:r>
              <a:endParaRPr lang="cs-CZ" altLang="cs-CZ" sz="180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0508" name="Text Box 14"/>
            <p:cNvSpPr txBox="1">
              <a:spLocks noChangeArrowheads="1"/>
            </p:cNvSpPr>
            <p:nvPr/>
          </p:nvSpPr>
          <p:spPr bwMode="auto">
            <a:xfrm>
              <a:off x="4896" y="7056"/>
              <a:ext cx="1008" cy="720"/>
            </a:xfrm>
            <a:prstGeom prst="rect">
              <a:avLst/>
            </a:prstGeom>
            <a:solidFill>
              <a:srgbClr val="00808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6000" rIns="360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dirty="0" err="1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special</a:t>
              </a:r>
              <a:r>
                <a:rPr lang="cs-CZ" altLang="cs-CZ" sz="1200" dirty="0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.</a:t>
              </a:r>
              <a:endParaRPr lang="cs-CZ" altLang="cs-CZ" sz="110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dirty="0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PJ sort. B</a:t>
              </a:r>
              <a:endParaRPr lang="cs-CZ" altLang="cs-CZ" sz="180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0509" name="Text Box 13"/>
            <p:cNvSpPr txBox="1">
              <a:spLocks noChangeArrowheads="1"/>
            </p:cNvSpPr>
            <p:nvPr/>
          </p:nvSpPr>
          <p:spPr bwMode="auto">
            <a:xfrm>
              <a:off x="6336" y="7056"/>
              <a:ext cx="1008" cy="720"/>
            </a:xfrm>
            <a:prstGeom prst="rect">
              <a:avLst/>
            </a:prstGeom>
            <a:solidFill>
              <a:srgbClr val="00808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6000" rIns="360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dirty="0" err="1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special</a:t>
              </a:r>
              <a:r>
                <a:rPr lang="cs-CZ" altLang="cs-CZ" sz="1200" dirty="0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.</a:t>
              </a:r>
              <a:endParaRPr lang="cs-CZ" altLang="cs-CZ" sz="110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dirty="0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PJ sort. C</a:t>
              </a:r>
              <a:endParaRPr lang="cs-CZ" altLang="cs-CZ" sz="180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0510" name="Text Box 12"/>
            <p:cNvSpPr txBox="1">
              <a:spLocks noChangeArrowheads="1"/>
            </p:cNvSpPr>
            <p:nvPr/>
          </p:nvSpPr>
          <p:spPr bwMode="auto">
            <a:xfrm>
              <a:off x="7704" y="7053"/>
              <a:ext cx="1008" cy="720"/>
            </a:xfrm>
            <a:prstGeom prst="rect">
              <a:avLst/>
            </a:prstGeom>
            <a:solidFill>
              <a:srgbClr val="00808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6000" rIns="360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dirty="0" err="1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special</a:t>
              </a:r>
              <a:r>
                <a:rPr lang="cs-CZ" altLang="cs-CZ" sz="1200" dirty="0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.</a:t>
              </a:r>
              <a:endParaRPr lang="cs-CZ" altLang="cs-CZ" sz="110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dirty="0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PJ sort. D</a:t>
              </a:r>
              <a:endParaRPr lang="cs-CZ" altLang="cs-CZ" sz="180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0511" name="Text Box 11"/>
            <p:cNvSpPr txBox="1">
              <a:spLocks noChangeArrowheads="1"/>
            </p:cNvSpPr>
            <p:nvPr/>
          </p:nvSpPr>
          <p:spPr bwMode="auto">
            <a:xfrm>
              <a:off x="1296" y="8352"/>
              <a:ext cx="9504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>
                  <a:latin typeface="Arial" panose="020B0604020202020204" pitchFamily="34" charset="0"/>
                  <a:cs typeface="Times New Roman" panose="02020603050405020304" pitchFamily="18" charset="0"/>
                </a:rPr>
                <a:t>SBU 1                        SBU 2                           SBU  3                SBU 4                          SBU 5</a:t>
              </a:r>
              <a:endParaRPr lang="cs-CZ" altLang="cs-CZ" sz="1800">
                <a:latin typeface="Arial" panose="020B0604020202020204" pitchFamily="34" charset="0"/>
              </a:endParaRPr>
            </a:p>
          </p:txBody>
        </p:sp>
        <p:sp>
          <p:nvSpPr>
            <p:cNvPr id="20512" name="Rectangle 10"/>
            <p:cNvSpPr>
              <a:spLocks noChangeArrowheads="1"/>
            </p:cNvSpPr>
            <p:nvPr/>
          </p:nvSpPr>
          <p:spPr bwMode="auto">
            <a:xfrm>
              <a:off x="1152" y="6480"/>
              <a:ext cx="1152" cy="2304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800"/>
            </a:p>
          </p:txBody>
        </p:sp>
        <p:sp>
          <p:nvSpPr>
            <p:cNvPr id="20513" name="Rectangle 9"/>
            <p:cNvSpPr>
              <a:spLocks noChangeArrowheads="1"/>
            </p:cNvSpPr>
            <p:nvPr/>
          </p:nvSpPr>
          <p:spPr bwMode="auto">
            <a:xfrm>
              <a:off x="4896" y="6480"/>
              <a:ext cx="1152" cy="2304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800"/>
            </a:p>
          </p:txBody>
        </p:sp>
        <p:sp>
          <p:nvSpPr>
            <p:cNvPr id="20514" name="Rectangle 8"/>
            <p:cNvSpPr>
              <a:spLocks noChangeArrowheads="1"/>
            </p:cNvSpPr>
            <p:nvPr/>
          </p:nvSpPr>
          <p:spPr bwMode="auto">
            <a:xfrm>
              <a:off x="2448" y="6480"/>
              <a:ext cx="2304" cy="2304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800"/>
            </a:p>
          </p:txBody>
        </p:sp>
        <p:sp>
          <p:nvSpPr>
            <p:cNvPr id="20515" name="Rectangle 7"/>
            <p:cNvSpPr>
              <a:spLocks noChangeArrowheads="1"/>
            </p:cNvSpPr>
            <p:nvPr/>
          </p:nvSpPr>
          <p:spPr bwMode="auto">
            <a:xfrm>
              <a:off x="6192" y="4032"/>
              <a:ext cx="1296" cy="4752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800"/>
            </a:p>
          </p:txBody>
        </p:sp>
        <p:sp>
          <p:nvSpPr>
            <p:cNvPr id="20516" name="Rectangle 6"/>
            <p:cNvSpPr>
              <a:spLocks noChangeArrowheads="1"/>
            </p:cNvSpPr>
            <p:nvPr/>
          </p:nvSpPr>
          <p:spPr bwMode="auto">
            <a:xfrm>
              <a:off x="7632" y="4032"/>
              <a:ext cx="3600" cy="4752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800"/>
            </a:p>
          </p:txBody>
        </p:sp>
        <p:sp>
          <p:nvSpPr>
            <p:cNvPr id="20517" name="Line 5"/>
            <p:cNvSpPr>
              <a:spLocks noChangeShapeType="1"/>
            </p:cNvSpPr>
            <p:nvPr/>
          </p:nvSpPr>
          <p:spPr bwMode="auto">
            <a:xfrm flipH="1">
              <a:off x="9504" y="3744"/>
              <a:ext cx="432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20484" name="Rectangle 66"/>
          <p:cNvSpPr>
            <a:spLocks noChangeArrowheads="1"/>
          </p:cNvSpPr>
          <p:nvPr/>
        </p:nvSpPr>
        <p:spPr bwMode="auto">
          <a:xfrm>
            <a:off x="1608139" y="159492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</p:txBody>
      </p:sp>
      <p:pic>
        <p:nvPicPr>
          <p:cNvPr id="50" name="Obrázek 4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3220" y="269091"/>
            <a:ext cx="1464833" cy="1127893"/>
          </a:xfrm>
          <a:prstGeom prst="rect">
            <a:avLst/>
          </a:prstGeom>
        </p:spPr>
      </p:pic>
      <p:sp>
        <p:nvSpPr>
          <p:cNvPr id="51" name="Veselý obličej 50">
            <a:extLst>
              <a:ext uri="{FF2B5EF4-FFF2-40B4-BE49-F238E27FC236}">
                <a16:creationId xmlns:a16="http://schemas.microsoft.com/office/drawing/2014/main" id="{D71A9B44-CA97-4A9B-B874-36D2DF6C03B6}"/>
              </a:ext>
            </a:extLst>
          </p:cNvPr>
          <p:cNvSpPr/>
          <p:nvPr/>
        </p:nvSpPr>
        <p:spPr>
          <a:xfrm>
            <a:off x="8777925" y="608434"/>
            <a:ext cx="914400" cy="914400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C28F82D8-E910-4257-B1C6-008F959FD38A}"/>
              </a:ext>
            </a:extLst>
          </p:cNvPr>
          <p:cNvSpPr txBox="1"/>
          <p:nvPr/>
        </p:nvSpPr>
        <p:spPr>
          <a:xfrm>
            <a:off x="542611" y="833037"/>
            <a:ext cx="1718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Růst</a:t>
            </a:r>
          </a:p>
        </p:txBody>
      </p:sp>
    </p:spTree>
    <p:extLst>
      <p:ext uri="{BB962C8B-B14F-4D97-AF65-F5344CB8AC3E}">
        <p14:creationId xmlns:p14="http://schemas.microsoft.com/office/powerpoint/2010/main" val="30272051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0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895310"/>
            <a:ext cx="4297080" cy="28628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/>
              <a:t>Organizování </a:t>
            </a:r>
          </a:p>
          <a:p>
            <a:pPr algn="l"/>
            <a:r>
              <a:rPr lang="cs-CZ" altLang="cs-CZ" sz="4000" b="1" dirty="0"/>
              <a:t>a modelování organizačních struktur v obchodě</a:t>
            </a:r>
            <a:endParaRPr lang="cs-CZ" sz="4000" b="1" dirty="0"/>
          </a:p>
          <a:p>
            <a:pPr algn="l"/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645370" y="2487648"/>
            <a:ext cx="6046958" cy="253405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altLang="cs-CZ" sz="2400" b="1" dirty="0">
                <a:solidFill>
                  <a:srgbClr val="008080"/>
                </a:solidFill>
              </a:rPr>
              <a:t>Základní fáze organizačního vývoje obchodní organizace</a:t>
            </a:r>
          </a:p>
          <a:p>
            <a:r>
              <a:rPr lang="cs-CZ" altLang="cs-CZ" sz="2400" b="1" dirty="0">
                <a:solidFill>
                  <a:srgbClr val="008080"/>
                </a:solidFill>
              </a:rPr>
              <a:t>Vlastní generace organizace obchodní firmy</a:t>
            </a:r>
          </a:p>
          <a:p>
            <a:r>
              <a:rPr lang="cs-CZ" altLang="cs-CZ" sz="2400" b="1" dirty="0">
                <a:solidFill>
                  <a:srgbClr val="008080"/>
                </a:solidFill>
              </a:rPr>
              <a:t>Fáze vývoje a jejich charakteristika</a:t>
            </a:r>
          </a:p>
          <a:p>
            <a:r>
              <a:rPr lang="cs-CZ" altLang="cs-CZ" sz="2400" b="1" dirty="0">
                <a:solidFill>
                  <a:srgbClr val="008080"/>
                </a:solidFill>
              </a:rPr>
              <a:t>Specifika vývoje obchodní organizace</a:t>
            </a:r>
            <a:r>
              <a:rPr lang="cs-CZ" altLang="cs-CZ" sz="2400" dirty="0">
                <a:solidFill>
                  <a:srgbClr val="008080"/>
                </a:solidFill>
              </a:rPr>
              <a:t> 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717866" y="4001934"/>
            <a:ext cx="3603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chemeClr val="bg1"/>
                </a:solidFill>
              </a:rPr>
              <a:t>Struktura přednášky</a:t>
            </a: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23810" y="531493"/>
            <a:ext cx="9445100" cy="693737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5.fáze vývoje (integrační)- </a:t>
            </a:r>
            <a:r>
              <a:rPr lang="cs-CZ" alt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globální firmy</a:t>
            </a:r>
          </a:p>
        </p:txBody>
      </p:sp>
      <p:sp>
        <p:nvSpPr>
          <p:cNvPr id="21507" name="Rectangle 5"/>
          <p:cNvSpPr>
            <a:spLocks noChangeArrowheads="1"/>
          </p:cNvSpPr>
          <p:nvPr/>
        </p:nvSpPr>
        <p:spPr bwMode="auto">
          <a:xfrm>
            <a:off x="781050" y="2495087"/>
            <a:ext cx="10252040" cy="39703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339966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>
              <a:spcBef>
                <a:spcPct val="0"/>
              </a:spcBef>
              <a:buClrTx/>
              <a:buSzTx/>
              <a:buNone/>
            </a:pPr>
            <a:r>
              <a:rPr lang="cs-CZ" altLang="cs-CZ" sz="2800" b="1" dirty="0">
                <a:solidFill>
                  <a:srgbClr val="FF0000"/>
                </a:solidFill>
              </a:rPr>
              <a:t>Růst </a:t>
            </a:r>
            <a:r>
              <a:rPr lang="cs-CZ" altLang="cs-CZ" sz="2800" b="1" dirty="0">
                <a:solidFill>
                  <a:srgbClr val="008080"/>
                </a:solidFill>
              </a:rPr>
              <a:t>(</a:t>
            </a:r>
            <a:r>
              <a:rPr lang="cs-CZ" altLang="cs-CZ" sz="2800" b="1" dirty="0">
                <a:solidFill>
                  <a:srgbClr val="FF0000"/>
                </a:solidFill>
              </a:rPr>
              <a:t>Global Strategy Business Units - GSBU</a:t>
            </a:r>
            <a:r>
              <a:rPr lang="cs-CZ" altLang="cs-CZ" sz="2800" b="1" dirty="0">
                <a:solidFill>
                  <a:srgbClr val="008080"/>
                </a:solidFill>
              </a:rPr>
              <a:t>)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800" b="1" dirty="0">
              <a:solidFill>
                <a:srgbClr val="FF0000"/>
              </a:solidFill>
            </a:endParaRP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cs-CZ" altLang="cs-CZ" sz="2800" b="1" dirty="0">
                <a:solidFill>
                  <a:srgbClr val="008080"/>
                </a:solidFill>
              </a:rPr>
              <a:t>nerozlišují domácí a zahraniční divize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cs-CZ" altLang="cs-CZ" sz="2800" b="1" dirty="0">
                <a:solidFill>
                  <a:srgbClr val="008080"/>
                </a:solidFill>
              </a:rPr>
              <a:t>zahrnují </a:t>
            </a:r>
            <a:r>
              <a:rPr lang="cs-CZ" altLang="cs-CZ" sz="2800" b="1" dirty="0">
                <a:solidFill>
                  <a:srgbClr val="FF0000"/>
                </a:solidFill>
              </a:rPr>
              <a:t>globální strategické podnikatelské jednotky</a:t>
            </a:r>
            <a:r>
              <a:rPr lang="cs-CZ" altLang="cs-CZ" sz="2800" b="1" dirty="0">
                <a:solidFill>
                  <a:srgbClr val="008080"/>
                </a:solidFill>
              </a:rPr>
              <a:t>, centrální vedení a centrální služby, regionální a místní vedení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cs-CZ" altLang="cs-CZ" sz="2800" b="1" dirty="0">
                <a:solidFill>
                  <a:srgbClr val="008080"/>
                </a:solidFill>
              </a:rPr>
              <a:t> globální značky, standardizace prodeje.</a:t>
            </a:r>
          </a:p>
          <a:p>
            <a:pPr algn="just" eaLnBrk="1" hangingPunct="1">
              <a:spcBef>
                <a:spcPct val="0"/>
              </a:spcBef>
              <a:buClrTx/>
              <a:buSzTx/>
              <a:buNone/>
            </a:pPr>
            <a:r>
              <a:rPr lang="cs-CZ" altLang="cs-CZ" sz="2800" b="1" dirty="0">
                <a:solidFill>
                  <a:srgbClr val="FF0000"/>
                </a:solidFill>
              </a:rPr>
              <a:t>(z TOP 10 Amazon, Alibaba, Mc </a:t>
            </a:r>
            <a:r>
              <a:rPr lang="cs-CZ" altLang="cs-CZ" sz="2800" b="1" dirty="0" err="1">
                <a:solidFill>
                  <a:srgbClr val="FF0000"/>
                </a:solidFill>
              </a:rPr>
              <a:t>Donalds</a:t>
            </a:r>
            <a:r>
              <a:rPr lang="cs-CZ" altLang="cs-CZ" sz="2800" b="1" dirty="0">
                <a:solidFill>
                  <a:srgbClr val="FF0000"/>
                </a:solidFill>
              </a:rPr>
              <a:t>…)</a:t>
            </a:r>
          </a:p>
          <a:p>
            <a:pPr algn="just" eaLnBrk="1" hangingPunct="1">
              <a:spcBef>
                <a:spcPct val="0"/>
              </a:spcBef>
              <a:buClrTx/>
              <a:buSzTx/>
              <a:buNone/>
            </a:pPr>
            <a:endParaRPr lang="cs-CZ" altLang="cs-CZ" sz="2800" b="1" dirty="0">
              <a:solidFill>
                <a:srgbClr val="FF0000"/>
              </a:solidFill>
            </a:endParaRPr>
          </a:p>
        </p:txBody>
      </p:sp>
      <p:pic>
        <p:nvPicPr>
          <p:cNvPr id="21508" name="Picture 8" descr="j023620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7907" y="1225230"/>
            <a:ext cx="3240087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3220" y="269091"/>
            <a:ext cx="1464833" cy="1127893"/>
          </a:xfrm>
          <a:prstGeom prst="rect">
            <a:avLst/>
          </a:prstGeom>
        </p:spPr>
      </p:pic>
      <p:sp>
        <p:nvSpPr>
          <p:cNvPr id="6" name="Veselý obličej 5">
            <a:extLst>
              <a:ext uri="{FF2B5EF4-FFF2-40B4-BE49-F238E27FC236}">
                <a16:creationId xmlns:a16="http://schemas.microsoft.com/office/drawing/2014/main" id="{0666ECEA-298F-43EA-99D0-D3F5821C4C55}"/>
              </a:ext>
            </a:extLst>
          </p:cNvPr>
          <p:cNvSpPr/>
          <p:nvPr/>
        </p:nvSpPr>
        <p:spPr>
          <a:xfrm>
            <a:off x="8828407" y="1137940"/>
            <a:ext cx="914400" cy="914400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8C2F81DC-9170-40BD-978E-C5E4659E1A26}"/>
              </a:ext>
            </a:extLst>
          </p:cNvPr>
          <p:cNvSpPr txBox="1"/>
          <p:nvPr/>
        </p:nvSpPr>
        <p:spPr>
          <a:xfrm>
            <a:off x="781050" y="1590675"/>
            <a:ext cx="34076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Nejvyšší stupeň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A5A928D5-7EDB-433B-B802-F801931498F6}"/>
              </a:ext>
            </a:extLst>
          </p:cNvPr>
          <p:cNvSpPr/>
          <p:nvPr/>
        </p:nvSpPr>
        <p:spPr>
          <a:xfrm>
            <a:off x="781050" y="1152911"/>
            <a:ext cx="7216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b="1" dirty="0">
                <a:solidFill>
                  <a:srgbClr val="FF0000"/>
                </a:solidFill>
              </a:rPr>
              <a:t>GSBU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38465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23810" y="531493"/>
            <a:ext cx="9889410" cy="693737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5.fáze vývoje (integrační)- </a:t>
            </a:r>
            <a:r>
              <a:rPr lang="cs-CZ" alt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globální firmy</a:t>
            </a:r>
          </a:p>
        </p:txBody>
      </p:sp>
      <p:sp>
        <p:nvSpPr>
          <p:cNvPr id="21507" name="Rectangle 5"/>
          <p:cNvSpPr>
            <a:spLocks noChangeArrowheads="1"/>
          </p:cNvSpPr>
          <p:nvPr/>
        </p:nvSpPr>
        <p:spPr bwMode="auto">
          <a:xfrm>
            <a:off x="769326" y="2163145"/>
            <a:ext cx="10653347" cy="267765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339966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FF0000"/>
                </a:solidFill>
              </a:rPr>
              <a:t>Růst 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i="1" dirty="0">
                <a:solidFill>
                  <a:srgbClr val="FF0000"/>
                </a:solidFill>
              </a:rPr>
              <a:t>centrální vedení </a:t>
            </a:r>
            <a:r>
              <a:rPr lang="cs-CZ" altLang="cs-CZ" sz="2800" b="1" dirty="0">
                <a:solidFill>
                  <a:srgbClr val="008080"/>
                </a:solidFill>
              </a:rPr>
              <a:t>formuluje strategická rozhodnutí a poskytuje je svým pobočkám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cs-CZ" altLang="cs-CZ" sz="2800" b="1" i="1" dirty="0">
                <a:solidFill>
                  <a:srgbClr val="FF0000"/>
                </a:solidFill>
              </a:rPr>
              <a:t>regionální vedení </a:t>
            </a:r>
            <a:r>
              <a:rPr lang="cs-CZ" altLang="cs-CZ" sz="2800" b="1" dirty="0">
                <a:solidFill>
                  <a:srgbClr val="008080"/>
                </a:solidFill>
              </a:rPr>
              <a:t>rozvíjí místní trh, případně se přizpůsobuje místním podmínkám, pokud nebudou narušeny strategické principy firmy.</a:t>
            </a:r>
          </a:p>
        </p:txBody>
      </p:sp>
      <p:pic>
        <p:nvPicPr>
          <p:cNvPr id="21508" name="Picture 8" descr="j023620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0468" y="1271455"/>
            <a:ext cx="3240087" cy="772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3220" y="269091"/>
            <a:ext cx="1464833" cy="1127893"/>
          </a:xfrm>
          <a:prstGeom prst="rect">
            <a:avLst/>
          </a:prstGeom>
        </p:spPr>
      </p:pic>
      <p:sp>
        <p:nvSpPr>
          <p:cNvPr id="6" name="Veselý obličej 5">
            <a:extLst>
              <a:ext uri="{FF2B5EF4-FFF2-40B4-BE49-F238E27FC236}">
                <a16:creationId xmlns:a16="http://schemas.microsoft.com/office/drawing/2014/main" id="{4FD15CE1-4AE8-4618-A1A7-8A9A675DD3D0}"/>
              </a:ext>
            </a:extLst>
          </p:cNvPr>
          <p:cNvSpPr/>
          <p:nvPr/>
        </p:nvSpPr>
        <p:spPr>
          <a:xfrm>
            <a:off x="9267273" y="1081581"/>
            <a:ext cx="914400" cy="914400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" name="Přímá spojnice se šipkou 2">
            <a:extLst>
              <a:ext uri="{FF2B5EF4-FFF2-40B4-BE49-F238E27FC236}">
                <a16:creationId xmlns:a16="http://schemas.microsoft.com/office/drawing/2014/main" id="{0CD70E4C-6A06-411C-BB42-F2B139011DAA}"/>
              </a:ext>
            </a:extLst>
          </p:cNvPr>
          <p:cNvCxnSpPr/>
          <p:nvPr/>
        </p:nvCxnSpPr>
        <p:spPr>
          <a:xfrm>
            <a:off x="228600" y="4819650"/>
            <a:ext cx="0" cy="11239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ovéPole 1">
            <a:extLst>
              <a:ext uri="{FF2B5EF4-FFF2-40B4-BE49-F238E27FC236}">
                <a16:creationId xmlns:a16="http://schemas.microsoft.com/office/drawing/2014/main" id="{4561A3F1-4521-426B-B6FC-DF54AD01214F}"/>
              </a:ext>
            </a:extLst>
          </p:cNvPr>
          <p:cNvSpPr txBox="1"/>
          <p:nvPr/>
        </p:nvSpPr>
        <p:spPr>
          <a:xfrm>
            <a:off x="623810" y="1463355"/>
            <a:ext cx="27099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Nejvyšší stupeň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57E50C93-EEBC-42D5-BD8D-ADD39CB1AE51}"/>
              </a:ext>
            </a:extLst>
          </p:cNvPr>
          <p:cNvSpPr txBox="1"/>
          <p:nvPr/>
        </p:nvSpPr>
        <p:spPr>
          <a:xfrm>
            <a:off x="769326" y="4932981"/>
            <a:ext cx="10601225" cy="1569660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just">
              <a:spcBef>
                <a:spcPct val="0"/>
              </a:spcBef>
            </a:pPr>
            <a:r>
              <a:rPr lang="cs-CZ" altLang="cs-CZ" b="1" dirty="0"/>
              <a:t> </a:t>
            </a:r>
            <a:r>
              <a:rPr lang="cs-CZ" altLang="cs-CZ" sz="2400" b="1" dirty="0">
                <a:solidFill>
                  <a:srgbClr val="FF0000"/>
                </a:solidFill>
              </a:rPr>
              <a:t>Př.: Mc Donald, IKEA, Bennetton</a:t>
            </a:r>
          </a:p>
          <a:p>
            <a:pPr algn="just">
              <a:spcBef>
                <a:spcPct val="0"/>
              </a:spcBef>
              <a:buClrTx/>
              <a:buSz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 Přizpůsobení trhu Mc Donald: </a:t>
            </a:r>
            <a:r>
              <a:rPr lang="cs-CZ" sz="2400" dirty="0">
                <a:solidFill>
                  <a:srgbClr val="FF0000"/>
                </a:solidFill>
              </a:rPr>
              <a:t>Francie-oblíbené saláty a čerstvé ovoce, Vídeň-místní káva Mc Café, Indie-skopový Mahárádža Mac, Japonsko-Tatsua Burger, Saudská Arábie-sendvič Mc Arabia. </a:t>
            </a:r>
            <a:endParaRPr lang="cs-CZ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7346C413-7F64-4638-8BDD-386ADA13712C}"/>
              </a:ext>
            </a:extLst>
          </p:cNvPr>
          <p:cNvSpPr/>
          <p:nvPr/>
        </p:nvSpPr>
        <p:spPr>
          <a:xfrm>
            <a:off x="623810" y="1118300"/>
            <a:ext cx="7216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b="1" dirty="0">
                <a:solidFill>
                  <a:srgbClr val="FF0000"/>
                </a:solidFill>
              </a:rPr>
              <a:t>GSBU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799590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14747" y="123684"/>
            <a:ext cx="8620125" cy="6937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z="3200" b="1" dirty="0" err="1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Marks</a:t>
            </a:r>
            <a:r>
              <a:rPr lang="cs-CZ" alt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cs-CZ" altLang="cs-CZ" sz="3200" b="1" dirty="0" err="1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Spencer</a:t>
            </a:r>
            <a:r>
              <a:rPr lang="cs-CZ" alt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historický vývoj – </a:t>
            </a:r>
            <a:r>
              <a:rPr lang="cs-CZ" alt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případová studie </a:t>
            </a:r>
          </a:p>
        </p:txBody>
      </p:sp>
      <p:sp>
        <p:nvSpPr>
          <p:cNvPr id="21507" name="Rectangle 5"/>
          <p:cNvSpPr>
            <a:spLocks noChangeArrowheads="1"/>
          </p:cNvSpPr>
          <p:nvPr/>
        </p:nvSpPr>
        <p:spPr bwMode="auto">
          <a:xfrm>
            <a:off x="433753" y="1194560"/>
            <a:ext cx="11601450" cy="5189113"/>
          </a:xfrm>
          <a:prstGeom prst="rect">
            <a:avLst/>
          </a:prstGeom>
          <a:solidFill>
            <a:srgbClr val="FFFFCC"/>
          </a:solidFill>
          <a:ln w="38100">
            <a:solidFill>
              <a:srgbClr val="339966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cs-CZ" sz="2400" b="1" dirty="0"/>
              <a:t>1884                             </a:t>
            </a:r>
            <a:r>
              <a:rPr lang="cs-CZ" sz="2400" b="1" dirty="0">
                <a:solidFill>
                  <a:srgbClr val="FF0000"/>
                </a:solidFill>
              </a:rPr>
              <a:t>Pionýrská a organizační fáze</a:t>
            </a:r>
          </a:p>
          <a:p>
            <a:r>
              <a:rPr lang="cs-CZ" sz="2400" dirty="0"/>
              <a:t> Michael </a:t>
            </a:r>
            <a:r>
              <a:rPr lang="cs-CZ" sz="2400" dirty="0" err="1"/>
              <a:t>Marks</a:t>
            </a:r>
            <a:r>
              <a:rPr lang="cs-CZ" sz="2400" dirty="0"/>
              <a:t> otevřel stánek v malebném anglickém Leedsu. </a:t>
            </a:r>
          </a:p>
          <a:p>
            <a:r>
              <a:rPr lang="cs-CZ" sz="2400" dirty="0"/>
              <a:t> Pár let nato se spojil s Thomasem Spencerem, který do obchodu investoval tehdy    částku 300 liber, a obchod Marks &amp; Spencer byl na světě.</a:t>
            </a:r>
          </a:p>
          <a:p>
            <a:r>
              <a:rPr lang="cs-CZ" sz="2400" dirty="0"/>
              <a:t> Rychle prosperoval a další pobočky na sebe nenechaly dlouho čekat. </a:t>
            </a:r>
          </a:p>
          <a:p>
            <a:r>
              <a:rPr lang="cs-CZ" sz="2400" dirty="0"/>
              <a:t> V roce 1903 pak společnost </a:t>
            </a:r>
            <a:r>
              <a:rPr lang="cs-CZ" sz="2400" dirty="0" err="1"/>
              <a:t>Marks</a:t>
            </a:r>
            <a:r>
              <a:rPr lang="cs-CZ" sz="2400" dirty="0"/>
              <a:t> &amp; </a:t>
            </a:r>
            <a:r>
              <a:rPr lang="cs-CZ" sz="2400" dirty="0" err="1"/>
              <a:t>Spencer</a:t>
            </a:r>
            <a:r>
              <a:rPr lang="cs-CZ" sz="2400" dirty="0"/>
              <a:t> vznikla oficiálně.</a:t>
            </a:r>
          </a:p>
          <a:p>
            <a:pPr>
              <a:buNone/>
            </a:pPr>
            <a:r>
              <a:rPr lang="cs-CZ" sz="2400" b="1" dirty="0"/>
              <a:t>1934</a:t>
            </a:r>
          </a:p>
          <a:p>
            <a:r>
              <a:rPr lang="cs-CZ" sz="2400" dirty="0"/>
              <a:t> Obchodům </a:t>
            </a:r>
            <a:r>
              <a:rPr lang="cs-CZ" sz="2400" dirty="0" err="1"/>
              <a:t>Marks</a:t>
            </a:r>
            <a:r>
              <a:rPr lang="cs-CZ" sz="2400" dirty="0"/>
              <a:t> &amp; </a:t>
            </a:r>
            <a:r>
              <a:rPr lang="cs-CZ" sz="2400" dirty="0" err="1"/>
              <a:t>Spencer</a:t>
            </a:r>
            <a:r>
              <a:rPr lang="cs-CZ" sz="2400" dirty="0"/>
              <a:t> se dařilo, přežily velkou hospodářskou krizi i válku.</a:t>
            </a:r>
          </a:p>
          <a:p>
            <a:r>
              <a:rPr lang="cs-CZ" sz="2400" dirty="0"/>
              <a:t> Díky nabídce kvalitního oblečení za cenu, kterou si lidé moli dovolit i v této těžké době. </a:t>
            </a:r>
          </a:p>
          <a:p>
            <a:r>
              <a:rPr lang="cs-CZ" sz="2400" dirty="0"/>
              <a:t> První britský prodejce s vlastní vědeckou laboratoří pro vývoj nových materiálů.</a:t>
            </a:r>
          </a:p>
          <a:p>
            <a:endParaRPr lang="cs-CZ" altLang="cs-CZ" sz="2400" b="1" dirty="0">
              <a:solidFill>
                <a:srgbClr val="FF0000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0803" y="2061"/>
            <a:ext cx="914400" cy="759939"/>
          </a:xfrm>
          <a:prstGeom prst="rect">
            <a:avLst/>
          </a:prstGeom>
        </p:spPr>
      </p:pic>
      <p:sp>
        <p:nvSpPr>
          <p:cNvPr id="6" name="Veselý obličej 5">
            <a:extLst>
              <a:ext uri="{FF2B5EF4-FFF2-40B4-BE49-F238E27FC236}">
                <a16:creationId xmlns:a16="http://schemas.microsoft.com/office/drawing/2014/main" id="{4FD15CE1-4AE8-4618-A1A7-8A9A675DD3D0}"/>
              </a:ext>
            </a:extLst>
          </p:cNvPr>
          <p:cNvSpPr/>
          <p:nvPr/>
        </p:nvSpPr>
        <p:spPr>
          <a:xfrm>
            <a:off x="9830197" y="13352"/>
            <a:ext cx="914400" cy="914400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514186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14747" y="123684"/>
            <a:ext cx="8620125" cy="6937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z="3200" b="1" dirty="0" err="1">
                <a:solidFill>
                  <a:srgbClr val="008080"/>
                </a:solidFill>
              </a:rPr>
              <a:t>Marks</a:t>
            </a:r>
            <a:r>
              <a:rPr lang="cs-CZ" altLang="cs-CZ" sz="3200" b="1" dirty="0">
                <a:solidFill>
                  <a:srgbClr val="008080"/>
                </a:solidFill>
              </a:rPr>
              <a:t> &amp; </a:t>
            </a:r>
            <a:r>
              <a:rPr lang="cs-CZ" altLang="cs-CZ" sz="3200" b="1" dirty="0" err="1">
                <a:solidFill>
                  <a:srgbClr val="008080"/>
                </a:solidFill>
              </a:rPr>
              <a:t>Spencer</a:t>
            </a:r>
            <a:r>
              <a:rPr lang="cs-CZ" altLang="cs-CZ" sz="3200" b="1" dirty="0">
                <a:solidFill>
                  <a:srgbClr val="008080"/>
                </a:solidFill>
              </a:rPr>
              <a:t> – historický vývoj – případová studie </a:t>
            </a:r>
            <a:endParaRPr lang="cs-CZ" altLang="cs-CZ" sz="3200" b="1" dirty="0">
              <a:solidFill>
                <a:srgbClr val="FF0000"/>
              </a:solidFill>
            </a:endParaRPr>
          </a:p>
        </p:txBody>
      </p:sp>
      <p:sp>
        <p:nvSpPr>
          <p:cNvPr id="21507" name="Rectangle 5"/>
          <p:cNvSpPr>
            <a:spLocks noChangeArrowheads="1"/>
          </p:cNvSpPr>
          <p:nvPr/>
        </p:nvSpPr>
        <p:spPr bwMode="auto">
          <a:xfrm>
            <a:off x="85725" y="306866"/>
            <a:ext cx="11811000" cy="6666440"/>
          </a:xfrm>
          <a:prstGeom prst="rect">
            <a:avLst/>
          </a:prstGeom>
          <a:solidFill>
            <a:srgbClr val="FFFFCC"/>
          </a:solidFill>
          <a:ln w="38100">
            <a:solidFill>
              <a:srgbClr val="339966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cs-CZ" sz="2400" b="1" dirty="0"/>
              <a:t> 1947 </a:t>
            </a:r>
          </a:p>
          <a:p>
            <a:r>
              <a:rPr lang="cs-CZ" sz="2400" dirty="0"/>
              <a:t> Na trhu s potravinami to nebylo zrovna jednoduché. Druhá světová válka znamenala ve Velké Británii zavedení přídělového systému. Ten se ale nevztahoval na restaurace, a tak lidé začali více jíst venku. </a:t>
            </a:r>
            <a:r>
              <a:rPr lang="cs-CZ" sz="2400" dirty="0" err="1"/>
              <a:t>Marks</a:t>
            </a:r>
            <a:r>
              <a:rPr lang="cs-CZ" sz="2400" dirty="0"/>
              <a:t> &amp; </a:t>
            </a:r>
            <a:r>
              <a:rPr lang="cs-CZ" sz="2400" dirty="0" err="1"/>
              <a:t>Spencer</a:t>
            </a:r>
            <a:r>
              <a:rPr lang="cs-CZ" sz="2400" dirty="0"/>
              <a:t> nelenil a do roku 1947 vytvořil uvnitř svých prodejen 82 kaváren.</a:t>
            </a:r>
          </a:p>
          <a:p>
            <a:r>
              <a:rPr lang="cs-CZ" sz="2400" dirty="0"/>
              <a:t>Jako úplně první obchod na svých výrobcích prokázal čerstvost tím, že uvedl datum spotřeby.</a:t>
            </a:r>
          </a:p>
          <a:p>
            <a:r>
              <a:rPr lang="cs-CZ" sz="2400" dirty="0"/>
              <a:t>1947 představil svou pilotní kolekci spodního prádla. V 50. a 60. letech experimentoval v oblasti výroby textilií a vyvinul nové odolné tkaniny.</a:t>
            </a:r>
            <a:endParaRPr lang="cs-CZ" altLang="cs-CZ" sz="2400" b="1" dirty="0">
              <a:solidFill>
                <a:srgbClr val="FF0000"/>
              </a:solidFill>
            </a:endParaRPr>
          </a:p>
          <a:p>
            <a:r>
              <a:rPr lang="cs-CZ" sz="2400" b="1" dirty="0"/>
              <a:t> 1972                                                              </a:t>
            </a:r>
            <a:r>
              <a:rPr lang="cs-CZ" sz="2400" b="1" dirty="0">
                <a:solidFill>
                  <a:srgbClr val="FF0000"/>
                </a:solidFill>
              </a:rPr>
              <a:t>Integrační fáze</a:t>
            </a:r>
          </a:p>
          <a:p>
            <a:r>
              <a:rPr lang="cs-CZ" sz="2400" dirty="0"/>
              <a:t> V 70. letech se </a:t>
            </a:r>
            <a:r>
              <a:rPr lang="cs-CZ" sz="2400" dirty="0" err="1"/>
              <a:t>Marks</a:t>
            </a:r>
            <a:r>
              <a:rPr lang="cs-CZ" sz="2400" dirty="0"/>
              <a:t> &amp; </a:t>
            </a:r>
            <a:r>
              <a:rPr lang="cs-CZ" sz="2400" dirty="0" err="1"/>
              <a:t>Spencer</a:t>
            </a:r>
            <a:r>
              <a:rPr lang="cs-CZ" sz="2400" dirty="0"/>
              <a:t> poprvé podíval za hranice. </a:t>
            </a:r>
          </a:p>
          <a:p>
            <a:r>
              <a:rPr lang="cs-CZ" sz="2400" dirty="0"/>
              <a:t> Dalším průkopnickým počinem bylo představení mražených potravin roku 1972.</a:t>
            </a:r>
          </a:p>
          <a:p>
            <a:r>
              <a:rPr lang="cs-CZ" sz="2400" dirty="0"/>
              <a:t> První obchody mimo Británii otevřel v Kanadě a ve Francii. V 80. a 90. letech pak začal spolupracovat se známými designéry a upevnil svoji pozici na poli módy.</a:t>
            </a:r>
          </a:p>
          <a:p>
            <a:r>
              <a:rPr lang="cs-CZ" sz="2400" dirty="0"/>
              <a:t> Zahájil spolupráci s první supermodelkou – tváří kampaně se stala Claudia </a:t>
            </a:r>
            <a:r>
              <a:rPr lang="cs-CZ" sz="2400" dirty="0" err="1"/>
              <a:t>Schiffer</a:t>
            </a:r>
            <a:r>
              <a:rPr lang="cs-CZ" sz="2400" dirty="0"/>
              <a:t>. Ve spolupráci se známými osobnostmi pokračujeme dodnes.</a:t>
            </a:r>
          </a:p>
        </p:txBody>
      </p:sp>
      <p:sp>
        <p:nvSpPr>
          <p:cNvPr id="6" name="Veselý obličej 5">
            <a:extLst>
              <a:ext uri="{FF2B5EF4-FFF2-40B4-BE49-F238E27FC236}">
                <a16:creationId xmlns:a16="http://schemas.microsoft.com/office/drawing/2014/main" id="{4FD15CE1-4AE8-4618-A1A7-8A9A675DD3D0}"/>
              </a:ext>
            </a:extLst>
          </p:cNvPr>
          <p:cNvSpPr/>
          <p:nvPr/>
        </p:nvSpPr>
        <p:spPr>
          <a:xfrm>
            <a:off x="10762853" y="-96979"/>
            <a:ext cx="914400" cy="914400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480166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14747" y="123684"/>
            <a:ext cx="8620125" cy="693737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3200" b="1" dirty="0" err="1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Marks</a:t>
            </a:r>
            <a:r>
              <a:rPr lang="cs-CZ" alt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cs-CZ" altLang="cs-CZ" sz="3200" b="1" dirty="0" err="1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Spencer</a:t>
            </a:r>
            <a:r>
              <a:rPr lang="cs-CZ" alt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dnes – </a:t>
            </a:r>
            <a:r>
              <a:rPr lang="cs-CZ" alt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případová studie </a:t>
            </a:r>
          </a:p>
        </p:txBody>
      </p:sp>
      <p:sp>
        <p:nvSpPr>
          <p:cNvPr id="21507" name="Rectangle 5"/>
          <p:cNvSpPr>
            <a:spLocks noChangeArrowheads="1"/>
          </p:cNvSpPr>
          <p:nvPr/>
        </p:nvSpPr>
        <p:spPr bwMode="auto">
          <a:xfrm>
            <a:off x="180975" y="1105632"/>
            <a:ext cx="11601450" cy="5336846"/>
          </a:xfrm>
          <a:prstGeom prst="rect">
            <a:avLst/>
          </a:prstGeom>
          <a:solidFill>
            <a:srgbClr val="FFFFCC"/>
          </a:solidFill>
          <a:ln w="38100">
            <a:solidFill>
              <a:srgbClr val="339966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cs-CZ" sz="2400" dirty="0">
                <a:solidFill>
                  <a:srgbClr val="FF0000"/>
                </a:solidFill>
              </a:rPr>
              <a:t> No a dnes? </a:t>
            </a:r>
          </a:p>
          <a:p>
            <a:r>
              <a:rPr lang="cs-CZ" sz="2400" dirty="0"/>
              <a:t> Dnes je svět Marks &amp; Spencer tvořen cca 480 prodejnami </a:t>
            </a:r>
          </a:p>
          <a:p>
            <a:r>
              <a:rPr lang="cs-CZ" sz="2400" dirty="0"/>
              <a:t> v 59 zemích po celé Evropě, na Středním východě a v Asii,  jedna je dokonce až na Bermudách, působí i v ČR</a:t>
            </a:r>
          </a:p>
          <a:p>
            <a:r>
              <a:rPr lang="cs-CZ" sz="2400" dirty="0">
                <a:solidFill>
                  <a:srgbClr val="FF0000"/>
                </a:solidFill>
              </a:rPr>
              <a:t> Pandemie významně narušila byznys kamenných prodejen po celém světě. S jejími dopady bojuje i britský řetězec </a:t>
            </a:r>
            <a:r>
              <a:rPr lang="cs-CZ" sz="2400" dirty="0" err="1">
                <a:solidFill>
                  <a:srgbClr val="FF0000"/>
                </a:solidFill>
              </a:rPr>
              <a:t>Marks</a:t>
            </a:r>
            <a:r>
              <a:rPr lang="cs-CZ" sz="2400" dirty="0">
                <a:solidFill>
                  <a:srgbClr val="FF0000"/>
                </a:solidFill>
              </a:rPr>
              <a:t> &amp; </a:t>
            </a:r>
            <a:r>
              <a:rPr lang="cs-CZ" sz="2400" dirty="0" err="1">
                <a:solidFill>
                  <a:srgbClr val="FF0000"/>
                </a:solidFill>
              </a:rPr>
              <a:t>Spencer</a:t>
            </a:r>
            <a:r>
              <a:rPr lang="cs-CZ" sz="2400" dirty="0">
                <a:solidFill>
                  <a:srgbClr val="FF0000"/>
                </a:solidFill>
              </a:rPr>
              <a:t>, který oznámil propouštění. Jeho hlavním plánem je přejít do online prostředí.</a:t>
            </a:r>
          </a:p>
          <a:p>
            <a:r>
              <a:rPr lang="cs-CZ" sz="2400" dirty="0"/>
              <a:t>Na kamenné prodejny s oděvy udeřila </a:t>
            </a:r>
            <a:r>
              <a:rPr lang="cs-CZ" sz="2400" dirty="0" err="1"/>
              <a:t>koronavirová</a:t>
            </a:r>
            <a:r>
              <a:rPr lang="cs-CZ" sz="2400" dirty="0"/>
              <a:t> nákaza obzvláště ničivě a po celém světě. Prodejci módy a obuvi v současnosti končí i v českých obchodních centrech. „Z Česka se nedávno stáhl třeba francouzský oděvní řetězec </a:t>
            </a:r>
            <a:r>
              <a:rPr lang="cs-CZ" sz="2400" dirty="0" err="1"/>
              <a:t>Camaieu</a:t>
            </a:r>
            <a:r>
              <a:rPr lang="cs-CZ" sz="2400" dirty="0"/>
              <a:t>, jenž tu provozoval skoro třicet kamenných obchodů. </a:t>
            </a:r>
            <a:endParaRPr lang="cs-CZ" sz="2400" dirty="0">
              <a:solidFill>
                <a:srgbClr val="FF0000"/>
              </a:solidFill>
            </a:endParaRPr>
          </a:p>
          <a:p>
            <a:endParaRPr lang="cs-CZ" sz="2400" dirty="0"/>
          </a:p>
          <a:p>
            <a:r>
              <a:rPr lang="cs-CZ" sz="2400" dirty="0"/>
              <a:t> Blíže: https://marks-and-spencer.jobs.cz/#section-6</a:t>
            </a:r>
          </a:p>
        </p:txBody>
      </p:sp>
      <p:sp>
        <p:nvSpPr>
          <p:cNvPr id="6" name="Veselý obličej 5">
            <a:extLst>
              <a:ext uri="{FF2B5EF4-FFF2-40B4-BE49-F238E27FC236}">
                <a16:creationId xmlns:a16="http://schemas.microsoft.com/office/drawing/2014/main" id="{4FD15CE1-4AE8-4618-A1A7-8A9A675DD3D0}"/>
              </a:ext>
            </a:extLst>
          </p:cNvPr>
          <p:cNvSpPr/>
          <p:nvPr/>
        </p:nvSpPr>
        <p:spPr>
          <a:xfrm>
            <a:off x="10762853" y="290959"/>
            <a:ext cx="914400" cy="914400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816128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5"/>
          <p:cNvSpPr>
            <a:spLocks noChangeArrowheads="1"/>
          </p:cNvSpPr>
          <p:nvPr/>
        </p:nvSpPr>
        <p:spPr bwMode="auto">
          <a:xfrm>
            <a:off x="295275" y="1410354"/>
            <a:ext cx="11601450" cy="437658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339966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cs-CZ" sz="2400" dirty="0"/>
              <a:t> </a:t>
            </a:r>
            <a:r>
              <a:rPr lang="cs-CZ" sz="2400" b="1" dirty="0"/>
              <a:t>Informace k průběžnému testu:</a:t>
            </a:r>
          </a:p>
          <a:p>
            <a:r>
              <a:rPr lang="cs-CZ" sz="2400" i="1" dirty="0"/>
              <a:t> blíží se termín průběžného testu (8. výukový týden), jak jste byli informování  na začátku semestru.</a:t>
            </a:r>
            <a:endParaRPr lang="cs-CZ" sz="2400" dirty="0"/>
          </a:p>
          <a:p>
            <a:pPr>
              <a:buNone/>
            </a:pPr>
            <a:r>
              <a:rPr lang="cs-CZ" sz="2400" i="1" dirty="0"/>
              <a:t>Připomínáme, že:</a:t>
            </a:r>
            <a:endParaRPr lang="cs-CZ" sz="2400" dirty="0"/>
          </a:p>
          <a:p>
            <a:r>
              <a:rPr lang="cs-CZ" sz="2400" i="1" dirty="0"/>
              <a:t> test se bude týkat 1.-6. tématu,</a:t>
            </a:r>
            <a:endParaRPr lang="cs-CZ" sz="2400" dirty="0"/>
          </a:p>
          <a:p>
            <a:r>
              <a:rPr lang="cs-CZ" sz="2400" i="1" dirty="0"/>
              <a:t> online test bude obsahovat jen testové otázky,</a:t>
            </a:r>
            <a:endParaRPr lang="cs-CZ" sz="2400" dirty="0"/>
          </a:p>
          <a:p>
            <a:r>
              <a:rPr lang="cs-CZ" sz="2400" i="1" dirty="0"/>
              <a:t> modelové úlohy nebudou zařazovány, ale jen věcné otázky k této problematice,</a:t>
            </a:r>
            <a:endParaRPr lang="cs-CZ" sz="2400" dirty="0"/>
          </a:p>
          <a:p>
            <a:r>
              <a:rPr lang="cs-CZ" sz="2400" i="1" dirty="0"/>
              <a:t> test bude obsahovat 10 otázek za 3 body,</a:t>
            </a:r>
          </a:p>
          <a:p>
            <a:r>
              <a:rPr lang="cs-CZ" sz="2400" i="1" dirty="0"/>
              <a:t> čas k absolvování je 12 minut.</a:t>
            </a:r>
            <a:endParaRPr lang="cs-CZ" sz="2400" dirty="0"/>
          </a:p>
          <a:p>
            <a:endParaRPr lang="cs-CZ" sz="2400" dirty="0"/>
          </a:p>
        </p:txBody>
      </p:sp>
      <p:sp>
        <p:nvSpPr>
          <p:cNvPr id="6" name="Veselý obličej 5">
            <a:extLst>
              <a:ext uri="{FF2B5EF4-FFF2-40B4-BE49-F238E27FC236}">
                <a16:creationId xmlns:a16="http://schemas.microsoft.com/office/drawing/2014/main" id="{4FD15CE1-4AE8-4618-A1A7-8A9A675DD3D0}"/>
              </a:ext>
            </a:extLst>
          </p:cNvPr>
          <p:cNvSpPr/>
          <p:nvPr/>
        </p:nvSpPr>
        <p:spPr>
          <a:xfrm>
            <a:off x="10638631" y="186184"/>
            <a:ext cx="914400" cy="914400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98720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Shrnutí přednášky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46111" y="2174170"/>
            <a:ext cx="8775700" cy="3285396"/>
          </a:xfrm>
          <a:solidFill>
            <a:schemeClr val="accent6">
              <a:lumMod val="20000"/>
              <a:lumOff val="80000"/>
            </a:schemeClr>
          </a:solidFill>
          <a:ln w="57150">
            <a:solidFill>
              <a:srgbClr val="339966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cs-CZ" altLang="cs-CZ" b="1" dirty="0">
                <a:solidFill>
                  <a:srgbClr val="008080"/>
                </a:solidFill>
              </a:rPr>
              <a:t>Základní fáze organizačního vývoje obchodní organizace </a:t>
            </a:r>
            <a:r>
              <a:rPr lang="cs-CZ" altLang="cs-CZ" b="1" dirty="0">
                <a:solidFill>
                  <a:srgbClr val="FF0000"/>
                </a:solidFill>
              </a:rPr>
              <a:t>(pionýrská, organizační a integrační)</a:t>
            </a:r>
          </a:p>
          <a:p>
            <a:pPr eaLnBrk="1" hangingPunct="1"/>
            <a:r>
              <a:rPr lang="cs-CZ" altLang="cs-CZ" b="1" dirty="0">
                <a:solidFill>
                  <a:srgbClr val="008080"/>
                </a:solidFill>
              </a:rPr>
              <a:t>Vlastní generace organizace obchodní firmy </a:t>
            </a:r>
            <a:r>
              <a:rPr lang="cs-CZ" altLang="cs-CZ" b="1" dirty="0">
                <a:solidFill>
                  <a:srgbClr val="FF0000"/>
                </a:solidFill>
              </a:rPr>
              <a:t>(střídání období krizí a období růstu)</a:t>
            </a:r>
          </a:p>
          <a:p>
            <a:pPr eaLnBrk="1" hangingPunct="1"/>
            <a:r>
              <a:rPr lang="cs-CZ" altLang="cs-CZ" b="1" dirty="0">
                <a:solidFill>
                  <a:srgbClr val="008080"/>
                </a:solidFill>
              </a:rPr>
              <a:t>Fáze vývoje a jejich charakteristika</a:t>
            </a:r>
          </a:p>
          <a:p>
            <a:pPr eaLnBrk="1" hangingPunct="1"/>
            <a:r>
              <a:rPr lang="cs-CZ" altLang="cs-CZ" b="1" dirty="0">
                <a:solidFill>
                  <a:srgbClr val="008080"/>
                </a:solidFill>
              </a:rPr>
              <a:t>Specifika vývoje obchodní organizace</a:t>
            </a:r>
            <a:r>
              <a:rPr lang="cs-CZ" altLang="cs-CZ" dirty="0">
                <a:solidFill>
                  <a:srgbClr val="008080"/>
                </a:solidFill>
              </a:rPr>
              <a:t>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3220" y="269091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6120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6"/>
          <p:cNvSpPr txBox="1">
            <a:spLocks noChangeArrowheads="1"/>
          </p:cNvSpPr>
          <p:nvPr/>
        </p:nvSpPr>
        <p:spPr bwMode="auto">
          <a:xfrm>
            <a:off x="841199" y="985142"/>
            <a:ext cx="1655762" cy="720725"/>
          </a:xfrm>
          <a:prstGeom prst="rect">
            <a:avLst/>
          </a:prstGeom>
          <a:solidFill>
            <a:srgbClr val="FFCC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latin typeface="Arial" panose="020B0604020202020204" pitchFamily="34" charset="0"/>
                <a:cs typeface="Times New Roman" panose="02020603050405020304" pitchFamily="18" charset="0"/>
              </a:rPr>
              <a:t>Pionýrská</a:t>
            </a:r>
            <a:endParaRPr lang="cs-CZ" altLang="cs-CZ" sz="2000" dirty="0"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latin typeface="Arial" panose="020B0604020202020204" pitchFamily="34" charset="0"/>
                <a:cs typeface="Times New Roman" panose="02020603050405020304" pitchFamily="18" charset="0"/>
              </a:rPr>
              <a:t>fáze</a:t>
            </a:r>
            <a:endParaRPr lang="cs-CZ" altLang="cs-CZ" sz="2000" dirty="0">
              <a:latin typeface="Arial" panose="020B0604020202020204" pitchFamily="34" charset="0"/>
            </a:endParaRPr>
          </a:p>
        </p:txBody>
      </p:sp>
      <p:sp>
        <p:nvSpPr>
          <p:cNvPr id="5123" name="Text Box 4"/>
          <p:cNvSpPr txBox="1">
            <a:spLocks noChangeArrowheads="1"/>
          </p:cNvSpPr>
          <p:nvPr/>
        </p:nvSpPr>
        <p:spPr bwMode="auto">
          <a:xfrm>
            <a:off x="2558126" y="985142"/>
            <a:ext cx="1655763" cy="720725"/>
          </a:xfrm>
          <a:prstGeom prst="rect">
            <a:avLst/>
          </a:prstGeom>
          <a:solidFill>
            <a:srgbClr val="00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latin typeface="Arial" panose="020B0604020202020204" pitchFamily="34" charset="0"/>
                <a:cs typeface="Times New Roman" panose="02020603050405020304" pitchFamily="18" charset="0"/>
              </a:rPr>
              <a:t>Organizační fáze</a:t>
            </a:r>
            <a:endParaRPr lang="cs-CZ" altLang="cs-CZ" sz="2000" b="1" dirty="0">
              <a:latin typeface="Arial" panose="020B0604020202020204" pitchFamily="34" charset="0"/>
            </a:endParaRPr>
          </a:p>
        </p:txBody>
      </p:sp>
      <p:sp>
        <p:nvSpPr>
          <p:cNvPr id="5124" name="Text Box 5"/>
          <p:cNvSpPr txBox="1">
            <a:spLocks noChangeArrowheads="1"/>
          </p:cNvSpPr>
          <p:nvPr/>
        </p:nvSpPr>
        <p:spPr bwMode="auto">
          <a:xfrm>
            <a:off x="4307166" y="989022"/>
            <a:ext cx="4769208" cy="73501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200" b="1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>
                <a:latin typeface="Arial" panose="020B0604020202020204" pitchFamily="34" charset="0"/>
                <a:cs typeface="Times New Roman" panose="02020603050405020304" pitchFamily="18" charset="0"/>
              </a:rPr>
              <a:t>Integrační fáze</a:t>
            </a:r>
            <a:endParaRPr lang="cs-CZ" altLang="cs-CZ" sz="2000" b="1"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cs-CZ" altLang="cs-CZ" sz="2000" b="1">
              <a:latin typeface="Arial" panose="020B0604020202020204" pitchFamily="34" charset="0"/>
            </a:endParaRPr>
          </a:p>
        </p:txBody>
      </p:sp>
      <p:sp>
        <p:nvSpPr>
          <p:cNvPr id="5125" name="Rectangle 7"/>
          <p:cNvSpPr>
            <a:spLocks noChangeArrowheads="1"/>
          </p:cNvSpPr>
          <p:nvPr/>
        </p:nvSpPr>
        <p:spPr bwMode="auto">
          <a:xfrm>
            <a:off x="1524001" y="261092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5126" name="Rectangle 8"/>
          <p:cNvSpPr>
            <a:spLocks noChangeArrowheads="1"/>
          </p:cNvSpPr>
          <p:nvPr/>
        </p:nvSpPr>
        <p:spPr bwMode="auto">
          <a:xfrm>
            <a:off x="1524000" y="2795589"/>
            <a:ext cx="1098550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10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br>
              <a:rPr lang="cs-CZ" altLang="cs-CZ" sz="1800">
                <a:latin typeface="Arial" panose="020B0604020202020204" pitchFamily="34" charset="0"/>
              </a:rPr>
            </a:br>
            <a:endParaRPr lang="cs-CZ" altLang="cs-CZ" sz="180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200">
                <a:latin typeface="Arial" panose="020B0604020202020204" pitchFamily="34" charset="0"/>
                <a:cs typeface="Times New Roman" panose="02020603050405020304" pitchFamily="18" charset="0"/>
              </a:rPr>
              <a:t>	</a:t>
            </a:r>
            <a:endParaRPr lang="cs-CZ" altLang="cs-CZ" sz="110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</p:txBody>
      </p:sp>
      <p:sp>
        <p:nvSpPr>
          <p:cNvPr id="5127" name="Text Box 9"/>
          <p:cNvSpPr txBox="1">
            <a:spLocks noChangeArrowheads="1"/>
          </p:cNvSpPr>
          <p:nvPr/>
        </p:nvSpPr>
        <p:spPr bwMode="auto">
          <a:xfrm>
            <a:off x="903923" y="250366"/>
            <a:ext cx="79200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/>
              <a:t>Základní fáze organizačního vývoje OO </a:t>
            </a:r>
          </a:p>
        </p:txBody>
      </p:sp>
      <p:grpSp>
        <p:nvGrpSpPr>
          <p:cNvPr id="5128" name="Group 10"/>
          <p:cNvGrpSpPr>
            <a:grpSpLocks/>
          </p:cNvGrpSpPr>
          <p:nvPr/>
        </p:nvGrpSpPr>
        <p:grpSpPr bwMode="auto">
          <a:xfrm>
            <a:off x="134912" y="2114020"/>
            <a:ext cx="8941462" cy="4752975"/>
            <a:chOff x="1440" y="3984"/>
            <a:chExt cx="8640" cy="6240"/>
          </a:xfrm>
        </p:grpSpPr>
        <p:grpSp>
          <p:nvGrpSpPr>
            <p:cNvPr id="5132" name="Group 11"/>
            <p:cNvGrpSpPr>
              <a:grpSpLocks/>
            </p:cNvGrpSpPr>
            <p:nvPr/>
          </p:nvGrpSpPr>
          <p:grpSpPr bwMode="auto">
            <a:xfrm>
              <a:off x="1440" y="3984"/>
              <a:ext cx="8640" cy="5376"/>
              <a:chOff x="1440" y="3984"/>
              <a:chExt cx="8640" cy="5376"/>
            </a:xfrm>
          </p:grpSpPr>
          <p:sp>
            <p:nvSpPr>
              <p:cNvPr id="5134" name="Rectangle 12"/>
              <p:cNvSpPr>
                <a:spLocks noChangeArrowheads="1"/>
              </p:cNvSpPr>
              <p:nvPr/>
            </p:nvSpPr>
            <p:spPr bwMode="auto">
              <a:xfrm>
                <a:off x="2160" y="5136"/>
                <a:ext cx="1584" cy="3636"/>
              </a:xfrm>
              <a:prstGeom prst="rect">
                <a:avLst/>
              </a:prstGeom>
              <a:solidFill>
                <a:srgbClr val="FFCC99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cs-CZ" altLang="cs-CZ" sz="1800"/>
              </a:p>
            </p:txBody>
          </p:sp>
          <p:sp>
            <p:nvSpPr>
              <p:cNvPr id="5135" name="Rectangle 13"/>
              <p:cNvSpPr>
                <a:spLocks noChangeArrowheads="1"/>
              </p:cNvSpPr>
              <p:nvPr/>
            </p:nvSpPr>
            <p:spPr bwMode="auto">
              <a:xfrm>
                <a:off x="3744" y="5136"/>
                <a:ext cx="1584" cy="3636"/>
              </a:xfrm>
              <a:prstGeom prst="rect">
                <a:avLst/>
              </a:prstGeom>
              <a:solidFill>
                <a:srgbClr val="66FF33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cs-CZ" altLang="cs-CZ" sz="1800"/>
              </a:p>
            </p:txBody>
          </p:sp>
          <p:sp>
            <p:nvSpPr>
              <p:cNvPr id="5136" name="Rectangle 14"/>
              <p:cNvSpPr>
                <a:spLocks noChangeArrowheads="1"/>
              </p:cNvSpPr>
              <p:nvPr/>
            </p:nvSpPr>
            <p:spPr bwMode="auto">
              <a:xfrm>
                <a:off x="5328" y="5136"/>
                <a:ext cx="1584" cy="3636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cs-CZ" altLang="cs-CZ" sz="1800"/>
              </a:p>
            </p:txBody>
          </p:sp>
          <p:sp>
            <p:nvSpPr>
              <p:cNvPr id="5137" name="Rectangle 15"/>
              <p:cNvSpPr>
                <a:spLocks noChangeArrowheads="1"/>
              </p:cNvSpPr>
              <p:nvPr/>
            </p:nvSpPr>
            <p:spPr bwMode="auto">
              <a:xfrm>
                <a:off x="6912" y="5136"/>
                <a:ext cx="1584" cy="3636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cs-CZ" altLang="cs-CZ" sz="1800"/>
              </a:p>
            </p:txBody>
          </p:sp>
          <p:sp>
            <p:nvSpPr>
              <p:cNvPr id="5138" name="Rectangle 16"/>
              <p:cNvSpPr>
                <a:spLocks noChangeArrowheads="1"/>
              </p:cNvSpPr>
              <p:nvPr/>
            </p:nvSpPr>
            <p:spPr bwMode="auto">
              <a:xfrm>
                <a:off x="8496" y="5136"/>
                <a:ext cx="1584" cy="3636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cs-CZ" altLang="cs-CZ" sz="1800"/>
              </a:p>
            </p:txBody>
          </p:sp>
          <p:sp>
            <p:nvSpPr>
              <p:cNvPr id="5139" name="Line 17"/>
              <p:cNvSpPr>
                <a:spLocks noChangeShapeType="1"/>
              </p:cNvSpPr>
              <p:nvPr/>
            </p:nvSpPr>
            <p:spPr bwMode="auto">
              <a:xfrm flipV="1">
                <a:off x="2160" y="5136"/>
                <a:ext cx="0" cy="129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40" name="Line 18"/>
              <p:cNvSpPr>
                <a:spLocks noChangeShapeType="1"/>
              </p:cNvSpPr>
              <p:nvPr/>
            </p:nvSpPr>
            <p:spPr bwMode="auto">
              <a:xfrm>
                <a:off x="8208" y="5136"/>
                <a:ext cx="1872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41" name="Text Box 19"/>
              <p:cNvSpPr txBox="1">
                <a:spLocks noChangeArrowheads="1"/>
              </p:cNvSpPr>
              <p:nvPr/>
            </p:nvSpPr>
            <p:spPr bwMode="auto">
              <a:xfrm>
                <a:off x="2160" y="3984"/>
                <a:ext cx="7488" cy="100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lvl="1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cs-CZ" altLang="cs-CZ" sz="2000" b="1"/>
                  <a:t>Generace organizace</a:t>
                </a:r>
              </a:p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cs-CZ" altLang="cs-CZ" sz="1200"/>
              </a:p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cs-CZ" altLang="cs-CZ" sz="1800"/>
                  <a:t>    </a:t>
                </a:r>
                <a:r>
                  <a:rPr lang="cs-CZ" altLang="cs-CZ" sz="1800" b="1"/>
                  <a:t>fáze 1</a:t>
                </a:r>
                <a:r>
                  <a:rPr lang="cs-CZ" altLang="cs-CZ" sz="1400" b="1"/>
                  <a:t>               </a:t>
                </a:r>
                <a:r>
                  <a:rPr lang="cs-CZ" altLang="cs-CZ" sz="1800" b="1"/>
                  <a:t>fáze 2            fáze 3            fáze 4              fáze 5   </a:t>
                </a:r>
                <a:r>
                  <a:rPr lang="cs-CZ" altLang="cs-CZ" sz="1400" b="1"/>
                  <a:t> </a:t>
                </a:r>
                <a:endParaRPr lang="cs-CZ" altLang="cs-CZ" sz="1800"/>
              </a:p>
            </p:txBody>
          </p:sp>
          <p:sp>
            <p:nvSpPr>
              <p:cNvPr id="5142" name="Text Box 20"/>
              <p:cNvSpPr txBox="1">
                <a:spLocks noChangeArrowheads="1"/>
              </p:cNvSpPr>
              <p:nvPr/>
            </p:nvSpPr>
            <p:spPr bwMode="auto">
              <a:xfrm>
                <a:off x="1440" y="5280"/>
                <a:ext cx="576" cy="144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cs-CZ" altLang="cs-CZ" sz="1400" b="1"/>
                  <a:t>velikost</a:t>
                </a:r>
                <a:endParaRPr lang="cs-CZ" altLang="cs-CZ" sz="1800"/>
              </a:p>
            </p:txBody>
          </p:sp>
          <p:sp>
            <p:nvSpPr>
              <p:cNvPr id="5143" name="Line 21"/>
              <p:cNvSpPr>
                <a:spLocks noChangeShapeType="1"/>
              </p:cNvSpPr>
              <p:nvPr/>
            </p:nvSpPr>
            <p:spPr bwMode="auto">
              <a:xfrm>
                <a:off x="3168" y="7908"/>
                <a:ext cx="144" cy="144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44" name="Line 22"/>
              <p:cNvSpPr>
                <a:spLocks noChangeShapeType="1"/>
              </p:cNvSpPr>
              <p:nvPr/>
            </p:nvSpPr>
            <p:spPr bwMode="auto">
              <a:xfrm flipV="1">
                <a:off x="3312" y="7620"/>
                <a:ext cx="144" cy="432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45" name="Line 23"/>
              <p:cNvSpPr>
                <a:spLocks noChangeShapeType="1"/>
              </p:cNvSpPr>
              <p:nvPr/>
            </p:nvSpPr>
            <p:spPr bwMode="auto">
              <a:xfrm>
                <a:off x="3456" y="7620"/>
                <a:ext cx="144" cy="288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46" name="Line 24"/>
              <p:cNvSpPr>
                <a:spLocks noChangeShapeType="1"/>
              </p:cNvSpPr>
              <p:nvPr/>
            </p:nvSpPr>
            <p:spPr bwMode="auto">
              <a:xfrm flipV="1">
                <a:off x="3024" y="7908"/>
                <a:ext cx="144" cy="288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47" name="Line 25"/>
              <p:cNvSpPr>
                <a:spLocks noChangeShapeType="1"/>
              </p:cNvSpPr>
              <p:nvPr/>
            </p:nvSpPr>
            <p:spPr bwMode="auto">
              <a:xfrm>
                <a:off x="2016" y="7620"/>
                <a:ext cx="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5148" name="Group 26"/>
              <p:cNvGrpSpPr>
                <a:grpSpLocks/>
              </p:cNvGrpSpPr>
              <p:nvPr/>
            </p:nvGrpSpPr>
            <p:grpSpPr bwMode="auto">
              <a:xfrm>
                <a:off x="5184" y="6180"/>
                <a:ext cx="1584" cy="1008"/>
                <a:chOff x="2160" y="8640"/>
                <a:chExt cx="1584" cy="1008"/>
              </a:xfrm>
            </p:grpSpPr>
            <p:sp>
              <p:nvSpPr>
                <p:cNvPr id="5177" name="Line 27"/>
                <p:cNvSpPr>
                  <a:spLocks noChangeShapeType="1"/>
                </p:cNvSpPr>
                <p:nvPr/>
              </p:nvSpPr>
              <p:spPr bwMode="auto">
                <a:xfrm flipV="1">
                  <a:off x="2304" y="9216"/>
                  <a:ext cx="864" cy="432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5178" name="Line 28"/>
                <p:cNvSpPr>
                  <a:spLocks noChangeShapeType="1"/>
                </p:cNvSpPr>
                <p:nvPr/>
              </p:nvSpPr>
              <p:spPr bwMode="auto">
                <a:xfrm>
                  <a:off x="3312" y="8928"/>
                  <a:ext cx="144" cy="144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5179" name="Line 29"/>
                <p:cNvSpPr>
                  <a:spLocks noChangeShapeType="1"/>
                </p:cNvSpPr>
                <p:nvPr/>
              </p:nvSpPr>
              <p:spPr bwMode="auto">
                <a:xfrm flipV="1">
                  <a:off x="3456" y="8640"/>
                  <a:ext cx="144" cy="432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5180" name="Line 30"/>
                <p:cNvSpPr>
                  <a:spLocks noChangeShapeType="1"/>
                </p:cNvSpPr>
                <p:nvPr/>
              </p:nvSpPr>
              <p:spPr bwMode="auto">
                <a:xfrm>
                  <a:off x="3600" y="8640"/>
                  <a:ext cx="144" cy="288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5181" name="Line 31"/>
                <p:cNvSpPr>
                  <a:spLocks noChangeShapeType="1"/>
                </p:cNvSpPr>
                <p:nvPr/>
              </p:nvSpPr>
              <p:spPr bwMode="auto">
                <a:xfrm flipV="1">
                  <a:off x="3168" y="8928"/>
                  <a:ext cx="144" cy="288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5182" name="Line 32"/>
                <p:cNvSpPr>
                  <a:spLocks noChangeShapeType="1"/>
                </p:cNvSpPr>
                <p:nvPr/>
              </p:nvSpPr>
              <p:spPr bwMode="auto">
                <a:xfrm>
                  <a:off x="2160" y="8640"/>
                  <a:ext cx="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grpSp>
            <p:nvGrpSpPr>
              <p:cNvPr id="5149" name="Group 33"/>
              <p:cNvGrpSpPr>
                <a:grpSpLocks/>
              </p:cNvGrpSpPr>
              <p:nvPr/>
            </p:nvGrpSpPr>
            <p:grpSpPr bwMode="auto">
              <a:xfrm>
                <a:off x="6768" y="5460"/>
                <a:ext cx="1584" cy="1008"/>
                <a:chOff x="2160" y="8640"/>
                <a:chExt cx="1584" cy="1008"/>
              </a:xfrm>
            </p:grpSpPr>
            <p:sp>
              <p:nvSpPr>
                <p:cNvPr id="5171" name="Line 34"/>
                <p:cNvSpPr>
                  <a:spLocks noChangeShapeType="1"/>
                </p:cNvSpPr>
                <p:nvPr/>
              </p:nvSpPr>
              <p:spPr bwMode="auto">
                <a:xfrm flipV="1">
                  <a:off x="2304" y="9216"/>
                  <a:ext cx="864" cy="432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5172" name="Line 35"/>
                <p:cNvSpPr>
                  <a:spLocks noChangeShapeType="1"/>
                </p:cNvSpPr>
                <p:nvPr/>
              </p:nvSpPr>
              <p:spPr bwMode="auto">
                <a:xfrm>
                  <a:off x="3312" y="8928"/>
                  <a:ext cx="144" cy="144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5173" name="Line 36"/>
                <p:cNvSpPr>
                  <a:spLocks noChangeShapeType="1"/>
                </p:cNvSpPr>
                <p:nvPr/>
              </p:nvSpPr>
              <p:spPr bwMode="auto">
                <a:xfrm flipV="1">
                  <a:off x="3456" y="8640"/>
                  <a:ext cx="144" cy="432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5174" name="Line 37"/>
                <p:cNvSpPr>
                  <a:spLocks noChangeShapeType="1"/>
                </p:cNvSpPr>
                <p:nvPr/>
              </p:nvSpPr>
              <p:spPr bwMode="auto">
                <a:xfrm>
                  <a:off x="3600" y="8640"/>
                  <a:ext cx="144" cy="288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5175" name="Line 38"/>
                <p:cNvSpPr>
                  <a:spLocks noChangeShapeType="1"/>
                </p:cNvSpPr>
                <p:nvPr/>
              </p:nvSpPr>
              <p:spPr bwMode="auto">
                <a:xfrm flipV="1">
                  <a:off x="3168" y="8928"/>
                  <a:ext cx="144" cy="288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5176" name="Line 39"/>
                <p:cNvSpPr>
                  <a:spLocks noChangeShapeType="1"/>
                </p:cNvSpPr>
                <p:nvPr/>
              </p:nvSpPr>
              <p:spPr bwMode="auto">
                <a:xfrm>
                  <a:off x="2160" y="8640"/>
                  <a:ext cx="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grpSp>
            <p:nvGrpSpPr>
              <p:cNvPr id="5150" name="Group 40"/>
              <p:cNvGrpSpPr>
                <a:grpSpLocks/>
              </p:cNvGrpSpPr>
              <p:nvPr/>
            </p:nvGrpSpPr>
            <p:grpSpPr bwMode="auto">
              <a:xfrm>
                <a:off x="3600" y="6900"/>
                <a:ext cx="1584" cy="1008"/>
                <a:chOff x="2160" y="8640"/>
                <a:chExt cx="1584" cy="1008"/>
              </a:xfrm>
            </p:grpSpPr>
            <p:sp>
              <p:nvSpPr>
                <p:cNvPr id="5165" name="Line 41"/>
                <p:cNvSpPr>
                  <a:spLocks noChangeShapeType="1"/>
                </p:cNvSpPr>
                <p:nvPr/>
              </p:nvSpPr>
              <p:spPr bwMode="auto">
                <a:xfrm flipV="1">
                  <a:off x="2304" y="9216"/>
                  <a:ext cx="864" cy="432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5166" name="Line 42"/>
                <p:cNvSpPr>
                  <a:spLocks noChangeShapeType="1"/>
                </p:cNvSpPr>
                <p:nvPr/>
              </p:nvSpPr>
              <p:spPr bwMode="auto">
                <a:xfrm>
                  <a:off x="3312" y="8928"/>
                  <a:ext cx="144" cy="144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5167" name="Line 43"/>
                <p:cNvSpPr>
                  <a:spLocks noChangeShapeType="1"/>
                </p:cNvSpPr>
                <p:nvPr/>
              </p:nvSpPr>
              <p:spPr bwMode="auto">
                <a:xfrm flipV="1">
                  <a:off x="3456" y="8640"/>
                  <a:ext cx="144" cy="432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5168" name="Line 44"/>
                <p:cNvSpPr>
                  <a:spLocks noChangeShapeType="1"/>
                </p:cNvSpPr>
                <p:nvPr/>
              </p:nvSpPr>
              <p:spPr bwMode="auto">
                <a:xfrm>
                  <a:off x="3600" y="8640"/>
                  <a:ext cx="144" cy="288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5169" name="Line 45"/>
                <p:cNvSpPr>
                  <a:spLocks noChangeShapeType="1"/>
                </p:cNvSpPr>
                <p:nvPr/>
              </p:nvSpPr>
              <p:spPr bwMode="auto">
                <a:xfrm flipV="1">
                  <a:off x="3168" y="8928"/>
                  <a:ext cx="144" cy="288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5170" name="Line 46"/>
                <p:cNvSpPr>
                  <a:spLocks noChangeShapeType="1"/>
                </p:cNvSpPr>
                <p:nvPr/>
              </p:nvSpPr>
              <p:spPr bwMode="auto">
                <a:xfrm>
                  <a:off x="2160" y="8640"/>
                  <a:ext cx="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sp>
            <p:nvSpPr>
              <p:cNvPr id="5151" name="Line 47"/>
              <p:cNvSpPr>
                <a:spLocks noChangeShapeType="1"/>
              </p:cNvSpPr>
              <p:nvPr/>
            </p:nvSpPr>
            <p:spPr bwMode="auto">
              <a:xfrm flipH="1">
                <a:off x="6768" y="6468"/>
                <a:ext cx="144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52" name="Line 48"/>
              <p:cNvSpPr>
                <a:spLocks noChangeShapeType="1"/>
              </p:cNvSpPr>
              <p:nvPr/>
            </p:nvSpPr>
            <p:spPr bwMode="auto">
              <a:xfrm flipH="1">
                <a:off x="5184" y="7188"/>
                <a:ext cx="144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53" name="Line 49"/>
              <p:cNvSpPr>
                <a:spLocks noChangeShapeType="1"/>
              </p:cNvSpPr>
              <p:nvPr/>
            </p:nvSpPr>
            <p:spPr bwMode="auto">
              <a:xfrm>
                <a:off x="8352" y="5748"/>
                <a:ext cx="144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54" name="Line 50"/>
              <p:cNvSpPr>
                <a:spLocks noChangeShapeType="1"/>
              </p:cNvSpPr>
              <p:nvPr/>
            </p:nvSpPr>
            <p:spPr bwMode="auto">
              <a:xfrm flipV="1">
                <a:off x="8496" y="5172"/>
                <a:ext cx="1584" cy="57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55" name="Line 51"/>
              <p:cNvSpPr>
                <a:spLocks noChangeShapeType="1"/>
              </p:cNvSpPr>
              <p:nvPr/>
            </p:nvSpPr>
            <p:spPr bwMode="auto">
              <a:xfrm>
                <a:off x="3600" y="7908"/>
                <a:ext cx="144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56" name="Line 52"/>
              <p:cNvSpPr>
                <a:spLocks noChangeShapeType="1"/>
              </p:cNvSpPr>
              <p:nvPr/>
            </p:nvSpPr>
            <p:spPr bwMode="auto">
              <a:xfrm flipV="1">
                <a:off x="2160" y="8196"/>
                <a:ext cx="864" cy="57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57" name="Text Box 53"/>
              <p:cNvSpPr txBox="1">
                <a:spLocks noChangeArrowheads="1"/>
              </p:cNvSpPr>
              <p:nvPr/>
            </p:nvSpPr>
            <p:spPr bwMode="auto">
              <a:xfrm>
                <a:off x="2160" y="7344"/>
                <a:ext cx="1152" cy="10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cs-CZ" altLang="cs-CZ" sz="1400" b="1"/>
                  <a:t>1: krize vedení</a:t>
                </a:r>
                <a:endParaRPr lang="cs-CZ" altLang="cs-CZ" sz="1400"/>
              </a:p>
            </p:txBody>
          </p:sp>
          <p:sp>
            <p:nvSpPr>
              <p:cNvPr id="5158" name="Text Box 54"/>
              <p:cNvSpPr txBox="1">
                <a:spLocks noChangeArrowheads="1"/>
              </p:cNvSpPr>
              <p:nvPr/>
            </p:nvSpPr>
            <p:spPr bwMode="auto">
              <a:xfrm>
                <a:off x="3744" y="6768"/>
                <a:ext cx="1152" cy="10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cs-CZ" altLang="cs-CZ" sz="1600" b="1"/>
                  <a:t>2: krize řízení</a:t>
                </a:r>
                <a:endParaRPr lang="cs-CZ" altLang="cs-CZ" sz="1600"/>
              </a:p>
            </p:txBody>
          </p:sp>
          <p:sp>
            <p:nvSpPr>
              <p:cNvPr id="5159" name="Text Box 55"/>
              <p:cNvSpPr txBox="1">
                <a:spLocks noChangeArrowheads="1"/>
              </p:cNvSpPr>
              <p:nvPr/>
            </p:nvSpPr>
            <p:spPr bwMode="auto">
              <a:xfrm>
                <a:off x="5328" y="5760"/>
                <a:ext cx="1152" cy="10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cs-CZ" altLang="cs-CZ" sz="1600" b="1" dirty="0"/>
                  <a:t>3: krize kontroly</a:t>
                </a:r>
                <a:endParaRPr lang="cs-CZ" altLang="cs-CZ" sz="1600" dirty="0"/>
              </a:p>
            </p:txBody>
          </p:sp>
          <p:sp>
            <p:nvSpPr>
              <p:cNvPr id="5160" name="Text Box 56"/>
              <p:cNvSpPr txBox="1">
                <a:spLocks noChangeArrowheads="1"/>
              </p:cNvSpPr>
              <p:nvPr/>
            </p:nvSpPr>
            <p:spPr bwMode="auto">
              <a:xfrm>
                <a:off x="6912" y="5184"/>
                <a:ext cx="1152" cy="10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cs-CZ" altLang="cs-CZ" sz="1600" b="1"/>
                  <a:t>4: krize správy</a:t>
                </a:r>
                <a:endParaRPr lang="cs-CZ" altLang="cs-CZ" sz="1600"/>
              </a:p>
            </p:txBody>
          </p:sp>
          <p:sp>
            <p:nvSpPr>
              <p:cNvPr id="5161" name="Text Box 57"/>
              <p:cNvSpPr txBox="1">
                <a:spLocks noChangeArrowheads="1"/>
              </p:cNvSpPr>
              <p:nvPr/>
            </p:nvSpPr>
            <p:spPr bwMode="auto">
              <a:xfrm>
                <a:off x="6912" y="6480"/>
                <a:ext cx="1440" cy="14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cs-CZ" altLang="cs-CZ" sz="1400" b="1"/>
                  <a:t>4: růst díky koordinaci</a:t>
                </a:r>
                <a:endParaRPr lang="cs-CZ" altLang="cs-CZ" sz="1800"/>
              </a:p>
            </p:txBody>
          </p:sp>
          <p:sp>
            <p:nvSpPr>
              <p:cNvPr id="5162" name="Text Box 58"/>
              <p:cNvSpPr txBox="1">
                <a:spLocks noChangeArrowheads="1"/>
              </p:cNvSpPr>
              <p:nvPr/>
            </p:nvSpPr>
            <p:spPr bwMode="auto">
              <a:xfrm>
                <a:off x="5328" y="7200"/>
                <a:ext cx="1569" cy="14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cs-CZ" altLang="cs-CZ" sz="1400" b="1"/>
                  <a:t>3: růst díky</a:t>
                </a:r>
              </a:p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cs-CZ" altLang="cs-CZ" sz="1400" b="1"/>
                  <a:t>decentralizaci</a:t>
                </a:r>
                <a:endParaRPr lang="cs-CZ" altLang="cs-CZ" sz="1800"/>
              </a:p>
            </p:txBody>
          </p:sp>
          <p:sp>
            <p:nvSpPr>
              <p:cNvPr id="5163" name="Text Box 59"/>
              <p:cNvSpPr txBox="1">
                <a:spLocks noChangeArrowheads="1"/>
              </p:cNvSpPr>
              <p:nvPr/>
            </p:nvSpPr>
            <p:spPr bwMode="auto">
              <a:xfrm>
                <a:off x="3744" y="7920"/>
                <a:ext cx="1440" cy="14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cs-CZ" altLang="cs-CZ" sz="1400" b="1"/>
                  <a:t>2: růst díky řízení</a:t>
                </a:r>
                <a:endParaRPr lang="cs-CZ" altLang="cs-CZ" sz="1800"/>
              </a:p>
            </p:txBody>
          </p:sp>
          <p:sp>
            <p:nvSpPr>
              <p:cNvPr id="5164" name="Text Box 60"/>
              <p:cNvSpPr txBox="1">
                <a:spLocks noChangeArrowheads="1"/>
              </p:cNvSpPr>
              <p:nvPr/>
            </p:nvSpPr>
            <p:spPr bwMode="auto">
              <a:xfrm>
                <a:off x="8496" y="5760"/>
                <a:ext cx="1440" cy="14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cs-CZ" altLang="cs-CZ" sz="1400" b="1"/>
                  <a:t>5: růst díky strategii</a:t>
                </a:r>
                <a:endParaRPr lang="cs-CZ" altLang="cs-CZ" sz="1800"/>
              </a:p>
            </p:txBody>
          </p:sp>
        </p:grpSp>
        <p:sp>
          <p:nvSpPr>
            <p:cNvPr id="5133" name="Text Box 61"/>
            <p:cNvSpPr txBox="1">
              <a:spLocks noChangeArrowheads="1"/>
            </p:cNvSpPr>
            <p:nvPr/>
          </p:nvSpPr>
          <p:spPr bwMode="auto">
            <a:xfrm>
              <a:off x="2304" y="8784"/>
              <a:ext cx="1440" cy="1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600" b="1"/>
                <a:t>1: růst díky kreativitě</a:t>
              </a:r>
              <a:endParaRPr lang="cs-CZ" altLang="cs-CZ" sz="1600"/>
            </a:p>
          </p:txBody>
        </p:sp>
      </p:grpSp>
      <p:sp>
        <p:nvSpPr>
          <p:cNvPr id="5129" name="TextovéPole 59"/>
          <p:cNvSpPr txBox="1">
            <a:spLocks noChangeArrowheads="1"/>
          </p:cNvSpPr>
          <p:nvPr/>
        </p:nvSpPr>
        <p:spPr bwMode="auto">
          <a:xfrm>
            <a:off x="4810178" y="5954149"/>
            <a:ext cx="12144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/>
              <a:t>HS</a:t>
            </a:r>
          </a:p>
        </p:txBody>
      </p:sp>
      <p:sp>
        <p:nvSpPr>
          <p:cNvPr id="5130" name="TextovéPole 60"/>
          <p:cNvSpPr txBox="1">
            <a:spLocks noChangeArrowheads="1"/>
          </p:cNvSpPr>
          <p:nvPr/>
        </p:nvSpPr>
        <p:spPr bwMode="auto">
          <a:xfrm>
            <a:off x="6167387" y="5980382"/>
            <a:ext cx="12144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/>
              <a:t>Divize…</a:t>
            </a:r>
          </a:p>
        </p:txBody>
      </p:sp>
      <p:sp>
        <p:nvSpPr>
          <p:cNvPr id="5131" name="TextovéPole 61"/>
          <p:cNvSpPr txBox="1">
            <a:spLocks noChangeArrowheads="1"/>
          </p:cNvSpPr>
          <p:nvPr/>
        </p:nvSpPr>
        <p:spPr bwMode="auto">
          <a:xfrm>
            <a:off x="7650452" y="5980938"/>
            <a:ext cx="179173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/>
              <a:t>SBU, GSBU</a:t>
            </a:r>
          </a:p>
        </p:txBody>
      </p:sp>
      <p:pic>
        <p:nvPicPr>
          <p:cNvPr id="63" name="Obrázek 6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2561" y="267091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681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82664" y="260350"/>
            <a:ext cx="7793038" cy="622300"/>
          </a:xfrm>
        </p:spPr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fáze (pionýrská</a:t>
            </a:r>
            <a:r>
              <a:rPr lang="cs-CZ" alt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6147" name="Text Box 4"/>
          <p:cNvSpPr txBox="1">
            <a:spLocks noChangeArrowheads="1"/>
          </p:cNvSpPr>
          <p:nvPr/>
        </p:nvSpPr>
        <p:spPr bwMode="auto">
          <a:xfrm>
            <a:off x="628650" y="3650470"/>
            <a:ext cx="5114925" cy="2769989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Růst díky kreativitě majitele</a:t>
            </a:r>
            <a:endParaRPr lang="cs-CZ" altLang="cs-CZ" sz="2000" b="1" dirty="0">
              <a:solidFill>
                <a:srgbClr val="FF0000"/>
              </a:solidFill>
            </a:endParaRP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8080"/>
                </a:solidFill>
              </a:rPr>
              <a:t>Podnik se zvětšuje, rostou výkony  (tržby)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8080"/>
                </a:solidFill>
              </a:rPr>
              <a:t>Zvětšuje se počet provozních jednotek (prodejen, skladů)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8080"/>
                </a:solidFill>
              </a:rPr>
              <a:t>Liniová struktura - vedoucí řídí pracovníky.</a:t>
            </a:r>
          </a:p>
        </p:txBody>
      </p:sp>
      <p:sp>
        <p:nvSpPr>
          <p:cNvPr id="6148" name="Text Box 5"/>
          <p:cNvSpPr txBox="1">
            <a:spLocks noChangeArrowheads="1"/>
          </p:cNvSpPr>
          <p:nvPr/>
        </p:nvSpPr>
        <p:spPr bwMode="auto">
          <a:xfrm>
            <a:off x="7419923" y="3681440"/>
            <a:ext cx="3889375" cy="2524125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Krize vedení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/>
              <a:t>Nezvládnutí řízení celého podniku majitelem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/>
              <a:t>Potřeba dalších pracovníků.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b="1" dirty="0"/>
              <a:t> 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 dirty="0"/>
          </a:p>
        </p:txBody>
      </p:sp>
      <p:pic>
        <p:nvPicPr>
          <p:cNvPr id="6149" name="Picture 9" descr="j028359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9687" y="882650"/>
            <a:ext cx="3097212" cy="295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0" name="AutoShape 10"/>
          <p:cNvSpPr>
            <a:spLocks noChangeArrowheads="1"/>
          </p:cNvSpPr>
          <p:nvPr/>
        </p:nvSpPr>
        <p:spPr bwMode="auto">
          <a:xfrm>
            <a:off x="8775702" y="1638300"/>
            <a:ext cx="1657350" cy="1439862"/>
          </a:xfrm>
          <a:prstGeom prst="smileyFace">
            <a:avLst>
              <a:gd name="adj" fmla="val -4653"/>
            </a:avLst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29216"/>
            <a:ext cx="1464833" cy="1127893"/>
          </a:xfrm>
          <a:prstGeom prst="rect">
            <a:avLst/>
          </a:prstGeom>
        </p:spPr>
      </p:pic>
      <p:sp>
        <p:nvSpPr>
          <p:cNvPr id="8" name="Veselý obličej 7">
            <a:extLst>
              <a:ext uri="{FF2B5EF4-FFF2-40B4-BE49-F238E27FC236}">
                <a16:creationId xmlns:a16="http://schemas.microsoft.com/office/drawing/2014/main" id="{E9902990-1746-45EB-BF46-7290E247884F}"/>
              </a:ext>
            </a:extLst>
          </p:cNvPr>
          <p:cNvSpPr/>
          <p:nvPr/>
        </p:nvSpPr>
        <p:spPr>
          <a:xfrm>
            <a:off x="982664" y="2014147"/>
            <a:ext cx="914400" cy="914400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04314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986114" y="-30145"/>
            <a:ext cx="7793037" cy="693737"/>
          </a:xfrm>
        </p:spPr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fáze (organizační)</a:t>
            </a:r>
          </a:p>
        </p:txBody>
      </p:sp>
      <p:sp>
        <p:nvSpPr>
          <p:cNvPr id="7172" name="Text Box 5"/>
          <p:cNvSpPr txBox="1">
            <a:spLocks noChangeArrowheads="1"/>
          </p:cNvSpPr>
          <p:nvPr/>
        </p:nvSpPr>
        <p:spPr bwMode="auto">
          <a:xfrm>
            <a:off x="124392" y="1117939"/>
            <a:ext cx="5723443" cy="5558445"/>
          </a:xfrm>
          <a:prstGeom prst="rect">
            <a:avLst/>
          </a:prstGeom>
          <a:solidFill>
            <a:srgbClr val="66FF33"/>
          </a:solidFill>
          <a:ln w="76200" cmpd="tri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Růst díky řízení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- dělbě práce, kompetencím, pravomocím, vymezení odpovědnosti pracovníků, způsobu odměňování a kontroly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Zorganizování firmy:</a:t>
            </a:r>
          </a:p>
          <a:p>
            <a:pPr eaLnBrk="1" hangingPunct="1">
              <a:lnSpc>
                <a:spcPct val="95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Funkcionální organizační struktura (liniově štábní struktura)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 b="1" dirty="0">
              <a:solidFill>
                <a:srgbClr val="00808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Využívání jednotlivých marketingových nástrojů</a:t>
            </a:r>
          </a:p>
          <a:p>
            <a:pPr eaLnBrk="1" hangingPunct="1">
              <a:lnSpc>
                <a:spcPct val="95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Propracovanější roční plány či delší predikce. </a:t>
            </a:r>
          </a:p>
        </p:txBody>
      </p:sp>
      <p:pic>
        <p:nvPicPr>
          <p:cNvPr id="7173" name="Picture 6" descr="j035187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948" y="165100"/>
            <a:ext cx="1644998" cy="6086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3800" y="76318"/>
            <a:ext cx="1464833" cy="1127893"/>
          </a:xfrm>
          <a:prstGeom prst="rect">
            <a:avLst/>
          </a:prstGeom>
        </p:spPr>
      </p:pic>
      <p:sp>
        <p:nvSpPr>
          <p:cNvPr id="2" name="Veselý obličej 1">
            <a:extLst>
              <a:ext uri="{FF2B5EF4-FFF2-40B4-BE49-F238E27FC236}">
                <a16:creationId xmlns:a16="http://schemas.microsoft.com/office/drawing/2014/main" id="{AF7C5AB6-6035-4155-B6F1-D60D13A460DA}"/>
              </a:ext>
            </a:extLst>
          </p:cNvPr>
          <p:cNvSpPr/>
          <p:nvPr/>
        </p:nvSpPr>
        <p:spPr>
          <a:xfrm>
            <a:off x="2071714" y="183065"/>
            <a:ext cx="914400" cy="914400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id="{FD8FD3FE-9573-4500-B26C-34B2C823E3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4562" y="770055"/>
            <a:ext cx="5723443" cy="6001643"/>
          </a:xfrm>
          <a:prstGeom prst="rect">
            <a:avLst/>
          </a:prstGeom>
          <a:solidFill>
            <a:srgbClr val="66FF33"/>
          </a:solidFill>
          <a:ln w="76200" cmpd="tri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Krize řízení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/>
              <a:t>Přetížení TOP managementu, růst počtu pracovníků na středním stupni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/>
              <a:t>Neúnosnost rozpětí řízení 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/>
              <a:t>Snižuje se kontrola, pomalý tok informací, nepružné řízení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/>
              <a:t>Pokles motivace pracovníků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/>
              <a:t>Konflikty způsobuje silné konkurenční prostředí a proměnlivé potřeby zákazníků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/>
              <a:t>Konflikty mezi finančním a marketingovým oddělením.</a:t>
            </a:r>
          </a:p>
        </p:txBody>
      </p:sp>
      <p:sp>
        <p:nvSpPr>
          <p:cNvPr id="9" name="AutoShape 7">
            <a:extLst>
              <a:ext uri="{FF2B5EF4-FFF2-40B4-BE49-F238E27FC236}">
                <a16:creationId xmlns:a16="http://schemas.microsoft.com/office/drawing/2014/main" id="{A53F2173-FC8E-40CD-82A4-659EA236E0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14318" y="148932"/>
            <a:ext cx="995362" cy="982663"/>
          </a:xfrm>
          <a:prstGeom prst="smileyFace">
            <a:avLst>
              <a:gd name="adj" fmla="val -4653"/>
            </a:avLst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</p:spTree>
    <p:extLst>
      <p:ext uri="{BB962C8B-B14F-4D97-AF65-F5344CB8AC3E}">
        <p14:creationId xmlns:p14="http://schemas.microsoft.com/office/powerpoint/2010/main" val="1889376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45332" y="218231"/>
            <a:ext cx="7793037" cy="693737"/>
          </a:xfrm>
        </p:spPr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fáze (organizační)</a:t>
            </a:r>
          </a:p>
        </p:txBody>
      </p:sp>
      <p:sp>
        <p:nvSpPr>
          <p:cNvPr id="7172" name="Text Box 5"/>
          <p:cNvSpPr txBox="1">
            <a:spLocks noChangeArrowheads="1"/>
          </p:cNvSpPr>
          <p:nvPr/>
        </p:nvSpPr>
        <p:spPr bwMode="auto">
          <a:xfrm>
            <a:off x="745332" y="1416702"/>
            <a:ext cx="10986955" cy="2456057"/>
          </a:xfrm>
          <a:prstGeom prst="rect">
            <a:avLst/>
          </a:prstGeom>
          <a:solidFill>
            <a:srgbClr val="66FF33"/>
          </a:solidFill>
          <a:ln w="76200" cmpd="tri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cs-CZ" sz="2400" dirty="0"/>
              <a:t> </a:t>
            </a:r>
            <a:r>
              <a:rPr lang="cs-CZ" sz="2400" b="1" dirty="0">
                <a:solidFill>
                  <a:srgbClr val="008080"/>
                </a:solidFill>
              </a:rPr>
              <a:t>Funkcionální organizace je výhodná za určitých okolností:</a:t>
            </a:r>
          </a:p>
          <a:p>
            <a:pPr lvl="0"/>
            <a:r>
              <a:rPr lang="cs-CZ" sz="2400" b="1" dirty="0">
                <a:solidFill>
                  <a:srgbClr val="008080"/>
                </a:solidFill>
              </a:rPr>
              <a:t> </a:t>
            </a:r>
            <a:r>
              <a:rPr lang="cs-CZ" sz="2400" b="1" dirty="0">
                <a:solidFill>
                  <a:srgbClr val="FF0000"/>
                </a:solidFill>
              </a:rPr>
              <a:t>Existuje-li v relativně stabilním prostředí, </a:t>
            </a:r>
            <a:r>
              <a:rPr lang="cs-CZ" sz="2400" b="1" dirty="0">
                <a:solidFill>
                  <a:srgbClr val="008080"/>
                </a:solidFill>
              </a:rPr>
              <a:t>kde je nižší konkurence, s nepříliš velkými změnami v poptávce a struktuře potřeb dodavatelů a odběratelů.</a:t>
            </a:r>
          </a:p>
          <a:p>
            <a:pPr lvl="0"/>
            <a:r>
              <a:rPr lang="cs-CZ" sz="2400" b="1" dirty="0">
                <a:solidFill>
                  <a:srgbClr val="008080"/>
                </a:solidFill>
              </a:rPr>
              <a:t> </a:t>
            </a:r>
            <a:r>
              <a:rPr lang="cs-CZ" sz="2400" b="1" dirty="0">
                <a:solidFill>
                  <a:srgbClr val="FF0000"/>
                </a:solidFill>
              </a:rPr>
              <a:t>Má-li firma nižší počet stupňů řízení</a:t>
            </a:r>
            <a:r>
              <a:rPr lang="cs-CZ" sz="2400" b="1" dirty="0">
                <a:solidFill>
                  <a:srgbClr val="008080"/>
                </a:solidFill>
              </a:rPr>
              <a:t>. Hluboká dělba práce totiž koncentruje rozhodovací pravomoci do rukou TOP managementu.</a:t>
            </a:r>
            <a:endParaRPr lang="cs-CZ" altLang="cs-CZ" sz="2800" b="1" dirty="0"/>
          </a:p>
        </p:txBody>
      </p:sp>
      <p:pic>
        <p:nvPicPr>
          <p:cNvPr id="7173" name="Picture 6" descr="j035187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3471" y="132505"/>
            <a:ext cx="2232025" cy="86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3220" y="269091"/>
            <a:ext cx="1464833" cy="1127893"/>
          </a:xfrm>
          <a:prstGeom prst="rect">
            <a:avLst/>
          </a:prstGeom>
        </p:spPr>
      </p:pic>
      <p:sp>
        <p:nvSpPr>
          <p:cNvPr id="6" name="Veselý obličej 5">
            <a:extLst>
              <a:ext uri="{FF2B5EF4-FFF2-40B4-BE49-F238E27FC236}">
                <a16:creationId xmlns:a16="http://schemas.microsoft.com/office/drawing/2014/main" id="{C34E34C4-5C70-408A-BDA6-0E20AE105698}"/>
              </a:ext>
            </a:extLst>
          </p:cNvPr>
          <p:cNvSpPr/>
          <p:nvPr/>
        </p:nvSpPr>
        <p:spPr>
          <a:xfrm>
            <a:off x="8744347" y="392261"/>
            <a:ext cx="914400" cy="914400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Rovnoramenný trojúhelník 7">
            <a:extLst>
              <a:ext uri="{FF2B5EF4-FFF2-40B4-BE49-F238E27FC236}">
                <a16:creationId xmlns:a16="http://schemas.microsoft.com/office/drawing/2014/main" id="{37D80C29-29D0-4C05-B5A7-49166B60485B}"/>
              </a:ext>
            </a:extLst>
          </p:cNvPr>
          <p:cNvSpPr/>
          <p:nvPr/>
        </p:nvSpPr>
        <p:spPr>
          <a:xfrm>
            <a:off x="907518" y="4085265"/>
            <a:ext cx="3286125" cy="2365777"/>
          </a:xfrm>
          <a:prstGeom prst="triangle">
            <a:avLst>
              <a:gd name="adj" fmla="val 49388"/>
            </a:avLst>
          </a:prstGeom>
          <a:solidFill>
            <a:srgbClr val="FFFFCC"/>
          </a:solidFill>
          <a:ln w="38100">
            <a:solidFill>
              <a:srgbClr val="3399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9" name="Vývojový diagram: vyjmutí 8">
            <a:extLst>
              <a:ext uri="{FF2B5EF4-FFF2-40B4-BE49-F238E27FC236}">
                <a16:creationId xmlns:a16="http://schemas.microsoft.com/office/drawing/2014/main" id="{25477ECC-DE94-4035-9A31-0A06621CD51D}"/>
              </a:ext>
            </a:extLst>
          </p:cNvPr>
          <p:cNvSpPr/>
          <p:nvPr/>
        </p:nvSpPr>
        <p:spPr>
          <a:xfrm>
            <a:off x="7084088" y="3982800"/>
            <a:ext cx="3604972" cy="1251900"/>
          </a:xfrm>
          <a:prstGeom prst="flowChartExtract">
            <a:avLst/>
          </a:prstGeom>
          <a:solidFill>
            <a:srgbClr val="FFFFCC"/>
          </a:solidFill>
          <a:ln w="57150"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0" name="Lichoběžník 9">
            <a:extLst>
              <a:ext uri="{FF2B5EF4-FFF2-40B4-BE49-F238E27FC236}">
                <a16:creationId xmlns:a16="http://schemas.microsoft.com/office/drawing/2014/main" id="{0EDD0D3E-3610-49E3-84CF-8796FEF4C558}"/>
              </a:ext>
            </a:extLst>
          </p:cNvPr>
          <p:cNvSpPr/>
          <p:nvPr/>
        </p:nvSpPr>
        <p:spPr>
          <a:xfrm>
            <a:off x="7744039" y="5234700"/>
            <a:ext cx="2285069" cy="1309478"/>
          </a:xfrm>
          <a:prstGeom prst="trapezoid">
            <a:avLst/>
          </a:prstGeom>
          <a:solidFill>
            <a:srgbClr val="FFFFCC"/>
          </a:solidFill>
          <a:ln w="57150"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1" name="TextovéPole 2">
            <a:extLst>
              <a:ext uri="{FF2B5EF4-FFF2-40B4-BE49-F238E27FC236}">
                <a16:creationId xmlns:a16="http://schemas.microsoft.com/office/drawing/2014/main" id="{BE3A787C-B579-41FF-9EF4-36F57D70CA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003" y="4019617"/>
            <a:ext cx="1944688" cy="3683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cs-CZ" altLang="cs-CZ" b="1" dirty="0"/>
              <a:t>optimální stav</a:t>
            </a:r>
          </a:p>
        </p:txBody>
      </p:sp>
      <p:sp>
        <p:nvSpPr>
          <p:cNvPr id="12" name="Obdélník 3">
            <a:extLst>
              <a:ext uri="{FF2B5EF4-FFF2-40B4-BE49-F238E27FC236}">
                <a16:creationId xmlns:a16="http://schemas.microsoft.com/office/drawing/2014/main" id="{2B98B47A-B59D-4268-98EF-2D20179296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73222" y="3962419"/>
            <a:ext cx="2228850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cs-CZ" altLang="cs-CZ" b="1" dirty="0">
                <a:solidFill>
                  <a:srgbClr val="FF0000"/>
                </a:solidFill>
              </a:rPr>
              <a:t>reálný stav – častá praxe</a:t>
            </a:r>
            <a:endParaRPr lang="cs-CZ" altLang="cs-CZ" dirty="0">
              <a:solidFill>
                <a:srgbClr val="FF0000"/>
              </a:solidFill>
            </a:endParaRPr>
          </a:p>
        </p:txBody>
      </p:sp>
      <p:sp>
        <p:nvSpPr>
          <p:cNvPr id="13" name="TextovéPole 2">
            <a:extLst>
              <a:ext uri="{FF2B5EF4-FFF2-40B4-BE49-F238E27FC236}">
                <a16:creationId xmlns:a16="http://schemas.microsoft.com/office/drawing/2014/main" id="{550C2F8B-7B05-438A-BDA9-C68693C5DE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3376" y="3982800"/>
            <a:ext cx="1295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dirty="0"/>
              <a:t>TOP</a:t>
            </a:r>
          </a:p>
        </p:txBody>
      </p:sp>
      <p:sp>
        <p:nvSpPr>
          <p:cNvPr id="14" name="TextovéPole 3">
            <a:extLst>
              <a:ext uri="{FF2B5EF4-FFF2-40B4-BE49-F238E27FC236}">
                <a16:creationId xmlns:a16="http://schemas.microsoft.com/office/drawing/2014/main" id="{890C67BE-464D-4218-BE29-8F406541EE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6382" y="4831243"/>
            <a:ext cx="23050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dirty="0"/>
              <a:t>Střední stupeň</a:t>
            </a:r>
          </a:p>
        </p:txBody>
      </p:sp>
      <p:sp>
        <p:nvSpPr>
          <p:cNvPr id="15" name="TextovéPole 5">
            <a:extLst>
              <a:ext uri="{FF2B5EF4-FFF2-40B4-BE49-F238E27FC236}">
                <a16:creationId xmlns:a16="http://schemas.microsoft.com/office/drawing/2014/main" id="{A8D77E57-5C29-40D4-A5B4-B18BF40879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7962" y="5904798"/>
            <a:ext cx="1944688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dirty="0"/>
              <a:t>Základní stupeň</a:t>
            </a:r>
          </a:p>
        </p:txBody>
      </p:sp>
    </p:spTree>
    <p:extLst>
      <p:ext uri="{BB962C8B-B14F-4D97-AF65-F5344CB8AC3E}">
        <p14:creationId xmlns:p14="http://schemas.microsoft.com/office/powerpoint/2010/main" val="23563843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ChangeArrowheads="1"/>
          </p:cNvSpPr>
          <p:nvPr/>
        </p:nvSpPr>
        <p:spPr bwMode="auto">
          <a:xfrm>
            <a:off x="494675" y="78007"/>
            <a:ext cx="9275991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228600" algn="l"/>
                <a:tab pos="449263" algn="l"/>
              </a:tabLs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tabLst>
                <a:tab pos="228600" algn="l"/>
                <a:tab pos="449263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tabLst>
                <a:tab pos="228600" algn="l"/>
                <a:tab pos="449263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228600" algn="l"/>
                <a:tab pos="449263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228600" algn="l"/>
                <a:tab pos="449263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228600" algn="l"/>
                <a:tab pos="449263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228600" algn="l"/>
                <a:tab pos="449263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228600" algn="l"/>
                <a:tab pos="449263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228600" algn="l"/>
                <a:tab pos="449263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Příklad funkcionální organizace maloobchodní firmy - </a:t>
            </a:r>
            <a:r>
              <a:rPr lang="cs-CZ" altLang="cs-CZ" sz="2800" b="1" dirty="0">
                <a:solidFill>
                  <a:srgbClr val="FF0000"/>
                </a:solidFill>
              </a:rPr>
              <a:t>praxe</a:t>
            </a:r>
          </a:p>
        </p:txBody>
      </p:sp>
      <p:grpSp>
        <p:nvGrpSpPr>
          <p:cNvPr id="9219" name="Group 5"/>
          <p:cNvGrpSpPr>
            <a:grpSpLocks/>
          </p:cNvGrpSpPr>
          <p:nvPr/>
        </p:nvGrpSpPr>
        <p:grpSpPr bwMode="auto">
          <a:xfrm>
            <a:off x="985441" y="922978"/>
            <a:ext cx="8785225" cy="5949950"/>
            <a:chOff x="1584" y="1440"/>
            <a:chExt cx="9072" cy="9504"/>
          </a:xfrm>
        </p:grpSpPr>
        <p:sp>
          <p:nvSpPr>
            <p:cNvPr id="9220" name="Text Box 6"/>
            <p:cNvSpPr txBox="1">
              <a:spLocks noChangeArrowheads="1"/>
            </p:cNvSpPr>
            <p:nvPr/>
          </p:nvSpPr>
          <p:spPr bwMode="auto">
            <a:xfrm>
              <a:off x="1728" y="5184"/>
              <a:ext cx="1440" cy="720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organizace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MO provozu</a:t>
              </a:r>
              <a:endParaRPr lang="cs-CZ" altLang="cs-CZ" sz="1800" b="1"/>
            </a:p>
          </p:txBody>
        </p:sp>
        <p:sp>
          <p:nvSpPr>
            <p:cNvPr id="9221" name="Text Box 7"/>
            <p:cNvSpPr txBox="1">
              <a:spLocks noChangeArrowheads="1"/>
            </p:cNvSpPr>
            <p:nvPr/>
          </p:nvSpPr>
          <p:spPr bwMode="auto">
            <a:xfrm>
              <a:off x="3600" y="9936"/>
              <a:ext cx="1440" cy="1008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828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kontrola jakosti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zboží</a:t>
              </a:r>
              <a:endParaRPr lang="cs-CZ" altLang="cs-CZ" sz="1800" b="1"/>
            </a:p>
          </p:txBody>
        </p:sp>
        <p:sp>
          <p:nvSpPr>
            <p:cNvPr id="9222" name="Text Box 8"/>
            <p:cNvSpPr txBox="1">
              <a:spLocks noChangeArrowheads="1"/>
            </p:cNvSpPr>
            <p:nvPr/>
          </p:nvSpPr>
          <p:spPr bwMode="auto">
            <a:xfrm>
              <a:off x="1728" y="6192"/>
              <a:ext cx="1440" cy="720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oblastní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vedoucí</a:t>
              </a:r>
              <a:endParaRPr lang="cs-CZ" altLang="cs-CZ" sz="1800" b="1"/>
            </a:p>
          </p:txBody>
        </p:sp>
        <p:sp>
          <p:nvSpPr>
            <p:cNvPr id="9223" name="Text Box 9"/>
            <p:cNvSpPr txBox="1">
              <a:spLocks noChangeArrowheads="1"/>
            </p:cNvSpPr>
            <p:nvPr/>
          </p:nvSpPr>
          <p:spPr bwMode="auto">
            <a:xfrm>
              <a:off x="3600" y="3024"/>
              <a:ext cx="1440" cy="720"/>
            </a:xfrm>
            <a:prstGeom prst="rect">
              <a:avLst/>
            </a:prstGeom>
            <a:solidFill>
              <a:srgbClr val="66FF33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organizace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a řízení</a:t>
              </a:r>
              <a:endParaRPr lang="cs-CZ" altLang="cs-CZ" sz="1800"/>
            </a:p>
          </p:txBody>
        </p:sp>
        <p:sp>
          <p:nvSpPr>
            <p:cNvPr id="9224" name="Text Box 10"/>
            <p:cNvSpPr txBox="1">
              <a:spLocks noChangeArrowheads="1"/>
            </p:cNvSpPr>
            <p:nvPr/>
          </p:nvSpPr>
          <p:spPr bwMode="auto">
            <a:xfrm>
              <a:off x="3600" y="4320"/>
              <a:ext cx="1440" cy="576"/>
            </a:xfrm>
            <a:prstGeom prst="rect">
              <a:avLst/>
            </a:prstGeom>
            <a:solidFill>
              <a:srgbClr val="00808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828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 dirty="0">
                  <a:solidFill>
                    <a:schemeClr val="bg1"/>
                  </a:solidFill>
                </a:rPr>
                <a:t>marketing</a:t>
              </a:r>
              <a:endParaRPr lang="cs-CZ" altLang="cs-CZ" sz="1800" dirty="0">
                <a:solidFill>
                  <a:schemeClr val="bg1"/>
                </a:solidFill>
              </a:endParaRPr>
            </a:p>
          </p:txBody>
        </p:sp>
        <p:sp>
          <p:nvSpPr>
            <p:cNvPr id="9225" name="Text Box 11"/>
            <p:cNvSpPr txBox="1">
              <a:spLocks noChangeArrowheads="1"/>
            </p:cNvSpPr>
            <p:nvPr/>
          </p:nvSpPr>
          <p:spPr bwMode="auto">
            <a:xfrm>
              <a:off x="3600" y="6048"/>
              <a:ext cx="1440" cy="723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468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cenová politika</a:t>
              </a:r>
              <a:endParaRPr lang="cs-CZ" altLang="cs-CZ" sz="1800" b="1"/>
            </a:p>
          </p:txBody>
        </p:sp>
        <p:sp>
          <p:nvSpPr>
            <p:cNvPr id="9226" name="Text Box 12"/>
            <p:cNvSpPr txBox="1">
              <a:spLocks noChangeArrowheads="1"/>
            </p:cNvSpPr>
            <p:nvPr/>
          </p:nvSpPr>
          <p:spPr bwMode="auto">
            <a:xfrm>
              <a:off x="3600" y="7056"/>
              <a:ext cx="1440" cy="720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468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propagace         a PR</a:t>
              </a:r>
              <a:endParaRPr lang="cs-CZ" altLang="cs-CZ" sz="1800" b="1"/>
            </a:p>
          </p:txBody>
        </p:sp>
        <p:sp>
          <p:nvSpPr>
            <p:cNvPr id="9227" name="Text Box 13"/>
            <p:cNvSpPr txBox="1">
              <a:spLocks noChangeArrowheads="1"/>
            </p:cNvSpPr>
            <p:nvPr/>
          </p:nvSpPr>
          <p:spPr bwMode="auto">
            <a:xfrm>
              <a:off x="1728" y="7200"/>
              <a:ext cx="1440" cy="720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skupina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MOJ A</a:t>
              </a:r>
              <a:endParaRPr lang="cs-CZ" altLang="cs-CZ" sz="1800" b="1"/>
            </a:p>
          </p:txBody>
        </p:sp>
        <p:sp>
          <p:nvSpPr>
            <p:cNvPr id="9228" name="Text Box 14"/>
            <p:cNvSpPr txBox="1">
              <a:spLocks noChangeArrowheads="1"/>
            </p:cNvSpPr>
            <p:nvPr/>
          </p:nvSpPr>
          <p:spPr bwMode="auto">
            <a:xfrm>
              <a:off x="3600" y="5184"/>
              <a:ext cx="1440" cy="576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828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výzkum trhu</a:t>
              </a:r>
              <a:endParaRPr lang="cs-CZ" altLang="cs-CZ" sz="1800" b="1"/>
            </a:p>
          </p:txBody>
        </p:sp>
        <p:sp>
          <p:nvSpPr>
            <p:cNvPr id="9229" name="Text Box 15"/>
            <p:cNvSpPr txBox="1">
              <a:spLocks noChangeArrowheads="1"/>
            </p:cNvSpPr>
            <p:nvPr/>
          </p:nvSpPr>
          <p:spPr bwMode="auto">
            <a:xfrm>
              <a:off x="1728" y="8208"/>
              <a:ext cx="1440" cy="720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skupina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MOJ B</a:t>
              </a:r>
              <a:endParaRPr lang="cs-CZ" altLang="cs-CZ" sz="1800" b="1"/>
            </a:p>
          </p:txBody>
        </p:sp>
        <p:sp>
          <p:nvSpPr>
            <p:cNvPr id="9230" name="Text Box 16"/>
            <p:cNvSpPr txBox="1">
              <a:spLocks noChangeArrowheads="1"/>
            </p:cNvSpPr>
            <p:nvPr/>
          </p:nvSpPr>
          <p:spPr bwMode="auto">
            <a:xfrm>
              <a:off x="1728" y="9216"/>
              <a:ext cx="1440" cy="720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skupina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MOJ C</a:t>
              </a:r>
              <a:endParaRPr lang="cs-CZ" altLang="cs-CZ" sz="1800" b="1"/>
            </a:p>
          </p:txBody>
        </p:sp>
        <p:sp>
          <p:nvSpPr>
            <p:cNvPr id="9231" name="Text Box 17"/>
            <p:cNvSpPr txBox="1">
              <a:spLocks noChangeArrowheads="1"/>
            </p:cNvSpPr>
            <p:nvPr/>
          </p:nvSpPr>
          <p:spPr bwMode="auto">
            <a:xfrm>
              <a:off x="1728" y="4320"/>
              <a:ext cx="1440" cy="576"/>
            </a:xfrm>
            <a:prstGeom prst="rect">
              <a:avLst/>
            </a:prstGeom>
            <a:solidFill>
              <a:srgbClr val="00808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1188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 dirty="0">
                  <a:solidFill>
                    <a:schemeClr val="bg1"/>
                  </a:solidFill>
                </a:rPr>
                <a:t>prodej</a:t>
              </a:r>
              <a:endParaRPr lang="cs-CZ" altLang="cs-CZ" sz="1800" dirty="0">
                <a:solidFill>
                  <a:schemeClr val="bg1"/>
                </a:solidFill>
              </a:endParaRPr>
            </a:p>
          </p:txBody>
        </p:sp>
        <p:sp>
          <p:nvSpPr>
            <p:cNvPr id="9232" name="Text Box 18"/>
            <p:cNvSpPr txBox="1">
              <a:spLocks noChangeArrowheads="1"/>
            </p:cNvSpPr>
            <p:nvPr/>
          </p:nvSpPr>
          <p:spPr bwMode="auto">
            <a:xfrm>
              <a:off x="3600" y="9072"/>
              <a:ext cx="1440" cy="576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828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dovoz</a:t>
              </a:r>
              <a:endParaRPr lang="cs-CZ" altLang="cs-CZ" sz="1800" b="1"/>
            </a:p>
          </p:txBody>
        </p:sp>
        <p:sp>
          <p:nvSpPr>
            <p:cNvPr id="9233" name="Text Box 19"/>
            <p:cNvSpPr txBox="1">
              <a:spLocks noChangeArrowheads="1"/>
            </p:cNvSpPr>
            <p:nvPr/>
          </p:nvSpPr>
          <p:spPr bwMode="auto">
            <a:xfrm>
              <a:off x="3600" y="8064"/>
              <a:ext cx="1440" cy="720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nákup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z tuzemska</a:t>
              </a:r>
              <a:endParaRPr lang="cs-CZ" altLang="cs-CZ" sz="1800" b="1"/>
            </a:p>
          </p:txBody>
        </p:sp>
        <p:sp>
          <p:nvSpPr>
            <p:cNvPr id="9234" name="Text Box 20"/>
            <p:cNvSpPr txBox="1">
              <a:spLocks noChangeArrowheads="1"/>
            </p:cNvSpPr>
            <p:nvPr/>
          </p:nvSpPr>
          <p:spPr bwMode="auto">
            <a:xfrm>
              <a:off x="5472" y="4320"/>
              <a:ext cx="1440" cy="576"/>
            </a:xfrm>
            <a:prstGeom prst="rect">
              <a:avLst/>
            </a:prstGeom>
            <a:solidFill>
              <a:srgbClr val="00808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828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 dirty="0">
                  <a:solidFill>
                    <a:schemeClr val="bg1"/>
                  </a:solidFill>
                </a:rPr>
                <a:t>logistika</a:t>
              </a:r>
              <a:endParaRPr lang="cs-CZ" altLang="cs-CZ" sz="1800" dirty="0">
                <a:solidFill>
                  <a:schemeClr val="bg1"/>
                </a:solidFill>
              </a:endParaRPr>
            </a:p>
          </p:txBody>
        </p:sp>
        <p:sp>
          <p:nvSpPr>
            <p:cNvPr id="9235" name="Text Box 21"/>
            <p:cNvSpPr txBox="1">
              <a:spLocks noChangeArrowheads="1"/>
            </p:cNvSpPr>
            <p:nvPr/>
          </p:nvSpPr>
          <p:spPr bwMode="auto">
            <a:xfrm>
              <a:off x="5472" y="7200"/>
              <a:ext cx="1440" cy="576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828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doprava</a:t>
              </a:r>
              <a:endParaRPr lang="cs-CZ" altLang="cs-CZ" sz="1800" b="1"/>
            </a:p>
          </p:txBody>
        </p:sp>
        <p:sp>
          <p:nvSpPr>
            <p:cNvPr id="9236" name="Text Box 22"/>
            <p:cNvSpPr txBox="1">
              <a:spLocks noChangeArrowheads="1"/>
            </p:cNvSpPr>
            <p:nvPr/>
          </p:nvSpPr>
          <p:spPr bwMode="auto">
            <a:xfrm>
              <a:off x="5472" y="8064"/>
              <a:ext cx="1440" cy="1008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828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automatické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zpracování dat</a:t>
              </a:r>
              <a:endParaRPr lang="cs-CZ" altLang="cs-CZ" sz="1800" b="1"/>
            </a:p>
          </p:txBody>
        </p:sp>
        <p:sp>
          <p:nvSpPr>
            <p:cNvPr id="9237" name="Text Box 23"/>
            <p:cNvSpPr txBox="1">
              <a:spLocks noChangeArrowheads="1"/>
            </p:cNvSpPr>
            <p:nvPr/>
          </p:nvSpPr>
          <p:spPr bwMode="auto">
            <a:xfrm>
              <a:off x="5472" y="6192"/>
              <a:ext cx="1440" cy="720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údržba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a opravy</a:t>
              </a:r>
              <a:endParaRPr lang="cs-CZ" altLang="cs-CZ" sz="1800" b="1"/>
            </a:p>
          </p:txBody>
        </p:sp>
        <p:sp>
          <p:nvSpPr>
            <p:cNvPr id="9238" name="Text Box 24"/>
            <p:cNvSpPr txBox="1">
              <a:spLocks noChangeArrowheads="1"/>
            </p:cNvSpPr>
            <p:nvPr/>
          </p:nvSpPr>
          <p:spPr bwMode="auto">
            <a:xfrm>
              <a:off x="5472" y="5184"/>
              <a:ext cx="1440" cy="720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tvorba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MO sítě</a:t>
              </a:r>
              <a:endParaRPr lang="cs-CZ" altLang="cs-CZ" sz="1800" b="1"/>
            </a:p>
          </p:txBody>
        </p:sp>
        <p:sp>
          <p:nvSpPr>
            <p:cNvPr id="9239" name="Text Box 25"/>
            <p:cNvSpPr txBox="1">
              <a:spLocks noChangeArrowheads="1"/>
            </p:cNvSpPr>
            <p:nvPr/>
          </p:nvSpPr>
          <p:spPr bwMode="auto">
            <a:xfrm>
              <a:off x="7344" y="4320"/>
              <a:ext cx="1440" cy="576"/>
            </a:xfrm>
            <a:prstGeom prst="rect">
              <a:avLst/>
            </a:prstGeom>
            <a:solidFill>
              <a:srgbClr val="00808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828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 dirty="0">
                  <a:solidFill>
                    <a:schemeClr val="bg1"/>
                  </a:solidFill>
                </a:rPr>
                <a:t>ekonom.,</a:t>
              </a:r>
              <a:r>
                <a:rPr lang="cs-CZ" altLang="cs-CZ" sz="1200" b="1" dirty="0" err="1">
                  <a:solidFill>
                    <a:schemeClr val="bg1"/>
                  </a:solidFill>
                </a:rPr>
                <a:t>fin</a:t>
              </a:r>
              <a:r>
                <a:rPr lang="cs-CZ" altLang="cs-CZ" sz="1200" b="1" dirty="0">
                  <a:solidFill>
                    <a:schemeClr val="bg1"/>
                  </a:solidFill>
                </a:rPr>
                <a:t>.</a:t>
              </a:r>
              <a:endParaRPr lang="cs-CZ" altLang="cs-CZ" sz="1800" dirty="0">
                <a:solidFill>
                  <a:schemeClr val="bg1"/>
                </a:solidFill>
              </a:endParaRPr>
            </a:p>
          </p:txBody>
        </p:sp>
        <p:sp>
          <p:nvSpPr>
            <p:cNvPr id="9240" name="Text Box 26"/>
            <p:cNvSpPr txBox="1">
              <a:spLocks noChangeArrowheads="1"/>
            </p:cNvSpPr>
            <p:nvPr/>
          </p:nvSpPr>
          <p:spPr bwMode="auto">
            <a:xfrm>
              <a:off x="7344" y="5184"/>
              <a:ext cx="1440" cy="576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828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plánování</a:t>
              </a:r>
              <a:endParaRPr lang="cs-CZ" altLang="cs-CZ" sz="1800" b="1"/>
            </a:p>
          </p:txBody>
        </p:sp>
        <p:sp>
          <p:nvSpPr>
            <p:cNvPr id="9241" name="Text Box 27"/>
            <p:cNvSpPr txBox="1">
              <a:spLocks noChangeArrowheads="1"/>
            </p:cNvSpPr>
            <p:nvPr/>
          </p:nvSpPr>
          <p:spPr bwMode="auto">
            <a:xfrm>
              <a:off x="7344" y="6048"/>
              <a:ext cx="1440" cy="576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828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financování</a:t>
              </a:r>
              <a:endParaRPr lang="cs-CZ" altLang="cs-CZ" sz="1800" b="1"/>
            </a:p>
          </p:txBody>
        </p:sp>
        <p:sp>
          <p:nvSpPr>
            <p:cNvPr id="9242" name="Text Box 28"/>
            <p:cNvSpPr txBox="1">
              <a:spLocks noChangeArrowheads="1"/>
            </p:cNvSpPr>
            <p:nvPr/>
          </p:nvSpPr>
          <p:spPr bwMode="auto">
            <a:xfrm>
              <a:off x="7344" y="6912"/>
              <a:ext cx="1440" cy="576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828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účetnictví</a:t>
              </a:r>
              <a:endParaRPr lang="cs-CZ" altLang="cs-CZ" sz="1800" b="1"/>
            </a:p>
          </p:txBody>
        </p:sp>
        <p:sp>
          <p:nvSpPr>
            <p:cNvPr id="9243" name="Text Box 29"/>
            <p:cNvSpPr txBox="1">
              <a:spLocks noChangeArrowheads="1"/>
            </p:cNvSpPr>
            <p:nvPr/>
          </p:nvSpPr>
          <p:spPr bwMode="auto">
            <a:xfrm>
              <a:off x="7344" y="7776"/>
              <a:ext cx="1440" cy="576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828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mzdy</a:t>
              </a:r>
              <a:endParaRPr lang="cs-CZ" altLang="cs-CZ" sz="1800" b="1"/>
            </a:p>
          </p:txBody>
        </p:sp>
        <p:sp>
          <p:nvSpPr>
            <p:cNvPr id="9244" name="Text Box 30"/>
            <p:cNvSpPr txBox="1">
              <a:spLocks noChangeArrowheads="1"/>
            </p:cNvSpPr>
            <p:nvPr/>
          </p:nvSpPr>
          <p:spPr bwMode="auto">
            <a:xfrm>
              <a:off x="7344" y="8640"/>
              <a:ext cx="1440" cy="1008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828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statistika 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a  operativní evidence</a:t>
              </a:r>
              <a:endParaRPr lang="cs-CZ" altLang="cs-CZ" sz="1800" b="1"/>
            </a:p>
          </p:txBody>
        </p:sp>
        <p:sp>
          <p:nvSpPr>
            <p:cNvPr id="9245" name="Text Box 31"/>
            <p:cNvSpPr txBox="1">
              <a:spLocks noChangeArrowheads="1"/>
            </p:cNvSpPr>
            <p:nvPr/>
          </p:nvSpPr>
          <p:spPr bwMode="auto">
            <a:xfrm>
              <a:off x="9216" y="4320"/>
              <a:ext cx="1440" cy="576"/>
            </a:xfrm>
            <a:prstGeom prst="rect">
              <a:avLst/>
            </a:prstGeom>
            <a:solidFill>
              <a:srgbClr val="00808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828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 dirty="0" err="1">
                  <a:solidFill>
                    <a:schemeClr val="bg1"/>
                  </a:solidFill>
                </a:rPr>
                <a:t>personal</a:t>
              </a:r>
              <a:r>
                <a:rPr lang="cs-CZ" altLang="cs-CZ" sz="1200" b="1" dirty="0">
                  <a:solidFill>
                    <a:schemeClr val="bg1"/>
                  </a:solidFill>
                </a:rPr>
                <a:t>.</a:t>
              </a:r>
              <a:endParaRPr lang="cs-CZ" altLang="cs-CZ" sz="1800" dirty="0">
                <a:solidFill>
                  <a:schemeClr val="bg1"/>
                </a:solidFill>
              </a:endParaRPr>
            </a:p>
          </p:txBody>
        </p:sp>
        <p:sp>
          <p:nvSpPr>
            <p:cNvPr id="9246" name="Text Box 32"/>
            <p:cNvSpPr txBox="1">
              <a:spLocks noChangeArrowheads="1"/>
            </p:cNvSpPr>
            <p:nvPr/>
          </p:nvSpPr>
          <p:spPr bwMode="auto">
            <a:xfrm>
              <a:off x="9216" y="7632"/>
              <a:ext cx="1440" cy="720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výchova,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vzdělávání</a:t>
              </a:r>
              <a:endParaRPr lang="cs-CZ" altLang="cs-CZ" sz="1800" b="1"/>
            </a:p>
          </p:txBody>
        </p:sp>
        <p:sp>
          <p:nvSpPr>
            <p:cNvPr id="9247" name="Text Box 33"/>
            <p:cNvSpPr txBox="1">
              <a:spLocks noChangeArrowheads="1"/>
            </p:cNvSpPr>
            <p:nvPr/>
          </p:nvSpPr>
          <p:spPr bwMode="auto">
            <a:xfrm>
              <a:off x="9216" y="6192"/>
              <a:ext cx="1440" cy="1152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výběr, hodnocení a odměňování pracovníků</a:t>
              </a:r>
              <a:endParaRPr lang="cs-CZ" altLang="cs-CZ" sz="1800" b="1"/>
            </a:p>
          </p:txBody>
        </p:sp>
        <p:sp>
          <p:nvSpPr>
            <p:cNvPr id="9248" name="Text Box 34"/>
            <p:cNvSpPr txBox="1">
              <a:spLocks noChangeArrowheads="1"/>
            </p:cNvSpPr>
            <p:nvPr/>
          </p:nvSpPr>
          <p:spPr bwMode="auto">
            <a:xfrm>
              <a:off x="9216" y="5184"/>
              <a:ext cx="1440" cy="720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osobní 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agendy</a:t>
              </a:r>
              <a:endParaRPr lang="cs-CZ" altLang="cs-CZ" sz="1800" b="1"/>
            </a:p>
          </p:txBody>
        </p:sp>
        <p:sp>
          <p:nvSpPr>
            <p:cNvPr id="9249" name="Text Box 35"/>
            <p:cNvSpPr txBox="1">
              <a:spLocks noChangeArrowheads="1"/>
            </p:cNvSpPr>
            <p:nvPr/>
          </p:nvSpPr>
          <p:spPr bwMode="auto">
            <a:xfrm>
              <a:off x="9216" y="8640"/>
              <a:ext cx="1440" cy="720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sociální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služby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800" b="1"/>
            </a:p>
          </p:txBody>
        </p:sp>
        <p:sp>
          <p:nvSpPr>
            <p:cNvPr id="9250" name="Text Box 36"/>
            <p:cNvSpPr txBox="1">
              <a:spLocks noChangeArrowheads="1"/>
            </p:cNvSpPr>
            <p:nvPr/>
          </p:nvSpPr>
          <p:spPr bwMode="auto">
            <a:xfrm>
              <a:off x="9216" y="9648"/>
              <a:ext cx="1440" cy="720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pracovní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podmínky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800"/>
            </a:p>
          </p:txBody>
        </p:sp>
        <p:sp>
          <p:nvSpPr>
            <p:cNvPr id="9251" name="Text Box 37"/>
            <p:cNvSpPr txBox="1">
              <a:spLocks noChangeArrowheads="1"/>
            </p:cNvSpPr>
            <p:nvPr/>
          </p:nvSpPr>
          <p:spPr bwMode="auto">
            <a:xfrm>
              <a:off x="5472" y="1440"/>
              <a:ext cx="1440" cy="576"/>
            </a:xfrm>
            <a:prstGeom prst="rect">
              <a:avLst/>
            </a:prstGeom>
            <a:solidFill>
              <a:srgbClr val="00808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828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 dirty="0">
                  <a:solidFill>
                    <a:schemeClr val="bg1"/>
                  </a:solidFill>
                </a:rPr>
                <a:t>ředitel</a:t>
              </a:r>
              <a:endParaRPr lang="cs-CZ" altLang="cs-CZ" sz="1800" dirty="0">
                <a:solidFill>
                  <a:schemeClr val="bg1"/>
                </a:solidFill>
              </a:endParaRPr>
            </a:p>
          </p:txBody>
        </p:sp>
        <p:sp>
          <p:nvSpPr>
            <p:cNvPr id="9252" name="Text Box 38"/>
            <p:cNvSpPr txBox="1">
              <a:spLocks noChangeArrowheads="1"/>
            </p:cNvSpPr>
            <p:nvPr/>
          </p:nvSpPr>
          <p:spPr bwMode="auto">
            <a:xfrm>
              <a:off x="7344" y="3024"/>
              <a:ext cx="1440" cy="576"/>
            </a:xfrm>
            <a:prstGeom prst="rect">
              <a:avLst/>
            </a:prstGeom>
            <a:solidFill>
              <a:srgbClr val="66FF33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828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právník</a:t>
              </a:r>
              <a:endParaRPr lang="cs-CZ" altLang="cs-CZ" sz="1800"/>
            </a:p>
          </p:txBody>
        </p:sp>
        <p:sp>
          <p:nvSpPr>
            <p:cNvPr id="9253" name="Text Box 39"/>
            <p:cNvSpPr txBox="1">
              <a:spLocks noChangeArrowheads="1"/>
            </p:cNvSpPr>
            <p:nvPr/>
          </p:nvSpPr>
          <p:spPr bwMode="auto">
            <a:xfrm>
              <a:off x="3600" y="2160"/>
              <a:ext cx="1440" cy="576"/>
            </a:xfrm>
            <a:prstGeom prst="rect">
              <a:avLst/>
            </a:prstGeom>
            <a:solidFill>
              <a:srgbClr val="66FF33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828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kontrola</a:t>
              </a:r>
              <a:endParaRPr lang="cs-CZ" altLang="cs-CZ" sz="1800"/>
            </a:p>
          </p:txBody>
        </p:sp>
        <p:sp>
          <p:nvSpPr>
            <p:cNvPr id="9254" name="Text Box 40"/>
            <p:cNvSpPr txBox="1">
              <a:spLocks noChangeArrowheads="1"/>
            </p:cNvSpPr>
            <p:nvPr/>
          </p:nvSpPr>
          <p:spPr bwMode="auto">
            <a:xfrm>
              <a:off x="7344" y="2160"/>
              <a:ext cx="1440" cy="576"/>
            </a:xfrm>
            <a:prstGeom prst="rect">
              <a:avLst/>
            </a:prstGeom>
            <a:solidFill>
              <a:srgbClr val="66FF33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828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sekretariát</a:t>
              </a:r>
              <a:endParaRPr lang="cs-CZ" altLang="cs-CZ" sz="1800"/>
            </a:p>
          </p:txBody>
        </p:sp>
        <p:sp>
          <p:nvSpPr>
            <p:cNvPr id="9255" name="Line 41"/>
            <p:cNvSpPr>
              <a:spLocks noChangeShapeType="1"/>
            </p:cNvSpPr>
            <p:nvPr/>
          </p:nvSpPr>
          <p:spPr bwMode="auto">
            <a:xfrm>
              <a:off x="9072" y="4608"/>
              <a:ext cx="0" cy="547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56" name="Line 42"/>
            <p:cNvSpPr>
              <a:spLocks noChangeShapeType="1"/>
            </p:cNvSpPr>
            <p:nvPr/>
          </p:nvSpPr>
          <p:spPr bwMode="auto">
            <a:xfrm>
              <a:off x="9072" y="10080"/>
              <a:ext cx="14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57" name="Line 43"/>
            <p:cNvSpPr>
              <a:spLocks noChangeShapeType="1"/>
            </p:cNvSpPr>
            <p:nvPr/>
          </p:nvSpPr>
          <p:spPr bwMode="auto">
            <a:xfrm>
              <a:off x="9072" y="5616"/>
              <a:ext cx="14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58" name="Line 44"/>
            <p:cNvSpPr>
              <a:spLocks noChangeShapeType="1"/>
            </p:cNvSpPr>
            <p:nvPr/>
          </p:nvSpPr>
          <p:spPr bwMode="auto">
            <a:xfrm>
              <a:off x="9072" y="6768"/>
              <a:ext cx="14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59" name="Line 45"/>
            <p:cNvSpPr>
              <a:spLocks noChangeShapeType="1"/>
            </p:cNvSpPr>
            <p:nvPr/>
          </p:nvSpPr>
          <p:spPr bwMode="auto">
            <a:xfrm>
              <a:off x="9072" y="8064"/>
              <a:ext cx="14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60" name="Line 46"/>
            <p:cNvSpPr>
              <a:spLocks noChangeShapeType="1"/>
            </p:cNvSpPr>
            <p:nvPr/>
          </p:nvSpPr>
          <p:spPr bwMode="auto">
            <a:xfrm>
              <a:off x="9072" y="9072"/>
              <a:ext cx="14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61" name="Line 47"/>
            <p:cNvSpPr>
              <a:spLocks noChangeShapeType="1"/>
            </p:cNvSpPr>
            <p:nvPr/>
          </p:nvSpPr>
          <p:spPr bwMode="auto">
            <a:xfrm>
              <a:off x="9072" y="4608"/>
              <a:ext cx="14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62" name="Line 48"/>
            <p:cNvSpPr>
              <a:spLocks noChangeShapeType="1"/>
            </p:cNvSpPr>
            <p:nvPr/>
          </p:nvSpPr>
          <p:spPr bwMode="auto">
            <a:xfrm>
              <a:off x="7200" y="4608"/>
              <a:ext cx="14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63" name="Line 49"/>
            <p:cNvSpPr>
              <a:spLocks noChangeShapeType="1"/>
            </p:cNvSpPr>
            <p:nvPr/>
          </p:nvSpPr>
          <p:spPr bwMode="auto">
            <a:xfrm>
              <a:off x="7200" y="9216"/>
              <a:ext cx="14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64" name="Line 50"/>
            <p:cNvSpPr>
              <a:spLocks noChangeShapeType="1"/>
            </p:cNvSpPr>
            <p:nvPr/>
          </p:nvSpPr>
          <p:spPr bwMode="auto">
            <a:xfrm>
              <a:off x="7200" y="4608"/>
              <a:ext cx="0" cy="460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65" name="Line 51"/>
            <p:cNvSpPr>
              <a:spLocks noChangeShapeType="1"/>
            </p:cNvSpPr>
            <p:nvPr/>
          </p:nvSpPr>
          <p:spPr bwMode="auto">
            <a:xfrm>
              <a:off x="7200" y="6336"/>
              <a:ext cx="14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66" name="Line 52"/>
            <p:cNvSpPr>
              <a:spLocks noChangeShapeType="1"/>
            </p:cNvSpPr>
            <p:nvPr/>
          </p:nvSpPr>
          <p:spPr bwMode="auto">
            <a:xfrm>
              <a:off x="7200" y="7200"/>
              <a:ext cx="14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67" name="Line 53"/>
            <p:cNvSpPr>
              <a:spLocks noChangeShapeType="1"/>
            </p:cNvSpPr>
            <p:nvPr/>
          </p:nvSpPr>
          <p:spPr bwMode="auto">
            <a:xfrm>
              <a:off x="7200" y="8064"/>
              <a:ext cx="14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68" name="Line 54"/>
            <p:cNvSpPr>
              <a:spLocks noChangeShapeType="1"/>
            </p:cNvSpPr>
            <p:nvPr/>
          </p:nvSpPr>
          <p:spPr bwMode="auto">
            <a:xfrm>
              <a:off x="7200" y="5472"/>
              <a:ext cx="14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69" name="Line 55"/>
            <p:cNvSpPr>
              <a:spLocks noChangeShapeType="1"/>
            </p:cNvSpPr>
            <p:nvPr/>
          </p:nvSpPr>
          <p:spPr bwMode="auto">
            <a:xfrm>
              <a:off x="5328" y="7488"/>
              <a:ext cx="14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70" name="Line 56"/>
            <p:cNvSpPr>
              <a:spLocks noChangeShapeType="1"/>
            </p:cNvSpPr>
            <p:nvPr/>
          </p:nvSpPr>
          <p:spPr bwMode="auto">
            <a:xfrm>
              <a:off x="5328" y="8496"/>
              <a:ext cx="14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71" name="Line 57"/>
            <p:cNvSpPr>
              <a:spLocks noChangeShapeType="1"/>
            </p:cNvSpPr>
            <p:nvPr/>
          </p:nvSpPr>
          <p:spPr bwMode="auto">
            <a:xfrm>
              <a:off x="5328" y="4608"/>
              <a:ext cx="14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72" name="Line 58"/>
            <p:cNvSpPr>
              <a:spLocks noChangeShapeType="1"/>
            </p:cNvSpPr>
            <p:nvPr/>
          </p:nvSpPr>
          <p:spPr bwMode="auto">
            <a:xfrm>
              <a:off x="5328" y="5472"/>
              <a:ext cx="14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73" name="Line 59"/>
            <p:cNvSpPr>
              <a:spLocks noChangeShapeType="1"/>
            </p:cNvSpPr>
            <p:nvPr/>
          </p:nvSpPr>
          <p:spPr bwMode="auto">
            <a:xfrm>
              <a:off x="5328" y="6480"/>
              <a:ext cx="14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74" name="Line 60"/>
            <p:cNvSpPr>
              <a:spLocks noChangeShapeType="1"/>
            </p:cNvSpPr>
            <p:nvPr/>
          </p:nvSpPr>
          <p:spPr bwMode="auto">
            <a:xfrm>
              <a:off x="5328" y="4608"/>
              <a:ext cx="0" cy="388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75" name="Line 61"/>
            <p:cNvSpPr>
              <a:spLocks noChangeShapeType="1"/>
            </p:cNvSpPr>
            <p:nvPr/>
          </p:nvSpPr>
          <p:spPr bwMode="auto">
            <a:xfrm>
              <a:off x="3456" y="6336"/>
              <a:ext cx="14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76" name="Line 62"/>
            <p:cNvSpPr>
              <a:spLocks noChangeShapeType="1"/>
            </p:cNvSpPr>
            <p:nvPr/>
          </p:nvSpPr>
          <p:spPr bwMode="auto">
            <a:xfrm>
              <a:off x="3456" y="7344"/>
              <a:ext cx="14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77" name="Line 63"/>
            <p:cNvSpPr>
              <a:spLocks noChangeShapeType="1"/>
            </p:cNvSpPr>
            <p:nvPr/>
          </p:nvSpPr>
          <p:spPr bwMode="auto">
            <a:xfrm>
              <a:off x="3456" y="8352"/>
              <a:ext cx="14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78" name="Line 64"/>
            <p:cNvSpPr>
              <a:spLocks noChangeShapeType="1"/>
            </p:cNvSpPr>
            <p:nvPr/>
          </p:nvSpPr>
          <p:spPr bwMode="auto">
            <a:xfrm>
              <a:off x="3456" y="10368"/>
              <a:ext cx="14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79" name="Line 65"/>
            <p:cNvSpPr>
              <a:spLocks noChangeShapeType="1"/>
            </p:cNvSpPr>
            <p:nvPr/>
          </p:nvSpPr>
          <p:spPr bwMode="auto">
            <a:xfrm>
              <a:off x="3456" y="9360"/>
              <a:ext cx="14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80" name="Line 66"/>
            <p:cNvSpPr>
              <a:spLocks noChangeShapeType="1"/>
            </p:cNvSpPr>
            <p:nvPr/>
          </p:nvSpPr>
          <p:spPr bwMode="auto">
            <a:xfrm>
              <a:off x="3456" y="4608"/>
              <a:ext cx="14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81" name="Line 67"/>
            <p:cNvSpPr>
              <a:spLocks noChangeShapeType="1"/>
            </p:cNvSpPr>
            <p:nvPr/>
          </p:nvSpPr>
          <p:spPr bwMode="auto">
            <a:xfrm>
              <a:off x="3456" y="5472"/>
              <a:ext cx="14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82" name="Line 68"/>
            <p:cNvSpPr>
              <a:spLocks noChangeShapeType="1"/>
            </p:cNvSpPr>
            <p:nvPr/>
          </p:nvSpPr>
          <p:spPr bwMode="auto">
            <a:xfrm>
              <a:off x="3456" y="4608"/>
              <a:ext cx="0" cy="576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83" name="Line 69"/>
            <p:cNvSpPr>
              <a:spLocks noChangeShapeType="1"/>
            </p:cNvSpPr>
            <p:nvPr/>
          </p:nvSpPr>
          <p:spPr bwMode="auto">
            <a:xfrm>
              <a:off x="1584" y="8496"/>
              <a:ext cx="14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84" name="Line 70"/>
            <p:cNvSpPr>
              <a:spLocks noChangeShapeType="1"/>
            </p:cNvSpPr>
            <p:nvPr/>
          </p:nvSpPr>
          <p:spPr bwMode="auto">
            <a:xfrm>
              <a:off x="1584" y="9504"/>
              <a:ext cx="14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85" name="Line 71"/>
            <p:cNvSpPr>
              <a:spLocks noChangeShapeType="1"/>
            </p:cNvSpPr>
            <p:nvPr/>
          </p:nvSpPr>
          <p:spPr bwMode="auto">
            <a:xfrm>
              <a:off x="1584" y="7488"/>
              <a:ext cx="14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86" name="Line 72"/>
            <p:cNvSpPr>
              <a:spLocks noChangeShapeType="1"/>
            </p:cNvSpPr>
            <p:nvPr/>
          </p:nvSpPr>
          <p:spPr bwMode="auto">
            <a:xfrm>
              <a:off x="1584" y="6768"/>
              <a:ext cx="14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87" name="Line 73"/>
            <p:cNvSpPr>
              <a:spLocks noChangeShapeType="1"/>
            </p:cNvSpPr>
            <p:nvPr/>
          </p:nvSpPr>
          <p:spPr bwMode="auto">
            <a:xfrm>
              <a:off x="1584" y="6480"/>
              <a:ext cx="14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88" name="Line 74"/>
            <p:cNvSpPr>
              <a:spLocks noChangeShapeType="1"/>
            </p:cNvSpPr>
            <p:nvPr/>
          </p:nvSpPr>
          <p:spPr bwMode="auto">
            <a:xfrm>
              <a:off x="1584" y="4608"/>
              <a:ext cx="14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89" name="Line 75"/>
            <p:cNvSpPr>
              <a:spLocks noChangeShapeType="1"/>
            </p:cNvSpPr>
            <p:nvPr/>
          </p:nvSpPr>
          <p:spPr bwMode="auto">
            <a:xfrm>
              <a:off x="1584" y="5472"/>
              <a:ext cx="14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90" name="Line 76"/>
            <p:cNvSpPr>
              <a:spLocks noChangeShapeType="1"/>
            </p:cNvSpPr>
            <p:nvPr/>
          </p:nvSpPr>
          <p:spPr bwMode="auto">
            <a:xfrm>
              <a:off x="1584" y="4608"/>
              <a:ext cx="0" cy="187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91" name="Line 77"/>
            <p:cNvSpPr>
              <a:spLocks noChangeShapeType="1"/>
            </p:cNvSpPr>
            <p:nvPr/>
          </p:nvSpPr>
          <p:spPr bwMode="auto">
            <a:xfrm>
              <a:off x="1584" y="6768"/>
              <a:ext cx="0" cy="273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92" name="Line 78"/>
            <p:cNvSpPr>
              <a:spLocks noChangeShapeType="1"/>
            </p:cNvSpPr>
            <p:nvPr/>
          </p:nvSpPr>
          <p:spPr bwMode="auto">
            <a:xfrm>
              <a:off x="2304" y="4032"/>
              <a:ext cx="7632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93" name="Line 79"/>
            <p:cNvSpPr>
              <a:spLocks noChangeShapeType="1"/>
            </p:cNvSpPr>
            <p:nvPr/>
          </p:nvSpPr>
          <p:spPr bwMode="auto">
            <a:xfrm>
              <a:off x="6192" y="2016"/>
              <a:ext cx="0" cy="230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94" name="Line 80"/>
            <p:cNvSpPr>
              <a:spLocks noChangeShapeType="1"/>
            </p:cNvSpPr>
            <p:nvPr/>
          </p:nvSpPr>
          <p:spPr bwMode="auto">
            <a:xfrm>
              <a:off x="5040" y="2448"/>
              <a:ext cx="230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95" name="Line 81"/>
            <p:cNvSpPr>
              <a:spLocks noChangeShapeType="1"/>
            </p:cNvSpPr>
            <p:nvPr/>
          </p:nvSpPr>
          <p:spPr bwMode="auto">
            <a:xfrm>
              <a:off x="5040" y="3312"/>
              <a:ext cx="230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96" name="Line 82"/>
            <p:cNvSpPr>
              <a:spLocks noChangeShapeType="1"/>
            </p:cNvSpPr>
            <p:nvPr/>
          </p:nvSpPr>
          <p:spPr bwMode="auto">
            <a:xfrm>
              <a:off x="2304" y="4032"/>
              <a:ext cx="0" cy="28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97" name="Line 83"/>
            <p:cNvSpPr>
              <a:spLocks noChangeShapeType="1"/>
            </p:cNvSpPr>
            <p:nvPr/>
          </p:nvSpPr>
          <p:spPr bwMode="auto">
            <a:xfrm>
              <a:off x="9936" y="4032"/>
              <a:ext cx="0" cy="28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98" name="Line 84"/>
            <p:cNvSpPr>
              <a:spLocks noChangeShapeType="1"/>
            </p:cNvSpPr>
            <p:nvPr/>
          </p:nvSpPr>
          <p:spPr bwMode="auto">
            <a:xfrm>
              <a:off x="8064" y="4032"/>
              <a:ext cx="0" cy="28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99" name="Line 85"/>
            <p:cNvSpPr>
              <a:spLocks noChangeShapeType="1"/>
            </p:cNvSpPr>
            <p:nvPr/>
          </p:nvSpPr>
          <p:spPr bwMode="auto">
            <a:xfrm>
              <a:off x="4320" y="4032"/>
              <a:ext cx="0" cy="28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pic>
        <p:nvPicPr>
          <p:cNvPr id="84" name="Obrázek 8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3220" y="269091"/>
            <a:ext cx="1464833" cy="1127893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2A8BAE8-5ECE-4C18-A63E-642B7B513F7C}"/>
              </a:ext>
            </a:extLst>
          </p:cNvPr>
          <p:cNvSpPr txBox="1"/>
          <p:nvPr/>
        </p:nvSpPr>
        <p:spPr>
          <a:xfrm>
            <a:off x="10177431" y="2583128"/>
            <a:ext cx="18244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Rostoucí střední stupeň</a:t>
            </a:r>
          </a:p>
        </p:txBody>
      </p:sp>
    </p:spTree>
    <p:extLst>
      <p:ext uri="{BB962C8B-B14F-4D97-AF65-F5344CB8AC3E}">
        <p14:creationId xmlns:p14="http://schemas.microsoft.com/office/powerpoint/2010/main" val="32362753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327070" y="186762"/>
            <a:ext cx="9633420" cy="622300"/>
          </a:xfrm>
        </p:spPr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fáze (integrační)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92611" y="1587190"/>
            <a:ext cx="5575627" cy="5084048"/>
          </a:xfrm>
          <a:solidFill>
            <a:schemeClr val="accent6">
              <a:lumMod val="20000"/>
              <a:lumOff val="80000"/>
            </a:schemeClr>
          </a:solidFill>
          <a:ln w="76200" cmpd="tri">
            <a:solidFill>
              <a:srgbClr val="339966"/>
            </a:solidFill>
            <a:miter lim="800000"/>
            <a:headEnd/>
            <a:tailEnd/>
          </a:ln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Růst díky decentralizaci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Tržní expanze (získání významného postavení v určitém segmentu)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Přesun některých rozhodnutí z centrály na nižší články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Věcná dělba práce (podle výrobků, trhů, zákazníků, oblasti…)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Zaměstnanci nejsou již jen objektem řízení - spoluúčast na  řízení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Vznik autonomních celků - </a:t>
            </a:r>
            <a:r>
              <a:rPr lang="cs-CZ" altLang="cs-CZ" sz="2400" b="1" dirty="0">
                <a:solidFill>
                  <a:srgbClr val="FF0000"/>
                </a:solidFill>
              </a:rPr>
              <a:t>hospodářská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sz="2400" b="1" dirty="0">
                <a:solidFill>
                  <a:srgbClr val="FF0000"/>
                </a:solidFill>
              </a:rPr>
              <a:t>střediska </a:t>
            </a:r>
            <a:r>
              <a:rPr lang="cs-CZ" altLang="cs-CZ" sz="2400" b="1" dirty="0">
                <a:solidFill>
                  <a:srgbClr val="008080"/>
                </a:solidFill>
              </a:rPr>
              <a:t>– Profit Centra (PC – středisko maloobchodu) nebo </a:t>
            </a:r>
            <a:r>
              <a:rPr lang="cs-CZ" altLang="cs-CZ" sz="2400" b="1" dirty="0">
                <a:solidFill>
                  <a:srgbClr val="FF0000"/>
                </a:solidFill>
              </a:rPr>
              <a:t>nákladová střediska </a:t>
            </a:r>
            <a:r>
              <a:rPr lang="cs-CZ" altLang="cs-CZ" sz="2400" b="1" dirty="0">
                <a:solidFill>
                  <a:srgbClr val="008080"/>
                </a:solidFill>
              </a:rPr>
              <a:t>(mají jen náklady).</a:t>
            </a:r>
          </a:p>
        </p:txBody>
      </p:sp>
      <p:pic>
        <p:nvPicPr>
          <p:cNvPr id="10245" name="Picture 5" descr="j0412590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17283" y="24205"/>
            <a:ext cx="2109787" cy="1617663"/>
          </a:xfrm>
          <a:noFill/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3220" y="269091"/>
            <a:ext cx="1464833" cy="1127893"/>
          </a:xfrm>
          <a:prstGeom prst="rect">
            <a:avLst/>
          </a:prstGeom>
        </p:spPr>
      </p:pic>
      <p:sp>
        <p:nvSpPr>
          <p:cNvPr id="6" name="Veselý obličej 5">
            <a:extLst>
              <a:ext uri="{FF2B5EF4-FFF2-40B4-BE49-F238E27FC236}">
                <a16:creationId xmlns:a16="http://schemas.microsoft.com/office/drawing/2014/main" id="{B752A54A-EEEA-450B-A0CD-B031B44D4C69}"/>
              </a:ext>
            </a:extLst>
          </p:cNvPr>
          <p:cNvSpPr/>
          <p:nvPr/>
        </p:nvSpPr>
        <p:spPr>
          <a:xfrm>
            <a:off x="594061" y="448918"/>
            <a:ext cx="914400" cy="914400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8A39EF4B-C3DB-4E68-AB6C-BB805DE7EE53}"/>
              </a:ext>
            </a:extLst>
          </p:cNvPr>
          <p:cNvSpPr txBox="1"/>
          <p:nvPr/>
        </p:nvSpPr>
        <p:spPr>
          <a:xfrm>
            <a:off x="374665" y="80082"/>
            <a:ext cx="30706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/>
              <a:t>Nejnižší stupeň</a:t>
            </a:r>
          </a:p>
        </p:txBody>
      </p:sp>
      <p:sp>
        <p:nvSpPr>
          <p:cNvPr id="8" name="AutoShape 7">
            <a:extLst>
              <a:ext uri="{FF2B5EF4-FFF2-40B4-BE49-F238E27FC236}">
                <a16:creationId xmlns:a16="http://schemas.microsoft.com/office/drawing/2014/main" id="{28A0440B-EE32-4802-B633-256E9437CD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91458" y="497912"/>
            <a:ext cx="1120604" cy="1010371"/>
          </a:xfrm>
          <a:prstGeom prst="smileyFace">
            <a:avLst>
              <a:gd name="adj" fmla="val -4653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953CD076-612A-4412-9C2D-9EFBCFC3F0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55347" y="1819433"/>
            <a:ext cx="4776866" cy="37856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 cmpd="tri">
            <a:solidFill>
              <a:srgbClr val="339966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Krize kontroly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 b="1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/>
              <a:t>Velké množství překrývajících se hospodářských středisek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/>
              <a:t>Konkurence mezi hospodářskými středisky- poškozující celou firmu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2000" b="1" dirty="0"/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43666242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14ac0b3e-0236-46e3-b90c-869b5a57c15e"/>
</p:tagLst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1500</TotalTime>
  <Words>2285</Words>
  <Application>Microsoft Office PowerPoint</Application>
  <PresentationFormat>Širokoúhlá obrazovka</PresentationFormat>
  <Paragraphs>398</Paragraphs>
  <Slides>36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3" baseType="lpstr">
      <vt:lpstr>Arial</vt:lpstr>
      <vt:lpstr>Calibri</vt:lpstr>
      <vt:lpstr>Calibri Light</vt:lpstr>
      <vt:lpstr>Tahoma</vt:lpstr>
      <vt:lpstr>Times New Roman</vt:lpstr>
      <vt:lpstr>Wingdings</vt:lpstr>
      <vt:lpstr>Motiv Office</vt:lpstr>
      <vt:lpstr>  Organizování a modelování organizačních struktur v obchodě</vt:lpstr>
      <vt:lpstr>Prezentace aplikace PowerPoint</vt:lpstr>
      <vt:lpstr>Prezentace aplikace PowerPoint</vt:lpstr>
      <vt:lpstr>Prezentace aplikace PowerPoint</vt:lpstr>
      <vt:lpstr>1. fáze (pionýrská)</vt:lpstr>
      <vt:lpstr>2. fáze (organizační)</vt:lpstr>
      <vt:lpstr>2. fáze (organizační)</vt:lpstr>
      <vt:lpstr>Prezentace aplikace PowerPoint</vt:lpstr>
      <vt:lpstr>3. fáze (integrační)</vt:lpstr>
      <vt:lpstr>Prezentace aplikace PowerPoint</vt:lpstr>
      <vt:lpstr>Prezentace aplikace PowerPoint</vt:lpstr>
      <vt:lpstr>3. fáze (integrační)</vt:lpstr>
      <vt:lpstr>Profit Centrum - hospodářské středisko</vt:lpstr>
      <vt:lpstr>Profit Centrum - hospodářské středisko</vt:lpstr>
      <vt:lpstr>Nákladové středisko </vt:lpstr>
      <vt:lpstr>4. fáze (integrační)</vt:lpstr>
      <vt:lpstr>Znaky divize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5.fáze vývoje (poslední fáze integrační)</vt:lpstr>
      <vt:lpstr>5.fáze vývoje (integrační)</vt:lpstr>
      <vt:lpstr>Prezentace aplikace PowerPoint</vt:lpstr>
      <vt:lpstr>5.fáze vývoje (integrační)- globální firmy</vt:lpstr>
      <vt:lpstr>5.fáze vývoje (integrační)- globální firmy</vt:lpstr>
      <vt:lpstr>Marks &amp; Spencer – historický vývoj – případová studie </vt:lpstr>
      <vt:lpstr>Marks &amp; Spencer – historický vývoj – případová studie </vt:lpstr>
      <vt:lpstr>Marks &amp; Spencer – dnes – případová studie </vt:lpstr>
      <vt:lpstr>Prezentace aplikace PowerPoint</vt:lpstr>
      <vt:lpstr>Shrnutí přednášky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sta0006</cp:lastModifiedBy>
  <cp:revision>215</cp:revision>
  <dcterms:created xsi:type="dcterms:W3CDTF">2016-11-25T20:36:16Z</dcterms:created>
  <dcterms:modified xsi:type="dcterms:W3CDTF">2024-03-25T19:16:23Z</dcterms:modified>
</cp:coreProperties>
</file>