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58" r:id="rId3"/>
    <p:sldId id="263" r:id="rId4"/>
    <p:sldId id="325" r:id="rId5"/>
    <p:sldId id="350" r:id="rId6"/>
    <p:sldId id="327" r:id="rId7"/>
    <p:sldId id="328" r:id="rId8"/>
    <p:sldId id="370" r:id="rId9"/>
    <p:sldId id="371" r:id="rId10"/>
    <p:sldId id="329" r:id="rId11"/>
    <p:sldId id="330" r:id="rId12"/>
    <p:sldId id="331" r:id="rId13"/>
    <p:sldId id="333" r:id="rId14"/>
    <p:sldId id="334" r:id="rId15"/>
    <p:sldId id="368" r:id="rId16"/>
    <p:sldId id="335" r:id="rId17"/>
    <p:sldId id="336" r:id="rId18"/>
    <p:sldId id="337" r:id="rId19"/>
    <p:sldId id="338" r:id="rId20"/>
    <p:sldId id="339" r:id="rId21"/>
    <p:sldId id="359" r:id="rId22"/>
    <p:sldId id="360" r:id="rId23"/>
    <p:sldId id="351" r:id="rId24"/>
    <p:sldId id="340" r:id="rId25"/>
    <p:sldId id="341" r:id="rId26"/>
    <p:sldId id="344" r:id="rId27"/>
    <p:sldId id="343" r:id="rId28"/>
    <p:sldId id="367" r:id="rId29"/>
    <p:sldId id="353" r:id="rId30"/>
    <p:sldId id="354" r:id="rId31"/>
    <p:sldId id="355" r:id="rId32"/>
    <p:sldId id="356" r:id="rId33"/>
    <p:sldId id="363" r:id="rId34"/>
    <p:sldId id="364" r:id="rId35"/>
    <p:sldId id="362" r:id="rId36"/>
    <p:sldId id="346" r:id="rId37"/>
    <p:sldId id="365" r:id="rId38"/>
    <p:sldId id="366" r:id="rId39"/>
    <p:sldId id="348" r:id="rId40"/>
    <p:sldId id="349" r:id="rId41"/>
  </p:sldIdLst>
  <p:sldSz cx="12192000" cy="6858000"/>
  <p:notesSz cx="6858000" cy="9144000"/>
  <p:custDataLst>
    <p:tags r:id="rId43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FFFCC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2336" autoAdjust="0"/>
  </p:normalViewPr>
  <p:slideViewPr>
    <p:cSldViewPr snapToGrid="0">
      <p:cViewPr varScale="1">
        <p:scale>
          <a:sx n="76" d="100"/>
          <a:sy n="76" d="100"/>
        </p:scale>
        <p:origin x="86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lina\Documents\Se&#353;it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86949687223612"/>
          <c:y val="1.8225887810981087E-2"/>
          <c:w val="0.87753018372703417"/>
          <c:h val="0.735771361913094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List1!$B$6</c:f>
              <c:strCache>
                <c:ptCount val="1"/>
                <c:pt idx="0">
                  <c:v>SM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List1!$C$5:$F$5</c:f>
              <c:numCache>
                <c:formatCode>General</c:formatCode>
                <c:ptCount val="4"/>
                <c:pt idx="0">
                  <c:v>2004</c:v>
                </c:pt>
                <c:pt idx="1">
                  <c:v>2006</c:v>
                </c:pt>
                <c:pt idx="2">
                  <c:v>2008</c:v>
                </c:pt>
                <c:pt idx="3">
                  <c:v>2016</c:v>
                </c:pt>
              </c:numCache>
            </c:numRef>
          </c:cat>
          <c:val>
            <c:numRef>
              <c:f>List1!$C$6:$F$6</c:f>
              <c:numCache>
                <c:formatCode>General</c:formatCode>
                <c:ptCount val="4"/>
                <c:pt idx="0">
                  <c:v>845</c:v>
                </c:pt>
                <c:pt idx="1">
                  <c:v>861</c:v>
                </c:pt>
                <c:pt idx="2">
                  <c:v>868</c:v>
                </c:pt>
                <c:pt idx="3">
                  <c:v>740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09-4333-B160-FC022D9FA925}"/>
            </c:ext>
          </c:extLst>
        </c:ser>
        <c:ser>
          <c:idx val="1"/>
          <c:order val="1"/>
          <c:tx>
            <c:strRef>
              <c:f>List1!$B$7</c:f>
              <c:strCache>
                <c:ptCount val="1"/>
                <c:pt idx="0">
                  <c:v>DIS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List1!$C$5:$F$5</c:f>
              <c:numCache>
                <c:formatCode>General</c:formatCode>
                <c:ptCount val="4"/>
                <c:pt idx="0">
                  <c:v>2004</c:v>
                </c:pt>
                <c:pt idx="1">
                  <c:v>2006</c:v>
                </c:pt>
                <c:pt idx="2">
                  <c:v>2008</c:v>
                </c:pt>
                <c:pt idx="3">
                  <c:v>2016</c:v>
                </c:pt>
              </c:numCache>
            </c:numRef>
          </c:cat>
          <c:val>
            <c:numRef>
              <c:f>List1!$C$7:$F$7</c:f>
              <c:numCache>
                <c:formatCode>General</c:formatCode>
                <c:ptCount val="4"/>
                <c:pt idx="0">
                  <c:v>427</c:v>
                </c:pt>
                <c:pt idx="1">
                  <c:v>513</c:v>
                </c:pt>
                <c:pt idx="2">
                  <c:v>600</c:v>
                </c:pt>
                <c:pt idx="3">
                  <c:v>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09-4333-B160-FC022D9FA925}"/>
            </c:ext>
          </c:extLst>
        </c:ser>
        <c:ser>
          <c:idx val="2"/>
          <c:order val="2"/>
          <c:tx>
            <c:strRef>
              <c:f>List1!$B$8</c:f>
              <c:strCache>
                <c:ptCount val="1"/>
                <c:pt idx="0">
                  <c:v>HM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List1!$C$5:$F$5</c:f>
              <c:numCache>
                <c:formatCode>General</c:formatCode>
                <c:ptCount val="4"/>
                <c:pt idx="0">
                  <c:v>2004</c:v>
                </c:pt>
                <c:pt idx="1">
                  <c:v>2006</c:v>
                </c:pt>
                <c:pt idx="2">
                  <c:v>2008</c:v>
                </c:pt>
                <c:pt idx="3">
                  <c:v>2016</c:v>
                </c:pt>
              </c:numCache>
            </c:numRef>
          </c:cat>
          <c:val>
            <c:numRef>
              <c:f>List1!$C$8:$F$8</c:f>
              <c:numCache>
                <c:formatCode>General</c:formatCode>
                <c:ptCount val="4"/>
                <c:pt idx="0">
                  <c:v>161</c:v>
                </c:pt>
                <c:pt idx="1">
                  <c:v>214</c:v>
                </c:pt>
                <c:pt idx="2">
                  <c:v>246</c:v>
                </c:pt>
                <c:pt idx="3">
                  <c:v>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09-4333-B160-FC022D9FA92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08666048"/>
        <c:axId val="1626762608"/>
      </c:barChart>
      <c:catAx>
        <c:axId val="150866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26762608"/>
        <c:crosses val="autoZero"/>
        <c:auto val="1"/>
        <c:lblAlgn val="ctr"/>
        <c:lblOffset val="100"/>
        <c:noMultiLvlLbl val="0"/>
      </c:catAx>
      <c:valAx>
        <c:axId val="162676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0866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List1!$B$31</c:f>
              <c:strCache>
                <c:ptCount val="1"/>
                <c:pt idx="0">
                  <c:v>SM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List1!$C$30:$E$30</c:f>
              <c:numCache>
                <c:formatCode>General</c:formatCode>
                <c:ptCount val="3"/>
                <c:pt idx="0">
                  <c:v>2004</c:v>
                </c:pt>
                <c:pt idx="1">
                  <c:v>2006</c:v>
                </c:pt>
                <c:pt idx="2">
                  <c:v>2008</c:v>
                </c:pt>
              </c:numCache>
            </c:numRef>
          </c:cat>
          <c:val>
            <c:numRef>
              <c:f>List1!$C$31:$E$31</c:f>
              <c:numCache>
                <c:formatCode>#,##0</c:formatCode>
                <c:ptCount val="3"/>
                <c:pt idx="0">
                  <c:v>486143</c:v>
                </c:pt>
                <c:pt idx="1">
                  <c:v>479593</c:v>
                </c:pt>
                <c:pt idx="2">
                  <c:v>484897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BA-4310-B77A-91F6E2D834FA}"/>
            </c:ext>
          </c:extLst>
        </c:ser>
        <c:ser>
          <c:idx val="1"/>
          <c:order val="1"/>
          <c:tx>
            <c:strRef>
              <c:f>List1!$B$32</c:f>
              <c:strCache>
                <c:ptCount val="1"/>
                <c:pt idx="0">
                  <c:v>DIS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List1!$C$30:$E$30</c:f>
              <c:numCache>
                <c:formatCode>General</c:formatCode>
                <c:ptCount val="3"/>
                <c:pt idx="0">
                  <c:v>2004</c:v>
                </c:pt>
                <c:pt idx="1">
                  <c:v>2006</c:v>
                </c:pt>
                <c:pt idx="2">
                  <c:v>2008</c:v>
                </c:pt>
              </c:numCache>
            </c:numRef>
          </c:cat>
          <c:val>
            <c:numRef>
              <c:f>List1!$C$32:$E$32</c:f>
              <c:numCache>
                <c:formatCode>#,##0</c:formatCode>
                <c:ptCount val="3"/>
                <c:pt idx="0">
                  <c:v>291431</c:v>
                </c:pt>
                <c:pt idx="1">
                  <c:v>364014</c:v>
                </c:pt>
                <c:pt idx="2">
                  <c:v>435789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BA-4310-B77A-91F6E2D834FA}"/>
            </c:ext>
          </c:extLst>
        </c:ser>
        <c:ser>
          <c:idx val="2"/>
          <c:order val="2"/>
          <c:tx>
            <c:strRef>
              <c:f>List1!$B$33</c:f>
              <c:strCache>
                <c:ptCount val="1"/>
                <c:pt idx="0">
                  <c:v>HM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List1!$C$30:$E$30</c:f>
              <c:numCache>
                <c:formatCode>General</c:formatCode>
                <c:ptCount val="3"/>
                <c:pt idx="0">
                  <c:v>2004</c:v>
                </c:pt>
                <c:pt idx="1">
                  <c:v>2006</c:v>
                </c:pt>
                <c:pt idx="2">
                  <c:v>2008</c:v>
                </c:pt>
              </c:numCache>
            </c:numRef>
          </c:cat>
          <c:val>
            <c:numRef>
              <c:f>List1!$C$33:$E$33</c:f>
              <c:numCache>
                <c:formatCode>#,##0</c:formatCode>
                <c:ptCount val="3"/>
                <c:pt idx="0">
                  <c:v>790854</c:v>
                </c:pt>
                <c:pt idx="1">
                  <c:v>1018760</c:v>
                </c:pt>
                <c:pt idx="2">
                  <c:v>1148160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BA-4310-B77A-91F6E2D834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569026136"/>
        <c:axId val="569032408"/>
      </c:barChart>
      <c:catAx>
        <c:axId val="569026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69032408"/>
        <c:crosses val="autoZero"/>
        <c:auto val="1"/>
        <c:lblAlgn val="ctr"/>
        <c:lblOffset val="100"/>
        <c:noMultiLvlLbl val="0"/>
      </c:catAx>
      <c:valAx>
        <c:axId val="569032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69026136"/>
        <c:crosses val="autoZero"/>
        <c:crossBetween val="between"/>
      </c:valAx>
      <c:spPr>
        <a:solidFill>
          <a:srgbClr val="008080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BA824-12C1-4D2A-8701-A8D9592850D3}" type="datetimeFigureOut">
              <a:rPr lang="cs-CZ" smtClean="0"/>
              <a:t>01.04.2024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5905E-F08C-4E22-BC16-58B332AD27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0229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5905E-F08C-4E22-BC16-58B332AD276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7177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28333D1-2BFB-4F7D-A02A-5ED929A50151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5054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2285" y="609600"/>
            <a:ext cx="10771716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12284" y="1981200"/>
            <a:ext cx="508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5484" y="1981200"/>
            <a:ext cx="508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A37E8E3-400C-4BA1-AFFB-3AD4D0AFF189}" type="slidenum">
              <a:rPr lang="cs-CZ" altLang="cs-CZ"/>
              <a:pPr lvl="1">
                <a:defRPr/>
              </a:pPr>
              <a:t>‹#›</a:t>
            </a:fld>
            <a:endParaRPr lang="cs-CZ" altLang="cs-CZ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77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01.04.2024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01.04.2024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01.04.2024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ctr"/>
            <a:br>
              <a:rPr lang="cs-CZ" sz="5400" dirty="0"/>
            </a:br>
            <a:br>
              <a:rPr lang="cs-CZ" sz="5400" dirty="0"/>
            </a:br>
            <a:r>
              <a:rPr lang="cs-CZ" sz="5400" b="1" dirty="0">
                <a:solidFill>
                  <a:schemeClr val="bg1"/>
                </a:solidFill>
              </a:rPr>
              <a:t>Koncentrace a kooperace </a:t>
            </a:r>
            <a:br>
              <a:rPr lang="cs-CZ" sz="5400" b="1" dirty="0">
                <a:solidFill>
                  <a:schemeClr val="bg1"/>
                </a:solidFill>
              </a:rPr>
            </a:br>
            <a:r>
              <a:rPr lang="cs-CZ" sz="5400" b="1" dirty="0">
                <a:solidFill>
                  <a:schemeClr val="bg1"/>
                </a:solidFill>
              </a:rPr>
              <a:t>v obchodě</a:t>
            </a: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  <a:p>
            <a:pPr algn="r"/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57"/>
          <p:cNvSpPr>
            <a:spLocks noChangeArrowheads="1"/>
          </p:cNvSpPr>
          <p:nvPr/>
        </p:nvSpPr>
        <p:spPr bwMode="auto">
          <a:xfrm>
            <a:off x="1919288" y="3489325"/>
            <a:ext cx="6684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latin typeface="Arial" panose="020B0604020202020204" pitchFamily="34" charset="0"/>
            </a:endParaRPr>
          </a:p>
        </p:txBody>
      </p:sp>
      <p:sp>
        <p:nvSpPr>
          <p:cNvPr id="22531" name="Rectangle 244"/>
          <p:cNvSpPr>
            <a:spLocks noChangeArrowheads="1"/>
          </p:cNvSpPr>
          <p:nvPr/>
        </p:nvSpPr>
        <p:spPr bwMode="auto">
          <a:xfrm>
            <a:off x="-1908175" y="50466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2532" name="Line 254"/>
          <p:cNvSpPr>
            <a:spLocks noChangeShapeType="1"/>
          </p:cNvSpPr>
          <p:nvPr/>
        </p:nvSpPr>
        <p:spPr bwMode="auto">
          <a:xfrm>
            <a:off x="5448300" y="4868863"/>
            <a:ext cx="0" cy="14398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3" name="Line 258"/>
          <p:cNvSpPr>
            <a:spLocks noChangeShapeType="1"/>
          </p:cNvSpPr>
          <p:nvPr/>
        </p:nvSpPr>
        <p:spPr bwMode="auto">
          <a:xfrm>
            <a:off x="7896225" y="4941888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4" name="TextovéPole 9"/>
          <p:cNvSpPr txBox="1">
            <a:spLocks noChangeArrowheads="1"/>
          </p:cNvSpPr>
          <p:nvPr/>
        </p:nvSpPr>
        <p:spPr bwMode="auto">
          <a:xfrm>
            <a:off x="404734" y="107951"/>
            <a:ext cx="1061322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rgbClr val="008080"/>
                </a:solidFill>
              </a:rPr>
              <a:t>Vývoj koncentračního koeficientu u rychloobrátkového zboží – k</a:t>
            </a:r>
            <a:r>
              <a:rPr lang="cs-CZ" altLang="cs-CZ" baseline="-25000" dirty="0">
                <a:solidFill>
                  <a:srgbClr val="008080"/>
                </a:solidFill>
              </a:rPr>
              <a:t>10</a:t>
            </a:r>
            <a:endParaRPr lang="cs-CZ" altLang="cs-CZ" dirty="0">
              <a:solidFill>
                <a:srgbClr val="008080"/>
              </a:solidFill>
            </a:endParaRPr>
          </a:p>
        </p:txBody>
      </p:sp>
      <p:pic>
        <p:nvPicPr>
          <p:cNvPr id="22536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58" y="1117601"/>
            <a:ext cx="8649325" cy="3714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</p:pic>
      <p:sp>
        <p:nvSpPr>
          <p:cNvPr id="22537" name="TextovéPole 3"/>
          <p:cNvSpPr txBox="1">
            <a:spLocks noChangeArrowheads="1"/>
          </p:cNvSpPr>
          <p:nvPr/>
        </p:nvSpPr>
        <p:spPr bwMode="auto">
          <a:xfrm>
            <a:off x="404734" y="4868863"/>
            <a:ext cx="11552601" cy="193899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solidFill>
                  <a:srgbClr val="FF0000"/>
                </a:solidFill>
              </a:rPr>
              <a:t>2012:</a:t>
            </a:r>
            <a:r>
              <a:rPr lang="cs-CZ" sz="2400" dirty="0">
                <a:solidFill>
                  <a:srgbClr val="FF0000"/>
                </a:solidFill>
              </a:rPr>
              <a:t>Deset největších rychloobrátkových řetězců kontroluje 66 % trhu. </a:t>
            </a:r>
            <a:endParaRPr lang="cs-CZ" altLang="cs-CZ" sz="24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</a:rPr>
              <a:t>2017: </a:t>
            </a:r>
            <a:r>
              <a:rPr lang="cs-CZ" sz="2400" dirty="0">
                <a:solidFill>
                  <a:srgbClr val="FF0000"/>
                </a:solidFill>
              </a:rPr>
              <a:t>Deset největších rychloobrátkových řetězců kontroluje 75 % trhu. </a:t>
            </a:r>
            <a:endParaRPr lang="cs-CZ" altLang="cs-CZ" sz="24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</a:rPr>
              <a:t>2017: </a:t>
            </a:r>
            <a:r>
              <a:rPr lang="cs-CZ" altLang="cs-CZ" sz="2400" b="1" dirty="0">
                <a:solidFill>
                  <a:srgbClr val="FF0000"/>
                </a:solidFill>
              </a:rPr>
              <a:t>V třiceti největších řetězcích </a:t>
            </a:r>
            <a:r>
              <a:rPr lang="cs-CZ" altLang="cs-CZ" sz="2400" dirty="0">
                <a:solidFill>
                  <a:srgbClr val="FF0000"/>
                </a:solidFill>
              </a:rPr>
              <a:t>s převahou rychloobrátkového zboží, které celkem vytváří roční tržby 392 miliard korun – největší podíl mají němečtí majitelé 39,8 procenta. Na tuzemské firmy připadá 23,1 procenta, nizozemští vlastníci ovládají 18,1 procenta.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503" y="168858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39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844108" y="96530"/>
            <a:ext cx="8078787" cy="865188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dirty="0">
                <a:solidFill>
                  <a:srgbClr val="008080"/>
                </a:solidFill>
              </a:rPr>
              <a:t>Herfindahlův-Hirschmanův index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44108" y="1403923"/>
            <a:ext cx="3810000" cy="2311400"/>
          </a:xfrm>
          <a:solidFill>
            <a:srgbClr val="FFC000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b="1" dirty="0">
                <a:solidFill>
                  <a:srgbClr val="008080"/>
                </a:solidFill>
              </a:rPr>
              <a:t>Vyjadřuje váženou sumu tržních podílů všech firem v odvětví</a:t>
            </a:r>
            <a:endParaRPr lang="cs-CZ" altLang="cs-CZ" sz="2000" b="1" u="sng" dirty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>
                <a:solidFill>
                  <a:srgbClr val="008080"/>
                </a:solidFill>
              </a:rPr>
              <a:t>Váhou jsou tržní podíly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rgbClr val="008080"/>
                </a:solidFill>
              </a:rPr>
              <a:t>    v relativním vyjádření, vypočtené jako poměr obratu i-té firmy k celkovému obratu</a:t>
            </a:r>
            <a:r>
              <a:rPr lang="cs-CZ" altLang="cs-CZ" dirty="0">
                <a:solidFill>
                  <a:srgbClr val="008080"/>
                </a:solidFill>
              </a:rPr>
              <a:t> 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973932" y="4252914"/>
            <a:ext cx="3279775" cy="212407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2355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88850"/>
              </p:ext>
            </p:extLst>
          </p:nvPr>
        </p:nvGraphicFramePr>
        <p:xfrm>
          <a:off x="940659" y="4215935"/>
          <a:ext cx="3357562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name="Rovnice" r:id="rId3" imgW="1935480" imgH="1144524" progId="Equation.3">
                  <p:embed/>
                </p:oleObj>
              </mc:Choice>
              <mc:Fallback>
                <p:oleObj name="Rovnice" r:id="rId3" imgW="1935480" imgH="1144524" progId="Equation.3">
                  <p:embed/>
                  <p:pic>
                    <p:nvPicPr>
                      <p:cNvPr id="2355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659" y="4215935"/>
                        <a:ext cx="3357562" cy="214312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305550" y="5018765"/>
            <a:ext cx="3816350" cy="1508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rgbClr val="008080"/>
                </a:solidFill>
              </a:rPr>
              <a:t>HHI:	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rgbClr val="008080"/>
                </a:solidFill>
              </a:rPr>
              <a:t>x </a:t>
            </a:r>
            <a:r>
              <a:rPr lang="cs-CZ" altLang="cs-CZ" sz="2000" baseline="-25000" dirty="0">
                <a:solidFill>
                  <a:srgbClr val="008080"/>
                </a:solidFill>
              </a:rPr>
              <a:t>i</a:t>
            </a:r>
            <a:r>
              <a:rPr lang="cs-CZ" altLang="cs-CZ" sz="2000" dirty="0">
                <a:solidFill>
                  <a:srgbClr val="008080"/>
                </a:solidFill>
              </a:rPr>
              <a:t>- obrat i-té firmy odvětví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rgbClr val="008080"/>
                </a:solidFill>
              </a:rPr>
              <a:t>n - počet firem v odvětví.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 dirty="0">
              <a:solidFill>
                <a:srgbClr val="000099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rgbClr val="000099"/>
              </a:solidFill>
            </a:endParaRPr>
          </a:p>
        </p:txBody>
      </p:sp>
      <p:graphicFrame>
        <p:nvGraphicFramePr>
          <p:cNvPr id="88182" name="Group 11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29715921"/>
              </p:ext>
            </p:extLst>
          </p:nvPr>
        </p:nvGraphicFramePr>
        <p:xfrm>
          <a:off x="5096657" y="1700214"/>
          <a:ext cx="5025243" cy="3017835"/>
        </p:xfrm>
        <a:graphic>
          <a:graphicData uri="http://schemas.openxmlformats.org/drawingml/2006/table">
            <a:tbl>
              <a:tblPr/>
              <a:tblGrid>
                <a:gridCol w="1193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9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2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147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Hodnota HHI (body)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Relevantní trh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9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od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9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nekoncentrovaný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4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1001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1800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mírně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koncentrovaný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4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1801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9999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vysoce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koncentrovaný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98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10 000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monopolní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589" name="Text Box 116"/>
          <p:cNvSpPr txBox="1">
            <a:spLocks noChangeArrowheads="1"/>
          </p:cNvSpPr>
          <p:nvPr/>
        </p:nvSpPr>
        <p:spPr bwMode="auto">
          <a:xfrm>
            <a:off x="6238706" y="672517"/>
            <a:ext cx="3744912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Stupeň koncentrace trhu v závislosti na hodnotě HHI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72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387786" y="1076456"/>
            <a:ext cx="3629577" cy="4154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/>
              <a:t>Příklad (modelová situace):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/>
              <a:t>V odvětví obchodu dané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/>
              <a:t>země máme v následující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/>
              <a:t>tabulce obrat 10 největších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/>
              <a:t>firem: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/>
              <a:t>Úkol: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/>
              <a:t>Vypočtěte  k1,  k5.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/>
              <a:t>Vypočtěte stupeň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/>
              <a:t>koncentrace trhu v závislosti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/>
              <a:t>na hodnotě HHI.</a:t>
            </a:r>
          </a:p>
        </p:txBody>
      </p:sp>
      <p:graphicFrame>
        <p:nvGraphicFramePr>
          <p:cNvPr id="90513" name="Group 4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666026"/>
              </p:ext>
            </p:extLst>
          </p:nvPr>
        </p:nvGraphicFramePr>
        <p:xfrm>
          <a:off x="4440239" y="188914"/>
          <a:ext cx="5975349" cy="5608635"/>
        </p:xfrm>
        <a:graphic>
          <a:graphicData uri="http://schemas.openxmlformats.org/drawingml/2006/table">
            <a:tbl>
              <a:tblPr/>
              <a:tblGrid>
                <a:gridCol w="776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8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4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90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58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Poř.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Obrat (v tis. Kč)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váha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Váha krát 100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</a:t>
                      </a: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k5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( )</a:t>
                      </a:r>
                      <a:r>
                        <a:rPr kumimoji="0" lang="cs-CZ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3 220 000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0.25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</a:t>
                      </a: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(k1)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625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3 210 000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0.25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625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3 200 000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0.25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625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2 180 000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0.17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      </a:t>
                      </a: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93%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150 000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140 000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140 000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130 000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0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∑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12 700 000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Cca 1,0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4659" name="Text Box 400"/>
          <p:cNvSpPr txBox="1">
            <a:spLocks noChangeArrowheads="1"/>
          </p:cNvSpPr>
          <p:nvPr/>
        </p:nvSpPr>
        <p:spPr bwMode="auto">
          <a:xfrm>
            <a:off x="623889" y="188914"/>
            <a:ext cx="3816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Výpočet:</a:t>
            </a:r>
          </a:p>
        </p:txBody>
      </p:sp>
      <p:sp>
        <p:nvSpPr>
          <p:cNvPr id="24660" name="TextovéPole 1"/>
          <p:cNvSpPr txBox="1">
            <a:spLocks noChangeArrowheads="1"/>
          </p:cNvSpPr>
          <p:nvPr/>
        </p:nvSpPr>
        <p:spPr bwMode="auto">
          <a:xfrm>
            <a:off x="4440238" y="6060919"/>
            <a:ext cx="59753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Trh je vysoce koncentrovaný (1801-9999)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503" y="168858"/>
            <a:ext cx="1464833" cy="1127893"/>
          </a:xfrm>
          <a:prstGeom prst="rect">
            <a:avLst/>
          </a:prstGeom>
        </p:spPr>
      </p:pic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1E7184A1-72D0-4E7C-B873-1B7A57463C5F}"/>
              </a:ext>
            </a:extLst>
          </p:cNvPr>
          <p:cNvCxnSpPr/>
          <p:nvPr/>
        </p:nvCxnSpPr>
        <p:spPr>
          <a:xfrm>
            <a:off x="8877300" y="1296751"/>
            <a:ext cx="0" cy="13702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862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53699" y="229217"/>
            <a:ext cx="7790104" cy="1325563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b="1" dirty="0">
                <a:solidFill>
                  <a:srgbClr val="008080"/>
                </a:solidFill>
              </a:rPr>
              <a:t>Formy koncentrace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1403" y="1357110"/>
            <a:ext cx="7772400" cy="167489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/>
            <a:r>
              <a:rPr lang="cs-CZ" altLang="cs-CZ" b="1" dirty="0">
                <a:solidFill>
                  <a:srgbClr val="008080"/>
                </a:solidFill>
              </a:rPr>
              <a:t>Provozní a sortimentní</a:t>
            </a:r>
          </a:p>
          <a:p>
            <a:pPr algn="ctr"/>
            <a:r>
              <a:rPr lang="cs-CZ" altLang="cs-CZ" b="1" dirty="0">
                <a:solidFill>
                  <a:srgbClr val="008080"/>
                </a:solidFill>
              </a:rPr>
              <a:t>Prostorová </a:t>
            </a:r>
          </a:p>
          <a:p>
            <a:pPr algn="ctr" eaLnBrk="1" hangingPunct="1"/>
            <a:r>
              <a:rPr lang="cs-CZ" altLang="cs-CZ" b="1" dirty="0">
                <a:solidFill>
                  <a:srgbClr val="008080"/>
                </a:solidFill>
              </a:rPr>
              <a:t>Organizační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134C7B3-6F62-4629-9FEC-56793E9C6F63}"/>
              </a:ext>
            </a:extLst>
          </p:cNvPr>
          <p:cNvSpPr txBox="1"/>
          <p:nvPr/>
        </p:nvSpPr>
        <p:spPr>
          <a:xfrm>
            <a:off x="714376" y="3848100"/>
            <a:ext cx="9793118" cy="2677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400" b="1" dirty="0">
                <a:solidFill>
                  <a:srgbClr val="008080"/>
                </a:solidFill>
              </a:rPr>
              <a:t>K zopakování:</a:t>
            </a:r>
          </a:p>
          <a:p>
            <a:pPr algn="just"/>
            <a:r>
              <a:rPr lang="cs-CZ" sz="2400" b="1" dirty="0">
                <a:solidFill>
                  <a:srgbClr val="FF0000"/>
                </a:solidFill>
              </a:rPr>
              <a:t>Provozní a sortimentní koncentrace</a:t>
            </a:r>
            <a:r>
              <a:rPr lang="cs-CZ" sz="2400" b="1" dirty="0">
                <a:solidFill>
                  <a:srgbClr val="008080"/>
                </a:solidFill>
              </a:rPr>
              <a:t>-</a:t>
            </a:r>
            <a:r>
              <a:rPr lang="cs-CZ" sz="2400" dirty="0">
                <a:solidFill>
                  <a:srgbClr val="008080"/>
                </a:solidFill>
              </a:rPr>
              <a:t>je charakteristická růstem průměrné velikosti prodejen i skladů. Jádrem maloobchodní sítě se tak stávají velkokapacitní prodejny typu supermarketů, hypermarketů a diskontů.   </a:t>
            </a:r>
          </a:p>
          <a:p>
            <a:pPr algn="just"/>
            <a:r>
              <a:rPr lang="cs-CZ" sz="2400" b="1" dirty="0">
                <a:solidFill>
                  <a:srgbClr val="FF0000"/>
                </a:solidFill>
              </a:rPr>
              <a:t>Prostorová</a:t>
            </a:r>
            <a:r>
              <a:rPr lang="cs-CZ" sz="2400" b="1" dirty="0">
                <a:solidFill>
                  <a:srgbClr val="008080"/>
                </a:solidFill>
              </a:rPr>
              <a:t> </a:t>
            </a:r>
            <a:r>
              <a:rPr lang="cs-CZ" sz="2400" b="1" dirty="0">
                <a:solidFill>
                  <a:srgbClr val="FF0000"/>
                </a:solidFill>
              </a:rPr>
              <a:t>koncentrace</a:t>
            </a:r>
            <a:r>
              <a:rPr lang="cs-CZ" sz="2400" dirty="0">
                <a:solidFill>
                  <a:srgbClr val="008080"/>
                </a:solidFill>
              </a:rPr>
              <a:t>-horizontální marketingové systémy představují prostorovou koncentraci (nákupní centra…).  Prostorová koncentrace je spojená také s organizační koncentrací. </a:t>
            </a:r>
          </a:p>
        </p:txBody>
      </p:sp>
    </p:spTree>
    <p:extLst>
      <p:ext uri="{BB962C8B-B14F-4D97-AF65-F5344CB8AC3E}">
        <p14:creationId xmlns:p14="http://schemas.microsoft.com/office/powerpoint/2010/main" val="3096265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229217"/>
            <a:ext cx="9491087" cy="7921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2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Provozní a sortimentní koncentrace -</a:t>
            </a:r>
            <a:br>
              <a:rPr lang="cs-CZ" sz="32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vývoj počtu velkokapacitních prodejen v ČR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831" y="45179"/>
            <a:ext cx="1464833" cy="1127893"/>
          </a:xfrm>
          <a:prstGeom prst="rect">
            <a:avLst/>
          </a:prstGeom>
        </p:spPr>
      </p:pic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C04D5708-817D-488B-86CF-F064458567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9360040"/>
              </p:ext>
            </p:extLst>
          </p:nvPr>
        </p:nvGraphicFramePr>
        <p:xfrm>
          <a:off x="0" y="1173072"/>
          <a:ext cx="4858797" cy="4272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ED6456E9-F900-45EF-B3B5-CAEB9CE96E3B}"/>
              </a:ext>
            </a:extLst>
          </p:cNvPr>
          <p:cNvSpPr txBox="1"/>
          <p:nvPr/>
        </p:nvSpPr>
        <p:spPr>
          <a:xfrm>
            <a:off x="217980" y="6089301"/>
            <a:ext cx="1042558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2020-dle dostupných zdrojů:  HM přes 300, SM a DIS (cca 1440), síť v přepočtu na obyv. patří k nejhustším na světě, menší formáty ubývají.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774CBE9-44A9-4A77-83A4-CB5E83312347}"/>
              </a:ext>
            </a:extLst>
          </p:cNvPr>
          <p:cNvSpPr/>
          <p:nvPr/>
        </p:nvSpPr>
        <p:spPr>
          <a:xfrm>
            <a:off x="192593" y="5313341"/>
            <a:ext cx="28838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https://ct24.ceskatelevize.cz/domaci/3044795-cesko-jako-velmoc-supermarketu-konkurence-likviduje-mensi-puvodni-obchody</a:t>
            </a:r>
          </a:p>
        </p:txBody>
      </p:sp>
      <p:pic>
        <p:nvPicPr>
          <p:cNvPr id="5122" name="Picture 2" descr="https://www.retailnews.cz/wp-content/uploads/2022/02/08022202.jpg">
            <a:extLst>
              <a:ext uri="{FF2B5EF4-FFF2-40B4-BE49-F238E27FC236}">
                <a16:creationId xmlns:a16="http://schemas.microsoft.com/office/drawing/2014/main" id="{29A0E789-2B0A-40C1-A7B4-8320724E9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725" y="1294616"/>
            <a:ext cx="7319939" cy="464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8A090C0-081B-495F-9276-B48CE61A59E7}"/>
              </a:ext>
            </a:extLst>
          </p:cNvPr>
          <p:cNvSpPr txBox="1"/>
          <p:nvPr/>
        </p:nvSpPr>
        <p:spPr>
          <a:xfrm>
            <a:off x="7906512" y="1021380"/>
            <a:ext cx="2451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Období 2016 - 2021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5AAC36C-4312-4DDB-904D-B3EDBF5CED0D}"/>
              </a:ext>
            </a:extLst>
          </p:cNvPr>
          <p:cNvSpPr/>
          <p:nvPr/>
        </p:nvSpPr>
        <p:spPr>
          <a:xfrm>
            <a:off x="10847738" y="5889491"/>
            <a:ext cx="1237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/>
              <a:t>https://www.retailnews.cz/aktualne/obchodni-retezce-v-roce-2021-v-ceske-republice-vyrazne-posilovaly/</a:t>
            </a:r>
          </a:p>
        </p:txBody>
      </p:sp>
    </p:spTree>
    <p:extLst>
      <p:ext uri="{BB962C8B-B14F-4D97-AF65-F5344CB8AC3E}">
        <p14:creationId xmlns:p14="http://schemas.microsoft.com/office/powerpoint/2010/main" val="1782111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229217"/>
            <a:ext cx="9189636" cy="7921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Provozní a sortimentní koncentrace - 2019</a:t>
            </a:r>
            <a:br>
              <a:rPr lang="cs-CZ" sz="3200" b="1" dirty="0">
                <a:solidFill>
                  <a:srgbClr val="008080"/>
                </a:solidFill>
              </a:rPr>
            </a:br>
            <a:r>
              <a:rPr lang="cs-CZ" sz="3200" b="1" dirty="0">
                <a:solidFill>
                  <a:srgbClr val="FF0000"/>
                </a:solidFill>
              </a:rPr>
              <a:t>Případová studie </a:t>
            </a:r>
            <a:r>
              <a:rPr lang="cs-CZ" sz="3200" b="1" dirty="0">
                <a:solidFill>
                  <a:srgbClr val="008080"/>
                </a:solidFill>
              </a:rPr>
              <a:t>- </a:t>
            </a:r>
            <a:r>
              <a:rPr lang="cs-CZ" sz="3200" dirty="0" err="1">
                <a:solidFill>
                  <a:srgbClr val="008080"/>
                </a:solidFill>
              </a:rPr>
              <a:t>Nielsen</a:t>
            </a:r>
            <a:r>
              <a:rPr lang="cs-CZ" sz="3200" dirty="0">
                <a:solidFill>
                  <a:srgbClr val="008080"/>
                </a:solidFill>
              </a:rPr>
              <a:t> </a:t>
            </a:r>
            <a:r>
              <a:rPr lang="cs-CZ" sz="3200" dirty="0" err="1">
                <a:solidFill>
                  <a:srgbClr val="008080"/>
                </a:solidFill>
              </a:rPr>
              <a:t>Shopper</a:t>
            </a:r>
            <a:r>
              <a:rPr lang="cs-CZ" sz="3200" dirty="0">
                <a:solidFill>
                  <a:srgbClr val="008080"/>
                </a:solidFill>
              </a:rPr>
              <a:t> </a:t>
            </a:r>
            <a:r>
              <a:rPr lang="cs-CZ" sz="3200" dirty="0" err="1">
                <a:solidFill>
                  <a:srgbClr val="008080"/>
                </a:solidFill>
              </a:rPr>
              <a:t>Trends</a:t>
            </a:r>
            <a:r>
              <a:rPr lang="cs-CZ" sz="3200" dirty="0">
                <a:solidFill>
                  <a:srgbClr val="008080"/>
                </a:solidFill>
              </a:rPr>
              <a:t> </a:t>
            </a:r>
            <a:endParaRPr lang="cs-CZ" sz="3200" b="1" dirty="0">
              <a:solidFill>
                <a:srgbClr val="00808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843" y="-22581"/>
            <a:ext cx="1464833" cy="112789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A62479B-FDA1-4A10-8658-3D90E6586957}"/>
              </a:ext>
            </a:extLst>
          </p:cNvPr>
          <p:cNvSpPr txBox="1"/>
          <p:nvPr/>
        </p:nvSpPr>
        <p:spPr>
          <a:xfrm>
            <a:off x="180975" y="1189244"/>
            <a:ext cx="11630025" cy="563231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400" dirty="0"/>
              <a:t>● v posledních letech nejrychleji rostou </a:t>
            </a:r>
            <a:r>
              <a:rPr lang="cs-CZ" sz="2400" b="1" dirty="0">
                <a:solidFill>
                  <a:srgbClr val="FF0000"/>
                </a:solidFill>
              </a:rPr>
              <a:t>diskontní prodejny </a:t>
            </a:r>
            <a:r>
              <a:rPr lang="cs-CZ" sz="2400" b="1" dirty="0"/>
              <a:t>a </a:t>
            </a:r>
            <a:r>
              <a:rPr lang="cs-CZ" sz="2400" b="1" dirty="0">
                <a:solidFill>
                  <a:srgbClr val="FF0000"/>
                </a:solidFill>
              </a:rPr>
              <a:t>drogerie</a:t>
            </a:r>
            <a:r>
              <a:rPr lang="cs-CZ" sz="2400" b="1" dirty="0"/>
              <a:t>, </a:t>
            </a:r>
            <a:r>
              <a:rPr lang="cs-CZ" sz="2400" dirty="0"/>
              <a:t>při pohledu na skupiny zboží se nejvíce daří čerstvým potravinám a nápojům.</a:t>
            </a:r>
          </a:p>
          <a:p>
            <a:pPr algn="just"/>
            <a:r>
              <a:rPr lang="cs-CZ" sz="2400" dirty="0"/>
              <a:t>● jednotlivým prodejním formátům se nedaří stejně,</a:t>
            </a:r>
            <a:r>
              <a:rPr lang="cs-CZ" sz="2400" b="1" dirty="0"/>
              <a:t> </a:t>
            </a:r>
            <a:r>
              <a:rPr lang="cs-CZ" sz="2400" b="1" dirty="0">
                <a:solidFill>
                  <a:srgbClr val="FF0000"/>
                </a:solidFill>
              </a:rPr>
              <a:t>v posledních letech sledujeme postupné oslabování největších formátů (HM) </a:t>
            </a:r>
            <a:r>
              <a:rPr lang="cs-CZ" sz="2400" dirty="0"/>
              <a:t>na úkor menších supermarketů a diskontních prodejen. </a:t>
            </a:r>
          </a:p>
          <a:p>
            <a:pPr algn="just"/>
            <a:r>
              <a:rPr lang="cs-CZ" sz="2400" dirty="0"/>
              <a:t>● způsobuje to: </a:t>
            </a:r>
            <a:r>
              <a:rPr lang="cs-CZ" sz="2400" b="1" dirty="0">
                <a:solidFill>
                  <a:srgbClr val="FF0000"/>
                </a:solidFill>
              </a:rPr>
              <a:t>růst velikosti nákupního koše </a:t>
            </a:r>
            <a:r>
              <a:rPr lang="cs-CZ" sz="2400" b="1" dirty="0"/>
              <a:t>v menších prodejnách a také </a:t>
            </a:r>
            <a:r>
              <a:rPr lang="cs-CZ" sz="2400" b="1" dirty="0">
                <a:solidFill>
                  <a:srgbClr val="FF0000"/>
                </a:solidFill>
              </a:rPr>
              <a:t>nárůst počtu zákazníků menších prodejen. </a:t>
            </a:r>
          </a:p>
          <a:p>
            <a:pPr algn="just"/>
            <a:r>
              <a:rPr lang="cs-CZ" sz="2400" dirty="0"/>
              <a:t>● čeští spotřebitelé častěji vyhledávají </a:t>
            </a:r>
            <a:r>
              <a:rPr lang="cs-CZ" sz="2400" b="1" dirty="0">
                <a:solidFill>
                  <a:srgbClr val="FF0000"/>
                </a:solidFill>
              </a:rPr>
              <a:t>komfortnější a rychlejší nakupování na menší prodejní ploše </a:t>
            </a:r>
            <a:r>
              <a:rPr lang="cs-CZ" sz="2400" dirty="0"/>
              <a:t>s uspokojující šíří sortimentu. Tyto potřeby dokáží uspokojit právě diskonty a supermarkety. </a:t>
            </a:r>
          </a:p>
          <a:p>
            <a:pPr algn="just"/>
            <a:r>
              <a:rPr lang="cs-CZ" sz="2400" dirty="0"/>
              <a:t>● rostoucí popularitě se těší i </a:t>
            </a:r>
            <a:r>
              <a:rPr lang="cs-CZ" sz="2400" dirty="0">
                <a:solidFill>
                  <a:srgbClr val="FF0000"/>
                </a:solidFill>
              </a:rPr>
              <a:t>drogerie, </a:t>
            </a:r>
            <a:r>
              <a:rPr lang="cs-CZ" sz="2400" dirty="0"/>
              <a:t>roste jejich počet i celkový obrat, což svědčí o rostoucí oblibě nakupování drogistického zboží </a:t>
            </a:r>
            <a:r>
              <a:rPr lang="cs-CZ" sz="2400" dirty="0">
                <a:solidFill>
                  <a:srgbClr val="FF0000"/>
                </a:solidFill>
              </a:rPr>
              <a:t>ve specializovaných prodejnách. </a:t>
            </a:r>
          </a:p>
          <a:p>
            <a:pPr algn="just"/>
            <a:r>
              <a:rPr lang="cs-CZ" sz="2400" dirty="0"/>
              <a:t>● na opačné straně jsou prodejny s nejmenší prodejní plochou, tzv. tradiční </a:t>
            </a:r>
            <a:r>
              <a:rPr lang="cs-CZ" sz="2400" dirty="0">
                <a:solidFill>
                  <a:srgbClr val="FF0000"/>
                </a:solidFill>
              </a:rPr>
              <a:t>smíšené prodejny, </a:t>
            </a:r>
            <a:r>
              <a:rPr lang="cs-CZ" sz="2400" dirty="0"/>
              <a:t>které v dlouhodobém horizontu výrazně ztrácí – ve srovnání s obdobím před 10 lety se jejich počet snížil o 14 % a nadále klesá.“ </a:t>
            </a:r>
            <a:r>
              <a:rPr lang="cs-CZ" sz="2400" dirty="0">
                <a:solidFill>
                  <a:srgbClr val="FF0000"/>
                </a:solidFill>
              </a:rPr>
              <a:t>(zejména ve venkovském prostoru)</a:t>
            </a:r>
          </a:p>
        </p:txBody>
      </p:sp>
    </p:spTree>
    <p:extLst>
      <p:ext uri="{BB962C8B-B14F-4D97-AF65-F5344CB8AC3E}">
        <p14:creationId xmlns:p14="http://schemas.microsoft.com/office/powerpoint/2010/main" val="3984454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9" y="260351"/>
            <a:ext cx="8078787" cy="7921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2800" b="1" dirty="0">
                <a:solidFill>
                  <a:srgbClr val="008080"/>
                </a:solidFill>
              </a:rPr>
              <a:t>Provozní a sortimentní koncentrace-</a:t>
            </a:r>
            <a:br>
              <a:rPr lang="cs-CZ" sz="2800" b="1" dirty="0">
                <a:solidFill>
                  <a:srgbClr val="008080"/>
                </a:solidFill>
              </a:rPr>
            </a:br>
            <a:r>
              <a:rPr lang="cs-CZ" sz="2800" b="1" dirty="0">
                <a:solidFill>
                  <a:srgbClr val="008080"/>
                </a:solidFill>
              </a:rPr>
              <a:t>vývoj prodejních ploch v ČR</a:t>
            </a:r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190314302"/>
              </p:ext>
            </p:extLst>
          </p:nvPr>
        </p:nvGraphicFramePr>
        <p:xfrm>
          <a:off x="303526" y="1164327"/>
          <a:ext cx="9949258" cy="4974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2" y="36434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35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val 4"/>
          <p:cNvSpPr>
            <a:spLocks noChangeArrowheads="1"/>
          </p:cNvSpPr>
          <p:nvPr/>
        </p:nvSpPr>
        <p:spPr bwMode="auto">
          <a:xfrm>
            <a:off x="0" y="27484"/>
            <a:ext cx="6192838" cy="6858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solidFill>
              <a:srgbClr val="CC66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Koncentrace OO - organizační</a:t>
            </a:r>
          </a:p>
        </p:txBody>
      </p:sp>
      <p:sp>
        <p:nvSpPr>
          <p:cNvPr id="29699" name="AutoShape 5"/>
          <p:cNvSpPr>
            <a:spLocks noChangeArrowheads="1"/>
          </p:cNvSpPr>
          <p:nvPr/>
        </p:nvSpPr>
        <p:spPr bwMode="auto">
          <a:xfrm>
            <a:off x="220750" y="941936"/>
            <a:ext cx="2533650" cy="5735638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Smluvní dohody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o koordinaci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a kooperaci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nebo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Kapitálové propojení OO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rgbClr val="00808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Kombinace obou předchozích forem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rgbClr val="00808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Růst jedné firmy – získání významného postavení</a:t>
            </a:r>
          </a:p>
        </p:txBody>
      </p:sp>
      <p:sp>
        <p:nvSpPr>
          <p:cNvPr id="29700" name="AutoShape 8"/>
          <p:cNvSpPr>
            <a:spLocks noChangeArrowheads="1"/>
          </p:cNvSpPr>
          <p:nvPr/>
        </p:nvSpPr>
        <p:spPr bwMode="auto">
          <a:xfrm>
            <a:off x="4401283" y="819291"/>
            <a:ext cx="4545955" cy="484840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28575">
            <a:solidFill>
              <a:srgbClr val="CC66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24581" name="AutoShape 9"/>
          <p:cNvSpPr>
            <a:spLocks noChangeArrowheads="1"/>
          </p:cNvSpPr>
          <p:nvPr/>
        </p:nvSpPr>
        <p:spPr bwMode="auto">
          <a:xfrm>
            <a:off x="3534384" y="4383667"/>
            <a:ext cx="6025908" cy="2333946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cs-CZ" sz="2400" b="1" dirty="0">
                <a:solidFill>
                  <a:srgbClr val="FF0000"/>
                </a:solidFill>
              </a:rPr>
              <a:t>Horizontální kooperace</a:t>
            </a:r>
          </a:p>
          <a:p>
            <a:pPr marL="0" lvl="1" algn="ctr">
              <a:defRPr/>
            </a:pPr>
            <a:r>
              <a:rPr lang="cs-CZ" sz="2400" dirty="0">
                <a:solidFill>
                  <a:srgbClr val="000099"/>
                </a:solidFill>
              </a:rPr>
              <a:t>Franchisingové řetězce</a:t>
            </a:r>
          </a:p>
          <a:p>
            <a:pPr lvl="1" algn="ctr" eaLnBrk="1" hangingPunct="1">
              <a:defRPr/>
            </a:pPr>
            <a:r>
              <a:rPr lang="cs-CZ" sz="2400" dirty="0">
                <a:solidFill>
                  <a:srgbClr val="000099"/>
                </a:solidFill>
              </a:rPr>
              <a:t>Nákupní střediska – obchodní centra</a:t>
            </a:r>
          </a:p>
          <a:p>
            <a:pPr lvl="1" algn="ctr" eaLnBrk="1" hangingPunct="1">
              <a:defRPr/>
            </a:pPr>
            <a:r>
              <a:rPr lang="cs-CZ" sz="2400" dirty="0">
                <a:solidFill>
                  <a:srgbClr val="000099"/>
                </a:solidFill>
              </a:rPr>
              <a:t>Regionální nákupní centra</a:t>
            </a:r>
          </a:p>
          <a:p>
            <a:pPr lvl="1" algn="ctr" eaLnBrk="1" hangingPunct="1">
              <a:defRPr/>
            </a:pPr>
            <a:r>
              <a:rPr lang="cs-CZ" sz="2400" dirty="0">
                <a:solidFill>
                  <a:srgbClr val="000099"/>
                </a:solidFill>
              </a:rPr>
              <a:t>Skladové areály</a:t>
            </a:r>
          </a:p>
          <a:p>
            <a:pPr lvl="1" algn="ctr" eaLnBrk="1" hangingPunct="1">
              <a:defRPr/>
            </a:pPr>
            <a:r>
              <a:rPr lang="cs-CZ" sz="2400" dirty="0">
                <a:solidFill>
                  <a:srgbClr val="000099"/>
                </a:solidFill>
              </a:rPr>
              <a:t>Factory Outlet</a:t>
            </a:r>
          </a:p>
        </p:txBody>
      </p:sp>
      <p:sp>
        <p:nvSpPr>
          <p:cNvPr id="29702" name="AutoShape 10"/>
          <p:cNvSpPr>
            <a:spLocks noChangeArrowheads="1"/>
          </p:cNvSpPr>
          <p:nvPr/>
        </p:nvSpPr>
        <p:spPr bwMode="auto">
          <a:xfrm>
            <a:off x="3549385" y="1464283"/>
            <a:ext cx="6010907" cy="281337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Vertikální kooperace</a:t>
            </a:r>
          </a:p>
          <a:p>
            <a:pPr lvl="1"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000099"/>
                </a:solidFill>
              </a:rPr>
              <a:t>Nákupní družstva a svazy</a:t>
            </a:r>
          </a:p>
          <a:p>
            <a:pPr lvl="1"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000099"/>
                </a:solidFill>
              </a:rPr>
              <a:t>Smluvní kooperace mezi výrobci </a:t>
            </a:r>
          </a:p>
          <a:p>
            <a:pPr lvl="1"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000099"/>
                </a:solidFill>
              </a:rPr>
              <a:t>a obchodníky</a:t>
            </a:r>
          </a:p>
          <a:p>
            <a:pPr lvl="1"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000099"/>
                </a:solidFill>
              </a:rPr>
              <a:t>Dobrovolné řetězce</a:t>
            </a:r>
          </a:p>
          <a:p>
            <a:pPr lvl="1"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dirty="0" err="1">
                <a:solidFill>
                  <a:srgbClr val="000099"/>
                </a:solidFill>
              </a:rPr>
              <a:t>Franchisingové</a:t>
            </a:r>
            <a:r>
              <a:rPr lang="cs-CZ" altLang="cs-CZ" sz="2400" dirty="0">
                <a:solidFill>
                  <a:srgbClr val="000099"/>
                </a:solidFill>
              </a:rPr>
              <a:t> řetězce</a:t>
            </a:r>
          </a:p>
          <a:p>
            <a:pPr lvl="1"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000099"/>
                </a:solidFill>
              </a:rPr>
              <a:t>Obchodní kontory-nákupní svazy</a:t>
            </a:r>
          </a:p>
        </p:txBody>
      </p:sp>
      <p:sp>
        <p:nvSpPr>
          <p:cNvPr id="29704" name="Rectangle 12"/>
          <p:cNvSpPr>
            <a:spLocks noChangeArrowheads="1"/>
          </p:cNvSpPr>
          <p:nvPr/>
        </p:nvSpPr>
        <p:spPr bwMode="auto">
          <a:xfrm>
            <a:off x="5430482" y="743175"/>
            <a:ext cx="29196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tabLst>
                <a:tab pos="4572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cs-CZ" altLang="cs-CZ" sz="2400" dirty="0">
                <a:solidFill>
                  <a:schemeClr val="bg1"/>
                </a:solidFill>
              </a:rPr>
              <a:t>Kartely a syndikáty</a:t>
            </a:r>
          </a:p>
        </p:txBody>
      </p:sp>
      <p:sp>
        <p:nvSpPr>
          <p:cNvPr id="29706" name="Šipka doprava 10"/>
          <p:cNvSpPr>
            <a:spLocks noChangeArrowheads="1"/>
          </p:cNvSpPr>
          <p:nvPr/>
        </p:nvSpPr>
        <p:spPr bwMode="auto">
          <a:xfrm>
            <a:off x="3046546" y="919332"/>
            <a:ext cx="714375" cy="4286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0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51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1365172" y="129442"/>
            <a:ext cx="3940487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Kartely a syndikáty</a:t>
            </a:r>
          </a:p>
        </p:txBody>
      </p:sp>
      <p:sp>
        <p:nvSpPr>
          <p:cNvPr id="30723" name="Rectangle 11"/>
          <p:cNvSpPr>
            <a:spLocks noChangeArrowheads="1"/>
          </p:cNvSpPr>
          <p:nvPr/>
        </p:nvSpPr>
        <p:spPr bwMode="auto">
          <a:xfrm>
            <a:off x="115033" y="941602"/>
            <a:ext cx="11374602" cy="180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Vznik:</a:t>
            </a:r>
            <a:r>
              <a:rPr lang="cs-CZ" altLang="cs-CZ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solidFill>
                  <a:srgbClr val="008080"/>
                </a:solidFill>
                <a:cs typeface="Times New Roman" panose="02020603050405020304" pitchFamily="18" charset="0"/>
              </a:rPr>
              <a:t>omezení konkurence, vylepšení pozice na trhu</a:t>
            </a:r>
          </a:p>
          <a:p>
            <a:pPr>
              <a:buNone/>
            </a:pPr>
            <a:r>
              <a:rPr lang="cs-CZ" dirty="0">
                <a:solidFill>
                  <a:srgbClr val="008080"/>
                </a:solidFill>
              </a:rPr>
              <a:t>● </a:t>
            </a:r>
            <a:r>
              <a:rPr lang="cs-CZ" sz="2400" dirty="0">
                <a:solidFill>
                  <a:srgbClr val="008080"/>
                </a:solidFill>
              </a:rPr>
              <a:t>podmínkové, rabatové, cenové, či racionalizační kartely zaměřené na podmínky prodeje</a:t>
            </a:r>
          </a:p>
          <a:p>
            <a:pPr>
              <a:buNone/>
            </a:pPr>
            <a:r>
              <a:rPr lang="cs-CZ" dirty="0">
                <a:solidFill>
                  <a:srgbClr val="008080"/>
                </a:solidFill>
              </a:rPr>
              <a:t>● </a:t>
            </a:r>
            <a:r>
              <a:rPr lang="cs-CZ" sz="2400" dirty="0">
                <a:solidFill>
                  <a:srgbClr val="008080"/>
                </a:solidFill>
              </a:rPr>
              <a:t>kartely specializační, oblastní, kvótní…, týkající se rozdělení trhů</a:t>
            </a:r>
          </a:p>
          <a:p>
            <a:pPr>
              <a:buNone/>
            </a:pPr>
            <a:endParaRPr lang="cs-CZ" altLang="cs-CZ" sz="1800" dirty="0">
              <a:latin typeface="Arial" panose="020B0604020202020204" pitchFamily="34" charset="0"/>
            </a:endParaRPr>
          </a:p>
        </p:txBody>
      </p:sp>
      <p:sp>
        <p:nvSpPr>
          <p:cNvPr id="30724" name="Rectangle 12"/>
          <p:cNvSpPr>
            <a:spLocks noChangeArrowheads="1"/>
          </p:cNvSpPr>
          <p:nvPr/>
        </p:nvSpPr>
        <p:spPr bwMode="auto">
          <a:xfrm>
            <a:off x="1400040" y="2680561"/>
            <a:ext cx="2350323" cy="40011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rgbClr val="000099"/>
                </a:solidFill>
                <a:latin typeface="Arial" panose="020B0604020202020204" pitchFamily="34" charset="0"/>
              </a:rPr>
              <a:t>Schéma syndikátu:</a:t>
            </a:r>
          </a:p>
        </p:txBody>
      </p:sp>
      <p:sp>
        <p:nvSpPr>
          <p:cNvPr id="30725" name="Text Box 27"/>
          <p:cNvSpPr txBox="1">
            <a:spLocks noChangeArrowheads="1"/>
          </p:cNvSpPr>
          <p:nvPr/>
        </p:nvSpPr>
        <p:spPr bwMode="auto">
          <a:xfrm>
            <a:off x="4786312" y="2764286"/>
            <a:ext cx="5143500" cy="3976687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dirty="0">
                <a:latin typeface="Arial" panose="020B0604020202020204" pitchFamily="34" charset="0"/>
                <a:cs typeface="Times New Roman" panose="02020603050405020304" pitchFamily="18" charset="0"/>
              </a:rPr>
              <a:t>   </a:t>
            </a:r>
            <a:endParaRPr lang="cs-CZ" altLang="cs-CZ" sz="11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</p:txBody>
      </p:sp>
      <p:sp>
        <p:nvSpPr>
          <p:cNvPr id="30726" name="Text Box 28"/>
          <p:cNvSpPr txBox="1">
            <a:spLocks noChangeArrowheads="1"/>
          </p:cNvSpPr>
          <p:nvPr/>
        </p:nvSpPr>
        <p:spPr bwMode="auto">
          <a:xfrm>
            <a:off x="4999362" y="3212815"/>
            <a:ext cx="1028700" cy="457200"/>
          </a:xfrm>
          <a:prstGeom prst="rect">
            <a:avLst/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bIns="0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bg1"/>
                </a:solidFill>
                <a:cs typeface="Times New Roman" panose="02020603050405020304" pitchFamily="18" charset="0"/>
              </a:rPr>
              <a:t>Podnik 1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0727" name="Text Box 29"/>
          <p:cNvSpPr txBox="1">
            <a:spLocks noChangeArrowheads="1"/>
          </p:cNvSpPr>
          <p:nvPr/>
        </p:nvSpPr>
        <p:spPr bwMode="auto">
          <a:xfrm>
            <a:off x="5058843" y="3955809"/>
            <a:ext cx="1071562" cy="457200"/>
          </a:xfrm>
          <a:prstGeom prst="rect">
            <a:avLst/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bIns="0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bg1"/>
                </a:solidFill>
                <a:cs typeface="Times New Roman" panose="02020603050405020304" pitchFamily="18" charset="0"/>
              </a:rPr>
              <a:t>Podnik</a:t>
            </a:r>
            <a:r>
              <a:rPr lang="cs-CZ" altLang="cs-CZ" sz="1600" dirty="0">
                <a:cs typeface="Times New Roman" panose="02020603050405020304" pitchFamily="18" charset="0"/>
              </a:rPr>
              <a:t> </a:t>
            </a:r>
            <a:r>
              <a:rPr lang="cs-CZ" altLang="cs-CZ" sz="1600" dirty="0">
                <a:solidFill>
                  <a:schemeClr val="bg1"/>
                </a:solidFill>
                <a:cs typeface="Times New Roman" panose="02020603050405020304" pitchFamily="18" charset="0"/>
              </a:rPr>
              <a:t>2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</p:txBody>
      </p:sp>
      <p:sp>
        <p:nvSpPr>
          <p:cNvPr id="30728" name="Text Box 26"/>
          <p:cNvSpPr txBox="1">
            <a:spLocks noChangeArrowheads="1"/>
          </p:cNvSpPr>
          <p:nvPr/>
        </p:nvSpPr>
        <p:spPr bwMode="auto">
          <a:xfrm>
            <a:off x="5071236" y="4721412"/>
            <a:ext cx="1071562" cy="457200"/>
          </a:xfrm>
          <a:prstGeom prst="rect">
            <a:avLst/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Podnik 3</a:t>
            </a:r>
            <a:endParaRPr lang="cs-CZ" altLang="cs-CZ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0729" name="Text Box 30"/>
          <p:cNvSpPr txBox="1">
            <a:spLocks noChangeArrowheads="1"/>
          </p:cNvSpPr>
          <p:nvPr/>
        </p:nvSpPr>
        <p:spPr bwMode="auto">
          <a:xfrm>
            <a:off x="7253287" y="3344037"/>
            <a:ext cx="500063" cy="2071688"/>
          </a:xfrm>
          <a:prstGeom prst="rect">
            <a:avLst/>
          </a:prstGeom>
          <a:solidFill>
            <a:srgbClr val="FFFFFF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bIns="0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rgbClr val="800000"/>
                </a:solidFill>
                <a:cs typeface="Times New Roman" panose="02020603050405020304" pitchFamily="18" charset="0"/>
              </a:rPr>
              <a:t>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rgbClr val="800000"/>
                </a:solidFill>
                <a:cs typeface="Times New Roman" panose="02020603050405020304" pitchFamily="18" charset="0"/>
              </a:rPr>
              <a:t>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rgbClr val="800000"/>
                </a:solidFill>
                <a:cs typeface="Times New Roman" panose="02020603050405020304" pitchFamily="18" charset="0"/>
              </a:rPr>
              <a:t>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rgbClr val="800000"/>
                </a:solidFill>
                <a:cs typeface="Times New Roman" panose="02020603050405020304" pitchFamily="18" charset="0"/>
              </a:rPr>
              <a:t>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rgbClr val="800000"/>
                </a:solidFill>
                <a:cs typeface="Times New Roman" panose="02020603050405020304" pitchFamily="18" charset="0"/>
              </a:rPr>
              <a:t>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rgbClr val="800000"/>
                </a:solidFill>
                <a:cs typeface="Times New Roman" panose="02020603050405020304" pitchFamily="18" charset="0"/>
              </a:rPr>
              <a:t>K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rgbClr val="800000"/>
                </a:solidFill>
                <a:cs typeface="Times New Roman" panose="02020603050405020304" pitchFamily="18" charset="0"/>
              </a:rPr>
              <a:t>Á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rgbClr val="800000"/>
                </a:solidFill>
                <a:cs typeface="Times New Roman" panose="02020603050405020304" pitchFamily="18" charset="0"/>
              </a:rPr>
              <a:t>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30730" name="Text Box 23"/>
          <p:cNvSpPr txBox="1">
            <a:spLocks noChangeArrowheads="1"/>
          </p:cNvSpPr>
          <p:nvPr/>
        </p:nvSpPr>
        <p:spPr bwMode="auto">
          <a:xfrm>
            <a:off x="8702155" y="4008636"/>
            <a:ext cx="1079500" cy="457200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>
                <a:latin typeface="Arial" panose="020B0604020202020204" pitchFamily="34" charset="0"/>
                <a:cs typeface="Times New Roman" panose="02020603050405020304" pitchFamily="18" charset="0"/>
              </a:rPr>
              <a:t>zákazník</a:t>
            </a: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30731" name="Text Box 31"/>
          <p:cNvSpPr txBox="1">
            <a:spLocks noChangeArrowheads="1"/>
          </p:cNvSpPr>
          <p:nvPr/>
        </p:nvSpPr>
        <p:spPr bwMode="auto">
          <a:xfrm>
            <a:off x="7888315" y="3432971"/>
            <a:ext cx="571500" cy="3429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>
                <a:solidFill>
                  <a:srgbClr val="000099"/>
                </a:solidFill>
                <a:cs typeface="Times New Roman" panose="02020603050405020304" pitchFamily="18" charset="0"/>
              </a:rPr>
              <a:t>O 1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30732" name="Text Box 25"/>
          <p:cNvSpPr txBox="1">
            <a:spLocks noChangeArrowheads="1"/>
          </p:cNvSpPr>
          <p:nvPr/>
        </p:nvSpPr>
        <p:spPr bwMode="auto">
          <a:xfrm>
            <a:off x="6438619" y="3480880"/>
            <a:ext cx="571500" cy="3429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rgbClr val="000099"/>
                </a:solidFill>
                <a:cs typeface="Times New Roman" panose="02020603050405020304" pitchFamily="18" charset="0"/>
              </a:rPr>
              <a:t>Z 2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</p:txBody>
      </p:sp>
      <p:sp>
        <p:nvSpPr>
          <p:cNvPr id="30733" name="Text Box 24"/>
          <p:cNvSpPr txBox="1">
            <a:spLocks noChangeArrowheads="1"/>
          </p:cNvSpPr>
          <p:nvPr/>
        </p:nvSpPr>
        <p:spPr bwMode="auto">
          <a:xfrm>
            <a:off x="6349463" y="4715435"/>
            <a:ext cx="8001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rgbClr val="0000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ZÚ (6)</a:t>
            </a:r>
            <a:endParaRPr lang="cs-CZ" altLang="cs-CZ" sz="1800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30734" name="Line 21"/>
          <p:cNvSpPr>
            <a:spLocks noChangeShapeType="1"/>
          </p:cNvSpPr>
          <p:nvPr/>
        </p:nvSpPr>
        <p:spPr bwMode="auto">
          <a:xfrm>
            <a:off x="7897552" y="3987430"/>
            <a:ext cx="6604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35" name="Text Box 20"/>
          <p:cNvSpPr txBox="1">
            <a:spLocks noChangeArrowheads="1"/>
          </p:cNvSpPr>
          <p:nvPr/>
        </p:nvSpPr>
        <p:spPr bwMode="auto">
          <a:xfrm>
            <a:off x="7920458" y="4687733"/>
            <a:ext cx="738680" cy="318397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rgbClr val="000099"/>
                </a:solidFill>
                <a:cs typeface="Times New Roman" panose="02020603050405020304" pitchFamily="18" charset="0"/>
              </a:rPr>
              <a:t>Ú 4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</p:txBody>
      </p:sp>
      <p:sp>
        <p:nvSpPr>
          <p:cNvPr id="30736" name="Text Box 15"/>
          <p:cNvSpPr txBox="1">
            <a:spLocks noChangeArrowheads="1"/>
          </p:cNvSpPr>
          <p:nvPr/>
        </p:nvSpPr>
        <p:spPr bwMode="auto">
          <a:xfrm>
            <a:off x="8913420" y="4630043"/>
            <a:ext cx="6858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rgbClr val="000099"/>
                </a:solidFill>
                <a:cs typeface="Times New Roman" panose="02020603050405020304" pitchFamily="18" charset="0"/>
              </a:rPr>
              <a:t>P 5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30737" name="Line 14"/>
          <p:cNvSpPr>
            <a:spLocks noChangeShapeType="1"/>
          </p:cNvSpPr>
          <p:nvPr/>
        </p:nvSpPr>
        <p:spPr bwMode="auto">
          <a:xfrm>
            <a:off x="5159375" y="6165850"/>
            <a:ext cx="4229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38" name="Text Box 13"/>
          <p:cNvSpPr txBox="1">
            <a:spLocks noChangeArrowheads="1"/>
          </p:cNvSpPr>
          <p:nvPr/>
        </p:nvSpPr>
        <p:spPr bwMode="auto">
          <a:xfrm>
            <a:off x="7902931" y="4081125"/>
            <a:ext cx="685800" cy="4572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bIns="0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rgbClr val="000099"/>
                </a:solidFill>
                <a:cs typeface="Times New Roman" panose="02020603050405020304" pitchFamily="18" charset="0"/>
              </a:rPr>
              <a:t>D 3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30739" name="Rectangle 32"/>
          <p:cNvSpPr>
            <a:spLocks noChangeArrowheads="1"/>
          </p:cNvSpPr>
          <p:nvPr/>
        </p:nvSpPr>
        <p:spPr bwMode="auto">
          <a:xfrm>
            <a:off x="1524001" y="11281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0740" name="Rectangle 36"/>
          <p:cNvSpPr>
            <a:spLocks noChangeArrowheads="1"/>
          </p:cNvSpPr>
          <p:nvPr/>
        </p:nvSpPr>
        <p:spPr bwMode="auto">
          <a:xfrm>
            <a:off x="1524000" y="2168526"/>
            <a:ext cx="1841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100">
                <a:latin typeface="Arial" panose="020B0604020202020204" pitchFamily="34" charset="0"/>
              </a:rPr>
            </a:br>
            <a:endParaRPr lang="cs-CZ" altLang="cs-CZ" sz="18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30741" name="Rectangle 37"/>
          <p:cNvSpPr>
            <a:spLocks noChangeArrowheads="1"/>
          </p:cNvSpPr>
          <p:nvPr/>
        </p:nvSpPr>
        <p:spPr bwMode="auto">
          <a:xfrm>
            <a:off x="1524000" y="2978151"/>
            <a:ext cx="6921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          </a:t>
            </a:r>
            <a:endParaRPr lang="cs-CZ" altLang="cs-CZ" sz="11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30742" name="Rectangle 38"/>
          <p:cNvSpPr>
            <a:spLocks noChangeArrowheads="1"/>
          </p:cNvSpPr>
          <p:nvPr/>
        </p:nvSpPr>
        <p:spPr bwMode="auto">
          <a:xfrm>
            <a:off x="1261669" y="3416170"/>
            <a:ext cx="2592387" cy="2192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100" dirty="0"/>
            </a:br>
            <a:r>
              <a:rPr lang="cs-CZ" altLang="cs-CZ" sz="1800" dirty="0"/>
              <a:t>O 1    objednávka (1),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Z 2    zakázka (2),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D 3    dodávka (3),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Ú4     účet, faktura (4),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P 5    platba (5),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ZÚ 6  zúčtování (6).</a:t>
            </a:r>
            <a:endParaRPr lang="cs-CZ" altLang="cs-CZ" sz="1100" dirty="0"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</p:txBody>
      </p:sp>
      <p:sp>
        <p:nvSpPr>
          <p:cNvPr id="30743" name="Text Box 29"/>
          <p:cNvSpPr txBox="1">
            <a:spLocks noChangeArrowheads="1"/>
          </p:cNvSpPr>
          <p:nvPr/>
        </p:nvSpPr>
        <p:spPr bwMode="auto">
          <a:xfrm>
            <a:off x="5076870" y="5443631"/>
            <a:ext cx="1071562" cy="457200"/>
          </a:xfrm>
          <a:prstGeom prst="rect">
            <a:avLst/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bIns="0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chemeClr val="bg1"/>
                </a:solidFill>
                <a:cs typeface="Times New Roman" panose="02020603050405020304" pitchFamily="18" charset="0"/>
              </a:rPr>
              <a:t>Podnik 4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30747" name="Přímá spojovací šipka 29"/>
          <p:cNvCxnSpPr>
            <a:cxnSpLocks noChangeShapeType="1"/>
          </p:cNvCxnSpPr>
          <p:nvPr/>
        </p:nvCxnSpPr>
        <p:spPr bwMode="auto">
          <a:xfrm rot="10800000">
            <a:off x="6389331" y="4519538"/>
            <a:ext cx="714375" cy="1588"/>
          </a:xfrm>
          <a:prstGeom prst="straightConnector1">
            <a:avLst/>
          </a:prstGeom>
          <a:noFill/>
          <a:ln w="9525" algn="ctr">
            <a:solidFill>
              <a:srgbClr val="00808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8" name="Přímá spojovací šipka 34"/>
          <p:cNvCxnSpPr>
            <a:cxnSpLocks noChangeShapeType="1"/>
          </p:cNvCxnSpPr>
          <p:nvPr/>
        </p:nvCxnSpPr>
        <p:spPr bwMode="auto">
          <a:xfrm rot="10800000">
            <a:off x="6402901" y="5306872"/>
            <a:ext cx="642938" cy="1588"/>
          </a:xfrm>
          <a:prstGeom prst="straightConnector1">
            <a:avLst/>
          </a:prstGeom>
          <a:noFill/>
          <a:ln w="9525" algn="ctr">
            <a:solidFill>
              <a:srgbClr val="00808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9" name="Obrázek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134" y="22695"/>
            <a:ext cx="1464833" cy="1127893"/>
          </a:xfrm>
          <a:prstGeom prst="rect">
            <a:avLst/>
          </a:prstGeom>
        </p:spPr>
      </p:pic>
      <p:cxnSp>
        <p:nvCxnSpPr>
          <p:cNvPr id="32" name="Přímá spojovací šipka 34"/>
          <p:cNvCxnSpPr>
            <a:cxnSpLocks noChangeShapeType="1"/>
          </p:cNvCxnSpPr>
          <p:nvPr/>
        </p:nvCxnSpPr>
        <p:spPr bwMode="auto">
          <a:xfrm rot="10800000">
            <a:off x="8963358" y="5323993"/>
            <a:ext cx="714375" cy="1587"/>
          </a:xfrm>
          <a:prstGeom prst="straightConnector1">
            <a:avLst/>
          </a:prstGeom>
          <a:noFill/>
          <a:ln w="9525" algn="ctr">
            <a:solidFill>
              <a:srgbClr val="00808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ovéPole 1">
            <a:extLst>
              <a:ext uri="{FF2B5EF4-FFF2-40B4-BE49-F238E27FC236}">
                <a16:creationId xmlns:a16="http://schemas.microsoft.com/office/drawing/2014/main" id="{96E6302D-7F59-4C0C-B2D0-373567349BE1}"/>
              </a:ext>
            </a:extLst>
          </p:cNvPr>
          <p:cNvSpPr txBox="1"/>
          <p:nvPr/>
        </p:nvSpPr>
        <p:spPr>
          <a:xfrm>
            <a:off x="198783" y="5900831"/>
            <a:ext cx="4244008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Praxe: Úřad pro ochranu </a:t>
            </a:r>
            <a:r>
              <a:rPr lang="cs-CZ" sz="2000" dirty="0" err="1">
                <a:solidFill>
                  <a:srgbClr val="FF0000"/>
                </a:solidFill>
              </a:rPr>
              <a:t>hosp</a:t>
            </a:r>
            <a:r>
              <a:rPr lang="cs-CZ" sz="2000" dirty="0">
                <a:solidFill>
                  <a:srgbClr val="FF0000"/>
                </a:solidFill>
              </a:rPr>
              <a:t>. soutěže</a:t>
            </a:r>
          </a:p>
          <a:p>
            <a:r>
              <a:rPr lang="cs-CZ" sz="2000" dirty="0">
                <a:solidFill>
                  <a:srgbClr val="FF0000"/>
                </a:solidFill>
              </a:rPr>
              <a:t>            Kartelový rejstřík</a:t>
            </a:r>
          </a:p>
        </p:txBody>
      </p:sp>
      <p:cxnSp>
        <p:nvCxnSpPr>
          <p:cNvPr id="30" name="Přímá spojovací šipka 34">
            <a:extLst>
              <a:ext uri="{FF2B5EF4-FFF2-40B4-BE49-F238E27FC236}">
                <a16:creationId xmlns:a16="http://schemas.microsoft.com/office/drawing/2014/main" id="{BF3945FC-6E26-4D70-A662-2EF368902990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6334659" y="3360236"/>
            <a:ext cx="714375" cy="1587"/>
          </a:xfrm>
          <a:prstGeom prst="straightConnector1">
            <a:avLst/>
          </a:prstGeom>
          <a:noFill/>
          <a:ln w="9525" algn="ctr">
            <a:solidFill>
              <a:srgbClr val="00808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Přímá spojovací šipka 34">
            <a:extLst>
              <a:ext uri="{FF2B5EF4-FFF2-40B4-BE49-F238E27FC236}">
                <a16:creationId xmlns:a16="http://schemas.microsoft.com/office/drawing/2014/main" id="{D29984C2-A660-4C6F-AA9C-E67185B6C5C0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7912620" y="3325096"/>
            <a:ext cx="714375" cy="1587"/>
          </a:xfrm>
          <a:prstGeom prst="straightConnector1">
            <a:avLst/>
          </a:prstGeom>
          <a:noFill/>
          <a:ln w="9525" algn="ctr">
            <a:solidFill>
              <a:srgbClr val="00808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Line 21">
            <a:extLst>
              <a:ext uri="{FF2B5EF4-FFF2-40B4-BE49-F238E27FC236}">
                <a16:creationId xmlns:a16="http://schemas.microsoft.com/office/drawing/2014/main" id="{795DF92F-3046-4AB9-9B7A-48D066B2E90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16228" y="5172635"/>
            <a:ext cx="6604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326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4"/>
          <p:cNvSpPr>
            <a:spLocks noChangeArrowheads="1"/>
          </p:cNvSpPr>
          <p:nvPr/>
        </p:nvSpPr>
        <p:spPr bwMode="auto">
          <a:xfrm>
            <a:off x="3972393" y="369095"/>
            <a:ext cx="5615313" cy="96267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9CC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Smluvní ujednání mezi výrobci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a obchodníky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947739" y="1557339"/>
            <a:ext cx="9323388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Vznik</a:t>
            </a:r>
            <a:r>
              <a:rPr lang="cs-CZ" altLang="cs-CZ" sz="2400" b="1" dirty="0">
                <a:solidFill>
                  <a:srgbClr val="008080"/>
                </a:solidFill>
              </a:rPr>
              <a:t>: z iniciativy výrobce nebo maloobchodníka (prodej aut, kosmetiky…)</a:t>
            </a:r>
            <a:endParaRPr lang="cs-CZ" altLang="cs-CZ" sz="2400" b="1" u="sng" dirty="0">
              <a:solidFill>
                <a:srgbClr val="00808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Výrobce</a:t>
            </a:r>
            <a:r>
              <a:rPr lang="cs-CZ" altLang="cs-CZ" sz="2400" b="1" dirty="0">
                <a:solidFill>
                  <a:srgbClr val="008080"/>
                </a:solidFill>
              </a:rPr>
              <a:t>: cenová vázanost, záruční opravy, obchodně politická   prezentace, exkluzivity (výhradní zastoupení)</a:t>
            </a:r>
            <a:endParaRPr lang="cs-CZ" altLang="cs-CZ" sz="2400" b="1" u="sng" dirty="0">
              <a:solidFill>
                <a:srgbClr val="00808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Maloobchodník: </a:t>
            </a:r>
            <a:r>
              <a:rPr lang="cs-CZ" altLang="cs-CZ" sz="2400" b="1" dirty="0">
                <a:solidFill>
                  <a:srgbClr val="008080"/>
                </a:solidFill>
              </a:rPr>
              <a:t>maloobchodní značky.</a:t>
            </a:r>
          </a:p>
        </p:txBody>
      </p:sp>
      <p:pic>
        <p:nvPicPr>
          <p:cNvPr id="31748" name="Picture 6" descr="j02289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573463"/>
            <a:ext cx="2808288" cy="29511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7" descr="j04004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261" y="3675063"/>
            <a:ext cx="3311525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AutoShape 8"/>
          <p:cNvSpPr>
            <a:spLocks noChangeArrowheads="1"/>
          </p:cNvSpPr>
          <p:nvPr/>
        </p:nvSpPr>
        <p:spPr bwMode="auto">
          <a:xfrm>
            <a:off x="5808664" y="3789363"/>
            <a:ext cx="1150937" cy="576262"/>
          </a:xfrm>
          <a:prstGeom prst="rightArrow">
            <a:avLst>
              <a:gd name="adj1" fmla="val 50000"/>
              <a:gd name="adj2" fmla="val 49931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1751" name="AutoShape 9"/>
          <p:cNvSpPr>
            <a:spLocks noChangeArrowheads="1"/>
          </p:cNvSpPr>
          <p:nvPr/>
        </p:nvSpPr>
        <p:spPr bwMode="auto">
          <a:xfrm>
            <a:off x="5735639" y="5157788"/>
            <a:ext cx="1152525" cy="576262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947738" y="377664"/>
            <a:ext cx="2663825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2800" b="1" dirty="0">
                <a:solidFill>
                  <a:srgbClr val="008080"/>
                </a:solidFill>
              </a:rPr>
              <a:t>Vertikální kooperace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03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274187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33941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endParaRPr lang="en-GB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2907987"/>
            <a:ext cx="5463878" cy="15110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cs-CZ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400" b="1" i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Cílem přednášky je </a:t>
            </a:r>
            <a:r>
              <a:rPr lang="cs-CZ" sz="2400" b="1" i="1" dirty="0">
                <a:solidFill>
                  <a:srgbClr val="008080"/>
                </a:solidFill>
              </a:rPr>
              <a:t>v</a:t>
            </a:r>
            <a:r>
              <a:rPr lang="cs-CZ" altLang="cs-CZ" sz="2400" b="1" i="1" dirty="0">
                <a:solidFill>
                  <a:srgbClr val="008080"/>
                </a:solidFill>
              </a:rPr>
              <a:t>ymezit základní vývojový trend obchodních organizací a aplikovat ho na českém obchodním trhu</a:t>
            </a:r>
          </a:p>
          <a:p>
            <a:pPr marL="0" indent="0" algn="ctr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cs-CZ" sz="2400" b="1" i="1" dirty="0">
                <a:solidFill>
                  <a:srgbClr val="002060"/>
                </a:solidFill>
              </a:rPr>
              <a:t> </a:t>
            </a:r>
            <a:endParaRPr lang="en-GB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</p:txBody>
      </p:sp>
      <p:sp>
        <p:nvSpPr>
          <p:cNvPr id="3" name="Obdélník 2"/>
          <p:cNvSpPr/>
          <p:nvPr/>
        </p:nvSpPr>
        <p:spPr>
          <a:xfrm>
            <a:off x="1026720" y="2299049"/>
            <a:ext cx="35772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/>
              <a:t>Koncentrace a kooperace </a:t>
            </a:r>
          </a:p>
          <a:p>
            <a:r>
              <a:rPr lang="cs-CZ" sz="4000" dirty="0"/>
              <a:t>v obchodě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EE5294E-5888-4194-87D1-8BBDA48F3303}"/>
              </a:ext>
            </a:extLst>
          </p:cNvPr>
          <p:cNvSpPr txBox="1"/>
          <p:nvPr/>
        </p:nvSpPr>
        <p:spPr>
          <a:xfrm>
            <a:off x="6310489" y="1402080"/>
            <a:ext cx="3793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Klíčová myšlenka</a:t>
            </a: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5"/>
          <p:cNvSpPr>
            <a:spLocks noChangeArrowheads="1"/>
          </p:cNvSpPr>
          <p:nvPr/>
        </p:nvSpPr>
        <p:spPr bwMode="auto">
          <a:xfrm>
            <a:off x="1492653" y="739388"/>
            <a:ext cx="4248150" cy="57626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9CC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0099"/>
                </a:solidFill>
                <a:cs typeface="Times New Roman" panose="02020603050405020304" pitchFamily="18" charset="0"/>
              </a:rPr>
              <a:t>Nákupní družstva a svazy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-1644650" y="20838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828674" y="1435258"/>
            <a:ext cx="9772649" cy="5262979"/>
          </a:xfrm>
          <a:prstGeom prst="rect">
            <a:avLst/>
          </a:prstGeom>
          <a:noFill/>
          <a:ln w="38100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Vznik: </a:t>
            </a:r>
            <a:r>
              <a:rPr lang="cs-CZ" altLang="cs-CZ" sz="24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 spotřebních družstev – nákupní družstva - nákupní svazy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za účelem provádění společných činností  a funkcí: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● </a:t>
            </a:r>
            <a:r>
              <a:rPr lang="cs-CZ" sz="24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vytvoření správního centra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● </a:t>
            </a:r>
            <a:r>
              <a:rPr lang="cs-CZ" sz="24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organizace centrálního nákupu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●</a:t>
            </a:r>
            <a:r>
              <a:rPr lang="cs-CZ" sz="24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společný výzkum trhu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●</a:t>
            </a:r>
            <a:r>
              <a:rPr lang="cs-CZ" sz="24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financování investic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●</a:t>
            </a:r>
            <a:r>
              <a:rPr lang="cs-CZ" sz="24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centrální vedení účetnictví apod.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●</a:t>
            </a:r>
            <a:r>
              <a:rPr lang="cs-CZ" sz="24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zúčtování za služby probíhá obvykle formou přirážky, která je závislá na výši obratu.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sz="2400" i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Nejvíce jsou nákupní družstva a aliance rozšířená v Německu, Itálii, Holandsku, Dánsku a Švýcarsku. </a:t>
            </a:r>
            <a:r>
              <a:rPr lang="cs-CZ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Ve Švýcarsku, Itálii, Finsku i na Slovensku je COOP lídrem maloobchodního trhu prodeje potravin. </a:t>
            </a:r>
            <a:r>
              <a:rPr lang="cs-CZ" sz="2400" dirty="0">
                <a:solidFill>
                  <a:srgbClr val="008080"/>
                </a:solidFill>
                <a:highlight>
                  <a:srgbClr val="FFFF00"/>
                </a:highlight>
              </a:rPr>
              <a:t>Velmi dobré postavení má také ve Skandinávii, Velké Británii, Japonsku a dalších asijských zemích. V ČR největší síť potravin.</a:t>
            </a:r>
            <a:endParaRPr lang="cs-CZ" altLang="cs-CZ" sz="2400" i="1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17160" y="159763"/>
            <a:ext cx="579913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800" b="1" dirty="0">
                <a:solidFill>
                  <a:srgbClr val="008080"/>
                </a:solidFill>
              </a:rPr>
              <a:t>Nákupní aliance,  obchodní aliance !!!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1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AutoShape 4"/>
          <p:cNvSpPr>
            <a:spLocks noChangeArrowheads="1"/>
          </p:cNvSpPr>
          <p:nvPr/>
        </p:nvSpPr>
        <p:spPr bwMode="auto">
          <a:xfrm>
            <a:off x="1222558" y="1324439"/>
            <a:ext cx="3168650" cy="4572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000099"/>
                </a:solidFill>
                <a:cs typeface="Times New Roman" panose="02020603050405020304" pitchFamily="18" charset="0"/>
              </a:rPr>
              <a:t>Dobrovolné řetězce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1">
              <a:latin typeface="Arial" panose="020B0604020202020204" pitchFamily="34" charset="0"/>
            </a:endParaRPr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-1644650" y="20838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2774" name="Rectangle 10"/>
          <p:cNvSpPr>
            <a:spLocks noChangeArrowheads="1"/>
          </p:cNvSpPr>
          <p:nvPr/>
        </p:nvSpPr>
        <p:spPr bwMode="auto">
          <a:xfrm>
            <a:off x="790575" y="2022317"/>
            <a:ext cx="10708911" cy="2231380"/>
          </a:xfrm>
          <a:prstGeom prst="rect">
            <a:avLst/>
          </a:prstGeom>
          <a:noFill/>
          <a:ln w="38100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br>
              <a:rPr lang="cs-CZ" altLang="cs-CZ" sz="1100" dirty="0"/>
            </a:br>
            <a:r>
              <a:rPr lang="cs-CZ" alt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Vznik: </a:t>
            </a:r>
            <a:r>
              <a:rPr lang="cs-CZ" altLang="cs-CZ" sz="2400" dirty="0">
                <a:solidFill>
                  <a:srgbClr val="00808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z iniciativy velkoobchodu, </a:t>
            </a:r>
            <a:r>
              <a:rPr lang="cs-CZ" sz="24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centrální nákup a efektní logistika</a:t>
            </a:r>
            <a:r>
              <a:rPr lang="cs-CZ" dirty="0"/>
              <a:t>. </a:t>
            </a:r>
            <a:endParaRPr lang="cs-CZ" altLang="cs-CZ" sz="2400" dirty="0">
              <a:solidFill>
                <a:srgbClr val="00808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Výhody pro velkoobchod </a:t>
            </a:r>
            <a:r>
              <a:rPr lang="cs-CZ" altLang="cs-CZ" sz="2400" dirty="0">
                <a:solidFill>
                  <a:srgbClr val="00808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(zmenšení podnikatelského rizika, rozdělení zásobovaných oblastí)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Výhody pro maloobchod </a:t>
            </a:r>
            <a:r>
              <a:rPr lang="cs-CZ" altLang="cs-CZ" sz="24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4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snížení nákladů na pořízení zásob a posílení konkurenceschopnosti (cena a přístup k informacím). </a:t>
            </a:r>
            <a:endParaRPr lang="cs-CZ" altLang="cs-CZ" sz="2400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222558" y="451766"/>
            <a:ext cx="579913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800" b="1" dirty="0">
                <a:solidFill>
                  <a:srgbClr val="008080"/>
                </a:solidFill>
              </a:rPr>
              <a:t>Nákupní aliance,  obchodní aliance !!!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9CBC4A9-E43E-47E2-86D3-E748C05597B9}"/>
              </a:ext>
            </a:extLst>
          </p:cNvPr>
          <p:cNvSpPr txBox="1"/>
          <p:nvPr/>
        </p:nvSpPr>
        <p:spPr>
          <a:xfrm>
            <a:off x="628650" y="4595738"/>
            <a:ext cx="10839450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Maloobchod je vázán pouze smlouvou, neztrácí svou právní a hospodářskou samostatnos</a:t>
            </a:r>
            <a:r>
              <a:rPr lang="cs-CZ" sz="2400" dirty="0">
                <a:solidFill>
                  <a:srgbClr val="FF0000"/>
                </a:solidFill>
              </a:rPr>
              <a:t>t.</a:t>
            </a:r>
          </a:p>
          <a:p>
            <a:pPr algn="ctr"/>
            <a:r>
              <a:rPr lang="cs-CZ" sz="2400" dirty="0">
                <a:solidFill>
                  <a:srgbClr val="FF0000"/>
                </a:solidFill>
              </a:rPr>
              <a:t>Negativum: Nestabilní struktura členů.</a:t>
            </a:r>
          </a:p>
        </p:txBody>
      </p:sp>
    </p:spTree>
    <p:extLst>
      <p:ext uri="{BB962C8B-B14F-4D97-AF65-F5344CB8AC3E}">
        <p14:creationId xmlns:p14="http://schemas.microsoft.com/office/powerpoint/2010/main" val="2923988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-1644650" y="20838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590550" y="1343322"/>
            <a:ext cx="10492781" cy="5176802"/>
          </a:xfrm>
          <a:prstGeom prst="rect">
            <a:avLst/>
          </a:prstGeom>
          <a:solidFill>
            <a:srgbClr val="FFFFCC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sz="2400" dirty="0"/>
              <a:t> </a:t>
            </a:r>
            <a:r>
              <a:rPr lang="cs-CZ" sz="2400" b="1" dirty="0">
                <a:solidFill>
                  <a:srgbClr val="FF0000"/>
                </a:solidFill>
              </a:rPr>
              <a:t>Nejznámějším dobrovolným řetězcem </a:t>
            </a:r>
            <a:r>
              <a:rPr lang="cs-CZ" sz="2400" dirty="0">
                <a:solidFill>
                  <a:srgbClr val="008080"/>
                </a:solidFill>
              </a:rPr>
              <a:t>na světě je řetězec SPAR, který vznikl v roce 1932 v Nizozemí. Dnes působí řetězec ve více než 30 zemích světa v Evropě, Africe, Asii i Austrálii.    </a:t>
            </a:r>
          </a:p>
          <a:p>
            <a:r>
              <a:rPr lang="cs-CZ" sz="2400" dirty="0">
                <a:solidFill>
                  <a:srgbClr val="008080"/>
                </a:solidFill>
              </a:rPr>
              <a:t> </a:t>
            </a:r>
            <a:r>
              <a:rPr lang="cs-CZ" sz="2400" b="1" dirty="0">
                <a:solidFill>
                  <a:srgbClr val="FF0000"/>
                </a:solidFill>
              </a:rPr>
              <a:t>Po roce 1989 působil i v České republice až do roku 2014</a:t>
            </a:r>
            <a:r>
              <a:rPr lang="cs-CZ" sz="2400" dirty="0">
                <a:solidFill>
                  <a:srgbClr val="008080"/>
                </a:solidFill>
              </a:rPr>
              <a:t>, kdy byly jeho prodejny převzaty firmou </a:t>
            </a:r>
            <a:r>
              <a:rPr lang="cs-CZ" sz="2400" b="1" dirty="0">
                <a:solidFill>
                  <a:srgbClr val="FF0000"/>
                </a:solidFill>
              </a:rPr>
              <a:t>Ahold. </a:t>
            </a:r>
            <a:r>
              <a:rPr lang="cs-CZ" sz="2400" dirty="0">
                <a:solidFill>
                  <a:srgbClr val="008080"/>
                </a:solidFill>
              </a:rPr>
              <a:t>Rakouský řetězec, který k nám expandoval, vyhodnotil působení v České republice jako obtížné.  Ahold naplánoval postupný remodeling prodejen. </a:t>
            </a:r>
          </a:p>
          <a:p>
            <a:r>
              <a:rPr lang="cs-CZ" dirty="0">
                <a:solidFill>
                  <a:srgbClr val="008080"/>
                </a:solidFill>
              </a:rPr>
              <a:t> </a:t>
            </a:r>
            <a:r>
              <a:rPr lang="cs-CZ" sz="2400" dirty="0">
                <a:solidFill>
                  <a:srgbClr val="008080"/>
                </a:solidFill>
              </a:rPr>
              <a:t>Přestože společnosti Spar se v České republice příliš nedařilo, </a:t>
            </a:r>
            <a:r>
              <a:rPr lang="cs-CZ" sz="2400" dirty="0" err="1">
                <a:solidFill>
                  <a:srgbClr val="008080"/>
                </a:solidFill>
              </a:rPr>
              <a:t>Aholdu</a:t>
            </a:r>
            <a:r>
              <a:rPr lang="cs-CZ" sz="2400" dirty="0">
                <a:solidFill>
                  <a:srgbClr val="008080"/>
                </a:solidFill>
              </a:rPr>
              <a:t> se převzetí sítě podařilo. </a:t>
            </a:r>
          </a:p>
          <a:p>
            <a:r>
              <a:rPr lang="cs-CZ" sz="2400" dirty="0">
                <a:solidFill>
                  <a:srgbClr val="008080"/>
                </a:solidFill>
              </a:rPr>
              <a:t> Byla to velká zkouška, protože firma musela kromě remodelingu, sladit IT systémy a poradit si privátními značkami. </a:t>
            </a:r>
          </a:p>
          <a:p>
            <a:r>
              <a:rPr lang="cs-CZ" sz="2400" dirty="0">
                <a:solidFill>
                  <a:srgbClr val="008080"/>
                </a:solidFill>
              </a:rPr>
              <a:t> Důraz byl kladen, jak zdůrazňuje TOP management, na </a:t>
            </a:r>
            <a:r>
              <a:rPr lang="cs-CZ" sz="2400" b="1" dirty="0">
                <a:solidFill>
                  <a:srgbClr val="FF0000"/>
                </a:solidFill>
              </a:rPr>
              <a:t>modeling dat o zákazníkovi a jeho chování, </a:t>
            </a:r>
            <a:r>
              <a:rPr lang="cs-CZ" sz="2400" dirty="0">
                <a:solidFill>
                  <a:srgbClr val="008080"/>
                </a:solidFill>
              </a:rPr>
              <a:t>aby bylo možné vytvořit odpovídající nabídku zboží ke spokojenosti zákazníků. </a:t>
            </a:r>
            <a:endParaRPr lang="cs-CZ" altLang="cs-CZ" sz="2400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79633" y="614876"/>
            <a:ext cx="579913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800" b="1" dirty="0">
                <a:solidFill>
                  <a:srgbClr val="FF0000"/>
                </a:solidFill>
              </a:rPr>
              <a:t>Případová studie </a:t>
            </a:r>
            <a:r>
              <a:rPr lang="cs-CZ" sz="2800" b="1" dirty="0">
                <a:solidFill>
                  <a:srgbClr val="008080"/>
                </a:solidFill>
              </a:rPr>
              <a:t>– </a:t>
            </a:r>
            <a:r>
              <a:rPr lang="cs-CZ" sz="2800" b="1" dirty="0">
                <a:solidFill>
                  <a:srgbClr val="FF0000"/>
                </a:solidFill>
              </a:rPr>
              <a:t>řetězec SPAR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50929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03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ChangeArrowheads="1"/>
          </p:cNvSpPr>
          <p:nvPr/>
        </p:nvSpPr>
        <p:spPr bwMode="auto">
          <a:xfrm>
            <a:off x="1524001" y="4107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3795" name="AutoShape 4"/>
          <p:cNvSpPr>
            <a:spLocks noChangeArrowheads="1"/>
          </p:cNvSpPr>
          <p:nvPr/>
        </p:nvSpPr>
        <p:spPr bwMode="auto">
          <a:xfrm>
            <a:off x="854439" y="505825"/>
            <a:ext cx="4806248" cy="57467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 err="1">
                <a:solidFill>
                  <a:srgbClr val="008080"/>
                </a:solidFill>
                <a:cs typeface="Times New Roman" panose="02020603050405020304" pitchFamily="18" charset="0"/>
              </a:rPr>
              <a:t>Franchisingové</a:t>
            </a:r>
            <a:r>
              <a:rPr lang="cs-CZ" altLang="cs-CZ" sz="2800" b="1" dirty="0">
                <a:solidFill>
                  <a:srgbClr val="008080"/>
                </a:solidFill>
                <a:cs typeface="Times New Roman" panose="02020603050405020304" pitchFamily="18" charset="0"/>
              </a:rPr>
              <a:t> řetězce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485775" y="1226092"/>
            <a:ext cx="9407733" cy="48628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endParaRPr lang="cs-CZ" altLang="cs-CZ" sz="2400" dirty="0">
              <a:solidFill>
                <a:srgbClr val="00808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sz="28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Vznik: </a:t>
            </a:r>
            <a:r>
              <a:rPr lang="cs-CZ" altLang="cs-CZ" sz="2800" dirty="0">
                <a:solidFill>
                  <a:srgbClr val="00808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za účelem větší stabilizace na trhu</a:t>
            </a:r>
          </a:p>
          <a:p>
            <a:pPr>
              <a:spcBef>
                <a:spcPct val="0"/>
              </a:spcBef>
            </a:pPr>
            <a:r>
              <a:rPr lang="cs-CZ" sz="24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Oproti předchozím volnějším podobám kooperace se jedná </a:t>
            </a:r>
          </a:p>
          <a:p>
            <a:pPr>
              <a:spcBef>
                <a:spcPct val="0"/>
              </a:spcBef>
            </a:pPr>
            <a:r>
              <a:rPr lang="cs-CZ" sz="24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model velmi formalizovaný.</a:t>
            </a:r>
          </a:p>
          <a:p>
            <a:pPr>
              <a:spcBef>
                <a:spcPct val="0"/>
              </a:spcBef>
            </a:pPr>
            <a:endParaRPr lang="cs-CZ" altLang="cs-CZ" sz="2800" dirty="0">
              <a:solidFill>
                <a:srgbClr val="00808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sz="28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Vztahy: </a:t>
            </a:r>
            <a:r>
              <a:rPr lang="cs-CZ" sz="2400" dirty="0" err="1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franchisor</a:t>
            </a:r>
            <a:r>
              <a:rPr lang="cs-CZ" sz="24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(poskytovatel licence) a </a:t>
            </a:r>
            <a:r>
              <a:rPr lang="cs-CZ" sz="2400" dirty="0" err="1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franchisant</a:t>
            </a:r>
            <a:r>
              <a:rPr lang="cs-CZ" sz="24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(právně samostatný obchodní subjekt)</a:t>
            </a:r>
            <a:endParaRPr lang="cs-CZ" altLang="cs-CZ" sz="2400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2800" dirty="0" err="1">
                <a:solidFill>
                  <a:srgbClr val="00808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Výrobce+maloobchod</a:t>
            </a:r>
            <a:endParaRPr lang="cs-CZ" altLang="cs-CZ" sz="2800" dirty="0">
              <a:solidFill>
                <a:srgbClr val="00808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sz="2800" dirty="0" err="1">
                <a:solidFill>
                  <a:srgbClr val="00808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Výrobce+velkoobchod</a:t>
            </a:r>
            <a:endParaRPr lang="cs-CZ" altLang="cs-CZ" sz="2800" dirty="0">
              <a:solidFill>
                <a:srgbClr val="00808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sz="2800" dirty="0" err="1">
                <a:solidFill>
                  <a:srgbClr val="00808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Velkoobchod+maloobchod</a:t>
            </a:r>
            <a:endParaRPr lang="cs-CZ" altLang="cs-CZ" sz="2800" dirty="0">
              <a:solidFill>
                <a:srgbClr val="00808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sz="2800" dirty="0" err="1">
                <a:solidFill>
                  <a:srgbClr val="00808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Maloobchod+maloobchod</a:t>
            </a:r>
            <a:r>
              <a:rPr lang="cs-CZ" altLang="cs-CZ" sz="2800" dirty="0">
                <a:solidFill>
                  <a:srgbClr val="00808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(horizontální kooperace)</a:t>
            </a:r>
            <a:endParaRPr lang="cs-CZ" altLang="cs-CZ" sz="2800" dirty="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4475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ChangeArrowheads="1"/>
          </p:cNvSpPr>
          <p:nvPr/>
        </p:nvSpPr>
        <p:spPr bwMode="auto">
          <a:xfrm>
            <a:off x="1524001" y="4107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3795" name="AutoShape 4"/>
          <p:cNvSpPr>
            <a:spLocks noChangeArrowheads="1"/>
          </p:cNvSpPr>
          <p:nvPr/>
        </p:nvSpPr>
        <p:spPr bwMode="auto">
          <a:xfrm>
            <a:off x="944379" y="367759"/>
            <a:ext cx="7018521" cy="57467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  <a:cs typeface="Times New Roman" panose="02020603050405020304" pitchFamily="18" charset="0"/>
              </a:rPr>
              <a:t>Franchisingové řetězce – </a:t>
            </a:r>
            <a:r>
              <a:rPr lang="cs-CZ" altLang="cs-CZ" b="1" dirty="0">
                <a:solidFill>
                  <a:srgbClr val="FF0000"/>
                </a:solidFill>
                <a:cs typeface="Times New Roman" panose="02020603050405020304" pitchFamily="18" charset="0"/>
              </a:rPr>
              <a:t>praxe v ČR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</p:txBody>
      </p:sp>
      <p:graphicFrame>
        <p:nvGraphicFramePr>
          <p:cNvPr id="98406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256643"/>
              </p:ext>
            </p:extLst>
          </p:nvPr>
        </p:nvGraphicFramePr>
        <p:xfrm>
          <a:off x="434715" y="1485718"/>
          <a:ext cx="11362544" cy="4846026"/>
        </p:xfrm>
        <a:graphic>
          <a:graphicData uri="http://schemas.openxmlformats.org/drawingml/2006/table">
            <a:tbl>
              <a:tblPr/>
              <a:tblGrid>
                <a:gridCol w="5391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1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Franchisingové  řetězce (ČR)</a:t>
                      </a: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Charakteristika</a:t>
                      </a:r>
                      <a:endParaRPr kumimoji="0" lang="cs-CZ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COOP Diskont (VO+MO)</a:t>
                      </a: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franchisový řetězec z vybraných prodejen spotřebních družstev</a:t>
                      </a: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8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COOP TIP (VO+MO)</a:t>
                      </a: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franchisový řetězec z vybraných prodejen spotřebních družstev</a:t>
                      </a: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Maloobchodní síť Bala (VO+MO)</a:t>
                      </a: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franchisový řetězec prodejen</a:t>
                      </a: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FLOP Jih (VO+MO)</a:t>
                      </a: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franchisový řetězec prodejen</a:t>
                      </a: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Maloobchodní síť Hruška (VO+MO)</a:t>
                      </a: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franchisový řetězec prodejen</a:t>
                      </a: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47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505" name="Group 1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677729"/>
              </p:ext>
            </p:extLst>
          </p:nvPr>
        </p:nvGraphicFramePr>
        <p:xfrm>
          <a:off x="1046345" y="1637728"/>
          <a:ext cx="10027874" cy="4328192"/>
        </p:xfrm>
        <a:graphic>
          <a:graphicData uri="http://schemas.openxmlformats.org/drawingml/2006/table">
            <a:tbl>
              <a:tblPr/>
              <a:tblGrid>
                <a:gridCol w="2422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4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1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83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20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4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Firma, činnost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Nájemci je poskytnuto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Poplatek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Podmínky uzavření smlouvy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Doba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Mc Donald´s,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Restaurace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(MO+MO)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Sortiment, vybavení provozovny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10-15 %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 obratu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Vlastní prostory,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zaškolení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r.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ETA, elektrospotřebiče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(VÝROBA+MO)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Firemní označení,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Financování zboží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10 % z obratu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Vlastní prodejní a skladovací prostory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Yves Rocher,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Kosmetika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(VÝROBA+MO)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Vybavení prodejny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bez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Prostory na atraktivním místě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rok s prodlužováním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850" name="Text Box 169"/>
          <p:cNvSpPr txBox="1">
            <a:spLocks noChangeArrowheads="1"/>
          </p:cNvSpPr>
          <p:nvPr/>
        </p:nvSpPr>
        <p:spPr bwMode="auto">
          <a:xfrm>
            <a:off x="1214750" y="564563"/>
            <a:ext cx="67691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8080"/>
            </a:solidFill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Příklad podmínek franchisingu  </a:t>
            </a:r>
          </a:p>
        </p:txBody>
      </p:sp>
      <p:sp>
        <p:nvSpPr>
          <p:cNvPr id="34851" name="Text Box 179"/>
          <p:cNvSpPr txBox="1">
            <a:spLocks noChangeArrowheads="1"/>
          </p:cNvSpPr>
          <p:nvPr/>
        </p:nvSpPr>
        <p:spPr bwMode="auto">
          <a:xfrm>
            <a:off x="933451" y="5932821"/>
            <a:ext cx="8424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dirty="0"/>
              <a:t>Minimální vstupní kapitál</a:t>
            </a:r>
            <a:r>
              <a:rPr lang="cs-CZ" altLang="cs-CZ" sz="1800" dirty="0"/>
              <a:t>.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60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ChangeArrowheads="1"/>
          </p:cNvSpPr>
          <p:nvPr/>
        </p:nvSpPr>
        <p:spPr bwMode="auto">
          <a:xfrm>
            <a:off x="-1644650" y="20838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5844" name="TextovéPole 4"/>
          <p:cNvSpPr txBox="1">
            <a:spLocks noChangeArrowheads="1"/>
          </p:cNvSpPr>
          <p:nvPr/>
        </p:nvSpPr>
        <p:spPr bwMode="auto">
          <a:xfrm>
            <a:off x="284812" y="60365"/>
            <a:ext cx="91889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Nákupní aliance podle roku jejich vzniku v ČR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760796"/>
              </p:ext>
            </p:extLst>
          </p:nvPr>
        </p:nvGraphicFramePr>
        <p:xfrm>
          <a:off x="284812" y="583585"/>
          <a:ext cx="10222680" cy="6065520"/>
        </p:xfrm>
        <a:graphic>
          <a:graphicData uri="http://schemas.openxmlformats.org/drawingml/2006/table">
            <a:tbl>
              <a:tblPr/>
              <a:tblGrid>
                <a:gridCol w="4177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2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Aliance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Rok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 aliance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SPAR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Dobrovolný řetězec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COOP Morava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Družstevní nákupní aliance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COOP Centrum Družstvo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Družstevní nákupní aliance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SVOP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Franchisingový řetězec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Maloobchodní síť Bala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Franchisingový řetězec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TETA Drogerie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Franchisingový řetězec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EXPERT ČR, s.r.o.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Nákupní aliance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COOP Diskont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Družstevní franchisingový řetězec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Maloobchodní síť Brněnka, s.r.o.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Franchisingový řetězec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EC- Group, K+B Progres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Nákupní aliance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VONET CR, s.r.o.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Dobrovolný řetězec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ENAPO OBCHODNÍ a.s.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Franchisingový řetězec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FLOP JIH, s.r.o.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Franchisingový řetězec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Euronics ČR, a.s.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Franchisingový řetězec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COOP Tip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Družstevní franchisingový řetězec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Maloobchodní síť Hruška, s.r.o.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Franchisingový řetězec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COOP Tuty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Družstevní franchisingový řetězec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Družstvo CBA CZ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Franchisingový řetězec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HELE HOME CREDIT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Franchisingový řetězec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321975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45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4"/>
          <p:cNvSpPr>
            <a:spLocks noChangeArrowheads="1"/>
          </p:cNvSpPr>
          <p:nvPr/>
        </p:nvSpPr>
        <p:spPr bwMode="auto">
          <a:xfrm>
            <a:off x="2495550" y="188914"/>
            <a:ext cx="5329238" cy="64928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Nákupní kontory - centrály</a:t>
            </a: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727134" y="1005489"/>
            <a:ext cx="10248274" cy="27392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8080"/>
            </a:solidFill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dirty="0">
                <a:solidFill>
                  <a:srgbClr val="008080"/>
                </a:solidFill>
              </a:rPr>
              <a:t>N</a:t>
            </a:r>
            <a:r>
              <a:rPr lang="cs-CZ" altLang="cs-CZ" sz="2400" dirty="0">
                <a:solidFill>
                  <a:srgbClr val="008080"/>
                </a:solidFill>
              </a:rPr>
              <a:t>ejvyšší stupeň vertikální kooperace</a:t>
            </a:r>
            <a:r>
              <a:rPr lang="cs-CZ" altLang="cs-CZ" sz="2400" dirty="0">
                <a:solidFill>
                  <a:srgbClr val="000099"/>
                </a:solidFill>
              </a:rPr>
              <a:t>.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cs-CZ" altLang="cs-CZ" sz="2400" b="1" dirty="0">
                <a:solidFill>
                  <a:srgbClr val="FF0000"/>
                </a:solidFill>
              </a:rPr>
              <a:t>Euro-kooperace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- internacionální kontrola nákupu a prodeje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- celoevropská podpora prodeje vlastních značek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- snaha o vytváření jednotné cenové politiky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- tvorba komunikačních sítí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- vzájemná výměna dat o zboží i spotřebitelích a situacích na  regionálních trzích.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106" y="0"/>
            <a:ext cx="1464833" cy="1127893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F6CB18DC-6601-490B-A8FB-3B83C97DADD7}"/>
              </a:ext>
            </a:extLst>
          </p:cNvPr>
          <p:cNvSpPr/>
          <p:nvPr/>
        </p:nvSpPr>
        <p:spPr>
          <a:xfrm>
            <a:off x="727134" y="3911988"/>
            <a:ext cx="10161453" cy="193899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cs-CZ" sz="2400" dirty="0">
                <a:solidFill>
                  <a:srgbClr val="FF0000"/>
                </a:solidFill>
              </a:rPr>
              <a:t>2014: </a:t>
            </a:r>
          </a:p>
          <a:p>
            <a:pPr>
              <a:spcBef>
                <a:spcPct val="0"/>
              </a:spcBef>
            </a:pPr>
            <a:r>
              <a:rPr lang="cs-CZ" altLang="cs-CZ" sz="2400" dirty="0">
                <a:solidFill>
                  <a:srgbClr val="FF0000"/>
                </a:solidFill>
              </a:rPr>
              <a:t>● Německá skupina</a:t>
            </a:r>
            <a:r>
              <a:rPr lang="cs-CZ" altLang="cs-CZ" sz="2400" b="1" dirty="0">
                <a:solidFill>
                  <a:srgbClr val="FF0000"/>
                </a:solidFill>
              </a:rPr>
              <a:t> </a:t>
            </a:r>
            <a:r>
              <a:rPr lang="cs-CZ" altLang="cs-CZ" sz="2400" b="1" dirty="0" err="1">
                <a:solidFill>
                  <a:srgbClr val="FF0000"/>
                </a:solidFill>
              </a:rPr>
              <a:t>Rewe</a:t>
            </a:r>
            <a:r>
              <a:rPr lang="cs-CZ" altLang="cs-CZ" sz="2400" b="1" dirty="0">
                <a:solidFill>
                  <a:srgbClr val="FF0000"/>
                </a:solidFill>
              </a:rPr>
              <a:t> </a:t>
            </a:r>
            <a:r>
              <a:rPr lang="cs-CZ" altLang="cs-CZ" sz="2400" dirty="0">
                <a:solidFill>
                  <a:srgbClr val="FF0000"/>
                </a:solidFill>
              </a:rPr>
              <a:t>(Billa, Penny Market, </a:t>
            </a:r>
            <a:r>
              <a:rPr lang="cs-CZ" altLang="cs-CZ" sz="2400" dirty="0" err="1">
                <a:solidFill>
                  <a:srgbClr val="FF0000"/>
                </a:solidFill>
              </a:rPr>
              <a:t>Rewe</a:t>
            </a:r>
            <a:r>
              <a:rPr lang="cs-CZ" altLang="cs-CZ" sz="2400" dirty="0">
                <a:solidFill>
                  <a:srgbClr val="FF0000"/>
                </a:solidFill>
              </a:rPr>
              <a:t>),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solidFill>
                  <a:srgbClr val="FF0000"/>
                </a:solidFill>
              </a:rPr>
              <a:t>● belgický </a:t>
            </a:r>
            <a:r>
              <a:rPr lang="cs-CZ" altLang="cs-CZ" sz="2400" dirty="0" err="1">
                <a:solidFill>
                  <a:srgbClr val="FF0000"/>
                </a:solidFill>
              </a:rPr>
              <a:t>Colruyt</a:t>
            </a:r>
            <a:r>
              <a:rPr lang="cs-CZ" altLang="cs-CZ" sz="2400" dirty="0">
                <a:solidFill>
                  <a:srgbClr val="FF0000"/>
                </a:solidFill>
              </a:rPr>
              <a:t>, švýcarská skupina Coop a italská síť </a:t>
            </a:r>
            <a:r>
              <a:rPr lang="cs-CZ" altLang="cs-CZ" sz="2400" dirty="0" err="1">
                <a:solidFill>
                  <a:srgbClr val="FF0000"/>
                </a:solidFill>
              </a:rPr>
              <a:t>Conad</a:t>
            </a:r>
            <a:r>
              <a:rPr lang="cs-CZ" altLang="cs-CZ" sz="2400" dirty="0">
                <a:solidFill>
                  <a:srgbClr val="FF0000"/>
                </a:solidFill>
              </a:rPr>
              <a:t> vytvořily strategickou alianci s názvem </a:t>
            </a:r>
            <a:r>
              <a:rPr lang="cs-CZ" altLang="cs-CZ" sz="2400" b="1" dirty="0">
                <a:solidFill>
                  <a:srgbClr val="FF0000"/>
                </a:solidFill>
              </a:rPr>
              <a:t>Core. </a:t>
            </a:r>
            <a:r>
              <a:rPr lang="cs-CZ" altLang="cs-CZ" sz="2400" dirty="0">
                <a:solidFill>
                  <a:srgbClr val="FF0000"/>
                </a:solidFill>
              </a:rPr>
              <a:t>Sídlí v Bruselu a po právní stránce jde o belgickou společnost.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66FC35-AC11-4178-BAF0-B16AE2B6E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134" y="5850980"/>
            <a:ext cx="1024827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339966"/>
            </a:solidFill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EMD</a:t>
            </a:r>
            <a:r>
              <a:rPr lang="cs-CZ" altLang="cs-CZ" sz="2400" dirty="0">
                <a:solidFill>
                  <a:srgbClr val="FF0000"/>
                </a:solidFill>
              </a:rPr>
              <a:t> (European Marketing </a:t>
            </a:r>
            <a:r>
              <a:rPr lang="cs-CZ" altLang="cs-CZ" sz="2400" dirty="0" err="1">
                <a:solidFill>
                  <a:srgbClr val="FF0000"/>
                </a:solidFill>
              </a:rPr>
              <a:t>Distribution</a:t>
            </a:r>
            <a:r>
              <a:rPr lang="cs-CZ" altLang="cs-CZ" sz="2400" dirty="0">
                <a:solidFill>
                  <a:srgbClr val="FF0000"/>
                </a:solidFill>
              </a:rPr>
              <a:t> A.G)- největší evropská nákupní aliance, Švýcarsko</a:t>
            </a:r>
          </a:p>
        </p:txBody>
      </p:sp>
    </p:spTree>
    <p:extLst>
      <p:ext uri="{BB962C8B-B14F-4D97-AF65-F5344CB8AC3E}">
        <p14:creationId xmlns:p14="http://schemas.microsoft.com/office/powerpoint/2010/main" val="3155829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4"/>
          <p:cNvSpPr>
            <a:spLocks noChangeArrowheads="1"/>
          </p:cNvSpPr>
          <p:nvPr/>
        </p:nvSpPr>
        <p:spPr bwMode="auto">
          <a:xfrm>
            <a:off x="857250" y="188914"/>
            <a:ext cx="6967538" cy="138505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dirty="0">
                <a:solidFill>
                  <a:srgbClr val="008080"/>
                </a:solidFill>
              </a:rPr>
              <a:t>EMD (European Marketing </a:t>
            </a:r>
            <a:r>
              <a:rPr lang="cs-CZ" altLang="cs-CZ" dirty="0" err="1">
                <a:solidFill>
                  <a:srgbClr val="008080"/>
                </a:solidFill>
              </a:rPr>
              <a:t>Distribution</a:t>
            </a:r>
            <a:r>
              <a:rPr lang="cs-CZ" altLang="cs-CZ" dirty="0">
                <a:solidFill>
                  <a:srgbClr val="008080"/>
                </a:solidFill>
              </a:rPr>
              <a:t> A.G)- </a:t>
            </a:r>
            <a:r>
              <a:rPr lang="cs-CZ" altLang="cs-CZ" b="1" dirty="0">
                <a:solidFill>
                  <a:srgbClr val="FF0000"/>
                </a:solidFill>
              </a:rPr>
              <a:t>praxe</a:t>
            </a:r>
          </a:p>
        </p:txBody>
      </p:sp>
      <p:sp>
        <p:nvSpPr>
          <p:cNvPr id="36869" name="Obdélník 1"/>
          <p:cNvSpPr>
            <a:spLocks noChangeArrowheads="1"/>
          </p:cNvSpPr>
          <p:nvPr/>
        </p:nvSpPr>
        <p:spPr bwMode="auto">
          <a:xfrm>
            <a:off x="539647" y="2054046"/>
            <a:ext cx="11096344" cy="2062103"/>
          </a:xfrm>
          <a:prstGeom prst="rect">
            <a:avLst/>
          </a:prstGeom>
          <a:solidFill>
            <a:srgbClr val="FFFFCC"/>
          </a:solidFill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dirty="0">
                <a:solidFill>
                  <a:srgbClr val="FF0000"/>
                </a:solidFill>
              </a:rPr>
              <a:t>Aliance 14 členů, která pokrývá cca 250 maloobchodních řetězců s potravinami ve 20 zemích, představuje cca 56 000 prodejních míst a kumuluje potenciální spotřebitelský obrat 200 miliard EUR v Evropě.</a:t>
            </a:r>
            <a:r>
              <a:rPr lang="cs-CZ" dirty="0">
                <a:solidFill>
                  <a:srgbClr val="008080"/>
                </a:solidFill>
              </a:rPr>
              <a:t> </a:t>
            </a:r>
            <a:r>
              <a:rPr lang="cs-CZ" b="1" dirty="0"/>
              <a:t> </a:t>
            </a:r>
            <a:r>
              <a:rPr lang="cs-CZ" b="1" dirty="0">
                <a:solidFill>
                  <a:srgbClr val="FF0000"/>
                </a:solidFill>
              </a:rPr>
              <a:t>Vlastní značka </a:t>
            </a:r>
            <a:r>
              <a:rPr lang="cs-CZ" b="1" dirty="0" err="1">
                <a:solidFill>
                  <a:srgbClr val="FF0000"/>
                </a:solidFill>
              </a:rPr>
              <a:t>Eurolabels</a:t>
            </a:r>
            <a:endParaRPr lang="cs-CZ" altLang="cs-CZ" sz="2800" dirty="0">
              <a:solidFill>
                <a:srgbClr val="00808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BC543B79-23CC-43D2-80DC-83625D54A358}"/>
              </a:ext>
            </a:extLst>
          </p:cNvPr>
          <p:cNvSpPr/>
          <p:nvPr/>
        </p:nvSpPr>
        <p:spPr>
          <a:xfrm>
            <a:off x="8625932" y="1520912"/>
            <a:ext cx="2708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8080"/>
                </a:solidFill>
              </a:rPr>
              <a:t>https://www.emd-ag.com/</a:t>
            </a:r>
            <a:endParaRPr lang="cs-C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19955E-4842-4BC0-8EF5-D4D44C2AA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018" y="4959916"/>
            <a:ext cx="11699246" cy="1384995"/>
          </a:xfrm>
          <a:prstGeom prst="rect">
            <a:avLst/>
          </a:prstGeom>
          <a:solidFill>
            <a:srgbClr val="FFFFCC"/>
          </a:solidFill>
          <a:ln w="38100">
            <a:solidFill>
              <a:srgbClr val="339966"/>
            </a:solidFill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sz="2800" dirty="0">
                <a:solidFill>
                  <a:srgbClr val="008080"/>
                </a:solidFill>
              </a:rPr>
              <a:t>● </a:t>
            </a:r>
            <a:r>
              <a:rPr lang="cs-CZ" altLang="cs-CZ" sz="2800" dirty="0">
                <a:solidFill>
                  <a:srgbClr val="FF0000"/>
                </a:solidFill>
              </a:rPr>
              <a:t>Austrálie, Rakousko, Bulharsko, Chorvatsko, Česká republika, Dánsko, Německo, Itálie, Nizozemí, Nový Zéland, Norsko, Polsko, Portugalsko, Rumunsko, Rusko, Slovensko, Španělsko, Jižní Korea, Švédsko, Švýcarsko.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15C6E2CE-E4FD-4986-9F06-714B6093D6C1}"/>
              </a:ext>
            </a:extLst>
          </p:cNvPr>
          <p:cNvSpPr/>
          <p:nvPr/>
        </p:nvSpPr>
        <p:spPr>
          <a:xfrm>
            <a:off x="9153084" y="4411562"/>
            <a:ext cx="2708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https://www.emd-ag.com/</a:t>
            </a:r>
          </a:p>
        </p:txBody>
      </p:sp>
    </p:spTree>
    <p:extLst>
      <p:ext uri="{BB962C8B-B14F-4D97-AF65-F5344CB8AC3E}">
        <p14:creationId xmlns:p14="http://schemas.microsoft.com/office/powerpoint/2010/main" val="24637578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4"/>
          <p:cNvSpPr>
            <a:spLocks noChangeArrowheads="1"/>
          </p:cNvSpPr>
          <p:nvPr/>
        </p:nvSpPr>
        <p:spPr bwMode="auto">
          <a:xfrm>
            <a:off x="2431869" y="229217"/>
            <a:ext cx="6145968" cy="75027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339966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rgbClr val="008080"/>
                </a:solidFill>
              </a:rPr>
              <a:t>Horizontální kooperace</a:t>
            </a:r>
          </a:p>
        </p:txBody>
      </p:sp>
      <p:sp>
        <p:nvSpPr>
          <p:cNvPr id="37891" name="Text Box 8"/>
          <p:cNvSpPr txBox="1">
            <a:spLocks noChangeArrowheads="1"/>
          </p:cNvSpPr>
          <p:nvPr/>
        </p:nvSpPr>
        <p:spPr bwMode="auto">
          <a:xfrm>
            <a:off x="1378744" y="2863782"/>
            <a:ext cx="1728787" cy="52322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800" dirty="0">
                <a:solidFill>
                  <a:schemeClr val="bg1"/>
                </a:solidFill>
              </a:rPr>
              <a:t>Výroba</a:t>
            </a:r>
            <a:r>
              <a:rPr lang="cs-CZ" altLang="cs-CZ" sz="2800" dirty="0">
                <a:solidFill>
                  <a:srgbClr val="008080"/>
                </a:solidFill>
              </a:rPr>
              <a:t> </a:t>
            </a:r>
          </a:p>
        </p:txBody>
      </p:sp>
      <p:sp>
        <p:nvSpPr>
          <p:cNvPr id="37892" name="Text Box 9"/>
          <p:cNvSpPr txBox="1">
            <a:spLocks noChangeArrowheads="1"/>
          </p:cNvSpPr>
          <p:nvPr/>
        </p:nvSpPr>
        <p:spPr bwMode="auto">
          <a:xfrm>
            <a:off x="4491173" y="2790777"/>
            <a:ext cx="2196906" cy="52322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800" dirty="0">
                <a:solidFill>
                  <a:schemeClr val="bg1"/>
                </a:solidFill>
              </a:rPr>
              <a:t>Velkoobchod</a:t>
            </a:r>
            <a:r>
              <a:rPr lang="cs-CZ" altLang="cs-CZ" sz="2000" dirty="0">
                <a:solidFill>
                  <a:srgbClr val="000099"/>
                </a:solidFill>
              </a:rPr>
              <a:t> </a:t>
            </a:r>
            <a:r>
              <a:rPr lang="cs-CZ" altLang="cs-CZ" sz="2000" dirty="0"/>
              <a:t>  </a:t>
            </a:r>
          </a:p>
        </p:txBody>
      </p:sp>
      <p:sp>
        <p:nvSpPr>
          <p:cNvPr id="37893" name="Text Box 10"/>
          <p:cNvSpPr txBox="1">
            <a:spLocks noChangeArrowheads="1"/>
          </p:cNvSpPr>
          <p:nvPr/>
        </p:nvSpPr>
        <p:spPr bwMode="auto">
          <a:xfrm>
            <a:off x="8419931" y="2845922"/>
            <a:ext cx="2087562" cy="52322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800" dirty="0">
                <a:solidFill>
                  <a:schemeClr val="bg1"/>
                </a:solidFill>
              </a:rPr>
              <a:t>Maloobchod</a:t>
            </a:r>
          </a:p>
        </p:txBody>
      </p:sp>
      <p:sp>
        <p:nvSpPr>
          <p:cNvPr id="37894" name="Text Box 11"/>
          <p:cNvSpPr txBox="1">
            <a:spLocks noChangeArrowheads="1"/>
          </p:cNvSpPr>
          <p:nvPr/>
        </p:nvSpPr>
        <p:spPr bwMode="auto">
          <a:xfrm>
            <a:off x="1798261" y="1191015"/>
            <a:ext cx="7582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dirty="0">
                <a:solidFill>
                  <a:srgbClr val="008080"/>
                </a:solidFill>
              </a:rPr>
              <a:t>Spolupráce na stejném stupni logistického řetězce.</a:t>
            </a:r>
          </a:p>
        </p:txBody>
      </p:sp>
      <p:sp>
        <p:nvSpPr>
          <p:cNvPr id="37895" name="Text Box 14"/>
          <p:cNvSpPr txBox="1">
            <a:spLocks noChangeArrowheads="1"/>
          </p:cNvSpPr>
          <p:nvPr/>
        </p:nvSpPr>
        <p:spPr bwMode="auto">
          <a:xfrm>
            <a:off x="2135189" y="2852738"/>
            <a:ext cx="1944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7899" name="AutoShape 18"/>
          <p:cNvSpPr>
            <a:spLocks noChangeArrowheads="1"/>
          </p:cNvSpPr>
          <p:nvPr/>
        </p:nvSpPr>
        <p:spPr bwMode="auto">
          <a:xfrm>
            <a:off x="1798261" y="4357953"/>
            <a:ext cx="792162" cy="6492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7900" name="AutoShape 19"/>
          <p:cNvSpPr>
            <a:spLocks noChangeArrowheads="1"/>
          </p:cNvSpPr>
          <p:nvPr/>
        </p:nvSpPr>
        <p:spPr bwMode="auto">
          <a:xfrm>
            <a:off x="5303838" y="4290879"/>
            <a:ext cx="792162" cy="716362"/>
          </a:xfrm>
          <a:prstGeom prst="downArrow">
            <a:avLst>
              <a:gd name="adj1" fmla="val 50000"/>
              <a:gd name="adj2" fmla="val 29559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7901" name="AutoShape 20"/>
          <p:cNvSpPr>
            <a:spLocks noChangeArrowheads="1"/>
          </p:cNvSpPr>
          <p:nvPr/>
        </p:nvSpPr>
        <p:spPr bwMode="auto">
          <a:xfrm>
            <a:off x="9225536" y="4267332"/>
            <a:ext cx="792163" cy="6492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8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860612" y="1304441"/>
            <a:ext cx="4297080" cy="28628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dirty="0"/>
              <a:t>Koncentrace a </a:t>
            </a:r>
            <a:r>
              <a:rPr lang="cs-CZ" sz="4000"/>
              <a:t>kooperace </a:t>
            </a:r>
          </a:p>
          <a:p>
            <a:pPr algn="l"/>
            <a:r>
              <a:rPr lang="cs-CZ" sz="4000"/>
              <a:t>v </a:t>
            </a:r>
            <a:r>
              <a:rPr lang="cs-CZ" sz="4000" dirty="0"/>
              <a:t>obchodě</a:t>
            </a:r>
          </a:p>
          <a:p>
            <a:pPr algn="l"/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13440" y="3933075"/>
            <a:ext cx="360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Struktura přednášky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5431422" y="2487648"/>
            <a:ext cx="6311486" cy="26375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400" b="1" dirty="0">
                <a:solidFill>
                  <a:srgbClr val="008080"/>
                </a:solidFill>
              </a:rPr>
              <a:t>Spontánní a smluvní koordinace obchodních organizací</a:t>
            </a:r>
          </a:p>
          <a:p>
            <a:r>
              <a:rPr lang="cs-CZ" altLang="cs-CZ" sz="2400" b="1" dirty="0">
                <a:solidFill>
                  <a:srgbClr val="008080"/>
                </a:solidFill>
              </a:rPr>
              <a:t>Měření koncentrace v obchodě</a:t>
            </a:r>
          </a:p>
          <a:p>
            <a:r>
              <a:rPr lang="cs-CZ" altLang="cs-CZ" sz="2400" b="1" dirty="0">
                <a:solidFill>
                  <a:srgbClr val="008080"/>
                </a:solidFill>
              </a:rPr>
              <a:t>Formy koncentrace obchodních organizací</a:t>
            </a:r>
          </a:p>
          <a:p>
            <a:r>
              <a:rPr lang="cs-CZ" altLang="cs-CZ" sz="2400" b="1" dirty="0">
                <a:solidFill>
                  <a:srgbClr val="008080"/>
                </a:solidFill>
              </a:rPr>
              <a:t>Provozní koncentrace, prostorová </a:t>
            </a:r>
          </a:p>
          <a:p>
            <a:pPr marL="0" indent="0"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     a organizační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4"/>
          <p:cNvSpPr>
            <a:spLocks noChangeArrowheads="1"/>
          </p:cNvSpPr>
          <p:nvPr/>
        </p:nvSpPr>
        <p:spPr bwMode="auto">
          <a:xfrm>
            <a:off x="1499016" y="134144"/>
            <a:ext cx="7045377" cy="70074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339966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rgbClr val="008080"/>
                </a:solidFill>
              </a:rPr>
              <a:t>Horizontální kooperace</a:t>
            </a:r>
          </a:p>
        </p:txBody>
      </p:sp>
      <p:sp>
        <p:nvSpPr>
          <p:cNvPr id="37891" name="Text Box 8"/>
          <p:cNvSpPr txBox="1">
            <a:spLocks noChangeArrowheads="1"/>
          </p:cNvSpPr>
          <p:nvPr/>
        </p:nvSpPr>
        <p:spPr bwMode="auto">
          <a:xfrm>
            <a:off x="1543016" y="1084227"/>
            <a:ext cx="1728787" cy="58477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chemeClr val="bg1"/>
                </a:solidFill>
              </a:rPr>
              <a:t>Výroba</a:t>
            </a:r>
            <a:r>
              <a:rPr lang="cs-CZ" altLang="cs-CZ" dirty="0">
                <a:solidFill>
                  <a:srgbClr val="008080"/>
                </a:solidFill>
              </a:rPr>
              <a:t> </a:t>
            </a:r>
          </a:p>
        </p:txBody>
      </p:sp>
      <p:sp>
        <p:nvSpPr>
          <p:cNvPr id="37895" name="Text Box 14"/>
          <p:cNvSpPr txBox="1">
            <a:spLocks noChangeArrowheads="1"/>
          </p:cNvSpPr>
          <p:nvPr/>
        </p:nvSpPr>
        <p:spPr bwMode="auto">
          <a:xfrm>
            <a:off x="2135189" y="2852738"/>
            <a:ext cx="1944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7898" name="Rectangle 17"/>
          <p:cNvSpPr>
            <a:spLocks noChangeArrowheads="1"/>
          </p:cNvSpPr>
          <p:nvPr/>
        </p:nvSpPr>
        <p:spPr bwMode="auto">
          <a:xfrm>
            <a:off x="374142" y="1757765"/>
            <a:ext cx="10133351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Nový trend: výstavba nákupních center výrobních  podniků: „</a:t>
            </a:r>
            <a:r>
              <a:rPr lang="cs-CZ" altLang="cs-CZ" sz="2400" dirty="0" err="1">
                <a:solidFill>
                  <a:srgbClr val="008080"/>
                </a:solidFill>
              </a:rPr>
              <a:t>Factory</a:t>
            </a:r>
            <a:r>
              <a:rPr lang="cs-CZ" altLang="cs-CZ" sz="2400" dirty="0">
                <a:solidFill>
                  <a:srgbClr val="008080"/>
                </a:solidFill>
              </a:rPr>
              <a:t> </a:t>
            </a:r>
            <a:r>
              <a:rPr lang="cs-CZ" altLang="cs-CZ" sz="2400" dirty="0" err="1">
                <a:solidFill>
                  <a:srgbClr val="008080"/>
                </a:solidFill>
              </a:rPr>
              <a:t>Outlet</a:t>
            </a:r>
            <a:r>
              <a:rPr lang="cs-CZ" altLang="cs-CZ" sz="2400" dirty="0">
                <a:solidFill>
                  <a:srgbClr val="008080"/>
                </a:solidFill>
              </a:rPr>
              <a:t> centra“.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(Francie, Velká Británie, Španělsko, Turecko…)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chemeClr val="bg1"/>
              </a:solidFill>
            </a:endParaRPr>
          </a:p>
        </p:txBody>
      </p:sp>
      <p:sp>
        <p:nvSpPr>
          <p:cNvPr id="37899" name="AutoShape 18"/>
          <p:cNvSpPr>
            <a:spLocks noChangeArrowheads="1"/>
          </p:cNvSpPr>
          <p:nvPr/>
        </p:nvSpPr>
        <p:spPr bwMode="auto">
          <a:xfrm>
            <a:off x="355527" y="427774"/>
            <a:ext cx="792162" cy="6492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7903" name="Šipka dolů 2"/>
          <p:cNvSpPr>
            <a:spLocks noChangeArrowheads="1"/>
          </p:cNvSpPr>
          <p:nvPr/>
        </p:nvSpPr>
        <p:spPr bwMode="auto">
          <a:xfrm>
            <a:off x="11239909" y="2136110"/>
            <a:ext cx="431800" cy="3619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80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1E2E5F9-6C2D-4392-BED3-C36662B208B3}"/>
              </a:ext>
            </a:extLst>
          </p:cNvPr>
          <p:cNvSpPr txBox="1"/>
          <p:nvPr/>
        </p:nvSpPr>
        <p:spPr>
          <a:xfrm>
            <a:off x="399593" y="3889137"/>
            <a:ext cx="10238018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altLang="cs-CZ" sz="2400" dirty="0" err="1">
                <a:solidFill>
                  <a:srgbClr val="FF0000"/>
                </a:solidFill>
              </a:rPr>
              <a:t>Freeport</a:t>
            </a:r>
            <a:r>
              <a:rPr lang="cs-CZ" altLang="cs-CZ" sz="2400" dirty="0">
                <a:solidFill>
                  <a:srgbClr val="FF0000"/>
                </a:solidFill>
              </a:rPr>
              <a:t> </a:t>
            </a:r>
            <a:r>
              <a:rPr lang="cs-CZ" altLang="cs-CZ" sz="2400" dirty="0" err="1">
                <a:solidFill>
                  <a:srgbClr val="FF0000"/>
                </a:solidFill>
              </a:rPr>
              <a:t>Fashion</a:t>
            </a:r>
            <a:r>
              <a:rPr lang="cs-CZ" altLang="cs-CZ" sz="2400" dirty="0">
                <a:solidFill>
                  <a:srgbClr val="FF0000"/>
                </a:solidFill>
              </a:rPr>
              <a:t> Outlet Hatě u Znojma – </a:t>
            </a:r>
            <a:r>
              <a:rPr lang="cs-CZ" sz="2400" dirty="0">
                <a:solidFill>
                  <a:srgbClr val="008080"/>
                </a:solidFill>
              </a:rPr>
              <a:t>více než 75 prodejen, přes 250 značek, značkové zboží ve slevách 30-70 %.</a:t>
            </a:r>
            <a:endParaRPr lang="cs-CZ" altLang="cs-CZ" sz="2400" dirty="0">
              <a:solidFill>
                <a:srgbClr val="008080"/>
              </a:solidFill>
            </a:endParaRPr>
          </a:p>
          <a:p>
            <a:r>
              <a:rPr lang="cs-CZ" altLang="cs-CZ" sz="2400" dirty="0" err="1">
                <a:solidFill>
                  <a:srgbClr val="FF0000"/>
                </a:solidFill>
              </a:rPr>
              <a:t>Fashion</a:t>
            </a:r>
            <a:r>
              <a:rPr lang="cs-CZ" altLang="cs-CZ" sz="2400" dirty="0">
                <a:solidFill>
                  <a:srgbClr val="FF0000"/>
                </a:solidFill>
              </a:rPr>
              <a:t> </a:t>
            </a:r>
            <a:r>
              <a:rPr lang="cs-CZ" altLang="cs-CZ" sz="2400" dirty="0" err="1">
                <a:solidFill>
                  <a:srgbClr val="FF0000"/>
                </a:solidFill>
              </a:rPr>
              <a:t>Arena</a:t>
            </a:r>
            <a:r>
              <a:rPr lang="cs-CZ" altLang="cs-CZ" sz="2400" dirty="0">
                <a:solidFill>
                  <a:srgbClr val="FF0000"/>
                </a:solidFill>
              </a:rPr>
              <a:t> Prague Outlet Štěrboholy </a:t>
            </a:r>
            <a:r>
              <a:rPr lang="cs-CZ" altLang="cs-CZ" sz="2400" dirty="0">
                <a:solidFill>
                  <a:srgbClr val="008080"/>
                </a:solidFill>
              </a:rPr>
              <a:t>– více než 100 prodejen a 200 značek, služby pro zákazníky, lákají i turisty… </a:t>
            </a:r>
            <a:endParaRPr lang="cs-CZ" sz="2400" dirty="0">
              <a:solidFill>
                <a:srgbClr val="008080"/>
              </a:solidFill>
            </a:endParaRPr>
          </a:p>
        </p:txBody>
      </p:sp>
      <p:pic>
        <p:nvPicPr>
          <p:cNvPr id="4098" name="Picture 2" descr="Fashion Arena Prague Outlet">
            <a:extLst>
              <a:ext uri="{FF2B5EF4-FFF2-40B4-BE49-F238E27FC236}">
                <a16:creationId xmlns:a16="http://schemas.microsoft.com/office/drawing/2014/main" id="{1A8B56A3-438A-42E0-AFD6-9670F1E1A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704" y="6066320"/>
            <a:ext cx="30480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B27B7F06-C22D-4171-BF3C-C0D1D6374FBF}"/>
              </a:ext>
            </a:extLst>
          </p:cNvPr>
          <p:cNvSpPr/>
          <p:nvPr/>
        </p:nvSpPr>
        <p:spPr>
          <a:xfrm>
            <a:off x="9370084" y="6287538"/>
            <a:ext cx="2535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https://fashion-arena.cz/</a:t>
            </a:r>
          </a:p>
        </p:txBody>
      </p:sp>
      <p:pic>
        <p:nvPicPr>
          <p:cNvPr id="4102" name="Picture 6" descr="Freeport Fashion Outlet">
            <a:extLst>
              <a:ext uri="{FF2B5EF4-FFF2-40B4-BE49-F238E27FC236}">
                <a16:creationId xmlns:a16="http://schemas.microsoft.com/office/drawing/2014/main" id="{966BB3E0-37B6-4E8B-AA46-357851C25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26" y="5829443"/>
            <a:ext cx="2178916" cy="82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C4BE2315-8E1C-4144-BA9F-573453E9067E}"/>
              </a:ext>
            </a:extLst>
          </p:cNvPr>
          <p:cNvSpPr/>
          <p:nvPr/>
        </p:nvSpPr>
        <p:spPr>
          <a:xfrm>
            <a:off x="9413356" y="5829443"/>
            <a:ext cx="2558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https://www.freeport.cz/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EAF3E5B-FBFA-4934-B5A9-550EA27D745D}"/>
              </a:ext>
            </a:extLst>
          </p:cNvPr>
          <p:cNvSpPr/>
          <p:nvPr/>
        </p:nvSpPr>
        <p:spPr>
          <a:xfrm>
            <a:off x="9413356" y="5492082"/>
            <a:ext cx="2347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https://outletshopy.cz/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EB5B0DA-893B-406F-B4FD-B048CDC1578D}"/>
              </a:ext>
            </a:extLst>
          </p:cNvPr>
          <p:cNvSpPr txBox="1"/>
          <p:nvPr/>
        </p:nvSpPr>
        <p:spPr>
          <a:xfrm>
            <a:off x="447674" y="3429000"/>
            <a:ext cx="2962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Česká republika</a:t>
            </a:r>
          </a:p>
        </p:txBody>
      </p:sp>
    </p:spTree>
    <p:extLst>
      <p:ext uri="{BB962C8B-B14F-4D97-AF65-F5344CB8AC3E}">
        <p14:creationId xmlns:p14="http://schemas.microsoft.com/office/powerpoint/2010/main" val="42801702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4"/>
          <p:cNvSpPr>
            <a:spLocks noChangeArrowheads="1"/>
          </p:cNvSpPr>
          <p:nvPr/>
        </p:nvSpPr>
        <p:spPr bwMode="auto">
          <a:xfrm>
            <a:off x="1499016" y="134145"/>
            <a:ext cx="6910466" cy="79304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339966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rgbClr val="008080"/>
                </a:solidFill>
              </a:rPr>
              <a:t>Horizontální kooperace</a:t>
            </a:r>
          </a:p>
        </p:txBody>
      </p:sp>
      <p:sp>
        <p:nvSpPr>
          <p:cNvPr id="37892" name="Text Box 9"/>
          <p:cNvSpPr txBox="1">
            <a:spLocks noChangeArrowheads="1"/>
          </p:cNvSpPr>
          <p:nvPr/>
        </p:nvSpPr>
        <p:spPr bwMode="auto">
          <a:xfrm>
            <a:off x="3814763" y="1106032"/>
            <a:ext cx="3105643" cy="58477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chemeClr val="bg1"/>
                </a:solidFill>
              </a:rPr>
              <a:t>Velkoobchod</a:t>
            </a:r>
            <a:r>
              <a:rPr lang="cs-CZ" altLang="cs-CZ" dirty="0">
                <a:solidFill>
                  <a:srgbClr val="000099"/>
                </a:solidFill>
              </a:rPr>
              <a:t> </a:t>
            </a:r>
            <a:r>
              <a:rPr lang="cs-CZ" altLang="cs-CZ" dirty="0"/>
              <a:t>  </a:t>
            </a:r>
          </a:p>
        </p:txBody>
      </p:sp>
      <p:sp>
        <p:nvSpPr>
          <p:cNvPr id="37895" name="Text Box 14"/>
          <p:cNvSpPr txBox="1">
            <a:spLocks noChangeArrowheads="1"/>
          </p:cNvSpPr>
          <p:nvPr/>
        </p:nvSpPr>
        <p:spPr bwMode="auto">
          <a:xfrm>
            <a:off x="2135189" y="2852738"/>
            <a:ext cx="1944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7897" name="Rectangle 16"/>
          <p:cNvSpPr>
            <a:spLocks noChangeArrowheads="1"/>
          </p:cNvSpPr>
          <p:nvPr/>
        </p:nvSpPr>
        <p:spPr bwMode="auto">
          <a:xfrm>
            <a:off x="438566" y="1869232"/>
            <a:ext cx="11533760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rgbClr val="008080"/>
                </a:solidFill>
              </a:rPr>
              <a:t>(výstavba skladových areálů, Industrie parků)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dirty="0">
                <a:solidFill>
                  <a:srgbClr val="008080"/>
                </a:solidFill>
              </a:rPr>
              <a:t>● </a:t>
            </a:r>
            <a:r>
              <a:rPr lang="cs-CZ" b="1" dirty="0">
                <a:solidFill>
                  <a:srgbClr val="FF0000"/>
                </a:solidFill>
              </a:rPr>
              <a:t>soustředění </a:t>
            </a:r>
            <a:r>
              <a:rPr lang="cs-CZ" dirty="0">
                <a:solidFill>
                  <a:srgbClr val="008080"/>
                </a:solidFill>
              </a:rPr>
              <a:t>velkoobchodních aktivit do jednoho místa včetně drobné výroby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dirty="0">
                <a:solidFill>
                  <a:srgbClr val="008080"/>
                </a:solidFill>
              </a:rPr>
              <a:t>● </a:t>
            </a:r>
            <a:r>
              <a:rPr lang="cs-CZ" b="1" dirty="0">
                <a:solidFill>
                  <a:srgbClr val="FF0000"/>
                </a:solidFill>
              </a:rPr>
              <a:t>společné</a:t>
            </a:r>
            <a:r>
              <a:rPr lang="cs-CZ" dirty="0">
                <a:solidFill>
                  <a:srgbClr val="008080"/>
                </a:solidFill>
              </a:rPr>
              <a:t> inženýrské sítě, komunikace, napojení na železniční vlečku, ostraha či provoz vrátnice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dirty="0">
                <a:solidFill>
                  <a:srgbClr val="008080"/>
                </a:solidFill>
              </a:rPr>
              <a:t>● prakticky </a:t>
            </a:r>
            <a:r>
              <a:rPr lang="cs-CZ" b="1" dirty="0">
                <a:solidFill>
                  <a:srgbClr val="FF0000"/>
                </a:solidFill>
              </a:rPr>
              <a:t>společná skladová základna </a:t>
            </a:r>
            <a:r>
              <a:rPr lang="cs-CZ" dirty="0">
                <a:solidFill>
                  <a:srgbClr val="008080"/>
                </a:solidFill>
              </a:rPr>
              <a:t>pro několik objektů jedné firmy nebo různých firem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dirty="0">
                <a:solidFill>
                  <a:srgbClr val="008080"/>
                </a:solidFill>
              </a:rPr>
              <a:t>● Industrie parky představují typ kooperace zahrnující</a:t>
            </a:r>
            <a:r>
              <a:rPr lang="cs-CZ" b="1" dirty="0">
                <a:solidFill>
                  <a:srgbClr val="FF0000"/>
                </a:solidFill>
              </a:rPr>
              <a:t> také drobnou výrobu, speditérství a další služby.</a:t>
            </a:r>
            <a:endParaRPr lang="cs-CZ" altLang="cs-CZ" b="1" dirty="0">
              <a:solidFill>
                <a:srgbClr val="FF0000"/>
              </a:solidFill>
            </a:endParaRPr>
          </a:p>
        </p:txBody>
      </p:sp>
      <p:sp>
        <p:nvSpPr>
          <p:cNvPr id="37900" name="AutoShape 19"/>
          <p:cNvSpPr>
            <a:spLocks noChangeArrowheads="1"/>
          </p:cNvSpPr>
          <p:nvPr/>
        </p:nvSpPr>
        <p:spPr bwMode="auto">
          <a:xfrm>
            <a:off x="438566" y="465630"/>
            <a:ext cx="792162" cy="936625"/>
          </a:xfrm>
          <a:prstGeom prst="downArrow">
            <a:avLst>
              <a:gd name="adj1" fmla="val 50000"/>
              <a:gd name="adj2" fmla="val 29559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940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4"/>
          <p:cNvSpPr>
            <a:spLocks noChangeArrowheads="1"/>
          </p:cNvSpPr>
          <p:nvPr/>
        </p:nvSpPr>
        <p:spPr bwMode="auto">
          <a:xfrm>
            <a:off x="3677158" y="375204"/>
            <a:ext cx="4005837" cy="129869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339966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rgbClr val="008080"/>
                </a:solidFill>
              </a:rPr>
              <a:t>Horizontální kooperace</a:t>
            </a:r>
          </a:p>
        </p:txBody>
      </p:sp>
      <p:sp>
        <p:nvSpPr>
          <p:cNvPr id="37893" name="Text Box 10"/>
          <p:cNvSpPr txBox="1">
            <a:spLocks noChangeArrowheads="1"/>
          </p:cNvSpPr>
          <p:nvPr/>
        </p:nvSpPr>
        <p:spPr bwMode="auto">
          <a:xfrm>
            <a:off x="1091407" y="2115691"/>
            <a:ext cx="2821025" cy="58477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chemeClr val="bg1"/>
                </a:solidFill>
              </a:rPr>
              <a:t>Maloobchod</a:t>
            </a:r>
          </a:p>
        </p:txBody>
      </p:sp>
      <p:sp>
        <p:nvSpPr>
          <p:cNvPr id="37895" name="Text Box 14"/>
          <p:cNvSpPr txBox="1">
            <a:spLocks noChangeArrowheads="1"/>
          </p:cNvSpPr>
          <p:nvPr/>
        </p:nvSpPr>
        <p:spPr bwMode="auto">
          <a:xfrm>
            <a:off x="2135189" y="2852738"/>
            <a:ext cx="1944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7896" name="Rectangle 15"/>
          <p:cNvSpPr>
            <a:spLocks noChangeArrowheads="1"/>
          </p:cNvSpPr>
          <p:nvPr/>
        </p:nvSpPr>
        <p:spPr bwMode="auto">
          <a:xfrm>
            <a:off x="646044" y="3261736"/>
            <a:ext cx="10964516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rgbClr val="008080"/>
                </a:solidFill>
              </a:rPr>
              <a:t>Na úrovni maloobchodu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dirty="0">
                <a:solidFill>
                  <a:srgbClr val="008080"/>
                </a:solidFill>
              </a:rPr>
              <a:t>-  spolupráce na úrovni ulice nebo lokality </a:t>
            </a:r>
            <a:r>
              <a:rPr lang="cs-CZ" altLang="cs-CZ" dirty="0">
                <a:solidFill>
                  <a:srgbClr val="FF0000"/>
                </a:solidFill>
              </a:rPr>
              <a:t>(dostupnost, společné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dirty="0">
                <a:solidFill>
                  <a:srgbClr val="FF0000"/>
                </a:solidFill>
              </a:rPr>
              <a:t>    parkování)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rgbClr val="008080"/>
                </a:solidFill>
              </a:rPr>
              <a:t>-  výstavba nákupních center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rgbClr val="008080"/>
                </a:solidFill>
              </a:rPr>
              <a:t>-  franchising </a:t>
            </a:r>
            <a:r>
              <a:rPr lang="cs-CZ" altLang="cs-CZ" dirty="0">
                <a:solidFill>
                  <a:srgbClr val="FF0000"/>
                </a:solidFill>
              </a:rPr>
              <a:t>(spojení maloobchodníků). </a:t>
            </a:r>
          </a:p>
        </p:txBody>
      </p:sp>
      <p:sp>
        <p:nvSpPr>
          <p:cNvPr id="37901" name="AutoShape 20"/>
          <p:cNvSpPr>
            <a:spLocks noChangeArrowheads="1"/>
          </p:cNvSpPr>
          <p:nvPr/>
        </p:nvSpPr>
        <p:spPr bwMode="auto">
          <a:xfrm>
            <a:off x="7147457" y="2375822"/>
            <a:ext cx="792163" cy="6492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7903" name="Šipka dolů 2"/>
          <p:cNvSpPr>
            <a:spLocks noChangeArrowheads="1"/>
          </p:cNvSpPr>
          <p:nvPr/>
        </p:nvSpPr>
        <p:spPr bwMode="auto">
          <a:xfrm>
            <a:off x="80137" y="5807509"/>
            <a:ext cx="431800" cy="3619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80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940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4"/>
          <p:cNvSpPr>
            <a:spLocks noChangeArrowheads="1"/>
          </p:cNvSpPr>
          <p:nvPr/>
        </p:nvSpPr>
        <p:spPr bwMode="auto">
          <a:xfrm>
            <a:off x="1249805" y="244978"/>
            <a:ext cx="6436897" cy="85352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339966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rgbClr val="008080"/>
                </a:solidFill>
              </a:rPr>
              <a:t>Faktory atraktivity nákupních center</a:t>
            </a:r>
          </a:p>
        </p:txBody>
      </p:sp>
      <p:sp>
        <p:nvSpPr>
          <p:cNvPr id="37895" name="Text Box 14"/>
          <p:cNvSpPr txBox="1">
            <a:spLocks noChangeArrowheads="1"/>
          </p:cNvSpPr>
          <p:nvPr/>
        </p:nvSpPr>
        <p:spPr bwMode="auto">
          <a:xfrm>
            <a:off x="2135189" y="2852738"/>
            <a:ext cx="1944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7901" name="AutoShape 20"/>
          <p:cNvSpPr>
            <a:spLocks noChangeArrowheads="1"/>
          </p:cNvSpPr>
          <p:nvPr/>
        </p:nvSpPr>
        <p:spPr bwMode="auto">
          <a:xfrm>
            <a:off x="8433332" y="318986"/>
            <a:ext cx="792163" cy="6492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7903" name="Šipka dolů 2"/>
          <p:cNvSpPr>
            <a:spLocks noChangeArrowheads="1"/>
          </p:cNvSpPr>
          <p:nvPr/>
        </p:nvSpPr>
        <p:spPr bwMode="auto">
          <a:xfrm>
            <a:off x="287275" y="462655"/>
            <a:ext cx="431800" cy="3619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80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475" y="100833"/>
            <a:ext cx="1066201" cy="853522"/>
          </a:xfrm>
          <a:prstGeom prst="rect">
            <a:avLst/>
          </a:prstGeom>
        </p:spPr>
      </p:pic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F70E2522-D206-441A-9C8A-7CADEFCE9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704318"/>
              </p:ext>
            </p:extLst>
          </p:nvPr>
        </p:nvGraphicFramePr>
        <p:xfrm>
          <a:off x="390524" y="1323975"/>
          <a:ext cx="10906125" cy="51483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9423">
                  <a:extLst>
                    <a:ext uri="{9D8B030D-6E8A-4147-A177-3AD203B41FA5}">
                      <a16:colId xmlns:a16="http://schemas.microsoft.com/office/drawing/2014/main" val="1234863370"/>
                    </a:ext>
                  </a:extLst>
                </a:gridCol>
                <a:gridCol w="8416702">
                  <a:extLst>
                    <a:ext uri="{9D8B030D-6E8A-4147-A177-3AD203B41FA5}">
                      <a16:colId xmlns:a16="http://schemas.microsoft.com/office/drawing/2014/main" val="3902671094"/>
                    </a:ext>
                  </a:extLst>
                </a:gridCol>
              </a:tblGrid>
              <a:tr h="264160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Faktory 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Charakteristika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770607"/>
                  </a:ext>
                </a:extLst>
              </a:tr>
              <a:tr h="347980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Image centra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8080"/>
                          </a:solidFill>
                          <a:effectLst/>
                        </a:rPr>
                        <a:t>• Variabilita mezinárodních značek, variabilita lokálních značek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8080"/>
                          </a:solidFill>
                          <a:effectLst/>
                        </a:rPr>
                        <a:t>• Produkty s vysokou kvalitou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8080"/>
                          </a:solidFill>
                          <a:effectLst/>
                        </a:rPr>
                        <a:t>• Prvotřídní služby, které centrum poskytuje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8080"/>
                          </a:solidFill>
                          <a:effectLst/>
                        </a:rPr>
                        <a:t>• Dostupná cenová politika obchodů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8080"/>
                          </a:solidFill>
                          <a:effectLst/>
                        </a:rPr>
                        <a:t>• Příjemné chování personálu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8080"/>
                          </a:solidFill>
                          <a:effectLst/>
                        </a:rPr>
                        <a:t>• Nepřetržité zásobování</a:t>
                      </a:r>
                      <a:endParaRPr lang="cs-CZ" sz="20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864264"/>
                  </a:ext>
                </a:extLst>
              </a:tr>
              <a:tr h="44259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2000" dirty="0">
                          <a:effectLst/>
                        </a:rPr>
                        <a:t>Zábava 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8080"/>
                          </a:solidFill>
                          <a:effectLst/>
                        </a:rPr>
                        <a:t>• Dětský koutek, relaxační zóny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8080"/>
                          </a:solidFill>
                          <a:effectLst/>
                        </a:rPr>
                        <a:t>• Přítomnost kina/multikina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8080"/>
                          </a:solidFill>
                          <a:effectLst/>
                        </a:rPr>
                        <a:t>• Přítomnost restauračních zařízení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9342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2000" dirty="0">
                          <a:effectLst/>
                        </a:rPr>
                        <a:t>Pohodlí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8080"/>
                          </a:solidFill>
                          <a:effectLst/>
                        </a:rPr>
                        <a:t>• Kvalitní dopravního zázemí, přítomnost parkoviště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8080"/>
                          </a:solidFill>
                          <a:effectLst/>
                        </a:rPr>
                        <a:t>• Přijatelná provozní doba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8080"/>
                          </a:solidFill>
                          <a:effectLst/>
                        </a:rPr>
                        <a:t>• Nepřeplněné centrum</a:t>
                      </a:r>
                      <a:endParaRPr lang="cs-CZ" sz="20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0521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2000" dirty="0">
                          <a:effectLst/>
                        </a:rPr>
                        <a:t>Prostředí 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8080"/>
                          </a:solidFill>
                          <a:effectLst/>
                        </a:rPr>
                        <a:t>• Příjemná hudba, příjemná vůně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8080"/>
                          </a:solidFill>
                          <a:effectLst/>
                        </a:rPr>
                        <a:t>• Nenarušující světlé osvětlení uvnitř centra</a:t>
                      </a:r>
                      <a:endParaRPr lang="cs-CZ" sz="20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718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5707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4"/>
          <p:cNvSpPr>
            <a:spLocks noChangeArrowheads="1"/>
          </p:cNvSpPr>
          <p:nvPr/>
        </p:nvSpPr>
        <p:spPr bwMode="auto">
          <a:xfrm>
            <a:off x="1249805" y="244978"/>
            <a:ext cx="6436897" cy="85352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339966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rgbClr val="008080"/>
                </a:solidFill>
              </a:rPr>
              <a:t>Faktory atraktivity nákupních center</a:t>
            </a:r>
          </a:p>
        </p:txBody>
      </p:sp>
      <p:sp>
        <p:nvSpPr>
          <p:cNvPr id="37895" name="Text Box 14"/>
          <p:cNvSpPr txBox="1">
            <a:spLocks noChangeArrowheads="1"/>
          </p:cNvSpPr>
          <p:nvPr/>
        </p:nvSpPr>
        <p:spPr bwMode="auto">
          <a:xfrm>
            <a:off x="2135189" y="2852738"/>
            <a:ext cx="1944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7901" name="AutoShape 20"/>
          <p:cNvSpPr>
            <a:spLocks noChangeArrowheads="1"/>
          </p:cNvSpPr>
          <p:nvPr/>
        </p:nvSpPr>
        <p:spPr bwMode="auto">
          <a:xfrm>
            <a:off x="8433332" y="318986"/>
            <a:ext cx="792163" cy="6492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7903" name="Šipka dolů 2"/>
          <p:cNvSpPr>
            <a:spLocks noChangeArrowheads="1"/>
          </p:cNvSpPr>
          <p:nvPr/>
        </p:nvSpPr>
        <p:spPr bwMode="auto">
          <a:xfrm>
            <a:off x="287275" y="462655"/>
            <a:ext cx="431800" cy="3619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80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475" y="100833"/>
            <a:ext cx="1066201" cy="853522"/>
          </a:xfrm>
          <a:prstGeom prst="rect">
            <a:avLst/>
          </a:prstGeom>
        </p:spPr>
      </p:pic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875FAC91-75CA-4305-A22B-7DAC25BEF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497215"/>
              </p:ext>
            </p:extLst>
          </p:nvPr>
        </p:nvGraphicFramePr>
        <p:xfrm>
          <a:off x="1002155" y="1451578"/>
          <a:ext cx="10275445" cy="49144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2362">
                  <a:extLst>
                    <a:ext uri="{9D8B030D-6E8A-4147-A177-3AD203B41FA5}">
                      <a16:colId xmlns:a16="http://schemas.microsoft.com/office/drawing/2014/main" val="299048769"/>
                    </a:ext>
                  </a:extLst>
                </a:gridCol>
                <a:gridCol w="7323083">
                  <a:extLst>
                    <a:ext uri="{9D8B030D-6E8A-4147-A177-3AD203B41FA5}">
                      <a16:colId xmlns:a16="http://schemas.microsoft.com/office/drawing/2014/main" val="1859825899"/>
                    </a:ext>
                  </a:extLst>
                </a:gridCol>
              </a:tblGrid>
              <a:tr h="377190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2400" dirty="0">
                          <a:effectLst/>
                        </a:rPr>
                        <a:t>Bezpečnost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• </a:t>
                      </a:r>
                      <a:r>
                        <a:rPr lang="cs-CZ" sz="2400" b="0" dirty="0">
                          <a:solidFill>
                            <a:srgbClr val="008080"/>
                          </a:solidFill>
                          <a:effectLst/>
                        </a:rPr>
                        <a:t>Přítomnost únikových východů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rgbClr val="008080"/>
                          </a:solidFill>
                          <a:effectLst/>
                        </a:rPr>
                        <a:t>• Přítomnost bezpečnostních složek u vchodů</a:t>
                      </a:r>
                      <a:endParaRPr lang="cs-CZ" sz="2400" b="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033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2400" dirty="0">
                          <a:effectLst/>
                        </a:rPr>
                        <a:t>Životní styl 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• Nakupování v centrech je symbolem společenského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   postavení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• Nakupování v centru přináší dobrý pocit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5930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2400" dirty="0">
                          <a:effectLst/>
                        </a:rPr>
                        <a:t>Časové úspory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• Není zde přítomnost front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• Automatizovaný platební systém ve všech obchodech (platební terminály)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676523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2400" dirty="0">
                          <a:effectLst/>
                        </a:rPr>
                        <a:t>Architektura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• Lákavý exteriér a konstrukční řešení centra.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• Atraktivní dekorace interiéru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5936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2400" dirty="0">
                          <a:effectLst/>
                        </a:rPr>
                        <a:t>Bonusy a odměny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• Věrnostní programy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8080"/>
                          </a:solidFill>
                          <a:effectLst/>
                        </a:rPr>
                        <a:t>• Dárky a vzorky zdarma</a:t>
                      </a:r>
                      <a:endParaRPr lang="cs-CZ" sz="24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323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25016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Text Box 10"/>
          <p:cNvSpPr txBox="1">
            <a:spLocks noChangeArrowheads="1"/>
          </p:cNvSpPr>
          <p:nvPr/>
        </p:nvSpPr>
        <p:spPr bwMode="auto">
          <a:xfrm>
            <a:off x="714376" y="500775"/>
            <a:ext cx="766762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Případová studie </a:t>
            </a:r>
            <a:r>
              <a:rPr lang="cs-CZ" altLang="cs-CZ" dirty="0">
                <a:solidFill>
                  <a:srgbClr val="008080"/>
                </a:solidFill>
              </a:rPr>
              <a:t>– </a:t>
            </a:r>
            <a:r>
              <a:rPr lang="cs-CZ" altLang="cs-CZ" b="1" dirty="0">
                <a:solidFill>
                  <a:srgbClr val="008080"/>
                </a:solidFill>
              </a:rPr>
              <a:t>nákupní centra </a:t>
            </a:r>
            <a:r>
              <a:rPr lang="cs-CZ" altLang="cs-CZ" dirty="0">
                <a:solidFill>
                  <a:srgbClr val="008080"/>
                </a:solidFill>
              </a:rPr>
              <a:t>- </a:t>
            </a:r>
            <a:r>
              <a:rPr lang="cs-CZ" altLang="cs-CZ" dirty="0">
                <a:solidFill>
                  <a:srgbClr val="FF0000"/>
                </a:solidFill>
              </a:rPr>
              <a:t>praxe </a:t>
            </a:r>
            <a:r>
              <a:rPr lang="cs-CZ" altLang="cs-CZ" dirty="0">
                <a:solidFill>
                  <a:srgbClr val="008080"/>
                </a:solidFill>
              </a:rPr>
              <a:t> </a:t>
            </a:r>
          </a:p>
        </p:txBody>
      </p:sp>
      <p:sp>
        <p:nvSpPr>
          <p:cNvPr id="37895" name="Text Box 14"/>
          <p:cNvSpPr txBox="1">
            <a:spLocks noChangeArrowheads="1"/>
          </p:cNvSpPr>
          <p:nvPr/>
        </p:nvSpPr>
        <p:spPr bwMode="auto">
          <a:xfrm>
            <a:off x="2135189" y="2852738"/>
            <a:ext cx="1944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7896" name="Rectangle 15"/>
          <p:cNvSpPr>
            <a:spLocks noChangeArrowheads="1"/>
          </p:cNvSpPr>
          <p:nvPr/>
        </p:nvSpPr>
        <p:spPr bwMode="auto">
          <a:xfrm>
            <a:off x="511937" y="1587279"/>
            <a:ext cx="10870230" cy="483209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sz="2800" dirty="0">
                <a:solidFill>
                  <a:srgbClr val="008080"/>
                </a:solidFill>
              </a:rPr>
              <a:t>Nákupní centra jsou lokalizovaná zejména na okraji měst, ale i v centrech měst. Vznikají spontánně nebo plánovitě. Nákupní centra v Evropě byla obecně opožděna o cca 10 let za vývojem v USA.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cs-CZ" sz="2800" dirty="0">
              <a:solidFill>
                <a:srgbClr val="008080"/>
              </a:solidFill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sz="2800" dirty="0">
                <a:solidFill>
                  <a:srgbClr val="008080"/>
                </a:solidFill>
              </a:rPr>
              <a:t>● Určitým modelem pro nákupní centra byl ale často uváděn </a:t>
            </a:r>
            <a:r>
              <a:rPr lang="cs-CZ" sz="2800" dirty="0" err="1">
                <a:solidFill>
                  <a:srgbClr val="FF0000"/>
                </a:solidFill>
              </a:rPr>
              <a:t>Palais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Royal</a:t>
            </a:r>
            <a:r>
              <a:rPr lang="cs-CZ" sz="2800" dirty="0">
                <a:solidFill>
                  <a:srgbClr val="008080"/>
                </a:solidFill>
              </a:rPr>
              <a:t>, a to již v roce </a:t>
            </a:r>
            <a:r>
              <a:rPr lang="cs-CZ" sz="2800" dirty="0">
                <a:solidFill>
                  <a:srgbClr val="FF0000"/>
                </a:solidFill>
              </a:rPr>
              <a:t>1784 v Paříži </a:t>
            </a:r>
            <a:r>
              <a:rPr lang="cs-CZ" sz="2800" dirty="0">
                <a:solidFill>
                  <a:srgbClr val="008080"/>
                </a:solidFill>
              </a:rPr>
              <a:t>nedaleko Louvru. Toto nákupní centrum bylo určeno movitým zákazníkům. V centru se nacházely rozmanité prodejny, kluby, restaurace, hudební salóny, divadlo, „voskové muzeum“, turecké lázně i 2 malé hotely. Nákupní centrum mělo 2 vchody. Jeden vchod byl určen pro </a:t>
            </a:r>
            <a:r>
              <a:rPr lang="cs-CZ" sz="2800" b="1" dirty="0">
                <a:solidFill>
                  <a:srgbClr val="008080"/>
                </a:solidFill>
              </a:rPr>
              <a:t>buržoazii, </a:t>
            </a:r>
            <a:r>
              <a:rPr lang="cs-CZ" sz="2800" dirty="0">
                <a:solidFill>
                  <a:srgbClr val="008080"/>
                </a:solidFill>
              </a:rPr>
              <a:t>druhý vchod pro </a:t>
            </a:r>
            <a:r>
              <a:rPr lang="cs-CZ" sz="2800" b="1" dirty="0">
                <a:solidFill>
                  <a:srgbClr val="008080"/>
                </a:solidFill>
              </a:rPr>
              <a:t>šlechtu, </a:t>
            </a:r>
            <a:r>
              <a:rPr lang="cs-CZ" sz="2800" dirty="0">
                <a:solidFill>
                  <a:srgbClr val="008080"/>
                </a:solidFill>
              </a:rPr>
              <a:t>což odpovídalo dobovým podmínkám.</a:t>
            </a:r>
            <a:endParaRPr lang="cs-CZ" altLang="cs-CZ" sz="2800" dirty="0">
              <a:solidFill>
                <a:srgbClr val="008080"/>
              </a:solidFill>
            </a:endParaRPr>
          </a:p>
        </p:txBody>
      </p:sp>
      <p:sp>
        <p:nvSpPr>
          <p:cNvPr id="37901" name="AutoShape 20"/>
          <p:cNvSpPr>
            <a:spLocks noChangeArrowheads="1"/>
          </p:cNvSpPr>
          <p:nvPr/>
        </p:nvSpPr>
        <p:spPr bwMode="auto">
          <a:xfrm>
            <a:off x="9157232" y="468518"/>
            <a:ext cx="792163" cy="6492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rgbClr val="008080"/>
              </a:solidFill>
            </a:endParaRPr>
          </a:p>
        </p:txBody>
      </p:sp>
      <p:sp>
        <p:nvSpPr>
          <p:cNvPr id="37903" name="Šipka dolů 2"/>
          <p:cNvSpPr>
            <a:spLocks noChangeArrowheads="1"/>
          </p:cNvSpPr>
          <p:nvPr/>
        </p:nvSpPr>
        <p:spPr bwMode="auto">
          <a:xfrm>
            <a:off x="80137" y="612187"/>
            <a:ext cx="431800" cy="3619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80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558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ChangeArrowheads="1"/>
          </p:cNvSpPr>
          <p:nvPr/>
        </p:nvSpPr>
        <p:spPr bwMode="auto">
          <a:xfrm>
            <a:off x="-1644650" y="20838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446293"/>
              </p:ext>
            </p:extLst>
          </p:nvPr>
        </p:nvGraphicFramePr>
        <p:xfrm>
          <a:off x="914400" y="739776"/>
          <a:ext cx="8304213" cy="5734053"/>
        </p:xfrm>
        <a:graphic>
          <a:graphicData uri="http://schemas.openxmlformats.org/drawingml/2006/table">
            <a:tbl>
              <a:tblPr/>
              <a:tblGrid>
                <a:gridCol w="5787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6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Druh 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podíl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Oděvy, módní zboží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28,26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Obuv, kožené zboží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8,71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Klenoty, hodinky, dárky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Elektro, počítačová technika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Potraviny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Sport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Tabák, noviny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Nábytek, koberce, bytový textil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Květiny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Hypermarkety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Drogerie, kosmetika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Lékárny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Potřeby pro chovatele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Hračky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738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Ostatní (domácí potřeby, oční optika, knihy, hudební nosiče, foto, hobby)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8,43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Celkem 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8971" name="Rectangle 1"/>
          <p:cNvSpPr>
            <a:spLocks noChangeArrowheads="1"/>
          </p:cNvSpPr>
          <p:nvPr/>
        </p:nvSpPr>
        <p:spPr bwMode="auto">
          <a:xfrm>
            <a:off x="719528" y="-30707"/>
            <a:ext cx="99484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cs typeface="Times New Roman" panose="02020603050405020304" pitchFamily="18" charset="0"/>
              </a:rPr>
              <a:t>Sortimentní složení NC MO, hlavní druhy – procentuálních podílů (ČR) </a:t>
            </a:r>
            <a:endParaRPr lang="cs-CZ" altLang="cs-CZ" sz="2400" b="1" dirty="0">
              <a:solidFill>
                <a:srgbClr val="00808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408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ChangeArrowheads="1"/>
          </p:cNvSpPr>
          <p:nvPr/>
        </p:nvSpPr>
        <p:spPr bwMode="auto">
          <a:xfrm>
            <a:off x="-1644650" y="20838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8971" name="Rectangle 1"/>
          <p:cNvSpPr>
            <a:spLocks noChangeArrowheads="1"/>
          </p:cNvSpPr>
          <p:nvPr/>
        </p:nvSpPr>
        <p:spPr bwMode="auto">
          <a:xfrm>
            <a:off x="719528" y="-30707"/>
            <a:ext cx="99484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cs typeface="Times New Roman" panose="02020603050405020304" pitchFamily="18" charset="0"/>
              </a:rPr>
              <a:t>Největší nákupní centra v ČR _ k 1.1. 2018</a:t>
            </a:r>
            <a:endParaRPr lang="cs-CZ" altLang="cs-CZ" sz="2400" b="1" dirty="0">
              <a:solidFill>
                <a:srgbClr val="00808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  <p:pic>
        <p:nvPicPr>
          <p:cNvPr id="4098" name="Picture 2" descr="http://artn.cz/wp-content/uploads/2018/06/TR18-retail-03.jpg">
            <a:extLst>
              <a:ext uri="{FF2B5EF4-FFF2-40B4-BE49-F238E27FC236}">
                <a16:creationId xmlns:a16="http://schemas.microsoft.com/office/drawing/2014/main" id="{5C2FAADC-4452-45D0-86DC-72597247B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3" y="1042924"/>
            <a:ext cx="8203481" cy="449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78855A33-20F3-4E65-A1B1-27ECB199CB84}"/>
              </a:ext>
            </a:extLst>
          </p:cNvPr>
          <p:cNvSpPr/>
          <p:nvPr/>
        </p:nvSpPr>
        <p:spPr>
          <a:xfrm>
            <a:off x="1077300" y="5448511"/>
            <a:ext cx="6256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http://artn.cz/trh-s-maloobchodnimi-prostory-v-roce-2017/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F606E95-69F0-4FF9-B0ED-7E51B6E18EFE}"/>
              </a:ext>
            </a:extLst>
          </p:cNvPr>
          <p:cNvSpPr txBox="1"/>
          <p:nvPr/>
        </p:nvSpPr>
        <p:spPr>
          <a:xfrm>
            <a:off x="9132411" y="4906338"/>
            <a:ext cx="2839915" cy="163121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Počet NC cca 250.</a:t>
            </a:r>
          </a:p>
          <a:p>
            <a:r>
              <a:rPr lang="cs-CZ" sz="2000" dirty="0">
                <a:solidFill>
                  <a:srgbClr val="FF0000"/>
                </a:solidFill>
              </a:rPr>
              <a:t>Ale jen 85 lze započítat do NC dle mezinárodních pravidel (nad 5 000 m</a:t>
            </a:r>
            <a:r>
              <a:rPr lang="cs-CZ" sz="2000" baseline="-25000" dirty="0">
                <a:solidFill>
                  <a:srgbClr val="FF0000"/>
                </a:solidFill>
              </a:rPr>
              <a:t>2 </a:t>
            </a:r>
            <a:r>
              <a:rPr lang="cs-CZ" sz="2000" dirty="0">
                <a:solidFill>
                  <a:srgbClr val="FF0000"/>
                </a:solidFill>
              </a:rPr>
              <a:t>ploch)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7110D75-E53D-456C-A035-1F4E95E9D0F2}"/>
              </a:ext>
            </a:extLst>
          </p:cNvPr>
          <p:cNvSpPr txBox="1"/>
          <p:nvPr/>
        </p:nvSpPr>
        <p:spPr>
          <a:xfrm>
            <a:off x="1271679" y="5363285"/>
            <a:ext cx="9482561" cy="594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1984473-2322-4C8B-9D12-AE27F6C546FB}"/>
              </a:ext>
            </a:extLst>
          </p:cNvPr>
          <p:cNvSpPr txBox="1"/>
          <p:nvPr/>
        </p:nvSpPr>
        <p:spPr>
          <a:xfrm>
            <a:off x="9988062" y="20838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64A47BE-045E-4903-9029-54AB0D5A1FF8}"/>
              </a:ext>
            </a:extLst>
          </p:cNvPr>
          <p:cNvSpPr txBox="1"/>
          <p:nvPr/>
        </p:nvSpPr>
        <p:spPr>
          <a:xfrm>
            <a:off x="8810863" y="1813121"/>
            <a:ext cx="327709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 err="1"/>
              <a:t>Westfield</a:t>
            </a:r>
            <a:r>
              <a:rPr lang="cs-CZ" dirty="0"/>
              <a:t> Chodov</a:t>
            </a:r>
          </a:p>
          <a:p>
            <a:pPr marL="342900" indent="-342900">
              <a:buAutoNum type="arabicPeriod"/>
            </a:pPr>
            <a:r>
              <a:rPr lang="cs-CZ" dirty="0"/>
              <a:t>Olympia Brno</a:t>
            </a:r>
          </a:p>
          <a:p>
            <a:pPr marL="342900" indent="-342900">
              <a:buAutoNum type="arabicPeriod"/>
            </a:pPr>
            <a:r>
              <a:rPr lang="cs-CZ" dirty="0"/>
              <a:t>Centrum Černý Most</a:t>
            </a:r>
          </a:p>
          <a:p>
            <a:pPr marL="342900" indent="-342900">
              <a:buAutoNum type="arabicPeriod"/>
            </a:pPr>
            <a:r>
              <a:rPr lang="cs-CZ" dirty="0"/>
              <a:t>OC Letňany Praha</a:t>
            </a:r>
          </a:p>
          <a:p>
            <a:pPr marL="342900" indent="-342900">
              <a:buAutoNum type="arabicPeriod"/>
            </a:pPr>
            <a:r>
              <a:rPr lang="cs-CZ" dirty="0"/>
              <a:t>Avion Shoping Park</a:t>
            </a:r>
          </a:p>
          <a:p>
            <a:pPr marL="342900" indent="-342900">
              <a:buAutoNum type="arabicPeriod"/>
            </a:pPr>
            <a:r>
              <a:rPr lang="cs-CZ" dirty="0"/>
              <a:t>Forum Nová Karolina</a:t>
            </a:r>
          </a:p>
          <a:p>
            <a:pPr marL="342900" indent="-342900">
              <a:buAutoNum type="arabicPeriod"/>
            </a:pPr>
            <a:r>
              <a:rPr lang="cs-CZ" dirty="0"/>
              <a:t>OC Nový Smíchov</a:t>
            </a:r>
          </a:p>
          <a:p>
            <a:pPr marL="342900" indent="-342900">
              <a:buAutoNum type="arabicPeriod"/>
            </a:pPr>
            <a:r>
              <a:rPr lang="cs-CZ" dirty="0"/>
              <a:t>Metropole Zličín Praha (55 </a:t>
            </a:r>
            <a:r>
              <a:rPr lang="cs-CZ"/>
              <a:t>tis.m² )</a:t>
            </a:r>
            <a:endParaRPr lang="cs-CZ" dirty="0"/>
          </a:p>
          <a:p>
            <a:pPr marL="342900" indent="-342900">
              <a:buAutoNum type="arabicPeriod"/>
            </a:pPr>
            <a:r>
              <a:rPr lang="cs-CZ" dirty="0"/>
              <a:t>Galerie Butovice Praha</a:t>
            </a:r>
          </a:p>
          <a:p>
            <a:pPr marL="342900" indent="-342900">
              <a:buAutoNum type="arabicPeriod"/>
            </a:pPr>
            <a:r>
              <a:rPr lang="cs-CZ" dirty="0"/>
              <a:t>Galerie </a:t>
            </a:r>
            <a:r>
              <a:rPr lang="cs-CZ" dirty="0" err="1"/>
              <a:t>Šantovka</a:t>
            </a:r>
            <a:r>
              <a:rPr lang="cs-CZ" dirty="0"/>
              <a:t> Olomouc</a:t>
            </a:r>
          </a:p>
          <a:p>
            <a:pPr marL="342900" indent="-342900">
              <a:buAutoNum type="arabicPeriod"/>
            </a:pPr>
            <a:endParaRPr lang="cs-CZ" dirty="0"/>
          </a:p>
          <a:p>
            <a:pPr marL="342900" indent="-342900">
              <a:buAutoNum type="arabicPeriod"/>
            </a:pP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FD1727E-C3DE-4BBD-8D63-2EABA369AA1A}"/>
              </a:ext>
            </a:extLst>
          </p:cNvPr>
          <p:cNvSpPr txBox="1"/>
          <p:nvPr/>
        </p:nvSpPr>
        <p:spPr>
          <a:xfrm>
            <a:off x="9228413" y="1320025"/>
            <a:ext cx="970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2024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C73B43FF-5F1E-4269-855E-723563846824}"/>
              </a:ext>
            </a:extLst>
          </p:cNvPr>
          <p:cNvSpPr/>
          <p:nvPr/>
        </p:nvSpPr>
        <p:spPr>
          <a:xfrm>
            <a:off x="1238266" y="611439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https://www.penize.cz/nakupy/452102-nejvetsi-obchodni-centra-v-cesku-a-kdo-je-vlastni-projdete-si-prehled</a:t>
            </a:r>
          </a:p>
        </p:txBody>
      </p:sp>
    </p:spTree>
    <p:extLst>
      <p:ext uri="{BB962C8B-B14F-4D97-AF65-F5344CB8AC3E}">
        <p14:creationId xmlns:p14="http://schemas.microsoft.com/office/powerpoint/2010/main" val="40763670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ChangeArrowheads="1"/>
          </p:cNvSpPr>
          <p:nvPr/>
        </p:nvSpPr>
        <p:spPr bwMode="auto">
          <a:xfrm>
            <a:off x="-1644650" y="20838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8971" name="Rectangle 1"/>
          <p:cNvSpPr>
            <a:spLocks noChangeArrowheads="1"/>
          </p:cNvSpPr>
          <p:nvPr/>
        </p:nvSpPr>
        <p:spPr bwMode="auto">
          <a:xfrm>
            <a:off x="719528" y="-338484"/>
            <a:ext cx="994847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cs-CZ" dirty="0">
                <a:solidFill>
                  <a:srgbClr val="008080"/>
                </a:solidFill>
                <a:latin typeface="+mn-lt"/>
              </a:rPr>
              <a:t>Vývoj míry výnosnosti obchodních center a v Česku | Zdroj: </a:t>
            </a:r>
            <a:r>
              <a:rPr lang="cs-CZ" dirty="0" err="1">
                <a:solidFill>
                  <a:srgbClr val="008080"/>
                </a:solidFill>
                <a:latin typeface="+mn-lt"/>
              </a:rPr>
              <a:t>Cushman</a:t>
            </a:r>
            <a:r>
              <a:rPr lang="cs-CZ" dirty="0">
                <a:solidFill>
                  <a:srgbClr val="008080"/>
                </a:solidFill>
                <a:latin typeface="+mn-lt"/>
              </a:rPr>
              <a:t> &amp; </a:t>
            </a:r>
            <a:r>
              <a:rPr lang="cs-CZ" dirty="0" err="1">
                <a:solidFill>
                  <a:srgbClr val="008080"/>
                </a:solidFill>
                <a:latin typeface="+mn-lt"/>
              </a:rPr>
              <a:t>Wakefield</a:t>
            </a:r>
            <a:endParaRPr lang="cs-CZ" dirty="0">
              <a:solidFill>
                <a:srgbClr val="008080"/>
              </a:solidFill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425" y="229218"/>
            <a:ext cx="951901" cy="769442"/>
          </a:xfrm>
          <a:prstGeom prst="rect">
            <a:avLst/>
          </a:prstGeom>
        </p:spPr>
      </p:pic>
      <p:pic>
        <p:nvPicPr>
          <p:cNvPr id="5122" name="Picture 2" descr="http://artn.cz/wp-content/uploads/2018/06/TR18-retail-01.jpg">
            <a:extLst>
              <a:ext uri="{FF2B5EF4-FFF2-40B4-BE49-F238E27FC236}">
                <a16:creationId xmlns:a16="http://schemas.microsoft.com/office/drawing/2014/main" id="{9A4FBFB6-5EAC-4A89-9055-3B61DB273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175"/>
            <a:ext cx="1219200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5965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1919288" y="260351"/>
            <a:ext cx="8208962" cy="13136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Propojení obchodních struktur v ČR probíhá dvěma směry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Koncentrace a internacionalizace</a:t>
            </a:r>
          </a:p>
        </p:txBody>
      </p:sp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200025" y="1690688"/>
            <a:ext cx="5894388" cy="49704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rgbClr val="000099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rgbClr val="000099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rgbClr val="000099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rgbClr val="000099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Přímá kapitálová investice při odkupu původních českých maloobchodů či již existujících řetězců prodejen (Tesco, Baťa …)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rgbClr val="00808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Přímá kapitálová investice  při výstavbě NC nebo provozů (Globus, Ikea…)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rgbClr val="00808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Prostřednictvím </a:t>
            </a:r>
            <a:r>
              <a:rPr lang="cs-CZ" altLang="cs-CZ" sz="2400" dirty="0" err="1">
                <a:solidFill>
                  <a:srgbClr val="008080"/>
                </a:solidFill>
              </a:rPr>
              <a:t>franchisingu</a:t>
            </a:r>
            <a:r>
              <a:rPr lang="cs-CZ" altLang="cs-CZ" sz="2400" dirty="0">
                <a:solidFill>
                  <a:srgbClr val="008080"/>
                </a:solidFill>
              </a:rPr>
              <a:t> a Joint </a:t>
            </a:r>
            <a:r>
              <a:rPr lang="cs-CZ" altLang="cs-CZ" sz="2400" dirty="0" err="1">
                <a:solidFill>
                  <a:srgbClr val="008080"/>
                </a:solidFill>
              </a:rPr>
              <a:t>Ventures</a:t>
            </a:r>
            <a:endParaRPr lang="cs-CZ" altLang="cs-CZ" sz="2400" dirty="0">
              <a:solidFill>
                <a:srgbClr val="00808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</a:rPr>
              <a:t>(</a:t>
            </a:r>
            <a:r>
              <a:rPr lang="cs-CZ" altLang="cs-CZ" sz="2400" dirty="0" err="1">
                <a:solidFill>
                  <a:srgbClr val="FF0000"/>
                </a:solidFill>
              </a:rPr>
              <a:t>Mc</a:t>
            </a:r>
            <a:r>
              <a:rPr lang="cs-CZ" altLang="cs-CZ" sz="2400" dirty="0">
                <a:solidFill>
                  <a:srgbClr val="FF0000"/>
                </a:solidFill>
              </a:rPr>
              <a:t> </a:t>
            </a:r>
            <a:r>
              <a:rPr lang="cs-CZ" altLang="cs-CZ" sz="2400" dirty="0" err="1">
                <a:solidFill>
                  <a:srgbClr val="FF0000"/>
                </a:solidFill>
              </a:rPr>
              <a:t>Donald´s</a:t>
            </a:r>
            <a:r>
              <a:rPr lang="cs-CZ" altLang="cs-CZ" sz="2400" dirty="0">
                <a:solidFill>
                  <a:srgbClr val="FF0000"/>
                </a:solidFill>
              </a:rPr>
              <a:t>, </a:t>
            </a:r>
            <a:r>
              <a:rPr lang="cs-CZ" altLang="cs-CZ" sz="2400" dirty="0" err="1">
                <a:solidFill>
                  <a:srgbClr val="FF0000"/>
                </a:solidFill>
              </a:rPr>
              <a:t>Marks</a:t>
            </a:r>
            <a:r>
              <a:rPr lang="cs-CZ" altLang="cs-CZ" sz="2400" dirty="0">
                <a:solidFill>
                  <a:srgbClr val="FF0000"/>
                </a:solidFill>
              </a:rPr>
              <a:t> and </a:t>
            </a:r>
            <a:r>
              <a:rPr lang="cs-CZ" altLang="cs-CZ" sz="2400" dirty="0" err="1">
                <a:solidFill>
                  <a:srgbClr val="FF0000"/>
                </a:solidFill>
              </a:rPr>
              <a:t>Spencer</a:t>
            </a:r>
            <a:r>
              <a:rPr lang="cs-CZ" altLang="cs-CZ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0964" name="Text Box 7"/>
          <p:cNvSpPr txBox="1">
            <a:spLocks noChangeArrowheads="1"/>
          </p:cNvSpPr>
          <p:nvPr/>
        </p:nvSpPr>
        <p:spPr bwMode="auto">
          <a:xfrm>
            <a:off x="7117725" y="1700213"/>
            <a:ext cx="4555370" cy="48974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rgbClr val="000099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Přímé spojení s cizím kapitálem - odkupem částí akcií  nebo majetku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rgbClr val="00808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Sdružení převážně retailerů střední velikosti do větších celků a poté přidružení k evropským strukturám.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rgbClr val="008080"/>
              </a:solidFill>
            </a:endParaRPr>
          </a:p>
        </p:txBody>
      </p:sp>
      <p:sp>
        <p:nvSpPr>
          <p:cNvPr id="40965" name="Text Box 8"/>
          <p:cNvSpPr txBox="1">
            <a:spLocks noChangeArrowheads="1"/>
          </p:cNvSpPr>
          <p:nvPr/>
        </p:nvSpPr>
        <p:spPr bwMode="auto">
          <a:xfrm>
            <a:off x="1708064" y="1989138"/>
            <a:ext cx="3159920" cy="844003"/>
          </a:xfrm>
          <a:prstGeom prst="rect">
            <a:avLst/>
          </a:prstGeom>
          <a:solidFill>
            <a:srgbClr val="008080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</a:rPr>
              <a:t>Vstup cizích firem na český trh</a:t>
            </a:r>
          </a:p>
        </p:txBody>
      </p:sp>
      <p:sp>
        <p:nvSpPr>
          <p:cNvPr id="40966" name="Text Box 9"/>
          <p:cNvSpPr txBox="1">
            <a:spLocks noChangeArrowheads="1"/>
          </p:cNvSpPr>
          <p:nvPr/>
        </p:nvSpPr>
        <p:spPr bwMode="auto">
          <a:xfrm>
            <a:off x="7471256" y="1868150"/>
            <a:ext cx="3848308" cy="829013"/>
          </a:xfrm>
          <a:prstGeom prst="rect">
            <a:avLst/>
          </a:prstGeom>
          <a:solidFill>
            <a:srgbClr val="008080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</a:rPr>
              <a:t>Expanze českého obchodního kapitálu do zahraničí</a:t>
            </a:r>
          </a:p>
        </p:txBody>
      </p:sp>
      <p:sp>
        <p:nvSpPr>
          <p:cNvPr id="40967" name="AutoShape 10"/>
          <p:cNvSpPr>
            <a:spLocks noChangeArrowheads="1"/>
          </p:cNvSpPr>
          <p:nvPr/>
        </p:nvSpPr>
        <p:spPr bwMode="auto">
          <a:xfrm>
            <a:off x="434267" y="572261"/>
            <a:ext cx="863600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23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1377718" y="432913"/>
            <a:ext cx="4105275" cy="924197"/>
          </a:xfrm>
          <a:prstGeom prst="rect">
            <a:avLst/>
          </a:prstGeom>
          <a:solidFill>
            <a:srgbClr val="008080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dirty="0">
                <a:solidFill>
                  <a:schemeClr val="bg1"/>
                </a:solidFill>
              </a:rPr>
              <a:t>Koordinace</a:t>
            </a:r>
            <a:r>
              <a:rPr lang="cs-CZ" altLang="cs-CZ" sz="2800" dirty="0">
                <a:solidFill>
                  <a:srgbClr val="000099"/>
                </a:solidFill>
              </a:rPr>
              <a:t> </a:t>
            </a:r>
            <a:r>
              <a:rPr lang="cs-CZ" altLang="cs-CZ" sz="2800" dirty="0">
                <a:solidFill>
                  <a:schemeClr val="bg1"/>
                </a:solidFill>
              </a:rPr>
              <a:t>činností obchodních organizací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482797" y="3970207"/>
            <a:ext cx="2860010" cy="22507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dirty="0">
                <a:solidFill>
                  <a:srgbClr val="008080"/>
                </a:solidFill>
              </a:rPr>
              <a:t>přirozená dělba trhu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dirty="0">
                <a:solidFill>
                  <a:srgbClr val="008080"/>
                </a:solidFill>
              </a:rPr>
              <a:t>dobrovolná dělba trhu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dirty="0">
                <a:solidFill>
                  <a:srgbClr val="008080"/>
                </a:solidFill>
              </a:rPr>
              <a:t>časová koordinace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dirty="0">
                <a:solidFill>
                  <a:srgbClr val="008080"/>
                </a:solidFill>
              </a:rPr>
              <a:t>cenové vedení.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3522689" y="3970208"/>
            <a:ext cx="2869425" cy="22507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Vede ke kooperaci a koncentraci: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hospodářské důvody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snahy o omezení konkurence…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rgbClr val="000099"/>
              </a:solidFill>
            </a:endParaRPr>
          </a:p>
        </p:txBody>
      </p:sp>
      <p:sp>
        <p:nvSpPr>
          <p:cNvPr id="17413" name="Line 7"/>
          <p:cNvSpPr>
            <a:spLocks noChangeShapeType="1"/>
          </p:cNvSpPr>
          <p:nvPr/>
        </p:nvSpPr>
        <p:spPr bwMode="auto">
          <a:xfrm flipH="1">
            <a:off x="1626591" y="1500983"/>
            <a:ext cx="1295400" cy="863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4" name="Line 8"/>
          <p:cNvSpPr>
            <a:spLocks noChangeShapeType="1"/>
          </p:cNvSpPr>
          <p:nvPr/>
        </p:nvSpPr>
        <p:spPr bwMode="auto">
          <a:xfrm>
            <a:off x="4443170" y="1557338"/>
            <a:ext cx="1439863" cy="7191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635991" y="2565400"/>
            <a:ext cx="2286000" cy="774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Spontánní koordinace</a:t>
            </a:r>
          </a:p>
        </p:txBody>
      </p:sp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3905850" y="2538414"/>
            <a:ext cx="2286000" cy="774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Smluvní koordinace</a:t>
            </a:r>
          </a:p>
        </p:txBody>
      </p:sp>
      <p:pic>
        <p:nvPicPr>
          <p:cNvPr id="17417" name="Picture 11" descr="BD05584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642" y="897315"/>
            <a:ext cx="3755012" cy="554513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932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7421380" cy="1325563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Shrnutí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194933"/>
            <a:ext cx="10286063" cy="302049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cs-CZ" altLang="cs-CZ" b="1" dirty="0">
                <a:solidFill>
                  <a:srgbClr val="FF0000"/>
                </a:solidFill>
              </a:rPr>
              <a:t>Koordinace činností obchodních organizací </a:t>
            </a:r>
            <a:r>
              <a:rPr lang="cs-CZ" altLang="cs-CZ" b="1" dirty="0">
                <a:solidFill>
                  <a:srgbClr val="008080"/>
                </a:solidFill>
              </a:rPr>
              <a:t>– dobrovolná dělba sortimentu, dobrovolná dělba trhu, cenové vedení, časová diferenciace</a:t>
            </a:r>
          </a:p>
          <a:p>
            <a:r>
              <a:rPr lang="cs-CZ" altLang="cs-CZ" b="1" dirty="0">
                <a:solidFill>
                  <a:srgbClr val="FF0000"/>
                </a:solidFill>
              </a:rPr>
              <a:t>Měření koncentrace v obchodě </a:t>
            </a:r>
            <a:r>
              <a:rPr lang="cs-CZ" altLang="cs-CZ" b="1" dirty="0">
                <a:solidFill>
                  <a:srgbClr val="008080"/>
                </a:solidFill>
              </a:rPr>
              <a:t>(koncentrační koeficient, HHI…)</a:t>
            </a:r>
          </a:p>
          <a:p>
            <a:pPr eaLnBrk="1" hangingPunct="1"/>
            <a:r>
              <a:rPr lang="cs-CZ" altLang="cs-CZ" b="1" dirty="0">
                <a:solidFill>
                  <a:srgbClr val="FF0000"/>
                </a:solidFill>
              </a:rPr>
              <a:t>Smluvní koordinace a koncentrace </a:t>
            </a:r>
            <a:r>
              <a:rPr lang="cs-CZ" altLang="cs-CZ" b="1" dirty="0">
                <a:solidFill>
                  <a:srgbClr val="008080"/>
                </a:solidFill>
              </a:rPr>
              <a:t>- důvody</a:t>
            </a:r>
          </a:p>
          <a:p>
            <a:pPr eaLnBrk="1" hangingPunct="1"/>
            <a:r>
              <a:rPr lang="cs-CZ" altLang="cs-CZ" b="1" dirty="0">
                <a:solidFill>
                  <a:srgbClr val="FF0000"/>
                </a:solidFill>
              </a:rPr>
              <a:t>Formy kooperace a koncentrace obchodních organizací </a:t>
            </a:r>
          </a:p>
          <a:p>
            <a:pPr marL="0" indent="0" eaLnBrk="1" hangingPunct="1">
              <a:buNone/>
            </a:pPr>
            <a:r>
              <a:rPr lang="cs-CZ" altLang="cs-CZ" b="1">
                <a:solidFill>
                  <a:srgbClr val="008080"/>
                </a:solidFill>
              </a:rPr>
              <a:t>   kartely</a:t>
            </a:r>
            <a:endParaRPr lang="cs-CZ" altLang="cs-CZ" b="1" dirty="0">
              <a:solidFill>
                <a:srgbClr val="008080"/>
              </a:solidFill>
            </a:endParaRPr>
          </a:p>
          <a:p>
            <a:pPr marL="0" indent="0" eaLnBrk="1" hangingPunct="1"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   VMS – nákupní družstva, dobrovolné řetězce, franchisingové řetězce…</a:t>
            </a:r>
          </a:p>
          <a:p>
            <a:pPr marL="0" indent="0" eaLnBrk="1" hangingPunct="1"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   HMS - nákupní centra, skladové areály …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35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4"/>
          <p:cNvSpPr>
            <a:spLocks noChangeArrowheads="1"/>
          </p:cNvSpPr>
          <p:nvPr/>
        </p:nvSpPr>
        <p:spPr bwMode="auto">
          <a:xfrm>
            <a:off x="532722" y="848277"/>
            <a:ext cx="10098870" cy="590391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8435" name="AutoShape 5"/>
          <p:cNvSpPr>
            <a:spLocks noChangeArrowheads="1"/>
          </p:cNvSpPr>
          <p:nvPr/>
        </p:nvSpPr>
        <p:spPr bwMode="auto">
          <a:xfrm>
            <a:off x="1409920" y="912721"/>
            <a:ext cx="8344473" cy="129791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Vznik: </a:t>
            </a:r>
            <a:r>
              <a:rPr lang="cs-CZ" altLang="cs-CZ" sz="2400" dirty="0">
                <a:solidFill>
                  <a:srgbClr val="008080"/>
                </a:solidFill>
              </a:rPr>
              <a:t>růst malé firmy rozšiřováním činností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            slučování více firem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            rozšiřování kapitálu bankami.</a:t>
            </a:r>
          </a:p>
        </p:txBody>
      </p:sp>
      <p:sp>
        <p:nvSpPr>
          <p:cNvPr id="18436" name="AutoShape 6"/>
          <p:cNvSpPr>
            <a:spLocks noChangeArrowheads="1"/>
          </p:cNvSpPr>
          <p:nvPr/>
        </p:nvSpPr>
        <p:spPr bwMode="auto">
          <a:xfrm>
            <a:off x="1409920" y="2225329"/>
            <a:ext cx="8344473" cy="14398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Charakter: </a:t>
            </a:r>
            <a:r>
              <a:rPr lang="cs-CZ" altLang="cs-CZ" sz="2400" dirty="0">
                <a:solidFill>
                  <a:srgbClr val="008080"/>
                </a:solidFill>
              </a:rPr>
              <a:t>vlastní maloobchodní síť, velkoobchod</a:t>
            </a:r>
          </a:p>
          <a:p>
            <a:pPr lvl="1" eaLnBrk="1" hangingPunct="1">
              <a:spcBef>
                <a:spcPct val="0"/>
              </a:spcBef>
              <a:buClrTx/>
              <a:buFont typeface="Times New Roman" panose="02020603050405020304" pitchFamily="18" charset="0"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             vlastní dopravní park a někdy i výrobní</a:t>
            </a:r>
          </a:p>
          <a:p>
            <a:pPr lvl="1" eaLnBrk="1" hangingPunct="1">
              <a:spcBef>
                <a:spcPct val="0"/>
              </a:spcBef>
              <a:buClrTx/>
              <a:buFont typeface="Times New Roman" panose="02020603050405020304" pitchFamily="18" charset="0"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             závody, pražírny kávy…</a:t>
            </a:r>
          </a:p>
          <a:p>
            <a:pPr lvl="1" eaLnBrk="1" hangingPunct="1">
              <a:spcBef>
                <a:spcPct val="0"/>
              </a:spcBef>
              <a:buClrTx/>
              <a:buFont typeface="Times New Roman" panose="02020603050405020304" pitchFamily="18" charset="0"/>
              <a:buChar char="-"/>
            </a:pPr>
            <a:endParaRPr lang="cs-CZ" altLang="cs-CZ" sz="2000" dirty="0">
              <a:solidFill>
                <a:srgbClr val="000099"/>
              </a:solidFill>
            </a:endParaRPr>
          </a:p>
        </p:txBody>
      </p:sp>
      <p:sp>
        <p:nvSpPr>
          <p:cNvPr id="18437" name="AutoShape 7"/>
          <p:cNvSpPr>
            <a:spLocks noChangeArrowheads="1"/>
          </p:cNvSpPr>
          <p:nvPr/>
        </p:nvSpPr>
        <p:spPr bwMode="auto">
          <a:xfrm>
            <a:off x="2136773" y="0"/>
            <a:ext cx="6553200" cy="907726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28575">
            <a:solidFill>
              <a:srgbClr val="CC66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dirty="0">
                <a:solidFill>
                  <a:schemeClr val="bg1"/>
                </a:solidFill>
              </a:rPr>
              <a:t>Vysoce  integrované obchodní organizace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dirty="0">
                <a:solidFill>
                  <a:schemeClr val="bg1"/>
                </a:solidFill>
              </a:rPr>
              <a:t> – obchodní řetězce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  <p:sp>
        <p:nvSpPr>
          <p:cNvPr id="7" name="AutoShape 8">
            <a:extLst>
              <a:ext uri="{FF2B5EF4-FFF2-40B4-BE49-F238E27FC236}">
                <a16:creationId xmlns:a16="http://schemas.microsoft.com/office/drawing/2014/main" id="{8B6033AC-3A2C-4F61-80D0-69006F62D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612" y="3691412"/>
            <a:ext cx="9009088" cy="129791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Organizace: </a:t>
            </a:r>
            <a:r>
              <a:rPr lang="cs-CZ" altLang="cs-CZ" sz="2400" dirty="0">
                <a:solidFill>
                  <a:srgbClr val="008080"/>
                </a:solidFill>
              </a:rPr>
              <a:t>centrální koncepční řízení odborným managementem,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 centralizace nákupu a skladování zboží,  společný marketing, reklama a řízení cen,  vlastní maloobchodní, velkoobchodní značky (privátní).</a:t>
            </a:r>
          </a:p>
          <a:p>
            <a:pPr lvl="1" eaLnBrk="1" hangingPunct="1">
              <a:spcBef>
                <a:spcPct val="0"/>
              </a:spcBef>
              <a:buClrTx/>
              <a:buFont typeface="Times New Roman" panose="02020603050405020304" pitchFamily="18" charset="0"/>
              <a:buChar char="-"/>
            </a:pPr>
            <a:endParaRPr lang="cs-CZ" altLang="cs-CZ" sz="2000" dirty="0">
              <a:solidFill>
                <a:srgbClr val="000099"/>
              </a:solidFill>
            </a:endParaRPr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156F07AC-B221-4756-9AF0-1CEBE5F3C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454" y="5015549"/>
            <a:ext cx="9009088" cy="129791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8575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Nejznámější zástupci: společnosti OD, filiálkové společnosti (sítě supermarketů, hypermarketů, odborných velkoprodejen, diskontů), spotřební družstva </a:t>
            </a:r>
            <a:r>
              <a:rPr lang="cs-CZ" altLang="cs-CZ" sz="2400" dirty="0">
                <a:solidFill>
                  <a:srgbClr val="FF0000"/>
                </a:solidFill>
              </a:rPr>
              <a:t>(IKEA, Kaufland, Lidl, Globus, Billa, ….)</a:t>
            </a:r>
          </a:p>
        </p:txBody>
      </p:sp>
    </p:spTree>
    <p:extLst>
      <p:ext uri="{BB962C8B-B14F-4D97-AF65-F5344CB8AC3E}">
        <p14:creationId xmlns:p14="http://schemas.microsoft.com/office/powerpoint/2010/main" val="12781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1134959" y="274187"/>
            <a:ext cx="6360122" cy="576263"/>
          </a:xfrm>
          <a:prstGeom prst="rect">
            <a:avLst/>
          </a:prstGeom>
          <a:solidFill>
            <a:srgbClr val="FFFF99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Měření koncentrace v obchodě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257600" y="1086923"/>
            <a:ext cx="4679950" cy="12003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/>
              <a:t>Existuje několik metod, např.: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/>
              <a:t>Koncentrační koeficient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 err="1"/>
              <a:t>Herfindahlův-Hirschmanův</a:t>
            </a:r>
            <a:r>
              <a:rPr lang="cs-CZ" altLang="cs-CZ" sz="2400" dirty="0"/>
              <a:t> index</a:t>
            </a:r>
            <a:endParaRPr lang="cs-CZ" altLang="cs-CZ" sz="2000" dirty="0"/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1336701" y="2598737"/>
            <a:ext cx="432749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Koncentrační koeficient: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Vzorec pro TOP 5:</a:t>
            </a:r>
          </a:p>
        </p:txBody>
      </p:sp>
      <p:sp>
        <p:nvSpPr>
          <p:cNvPr id="19461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1946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047537"/>
              </p:ext>
            </p:extLst>
          </p:nvPr>
        </p:nvGraphicFramePr>
        <p:xfrm>
          <a:off x="1336702" y="3839150"/>
          <a:ext cx="3384550" cy="23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name="Rovnice" r:id="rId3" imgW="825500" imgH="647700" progId="Equation.3">
                  <p:embed/>
                </p:oleObj>
              </mc:Choice>
              <mc:Fallback>
                <p:oleObj name="Rovnice" r:id="rId3" imgW="825500" imgH="647700" progId="Equation.3">
                  <p:embed/>
                  <p:pic>
                    <p:nvPicPr>
                      <p:cNvPr id="1946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6702" y="3839150"/>
                        <a:ext cx="3384550" cy="230187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6397730" y="3839150"/>
            <a:ext cx="4608513" cy="2447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rgbClr val="008080"/>
                </a:solidFill>
              </a:rPr>
              <a:t>k </a:t>
            </a:r>
            <a:r>
              <a:rPr lang="cs-CZ" altLang="cs-CZ" sz="2000" baseline="-25000" dirty="0">
                <a:solidFill>
                  <a:srgbClr val="008080"/>
                </a:solidFill>
              </a:rPr>
              <a:t>5	</a:t>
            </a:r>
            <a:r>
              <a:rPr lang="cs-CZ" altLang="cs-CZ" sz="2000" dirty="0">
                <a:solidFill>
                  <a:srgbClr val="008080"/>
                </a:solidFill>
              </a:rPr>
              <a:t>- koncentrační koeficient pro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rgbClr val="008080"/>
                </a:solidFill>
              </a:rPr>
              <a:t>                 5 největších firem na trhu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rgbClr val="008080"/>
                </a:solidFill>
              </a:rPr>
              <a:t>x </a:t>
            </a:r>
            <a:r>
              <a:rPr lang="cs-CZ" altLang="cs-CZ" sz="2000" baseline="-25000" dirty="0">
                <a:solidFill>
                  <a:srgbClr val="008080"/>
                </a:solidFill>
              </a:rPr>
              <a:t>i	</a:t>
            </a:r>
            <a:r>
              <a:rPr lang="cs-CZ" altLang="cs-CZ" sz="2000" dirty="0">
                <a:solidFill>
                  <a:srgbClr val="008080"/>
                </a:solidFill>
              </a:rPr>
              <a:t>- obrat i-té firmy,   řadící se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rgbClr val="008080"/>
                </a:solidFill>
              </a:rPr>
              <a:t>                 mezi pět největších firem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rgbClr val="008080"/>
                </a:solidFill>
              </a:rPr>
              <a:t>                 odvětví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rgbClr val="008080"/>
                </a:solidFill>
              </a:rPr>
              <a:t>x </a:t>
            </a:r>
            <a:r>
              <a:rPr lang="cs-CZ" altLang="cs-CZ" sz="2000" baseline="-25000" dirty="0">
                <a:solidFill>
                  <a:srgbClr val="008080"/>
                </a:solidFill>
              </a:rPr>
              <a:t>j	</a:t>
            </a:r>
            <a:r>
              <a:rPr lang="cs-CZ" altLang="cs-CZ" sz="2000" dirty="0">
                <a:solidFill>
                  <a:srgbClr val="008080"/>
                </a:solidFill>
              </a:rPr>
              <a:t>- obrat j-té firmy odvětví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rgbClr val="008080"/>
                </a:solidFill>
              </a:rPr>
              <a:t>                (platí </a:t>
            </a:r>
            <a:r>
              <a:rPr lang="cs-CZ" altLang="cs-CZ" sz="2000" dirty="0" err="1">
                <a:solidFill>
                  <a:srgbClr val="008080"/>
                </a:solidFill>
              </a:rPr>
              <a:t>x</a:t>
            </a:r>
            <a:r>
              <a:rPr lang="cs-CZ" altLang="cs-CZ" sz="2000" baseline="-25000" dirty="0" err="1">
                <a:solidFill>
                  <a:srgbClr val="008080"/>
                </a:solidFill>
              </a:rPr>
              <a:t>i</a:t>
            </a:r>
            <a:r>
              <a:rPr lang="cs-CZ" altLang="cs-CZ" sz="2000" baseline="-25000" dirty="0">
                <a:solidFill>
                  <a:srgbClr val="008080"/>
                </a:solidFill>
              </a:rPr>
              <a:t> </a:t>
            </a:r>
            <a:r>
              <a:rPr lang="cs-CZ" altLang="cs-CZ" sz="2000" dirty="0">
                <a:solidFill>
                  <a:srgbClr val="008080"/>
                </a:solidFill>
              </a:rPr>
              <a:t>je podmnožinou </a:t>
            </a:r>
            <a:r>
              <a:rPr lang="cs-CZ" altLang="cs-CZ" sz="2000" dirty="0" err="1">
                <a:solidFill>
                  <a:srgbClr val="008080"/>
                </a:solidFill>
              </a:rPr>
              <a:t>x</a:t>
            </a:r>
            <a:r>
              <a:rPr lang="cs-CZ" altLang="cs-CZ" sz="2000" baseline="-25000" dirty="0" err="1">
                <a:solidFill>
                  <a:srgbClr val="008080"/>
                </a:solidFill>
              </a:rPr>
              <a:t>j</a:t>
            </a:r>
            <a:r>
              <a:rPr lang="cs-CZ" altLang="cs-CZ" sz="2000" dirty="0">
                <a:solidFill>
                  <a:srgbClr val="008080"/>
                </a:solidFill>
              </a:rPr>
              <a:t>).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chemeClr val="bg2"/>
                </a:solidFill>
              </a:rPr>
              <a:t>n	- počet firem v odvětví.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chemeClr val="bg2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ED41403-AF3F-4779-80B5-91B1755886B2}"/>
              </a:ext>
            </a:extLst>
          </p:cNvPr>
          <p:cNvSpPr txBox="1"/>
          <p:nvPr/>
        </p:nvSpPr>
        <p:spPr>
          <a:xfrm>
            <a:off x="6650533" y="1813907"/>
            <a:ext cx="5214089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80"/>
                </a:solidFill>
              </a:rPr>
              <a:t>Vyjadřuje, jaký podíl má vybraný počet firem (1,3,5,10…) na celkovém dosahovaném obratu.</a:t>
            </a:r>
          </a:p>
          <a:p>
            <a:r>
              <a:rPr lang="cs-CZ" sz="2400" dirty="0">
                <a:solidFill>
                  <a:srgbClr val="008080"/>
                </a:solidFill>
              </a:rPr>
              <a:t>Vyjadřuje se indexem, častěji v %.</a:t>
            </a:r>
          </a:p>
        </p:txBody>
      </p:sp>
      <p:sp>
        <p:nvSpPr>
          <p:cNvPr id="3" name="Šipka: doprava 2">
            <a:extLst>
              <a:ext uri="{FF2B5EF4-FFF2-40B4-BE49-F238E27FC236}">
                <a16:creationId xmlns:a16="http://schemas.microsoft.com/office/drawing/2014/main" id="{2E8C981E-2FAE-4038-A7FE-E6B7FAA0F926}"/>
              </a:ext>
            </a:extLst>
          </p:cNvPr>
          <p:cNvSpPr/>
          <p:nvPr/>
        </p:nvSpPr>
        <p:spPr>
          <a:xfrm>
            <a:off x="5918500" y="2867025"/>
            <a:ext cx="329900" cy="371475"/>
          </a:xfrm>
          <a:prstGeom prst="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2462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4962" y="103189"/>
            <a:ext cx="10341963" cy="460375"/>
          </a:xfrm>
        </p:spPr>
        <p:txBody>
          <a:bodyPr/>
          <a:lstStyle/>
          <a:p>
            <a:pPr>
              <a:defRPr/>
            </a:pPr>
            <a:r>
              <a:rPr lang="cs-CZ" sz="2400" b="1" dirty="0">
                <a:solidFill>
                  <a:srgbClr val="008080"/>
                </a:solidFill>
              </a:rPr>
              <a:t>Koncentrace maloobchodu </a:t>
            </a:r>
            <a:r>
              <a:rPr lang="cs-CZ" sz="2400" dirty="0">
                <a:solidFill>
                  <a:srgbClr val="008080"/>
                </a:solidFill>
              </a:rPr>
              <a:t>(</a:t>
            </a:r>
            <a:r>
              <a:rPr lang="cs-CZ" sz="2400" dirty="0">
                <a:solidFill>
                  <a:srgbClr val="FF0000"/>
                </a:solidFill>
              </a:rPr>
              <a:t>Planet Retail 2013,rychloobrátkové zboží</a:t>
            </a:r>
            <a:r>
              <a:rPr lang="cs-CZ" sz="2400" dirty="0">
                <a:solidFill>
                  <a:srgbClr val="008080"/>
                </a:solidFill>
              </a:rPr>
              <a:t>)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303641"/>
              </p:ext>
            </p:extLst>
          </p:nvPr>
        </p:nvGraphicFramePr>
        <p:xfrm>
          <a:off x="545604" y="528939"/>
          <a:ext cx="6960515" cy="63290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9233">
                  <a:extLst>
                    <a:ext uri="{9D8B030D-6E8A-4147-A177-3AD203B41FA5}">
                      <a16:colId xmlns:a16="http://schemas.microsoft.com/office/drawing/2014/main" val="1614256684"/>
                    </a:ext>
                  </a:extLst>
                </a:gridCol>
                <a:gridCol w="1346825">
                  <a:extLst>
                    <a:ext uri="{9D8B030D-6E8A-4147-A177-3AD203B41FA5}">
                      <a16:colId xmlns:a16="http://schemas.microsoft.com/office/drawing/2014/main" val="287536441"/>
                    </a:ext>
                  </a:extLst>
                </a:gridCol>
                <a:gridCol w="1557494">
                  <a:extLst>
                    <a:ext uri="{9D8B030D-6E8A-4147-A177-3AD203B41FA5}">
                      <a16:colId xmlns:a16="http://schemas.microsoft.com/office/drawing/2014/main" val="3768160942"/>
                    </a:ext>
                  </a:extLst>
                </a:gridCol>
                <a:gridCol w="1446963">
                  <a:extLst>
                    <a:ext uri="{9D8B030D-6E8A-4147-A177-3AD203B41FA5}">
                      <a16:colId xmlns:a16="http://schemas.microsoft.com/office/drawing/2014/main" val="4089687349"/>
                    </a:ext>
                  </a:extLst>
                </a:gridCol>
              </a:tblGrid>
              <a:tr h="30124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Země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Koncentrační koeficient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02123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K1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K3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K5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936689"/>
                  </a:ext>
                </a:extLst>
              </a:tr>
              <a:tr h="2282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Norsko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31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64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79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extLst>
                  <a:ext uri="{0D108BD9-81ED-4DB2-BD59-A6C34878D82A}">
                    <a16:rowId xmlns:a16="http://schemas.microsoft.com/office/drawing/2014/main" val="3804894996"/>
                  </a:ext>
                </a:extLst>
              </a:tr>
              <a:tr h="30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Dánsko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27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61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77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807068"/>
                  </a:ext>
                </a:extLst>
              </a:tr>
              <a:tr h="30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Švédsko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32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59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73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extLst>
                  <a:ext uri="{0D108BD9-81ED-4DB2-BD59-A6C34878D82A}">
                    <a16:rowId xmlns:a16="http://schemas.microsoft.com/office/drawing/2014/main" val="2101204503"/>
                  </a:ext>
                </a:extLst>
              </a:tr>
              <a:tr h="30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Švýcarsko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32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66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71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466362"/>
                  </a:ext>
                </a:extLst>
              </a:tr>
              <a:tr h="294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Belgie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22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55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70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extLst>
                  <a:ext uri="{0D108BD9-81ED-4DB2-BD59-A6C34878D82A}">
                    <a16:rowId xmlns:a16="http://schemas.microsoft.com/office/drawing/2014/main" val="1462291273"/>
                  </a:ext>
                </a:extLst>
              </a:tr>
              <a:tr h="30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Finsko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29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55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63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618662"/>
                  </a:ext>
                </a:extLst>
              </a:tr>
              <a:tr h="30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Rakousko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25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55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62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extLst>
                  <a:ext uri="{0D108BD9-81ED-4DB2-BD59-A6C34878D82A}">
                    <a16:rowId xmlns:a16="http://schemas.microsoft.com/office/drawing/2014/main" val="3596234359"/>
                  </a:ext>
                </a:extLst>
              </a:tr>
              <a:tr h="30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Slovinsko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26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47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60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540742"/>
                  </a:ext>
                </a:extLst>
              </a:tr>
              <a:tr h="30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Francie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17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41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60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extLst>
                  <a:ext uri="{0D108BD9-81ED-4DB2-BD59-A6C34878D82A}">
                    <a16:rowId xmlns:a16="http://schemas.microsoft.com/office/drawing/2014/main" val="950543213"/>
                  </a:ext>
                </a:extLst>
              </a:tr>
              <a:tr h="30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Německo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20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44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59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820820"/>
                  </a:ext>
                </a:extLst>
              </a:tr>
              <a:tr h="30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Portugalsko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21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46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59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extLst>
                  <a:ext uri="{0D108BD9-81ED-4DB2-BD59-A6C34878D82A}">
                    <a16:rowId xmlns:a16="http://schemas.microsoft.com/office/drawing/2014/main" val="843944235"/>
                  </a:ext>
                </a:extLst>
              </a:tr>
              <a:tr h="30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Slovensko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15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44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58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236207"/>
                  </a:ext>
                </a:extLst>
              </a:tr>
              <a:tr h="349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Španělsko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23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43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56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extLst>
                  <a:ext uri="{0D108BD9-81ED-4DB2-BD59-A6C34878D82A}">
                    <a16:rowId xmlns:a16="http://schemas.microsoft.com/office/drawing/2014/main" val="1911312511"/>
                  </a:ext>
                </a:extLst>
              </a:tr>
              <a:tr h="30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Nizozemí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26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43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55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469784"/>
                  </a:ext>
                </a:extLst>
              </a:tr>
              <a:tr h="30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Maďarsko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14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39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55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extLst>
                  <a:ext uri="{0D108BD9-81ED-4DB2-BD59-A6C34878D82A}">
                    <a16:rowId xmlns:a16="http://schemas.microsoft.com/office/drawing/2014/main" val="3420031228"/>
                  </a:ext>
                </a:extLst>
              </a:tr>
              <a:tr h="30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Velká Británie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20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40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54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133165"/>
                  </a:ext>
                </a:extLst>
              </a:tr>
              <a:tr h="2282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Irsko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20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43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52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extLst>
                  <a:ext uri="{0D108BD9-81ED-4DB2-BD59-A6C34878D82A}">
                    <a16:rowId xmlns:a16="http://schemas.microsoft.com/office/drawing/2014/main" val="860782784"/>
                  </a:ext>
                </a:extLst>
              </a:tr>
              <a:tr h="2632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</a:rPr>
                        <a:t>ČR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cs-CZ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</a:rPr>
                        <a:t>27</a:t>
                      </a:r>
                      <a:endParaRPr lang="cs-CZ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</a:rPr>
                        <a:t>41</a:t>
                      </a:r>
                      <a:endParaRPr lang="cs-CZ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853747"/>
                  </a:ext>
                </a:extLst>
              </a:tr>
              <a:tr h="2282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Řecko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10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25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36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/>
                </a:tc>
                <a:extLst>
                  <a:ext uri="{0D108BD9-81ED-4DB2-BD59-A6C34878D82A}">
                    <a16:rowId xmlns:a16="http://schemas.microsoft.com/office/drawing/2014/main" val="3944208636"/>
                  </a:ext>
                </a:extLst>
              </a:tr>
              <a:tr h="30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Polsko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8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16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23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8" marR="5618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529114"/>
                  </a:ext>
                </a:extLst>
              </a:tr>
            </a:tbl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7"/>
            <a:ext cx="1464833" cy="112789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A17E29F-88C9-464F-932C-C22FDF73A4D7}"/>
              </a:ext>
            </a:extLst>
          </p:cNvPr>
          <p:cNvSpPr txBox="1"/>
          <p:nvPr/>
        </p:nvSpPr>
        <p:spPr>
          <a:xfrm>
            <a:off x="8489237" y="1982800"/>
            <a:ext cx="3364096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Největší prodejní plochy v EU – Rakousko – 1670m²/1 obyv. (2017)</a:t>
            </a:r>
          </a:p>
          <a:p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DEDD247-F22F-41A4-BE12-AC6872B623C1}"/>
              </a:ext>
            </a:extLst>
          </p:cNvPr>
          <p:cNvSpPr/>
          <p:nvPr/>
        </p:nvSpPr>
        <p:spPr>
          <a:xfrm>
            <a:off x="9987256" y="6042242"/>
            <a:ext cx="2175235" cy="579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https://retailnews.cz/2017/11/24/rakousko-koncentrace-maloobchodu-bude-pokracovat/</a:t>
            </a:r>
          </a:p>
        </p:txBody>
      </p:sp>
    </p:spTree>
    <p:extLst>
      <p:ext uri="{BB962C8B-B14F-4D97-AF65-F5344CB8AC3E}">
        <p14:creationId xmlns:p14="http://schemas.microsoft.com/office/powerpoint/2010/main" val="1509930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B58532F-1FD0-4F7D-878D-E275FDFFD296}"/>
              </a:ext>
            </a:extLst>
          </p:cNvPr>
          <p:cNvSpPr txBox="1"/>
          <p:nvPr/>
        </p:nvSpPr>
        <p:spPr>
          <a:xfrm>
            <a:off x="1038577" y="253801"/>
            <a:ext cx="8455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8080"/>
                </a:solidFill>
              </a:rPr>
              <a:t>Maloobchod ČR-2005-2021 (2024)  - </a:t>
            </a:r>
            <a:r>
              <a:rPr lang="cs-CZ" sz="2800" b="1" dirty="0">
                <a:solidFill>
                  <a:srgbClr val="FF0000"/>
                </a:solidFill>
              </a:rPr>
              <a:t>případová studie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F25D629-3EBE-4E8E-AE0E-C2E7929D8B8A}"/>
              </a:ext>
            </a:extLst>
          </p:cNvPr>
          <p:cNvSpPr txBox="1"/>
          <p:nvPr/>
        </p:nvSpPr>
        <p:spPr>
          <a:xfrm>
            <a:off x="620888" y="741440"/>
            <a:ext cx="10735734" cy="526297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80"/>
                </a:solidFill>
              </a:rPr>
              <a:t>Mendelova univerzita v brně –studie zaměřená na vývoj tržních podílů </a:t>
            </a:r>
            <a:r>
              <a:rPr lang="cs-CZ" sz="2400" b="1" dirty="0">
                <a:solidFill>
                  <a:srgbClr val="008080"/>
                </a:solidFill>
              </a:rPr>
              <a:t>šesti</a:t>
            </a:r>
            <a:r>
              <a:rPr lang="cs-CZ" sz="2400" dirty="0">
                <a:solidFill>
                  <a:srgbClr val="008080"/>
                </a:solidFill>
              </a:rPr>
              <a:t> největších skupin, které zahrnují devět největších zahraničních obchodníků: </a:t>
            </a:r>
            <a:r>
              <a:rPr lang="cs-CZ" sz="2400" b="1" dirty="0">
                <a:solidFill>
                  <a:srgbClr val="008080"/>
                </a:solidFill>
              </a:rPr>
              <a:t>Albert, Globus, Makro, </a:t>
            </a:r>
            <a:r>
              <a:rPr lang="cs-CZ" sz="2400" b="1" dirty="0" err="1">
                <a:solidFill>
                  <a:srgbClr val="008080"/>
                </a:solidFill>
              </a:rPr>
              <a:t>Rewe</a:t>
            </a:r>
            <a:r>
              <a:rPr lang="cs-CZ" sz="2400" b="1" dirty="0">
                <a:solidFill>
                  <a:srgbClr val="008080"/>
                </a:solidFill>
              </a:rPr>
              <a:t> Group </a:t>
            </a:r>
            <a:r>
              <a:rPr lang="cs-CZ" sz="2400" dirty="0">
                <a:solidFill>
                  <a:srgbClr val="008080"/>
                </a:solidFill>
              </a:rPr>
              <a:t>(Billa, Penny), </a:t>
            </a:r>
            <a:r>
              <a:rPr lang="cs-CZ" sz="2400" b="1" dirty="0">
                <a:solidFill>
                  <a:srgbClr val="008080"/>
                </a:solidFill>
              </a:rPr>
              <a:t>Schwarz-</a:t>
            </a:r>
            <a:r>
              <a:rPr lang="cs-CZ" sz="2400" b="1" dirty="0" err="1">
                <a:solidFill>
                  <a:srgbClr val="008080"/>
                </a:solidFill>
              </a:rPr>
              <a:t>Gruppe</a:t>
            </a:r>
            <a:r>
              <a:rPr lang="cs-CZ" sz="2400" dirty="0">
                <a:solidFill>
                  <a:srgbClr val="008080"/>
                </a:solidFill>
              </a:rPr>
              <a:t> (Kaufland, Lidl) a </a:t>
            </a:r>
            <a:r>
              <a:rPr lang="cs-CZ" sz="2400" b="1" dirty="0">
                <a:solidFill>
                  <a:srgbClr val="008080"/>
                </a:solidFill>
              </a:rPr>
              <a:t>Tesco</a:t>
            </a:r>
            <a:r>
              <a:rPr lang="cs-CZ" sz="2400" dirty="0">
                <a:solidFill>
                  <a:srgbClr val="008080"/>
                </a:solidFill>
              </a:rPr>
              <a:t> (Tesco Stores a Tesco </a:t>
            </a:r>
            <a:r>
              <a:rPr lang="cs-CZ" sz="2400" dirty="0" err="1">
                <a:solidFill>
                  <a:srgbClr val="008080"/>
                </a:solidFill>
              </a:rPr>
              <a:t>Franchise</a:t>
            </a:r>
            <a:r>
              <a:rPr lang="cs-CZ" sz="2400" dirty="0">
                <a:solidFill>
                  <a:srgbClr val="008080"/>
                </a:solidFill>
              </a:rPr>
              <a:t>). Dále sledovali vývoj tržní koncentrace a vývoj ukazatelů rentability a obchodních marží.</a:t>
            </a:r>
            <a:r>
              <a:rPr lang="cs-CZ" dirty="0"/>
              <a:t> </a:t>
            </a:r>
          </a:p>
          <a:p>
            <a:r>
              <a:rPr lang="cs-CZ" sz="2400" dirty="0">
                <a:solidFill>
                  <a:srgbClr val="008080"/>
                </a:solidFill>
              </a:rPr>
              <a:t>Mezi základní zjištění patří </a:t>
            </a:r>
            <a:r>
              <a:rPr lang="cs-CZ" sz="2400" b="1" dirty="0">
                <a:solidFill>
                  <a:srgbClr val="FF0000"/>
                </a:solidFill>
              </a:rPr>
              <a:t>vývoj tržních podílů </a:t>
            </a:r>
            <a:r>
              <a:rPr lang="cs-CZ" sz="2400" dirty="0">
                <a:solidFill>
                  <a:srgbClr val="008080"/>
                </a:solidFill>
              </a:rPr>
              <a:t>maloobchodní řetězců. Největšího nárůstu v absolutním vyjádření docílil </a:t>
            </a:r>
            <a:r>
              <a:rPr lang="cs-CZ" sz="2400" b="1" dirty="0">
                <a:solidFill>
                  <a:srgbClr val="008080"/>
                </a:solidFill>
              </a:rPr>
              <a:t>Lidl, Kaufland, Billa a Penny</a:t>
            </a:r>
            <a:r>
              <a:rPr lang="cs-CZ" sz="2400" dirty="0">
                <a:solidFill>
                  <a:srgbClr val="008080"/>
                </a:solidFill>
              </a:rPr>
              <a:t>. U </a:t>
            </a:r>
            <a:r>
              <a:rPr lang="cs-CZ" sz="2400" dirty="0" err="1">
                <a:solidFill>
                  <a:srgbClr val="008080"/>
                </a:solidFill>
              </a:rPr>
              <a:t>Lidlu</a:t>
            </a:r>
            <a:r>
              <a:rPr lang="cs-CZ" sz="2400" dirty="0">
                <a:solidFill>
                  <a:srgbClr val="008080"/>
                </a:solidFill>
              </a:rPr>
              <a:t> vzrostl podíl ze 4,3 % na téměř 15,5 %. Svůj tržní podíl více než zdvojnásobila Billa (ze 2,4 % na 6,4 %) a Penny Market svůj podíl téměř zdvojnásobilo (ze 4,6 % na 8,5 %). Největší pokles tržního podílu zaznamenalo Makro, v průběhu času se zredukoval na necelou polovinu (z 11 na 5,3 %) a druhé největší snížení tržního podílu dosáhla společnost Globus (z 5,9 na 4,7 %).</a:t>
            </a:r>
          </a:p>
          <a:p>
            <a:r>
              <a:rPr lang="cs-CZ" sz="2400" dirty="0">
                <a:solidFill>
                  <a:srgbClr val="008080"/>
                </a:solidFill>
              </a:rPr>
              <a:t>Tržní podíl šesti největších skupin zahrnující devět největších prodejců celkově vzrostl oproti roku 2005 o osmnáct procentních bodů na současných </a:t>
            </a:r>
            <a:r>
              <a:rPr lang="cs-CZ" sz="2400" b="1" dirty="0">
                <a:solidFill>
                  <a:srgbClr val="FF0000"/>
                </a:solidFill>
              </a:rPr>
              <a:t>75 %.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949BBBC-999B-479C-8524-E42B70C90C76}"/>
              </a:ext>
            </a:extLst>
          </p:cNvPr>
          <p:cNvSpPr/>
          <p:nvPr/>
        </p:nvSpPr>
        <p:spPr>
          <a:xfrm>
            <a:off x="440266" y="6468617"/>
            <a:ext cx="116162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https://www.zboziaprodej.cz/2024/01/17/rozsahla-studie-trhu-sest-nejvetsich-maloobchodniku-ma-podil-na-trhu-75-procent/</a:t>
            </a:r>
          </a:p>
        </p:txBody>
      </p:sp>
    </p:spTree>
    <p:extLst>
      <p:ext uri="{BB962C8B-B14F-4D97-AF65-F5344CB8AC3E}">
        <p14:creationId xmlns:p14="http://schemas.microsoft.com/office/powerpoint/2010/main" val="3424729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B58532F-1FD0-4F7D-878D-E275FDFFD296}"/>
              </a:ext>
            </a:extLst>
          </p:cNvPr>
          <p:cNvSpPr txBox="1"/>
          <p:nvPr/>
        </p:nvSpPr>
        <p:spPr>
          <a:xfrm>
            <a:off x="1038577" y="253801"/>
            <a:ext cx="8455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8080"/>
                </a:solidFill>
              </a:rPr>
              <a:t>Maloobchod ČR (2024)  - </a:t>
            </a:r>
            <a:r>
              <a:rPr lang="cs-CZ" sz="2800" b="1" dirty="0">
                <a:solidFill>
                  <a:srgbClr val="FF0000"/>
                </a:solidFill>
              </a:rPr>
              <a:t>případová studie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F25D629-3EBE-4E8E-AE0E-C2E7929D8B8A}"/>
              </a:ext>
            </a:extLst>
          </p:cNvPr>
          <p:cNvSpPr txBox="1"/>
          <p:nvPr/>
        </p:nvSpPr>
        <p:spPr>
          <a:xfrm>
            <a:off x="632177" y="1102685"/>
            <a:ext cx="10735734" cy="415498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80"/>
                </a:solidFill>
              </a:rPr>
              <a:t>V Dánsku, Finsku a Nizozemí funguje duopol s podílem přes 90 %. Podobně vysoce koncentrované jsou trhy s třemi velkými subjekty, které mají Irsko, Rakousko, Švédsko, Slovensko. Na druhé straně jsou státy s nižším stupněm koncentrace (Itálie, Maďarsko, Polsko či Řecko). V evropském srovnání má český maloobchodní trh prostřední pozici.</a:t>
            </a:r>
          </a:p>
          <a:p>
            <a:r>
              <a:rPr lang="cs-CZ" sz="2400" dirty="0">
                <a:solidFill>
                  <a:srgbClr val="008080"/>
                </a:solidFill>
              </a:rPr>
              <a:t>Vývoj obchodní marže ukazuje dlouhodobě rostoucí trend v čase. Od roku 2014 vykazují nejvyšší marži lídři trhu Lidl a Kaufland.</a:t>
            </a:r>
          </a:p>
          <a:p>
            <a:endParaRPr lang="cs-CZ" sz="2400" b="1" dirty="0">
              <a:solidFill>
                <a:srgbClr val="008080"/>
              </a:solidFill>
            </a:endParaRPr>
          </a:p>
          <a:p>
            <a:r>
              <a:rPr lang="cs-CZ" sz="2400" b="1" dirty="0">
                <a:solidFill>
                  <a:srgbClr val="008080"/>
                </a:solidFill>
              </a:rPr>
              <a:t>Celá studie - </a:t>
            </a:r>
            <a:r>
              <a:rPr lang="en-US" sz="2400" b="1" dirty="0">
                <a:solidFill>
                  <a:srgbClr val="008080"/>
                </a:solidFill>
              </a:rPr>
              <a:t>Retail Sale in Non-</a:t>
            </a:r>
            <a:r>
              <a:rPr lang="en-US" sz="2400" b="1" dirty="0" err="1">
                <a:solidFill>
                  <a:srgbClr val="008080"/>
                </a:solidFill>
              </a:rPr>
              <a:t>Specialised</a:t>
            </a:r>
            <a:r>
              <a:rPr lang="en-US" sz="2400" b="1" dirty="0">
                <a:solidFill>
                  <a:srgbClr val="008080"/>
                </a:solidFill>
              </a:rPr>
              <a:t> Stores in the Czech Republic</a:t>
            </a:r>
          </a:p>
          <a:p>
            <a:endParaRPr lang="cs-CZ" sz="2400" b="1" dirty="0">
              <a:solidFill>
                <a:srgbClr val="008080"/>
              </a:solidFill>
            </a:endParaRPr>
          </a:p>
          <a:p>
            <a:r>
              <a:rPr lang="cs-CZ" sz="2400" b="1" dirty="0">
                <a:solidFill>
                  <a:srgbClr val="008080"/>
                </a:solidFill>
              </a:rPr>
              <a:t>https://ideas.repec.org/p/men/wpaper/93_2024.html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949BBBC-999B-479C-8524-E42B70C90C76}"/>
              </a:ext>
            </a:extLst>
          </p:cNvPr>
          <p:cNvSpPr/>
          <p:nvPr/>
        </p:nvSpPr>
        <p:spPr>
          <a:xfrm>
            <a:off x="440266" y="6468617"/>
            <a:ext cx="116162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https://www.zboziaprodej.cz/2024/01/17/rozsahla-studie-trhu-sest-nejvetsich-maloobchodniku-ma-podil-na-trhu-75-procent/</a:t>
            </a:r>
          </a:p>
        </p:txBody>
      </p:sp>
    </p:spTree>
    <p:extLst>
      <p:ext uri="{BB962C8B-B14F-4D97-AF65-F5344CB8AC3E}">
        <p14:creationId xmlns:p14="http://schemas.microsoft.com/office/powerpoint/2010/main" val="16391491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d940ae2c-e0ce-4bad-b469-273f63b21d78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1897</TotalTime>
  <Words>3436</Words>
  <Application>Microsoft Office PowerPoint</Application>
  <PresentationFormat>Širokoúhlá obrazovka</PresentationFormat>
  <Paragraphs>665</Paragraphs>
  <Slides>40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8" baseType="lpstr">
      <vt:lpstr>Arial</vt:lpstr>
      <vt:lpstr>Calibri</vt:lpstr>
      <vt:lpstr>Calibri Light</vt:lpstr>
      <vt:lpstr>Symbol</vt:lpstr>
      <vt:lpstr>Times New Roman</vt:lpstr>
      <vt:lpstr>Wingdings</vt:lpstr>
      <vt:lpstr>Motiv Office</vt:lpstr>
      <vt:lpstr>Rovnice</vt:lpstr>
      <vt:lpstr>  Koncentrace a kooperace  v obchodě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Koncentrace maloobchodu (Planet Retail 2013,rychloobrátkové zboží)</vt:lpstr>
      <vt:lpstr>Prezentace aplikace PowerPoint</vt:lpstr>
      <vt:lpstr>Prezentace aplikace PowerPoint</vt:lpstr>
      <vt:lpstr>Prezentace aplikace PowerPoint</vt:lpstr>
      <vt:lpstr>Herfindahlův-Hirschmanův index</vt:lpstr>
      <vt:lpstr>Prezentace aplikace PowerPoint</vt:lpstr>
      <vt:lpstr>Formy koncentrace</vt:lpstr>
      <vt:lpstr>Provozní a sortimentní koncentrace - vývoj počtu velkokapacitních prodejen v ČR</vt:lpstr>
      <vt:lpstr>Provozní a sortimentní koncentrace - 2019 Případová studie - Nielsen Shopper Trends </vt:lpstr>
      <vt:lpstr>Provozní a sortimentní koncentrace- vývoj prodejních ploch v ČR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Shrnutí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sta0006</cp:lastModifiedBy>
  <cp:revision>239</cp:revision>
  <dcterms:created xsi:type="dcterms:W3CDTF">2016-11-25T20:36:16Z</dcterms:created>
  <dcterms:modified xsi:type="dcterms:W3CDTF">2024-04-01T20:18:48Z</dcterms:modified>
</cp:coreProperties>
</file>