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7" r:id="rId2"/>
    <p:sldId id="258" r:id="rId3"/>
    <p:sldId id="263" r:id="rId4"/>
    <p:sldId id="358" r:id="rId5"/>
    <p:sldId id="387" r:id="rId6"/>
    <p:sldId id="359" r:id="rId7"/>
    <p:sldId id="360" r:id="rId8"/>
    <p:sldId id="388" r:id="rId9"/>
    <p:sldId id="361" r:id="rId10"/>
    <p:sldId id="362" r:id="rId11"/>
    <p:sldId id="382" r:id="rId12"/>
    <p:sldId id="363" r:id="rId13"/>
    <p:sldId id="365" r:id="rId14"/>
    <p:sldId id="364" r:id="rId15"/>
    <p:sldId id="366" r:id="rId16"/>
    <p:sldId id="374" r:id="rId17"/>
    <p:sldId id="442" r:id="rId18"/>
    <p:sldId id="389" r:id="rId19"/>
    <p:sldId id="376" r:id="rId20"/>
    <p:sldId id="377" r:id="rId21"/>
    <p:sldId id="378" r:id="rId22"/>
    <p:sldId id="373" r:id="rId23"/>
    <p:sldId id="384" r:id="rId24"/>
    <p:sldId id="386" r:id="rId25"/>
    <p:sldId id="367" r:id="rId26"/>
    <p:sldId id="368" r:id="rId27"/>
    <p:sldId id="369" r:id="rId28"/>
    <p:sldId id="385" r:id="rId29"/>
    <p:sldId id="370" r:id="rId30"/>
    <p:sldId id="441" r:id="rId31"/>
    <p:sldId id="372" r:id="rId32"/>
    <p:sldId id="324" r:id="rId33"/>
  </p:sldIdLst>
  <p:sldSz cx="12192000" cy="6858000"/>
  <p:notesSz cx="6858000" cy="9144000"/>
  <p:custDataLst>
    <p:tags r:id="rId35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2336" autoAdjust="0"/>
  </p:normalViewPr>
  <p:slideViewPr>
    <p:cSldViewPr snapToGrid="0">
      <p:cViewPr varScale="1">
        <p:scale>
          <a:sx n="68" d="100"/>
          <a:sy n="68" d="100"/>
        </p:scale>
        <p:origin x="82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gs" Target="tags/tag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77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E7DB7C-B1ED-4374-8FC1-A6CF394A9126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619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D915F0-6BBB-4F82-BA17-AEF4D23D2D1B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20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737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238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2835F-7BC4-4113-BF76-130B1DD0012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647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09.04.2024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2"/>
            <a:ext cx="6816757" cy="3804169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br>
              <a:rPr lang="cs-CZ" sz="5400" dirty="0">
                <a:solidFill>
                  <a:schemeClr val="bg1"/>
                </a:solidFill>
              </a:rPr>
            </a:br>
            <a:br>
              <a:rPr lang="cs-CZ" sz="5400" dirty="0">
                <a:solidFill>
                  <a:schemeClr val="bg1"/>
                </a:solidFill>
              </a:rPr>
            </a:br>
            <a:r>
              <a:rPr lang="cs-CZ" sz="5400" dirty="0">
                <a:solidFill>
                  <a:schemeClr val="bg1"/>
                </a:solidFill>
              </a:rPr>
              <a:t>Lidské zdroje v obchodě a jejich řízení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Line 132"/>
          <p:cNvSpPr>
            <a:spLocks noChangeShapeType="1"/>
          </p:cNvSpPr>
          <p:nvPr/>
        </p:nvSpPr>
        <p:spPr bwMode="auto">
          <a:xfrm>
            <a:off x="7035800" y="6159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12717" name="Group 4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748314"/>
              </p:ext>
            </p:extLst>
          </p:nvPr>
        </p:nvGraphicFramePr>
        <p:xfrm>
          <a:off x="262327" y="1432857"/>
          <a:ext cx="9233940" cy="5090214"/>
        </p:xfrm>
        <a:graphic>
          <a:graphicData uri="http://schemas.openxmlformats.org/drawingml/2006/table">
            <a:tbl>
              <a:tblPr/>
              <a:tblGrid>
                <a:gridCol w="2952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2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81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46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Rok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Země, oblast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Os 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933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(R-U)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sng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1" i="0" u="sng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Z toho: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České země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45,9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Morava 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52,1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Slezsko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61,7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Rakousko-Uhersko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46,3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933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První republika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České země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31,5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Rakousko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28,6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Německo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25,5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080781" y="4203704"/>
            <a:ext cx="18915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b="1" dirty="0">
                <a:solidFill>
                  <a:srgbClr val="008080"/>
                </a:solidFill>
              </a:rPr>
              <a:t>OS - (počet obyv./1 </a:t>
            </a:r>
            <a:r>
              <a:rPr lang="cs-CZ" altLang="cs-CZ" b="1" dirty="0" err="1">
                <a:solidFill>
                  <a:srgbClr val="008080"/>
                </a:solidFill>
              </a:rPr>
              <a:t>prac</a:t>
            </a:r>
            <a:r>
              <a:rPr lang="cs-CZ" altLang="cs-CZ" b="1" dirty="0">
                <a:solidFill>
                  <a:srgbClr val="008080"/>
                </a:solidFill>
              </a:rPr>
              <a:t>. v obchodě)</a:t>
            </a:r>
          </a:p>
        </p:txBody>
      </p:sp>
      <p:sp>
        <p:nvSpPr>
          <p:cNvPr id="3" name="Obdélník 2"/>
          <p:cNvSpPr/>
          <p:nvPr/>
        </p:nvSpPr>
        <p:spPr>
          <a:xfrm>
            <a:off x="614596" y="478750"/>
            <a:ext cx="852940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800" b="1" dirty="0">
                <a:solidFill>
                  <a:srgbClr val="008080"/>
                </a:solidFill>
              </a:rPr>
              <a:t>Časové a prostorové srovnání obslužného standardu </a:t>
            </a:r>
          </a:p>
          <a:p>
            <a:pPr algn="ctr">
              <a:spcBef>
                <a:spcPct val="0"/>
              </a:spcBef>
            </a:pPr>
            <a:r>
              <a:rPr lang="cs-CZ" altLang="cs-CZ" sz="2800" b="1" dirty="0">
                <a:solidFill>
                  <a:srgbClr val="008080"/>
                </a:solidFill>
              </a:rPr>
              <a:t>v obchodě -</a:t>
            </a:r>
            <a:r>
              <a:rPr lang="cs-CZ" altLang="cs-CZ" sz="2800" b="1" dirty="0">
                <a:solidFill>
                  <a:srgbClr val="FF0000"/>
                </a:solidFill>
              </a:rPr>
              <a:t>praxe</a:t>
            </a:r>
          </a:p>
        </p:txBody>
      </p:sp>
    </p:spTree>
    <p:extLst>
      <p:ext uri="{BB962C8B-B14F-4D97-AF65-F5344CB8AC3E}">
        <p14:creationId xmlns:p14="http://schemas.microsoft.com/office/powerpoint/2010/main" val="2862406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Line 132"/>
          <p:cNvSpPr>
            <a:spLocks noChangeShapeType="1"/>
          </p:cNvSpPr>
          <p:nvPr/>
        </p:nvSpPr>
        <p:spPr bwMode="auto">
          <a:xfrm>
            <a:off x="7035800" y="6159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12717" name="Group 4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631478"/>
              </p:ext>
            </p:extLst>
          </p:nvPr>
        </p:nvGraphicFramePr>
        <p:xfrm>
          <a:off x="464695" y="1402080"/>
          <a:ext cx="9233940" cy="4663494"/>
        </p:xfrm>
        <a:graphic>
          <a:graphicData uri="http://schemas.openxmlformats.org/drawingml/2006/table">
            <a:tbl>
              <a:tblPr/>
              <a:tblGrid>
                <a:gridCol w="2952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2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81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46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Rok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Země, oblast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Os 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93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CPE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České země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26,6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Rakousko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17,5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NSR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15,8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NDR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19,3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393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CPE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České země 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23,3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Rakousko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13,9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NSR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17,0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939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NDR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18,0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0080781" y="4203704"/>
            <a:ext cx="18915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b="1" dirty="0">
                <a:solidFill>
                  <a:srgbClr val="008080"/>
                </a:solidFill>
              </a:rPr>
              <a:t>OS - (počet obyv./1 </a:t>
            </a:r>
            <a:r>
              <a:rPr lang="cs-CZ" altLang="cs-CZ" b="1" dirty="0" err="1">
                <a:solidFill>
                  <a:srgbClr val="008080"/>
                </a:solidFill>
              </a:rPr>
              <a:t>prac</a:t>
            </a:r>
            <a:r>
              <a:rPr lang="cs-CZ" altLang="cs-CZ" b="1" dirty="0">
                <a:solidFill>
                  <a:srgbClr val="008080"/>
                </a:solidFill>
              </a:rPr>
              <a:t>. v obchodě)</a:t>
            </a:r>
          </a:p>
        </p:txBody>
      </p:sp>
      <p:sp>
        <p:nvSpPr>
          <p:cNvPr id="3" name="Obdélník 2"/>
          <p:cNvSpPr/>
          <p:nvPr/>
        </p:nvSpPr>
        <p:spPr>
          <a:xfrm>
            <a:off x="764498" y="274187"/>
            <a:ext cx="863433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3200" b="1" dirty="0">
                <a:solidFill>
                  <a:srgbClr val="008080"/>
                </a:solidFill>
              </a:rPr>
              <a:t>Časové a prostorové srovnání obslužného standardu v obchodě - </a:t>
            </a:r>
            <a:r>
              <a:rPr lang="cs-CZ" altLang="cs-CZ" sz="3200" b="1" dirty="0">
                <a:solidFill>
                  <a:srgbClr val="FF0000"/>
                </a:solidFill>
              </a:rPr>
              <a:t>praxe</a:t>
            </a:r>
          </a:p>
        </p:txBody>
      </p:sp>
    </p:spTree>
    <p:extLst>
      <p:ext uri="{BB962C8B-B14F-4D97-AF65-F5344CB8AC3E}">
        <p14:creationId xmlns:p14="http://schemas.microsoft.com/office/powerpoint/2010/main" val="3480786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514" name="Group 2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40779"/>
              </p:ext>
            </p:extLst>
          </p:nvPr>
        </p:nvGraphicFramePr>
        <p:xfrm>
          <a:off x="2063750" y="941309"/>
          <a:ext cx="5600700" cy="1889920"/>
        </p:xfrm>
        <a:graphic>
          <a:graphicData uri="http://schemas.openxmlformats.org/drawingml/2006/table">
            <a:tbl>
              <a:tblPr/>
              <a:tblGrid>
                <a:gridCol w="1790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9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0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0" marB="457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České země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0" marB="457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21,1</a:t>
                      </a: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0" marB="457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3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</a:p>
                  </a:txBody>
                  <a:tcPr marT="45760" marB="457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cs typeface="Arial" charset="0"/>
                        </a:rPr>
                        <a:t>ČR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cs typeface="Arial" charset="0"/>
                        </a:rPr>
                        <a:t>ČR</a:t>
                      </a:r>
                    </a:p>
                  </a:txBody>
                  <a:tcPr marT="45760" marB="457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14,3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14,9</a:t>
                      </a:r>
                    </a:p>
                  </a:txBody>
                  <a:tcPr marT="45760" marB="4576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280" name="Text Box 179"/>
          <p:cNvSpPr txBox="1">
            <a:spLocks noChangeArrowheads="1"/>
          </p:cNvSpPr>
          <p:nvPr/>
        </p:nvSpPr>
        <p:spPr bwMode="auto">
          <a:xfrm>
            <a:off x="494044" y="4128322"/>
            <a:ext cx="11203912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Pramen: Vlastní výpočty dle  </a:t>
            </a:r>
            <a:r>
              <a:rPr lang="cs-CZ" altLang="cs-CZ" sz="2400" b="1" dirty="0" err="1">
                <a:solidFill>
                  <a:srgbClr val="008080"/>
                </a:solidFill>
              </a:rPr>
              <a:t>Österreichische</a:t>
            </a:r>
            <a:r>
              <a:rPr lang="cs-CZ" altLang="cs-CZ" sz="2400" b="1" dirty="0">
                <a:solidFill>
                  <a:srgbClr val="008080"/>
                </a:solidFill>
              </a:rPr>
              <a:t> Statistik 1900,1930 a Ročenek vnitřního obchodu v jednotlivých letech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Statistika po roce 1990 je velmi nepravidelná, takže souvislé časové řady nelze vytvořit!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Pozn.: Od roku 2015 se OS příliš nemění.</a:t>
            </a:r>
          </a:p>
        </p:txBody>
      </p:sp>
      <p:sp>
        <p:nvSpPr>
          <p:cNvPr id="11281" name="TextovéPole 1"/>
          <p:cNvSpPr txBox="1">
            <a:spLocks noChangeArrowheads="1"/>
          </p:cNvSpPr>
          <p:nvPr/>
        </p:nvSpPr>
        <p:spPr bwMode="auto">
          <a:xfrm>
            <a:off x="1992313" y="2886076"/>
            <a:ext cx="66960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Počet pracovníků v obchodě: 2015 – 708 843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008080"/>
                </a:solidFill>
              </a:rPr>
              <a:t>Počet obyvatel: 10 538 275 OS            14,9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4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4616" y="155420"/>
            <a:ext cx="9569033" cy="113982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Ukazatel obslužného standardu (vybrané země -</a:t>
            </a:r>
            <a:r>
              <a:rPr lang="cs-CZ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praxe</a:t>
            </a:r>
            <a:r>
              <a:rPr lang="cs-CZ" sz="28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cs-CZ" sz="40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681" name="Group 2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693003"/>
              </p:ext>
            </p:extLst>
          </p:nvPr>
        </p:nvGraphicFramePr>
        <p:xfrm>
          <a:off x="584617" y="1125538"/>
          <a:ext cx="7313196" cy="5546772"/>
        </p:xfrm>
        <a:graphic>
          <a:graphicData uri="http://schemas.openxmlformats.org/drawingml/2006/table">
            <a:tbl>
              <a:tblPr/>
              <a:tblGrid>
                <a:gridCol w="2301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57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57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Země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1970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ČSSR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19,3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NSR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15,8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17,00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Rakousko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17,5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Francie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15,8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Švédsko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14,5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14,3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Švýcarsko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11,00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10,7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Japonsko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10,3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9,3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USA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12,8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11,3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NDR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19,3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18,00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MLR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25,8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PLR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30,3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25,4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BLR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33,00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25,4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RSR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47,4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3377" name="Text Box 272"/>
          <p:cNvSpPr txBox="1">
            <a:spLocks noChangeArrowheads="1"/>
          </p:cNvSpPr>
          <p:nvPr/>
        </p:nvSpPr>
        <p:spPr bwMode="auto">
          <a:xfrm>
            <a:off x="8256589" y="5949950"/>
            <a:ext cx="21605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/>
              <a:t>Pramen: Zahraniční zdroje.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F1743F26-509C-4DA6-8ACE-780E68DC01A5}"/>
              </a:ext>
            </a:extLst>
          </p:cNvPr>
          <p:cNvSpPr txBox="1"/>
          <p:nvPr/>
        </p:nvSpPr>
        <p:spPr>
          <a:xfrm>
            <a:off x="8149213" y="1688123"/>
            <a:ext cx="3225521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Zahraniční zdroje uváděly mírně příznivější data, než vyšlo nám</a:t>
            </a:r>
          </a:p>
        </p:txBody>
      </p:sp>
    </p:spTree>
    <p:extLst>
      <p:ext uri="{BB962C8B-B14F-4D97-AF65-F5344CB8AC3E}">
        <p14:creationId xmlns:p14="http://schemas.microsoft.com/office/powerpoint/2010/main" val="999787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-.5"/>
                                          </p:val>
                                        </p:tav>
                                        <p:tav tm="50000">
                                          <p:val>
                                            <p:strVal val="#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-.5"/>
                                          </p:val>
                                        </p:tav>
                                        <p:tav tm="100000">
                                          <p:val>
                                            <p:strVal val="ppt_w-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0">
                                          <p:val>
                                            <p:strVal val="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8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0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1124263" y="260351"/>
            <a:ext cx="849598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Ukazatel obslužného standardu - </a:t>
            </a:r>
            <a:r>
              <a:rPr lang="cs-CZ" altLang="cs-CZ" sz="2400" b="1" dirty="0">
                <a:solidFill>
                  <a:srgbClr val="FF0000"/>
                </a:solidFill>
              </a:rPr>
              <a:t>praxe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(</a:t>
            </a:r>
            <a:r>
              <a:rPr lang="cs-CZ" altLang="cs-CZ" sz="2400" b="1" dirty="0">
                <a:solidFill>
                  <a:srgbClr val="FF0000"/>
                </a:solidFill>
              </a:rPr>
              <a:t>1930</a:t>
            </a:r>
            <a:r>
              <a:rPr lang="cs-CZ" altLang="cs-CZ" sz="2400" b="1" dirty="0">
                <a:solidFill>
                  <a:srgbClr val="008080"/>
                </a:solidFill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Region Slezsko a Moravská Ostrava</a:t>
            </a:r>
          </a:p>
        </p:txBody>
      </p:sp>
      <p:graphicFrame>
        <p:nvGraphicFramePr>
          <p:cNvPr id="15596" name="Group 2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209210"/>
              </p:ext>
            </p:extLst>
          </p:nvPr>
        </p:nvGraphicFramePr>
        <p:xfrm>
          <a:off x="1274164" y="1557338"/>
          <a:ext cx="7799986" cy="4754592"/>
        </p:xfrm>
        <a:graphic>
          <a:graphicData uri="http://schemas.openxmlformats.org/drawingml/2006/table">
            <a:tbl>
              <a:tblPr/>
              <a:tblGrid>
                <a:gridCol w="2599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0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9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Soudní okres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OS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pořadí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České země 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31,5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x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Mor. Ostrava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19,89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Slez.Ostrava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56,43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Opava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26,05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Krnov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26,65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Hlučín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76,66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Fryštát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50,06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Bohumín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48,49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Č.Těšín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42,74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Frýdek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46,40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Jablunkov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104,88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10.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2345" name="Text Box 235"/>
          <p:cNvSpPr txBox="1">
            <a:spLocks noChangeArrowheads="1"/>
          </p:cNvSpPr>
          <p:nvPr/>
        </p:nvSpPr>
        <p:spPr bwMode="auto">
          <a:xfrm>
            <a:off x="1274164" y="6381751"/>
            <a:ext cx="84222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 b="1" dirty="0"/>
              <a:t>Pramen: Vlastní výpočty dle archívních materiálů.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118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496092" y="229465"/>
            <a:ext cx="8913813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Analýza vnitřních vlivů (zdrojů) a rozbor budoucích požadavků</a:t>
            </a: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982663" y="1239553"/>
            <a:ext cx="8970805" cy="7207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9999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Analýza současného stavu – potenciálu</a:t>
            </a:r>
          </a:p>
          <a:p>
            <a:pPr lvl="1"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kvalitativní stránka                          kvantitativní stránka</a:t>
            </a:r>
          </a:p>
          <a:p>
            <a:pPr lvl="1"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>
              <a:solidFill>
                <a:srgbClr val="008080"/>
              </a:solidFill>
            </a:endParaRPr>
          </a:p>
        </p:txBody>
      </p:sp>
      <p:sp>
        <p:nvSpPr>
          <p:cNvPr id="14340" name="AutoShape 6"/>
          <p:cNvSpPr>
            <a:spLocks noChangeArrowheads="1"/>
          </p:cNvSpPr>
          <p:nvPr/>
        </p:nvSpPr>
        <p:spPr bwMode="auto">
          <a:xfrm>
            <a:off x="4144064" y="2172096"/>
            <a:ext cx="792163" cy="576263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3009899" y="2894806"/>
            <a:ext cx="3886200" cy="457200"/>
          </a:xfrm>
          <a:prstGeom prst="rect">
            <a:avLst/>
          </a:prstGeom>
          <a:solidFill>
            <a:srgbClr val="FFFFCC"/>
          </a:solidFill>
          <a:ln w="9525">
            <a:solidFill>
              <a:srgbClr val="008080"/>
            </a:solidFill>
            <a:prstDash val="dash"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Disponibilní zdroje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4342" name="AutoShape 10"/>
          <p:cNvSpPr>
            <a:spLocks noChangeArrowheads="1"/>
          </p:cNvSpPr>
          <p:nvPr/>
        </p:nvSpPr>
        <p:spPr bwMode="auto">
          <a:xfrm>
            <a:off x="982664" y="2187185"/>
            <a:ext cx="733425" cy="1214438"/>
          </a:xfrm>
          <a:prstGeom prst="curvedLeftArrow">
            <a:avLst>
              <a:gd name="adj1" fmla="val 33117"/>
              <a:gd name="adj2" fmla="val 66234"/>
              <a:gd name="adj3" fmla="val 33333"/>
            </a:avLst>
          </a:prstGeom>
          <a:solidFill>
            <a:srgbClr val="008080"/>
          </a:solidFill>
          <a:ln w="9525">
            <a:solidFill>
              <a:srgbClr val="FF9999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4343" name="AutoShape 11"/>
          <p:cNvSpPr>
            <a:spLocks noChangeArrowheads="1"/>
          </p:cNvSpPr>
          <p:nvPr/>
        </p:nvSpPr>
        <p:spPr bwMode="auto">
          <a:xfrm>
            <a:off x="7757933" y="2355707"/>
            <a:ext cx="733425" cy="1214438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rgbClr val="008080"/>
          </a:solidFill>
          <a:ln w="9525">
            <a:solidFill>
              <a:srgbClr val="FFCCFF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4344" name="Text Box 12"/>
          <p:cNvSpPr txBox="1">
            <a:spLocks noChangeArrowheads="1"/>
          </p:cNvSpPr>
          <p:nvPr/>
        </p:nvSpPr>
        <p:spPr bwMode="auto">
          <a:xfrm>
            <a:off x="1066799" y="3661965"/>
            <a:ext cx="1943100" cy="800100"/>
          </a:xfrm>
          <a:prstGeom prst="rect">
            <a:avLst/>
          </a:prstGeom>
          <a:solidFill>
            <a:srgbClr val="FFFFFF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Potřebná kvalifikace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4345" name="Text Box 13"/>
          <p:cNvSpPr txBox="1">
            <a:spLocks noChangeArrowheads="1"/>
          </p:cNvSpPr>
          <p:nvPr/>
        </p:nvSpPr>
        <p:spPr bwMode="auto">
          <a:xfrm>
            <a:off x="6929986" y="3776265"/>
            <a:ext cx="3517352" cy="571500"/>
          </a:xfrm>
          <a:prstGeom prst="rect">
            <a:avLst/>
          </a:prstGeom>
          <a:solidFill>
            <a:srgbClr val="FFFFFF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Potřebné počty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4346" name="Text Box 14"/>
          <p:cNvSpPr txBox="1">
            <a:spLocks noChangeArrowheads="1"/>
          </p:cNvSpPr>
          <p:nvPr/>
        </p:nvSpPr>
        <p:spPr bwMode="auto">
          <a:xfrm>
            <a:off x="3790951" y="3755238"/>
            <a:ext cx="20364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Budoucí požadavky</a:t>
            </a:r>
          </a:p>
        </p:txBody>
      </p:sp>
      <p:sp>
        <p:nvSpPr>
          <p:cNvPr id="14347" name="Text Box 15"/>
          <p:cNvSpPr txBox="1">
            <a:spLocks noChangeArrowheads="1"/>
          </p:cNvSpPr>
          <p:nvPr/>
        </p:nvSpPr>
        <p:spPr bwMode="auto">
          <a:xfrm>
            <a:off x="6565692" y="4786313"/>
            <a:ext cx="4991724" cy="180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tempo růstu sítě provozoven,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plán obratu, rozpočet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organizace OF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změny v technologii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dosahovaná produktivita práce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4348" name="Text Box 16"/>
          <p:cNvSpPr txBox="1">
            <a:spLocks noChangeArrowheads="1"/>
          </p:cNvSpPr>
          <p:nvPr/>
        </p:nvSpPr>
        <p:spPr bwMode="auto">
          <a:xfrm>
            <a:off x="902493" y="5556930"/>
            <a:ext cx="4214812" cy="11886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Plán personálního zajištění s různým časovým horizontem (</a:t>
            </a:r>
            <a:r>
              <a:rPr lang="cs-CZ" altLang="cs-CZ" sz="2400" b="1" dirty="0" err="1">
                <a:solidFill>
                  <a:srgbClr val="008080"/>
                </a:solidFill>
              </a:rPr>
              <a:t>Toas</a:t>
            </a:r>
            <a:r>
              <a:rPr lang="cs-CZ" altLang="cs-CZ" sz="2400" b="1" dirty="0">
                <a:solidFill>
                  <a:srgbClr val="008080"/>
                </a:solidFill>
              </a:rPr>
              <a:t>)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cxnSp>
        <p:nvCxnSpPr>
          <p:cNvPr id="14" name="Přímá spojovací šipka 13"/>
          <p:cNvCxnSpPr/>
          <p:nvPr/>
        </p:nvCxnSpPr>
        <p:spPr>
          <a:xfrm rot="5400000">
            <a:off x="1622503" y="5021052"/>
            <a:ext cx="78581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 rot="10800000" flipV="1">
            <a:off x="3790951" y="4903667"/>
            <a:ext cx="2143125" cy="500062"/>
          </a:xfrm>
          <a:prstGeom prst="straightConnector1">
            <a:avLst/>
          </a:prstGeom>
          <a:ln>
            <a:solidFill>
              <a:srgbClr val="008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Obrázek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6316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5"/>
          <p:cNvSpPr txBox="1">
            <a:spLocks noChangeArrowheads="1"/>
          </p:cNvSpPr>
          <p:nvPr/>
        </p:nvSpPr>
        <p:spPr bwMode="auto">
          <a:xfrm>
            <a:off x="1336493" y="2830637"/>
            <a:ext cx="4932363" cy="1939925"/>
          </a:xfrm>
          <a:prstGeom prst="rect">
            <a:avLst/>
          </a:prstGeom>
          <a:solidFill>
            <a:srgbClr val="FFFFCC"/>
          </a:solidFill>
          <a:ln>
            <a:solidFill>
              <a:srgbClr val="008080"/>
            </a:solidFill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Vychází z </a:t>
            </a:r>
            <a:r>
              <a:rPr lang="cs-CZ" altLang="cs-CZ" sz="2400" b="1" dirty="0" err="1">
                <a:solidFill>
                  <a:srgbClr val="008080"/>
                </a:solidFill>
              </a:rPr>
              <a:t>profesiogramu</a:t>
            </a:r>
            <a:r>
              <a:rPr lang="cs-CZ" altLang="cs-CZ" sz="2400" b="1" dirty="0">
                <a:solidFill>
                  <a:srgbClr val="008080"/>
                </a:solidFill>
              </a:rPr>
              <a:t>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Činnost a vykonávaná funkce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Kvalifikace a další požadavky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Prostředí a podmínky práce (fyzikální, ohrožení ...)</a:t>
            </a:r>
          </a:p>
        </p:txBody>
      </p:sp>
      <p:sp>
        <p:nvSpPr>
          <p:cNvPr id="22531" name="AutoShape 6"/>
          <p:cNvSpPr>
            <a:spLocks noChangeArrowheads="1"/>
          </p:cNvSpPr>
          <p:nvPr/>
        </p:nvSpPr>
        <p:spPr bwMode="auto">
          <a:xfrm>
            <a:off x="6582569" y="773907"/>
            <a:ext cx="4067175" cy="3671887"/>
          </a:xfrm>
          <a:prstGeom prst="verticalScroll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808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22532" name="Text Box 7"/>
          <p:cNvSpPr txBox="1">
            <a:spLocks noChangeArrowheads="1"/>
          </p:cNvSpPr>
          <p:nvPr/>
        </p:nvSpPr>
        <p:spPr bwMode="auto">
          <a:xfrm>
            <a:off x="7464426" y="1268414"/>
            <a:ext cx="2303463" cy="2769989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 err="1">
                <a:solidFill>
                  <a:srgbClr val="008080"/>
                </a:solidFill>
              </a:rPr>
              <a:t>Profesiogram</a:t>
            </a:r>
            <a:endParaRPr lang="cs-CZ" altLang="cs-CZ" sz="2400" b="1" dirty="0">
              <a:solidFill>
                <a:srgbClr val="008080"/>
              </a:solidFill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A50021"/>
                </a:solidFill>
              </a:rPr>
              <a:t>……………………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A50021"/>
                </a:solidFill>
              </a:rPr>
              <a:t>……………………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A50021"/>
                </a:solidFill>
              </a:rPr>
              <a:t>……………………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A50021"/>
                </a:solidFill>
              </a:rPr>
              <a:t>……………………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A50021"/>
                </a:solidFill>
              </a:rPr>
              <a:t>……………………</a:t>
            </a:r>
          </a:p>
        </p:txBody>
      </p:sp>
      <p:sp>
        <p:nvSpPr>
          <p:cNvPr id="22533" name="Text Box 8"/>
          <p:cNvSpPr txBox="1">
            <a:spLocks noChangeArrowheads="1"/>
          </p:cNvSpPr>
          <p:nvPr/>
        </p:nvSpPr>
        <p:spPr bwMode="auto">
          <a:xfrm>
            <a:off x="704538" y="5324476"/>
            <a:ext cx="9532339" cy="1384995"/>
          </a:xfrm>
          <a:prstGeom prst="rect">
            <a:avLst/>
          </a:prstGeom>
          <a:solidFill>
            <a:srgbClr val="008080"/>
          </a:solidFill>
          <a:ln w="76200">
            <a:solidFill>
              <a:srgbClr val="CCEC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 err="1">
                <a:solidFill>
                  <a:schemeClr val="bg1"/>
                </a:solidFill>
              </a:rPr>
              <a:t>Profesiogram</a:t>
            </a:r>
            <a:r>
              <a:rPr lang="cs-CZ" altLang="cs-CZ" sz="2800" b="1" dirty="0">
                <a:solidFill>
                  <a:schemeClr val="bg1"/>
                </a:solidFill>
              </a:rPr>
              <a:t> slouží k sestavení náplně práce, se kterou má být pracovník seznámen na začátku pracovního poměru. !!!!!</a:t>
            </a:r>
          </a:p>
        </p:txBody>
      </p:sp>
      <p:sp>
        <p:nvSpPr>
          <p:cNvPr id="22534" name="TextovéPole 6"/>
          <p:cNvSpPr txBox="1">
            <a:spLocks noChangeArrowheads="1"/>
          </p:cNvSpPr>
          <p:nvPr/>
        </p:nvSpPr>
        <p:spPr bwMode="auto">
          <a:xfrm>
            <a:off x="1336493" y="601455"/>
            <a:ext cx="4932363" cy="1815882"/>
          </a:xfrm>
          <a:prstGeom prst="rect">
            <a:avLst/>
          </a:prstGeom>
          <a:solidFill>
            <a:srgbClr val="FFFFCC"/>
          </a:solidFill>
          <a:ln>
            <a:solidFill>
              <a:srgbClr val="008080"/>
            </a:solidFill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Kvalitativní stránka plánu personálního zajištění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Kdo? Jaké kvalifikace? Kam?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0636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3117955" y="408160"/>
            <a:ext cx="4994172" cy="11571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Kvalifikace pracovníků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 obchodě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2279651" y="2060575"/>
            <a:ext cx="2663825" cy="863600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Manažérské vlastnosti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4580" name="Text Box 6"/>
          <p:cNvSpPr txBox="1">
            <a:spLocks noChangeArrowheads="1"/>
          </p:cNvSpPr>
          <p:nvPr/>
        </p:nvSpPr>
        <p:spPr bwMode="auto">
          <a:xfrm>
            <a:off x="7418218" y="4414461"/>
            <a:ext cx="4079238" cy="1727200"/>
          </a:xfrm>
          <a:prstGeom prst="rect">
            <a:avLst/>
          </a:prstGeom>
          <a:solidFill>
            <a:srgbClr val="FFFFFF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66"/>
                </a:solidFill>
              </a:rPr>
              <a:t>Získané znalosti a dovednosti</a:t>
            </a:r>
            <a:r>
              <a:rPr lang="cs-CZ" altLang="cs-CZ" sz="2400" b="1" dirty="0">
                <a:solidFill>
                  <a:srgbClr val="0033CC"/>
                </a:solidFill>
              </a:rPr>
              <a:t> </a:t>
            </a:r>
            <a:r>
              <a:rPr lang="cs-CZ" altLang="cs-CZ" sz="2400" b="1" dirty="0">
                <a:solidFill>
                  <a:srgbClr val="008080"/>
                </a:solidFill>
              </a:rPr>
              <a:t>(vzdělání 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a schopnost využít znalosti v praxi)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5810250" y="1891726"/>
            <a:ext cx="4103688" cy="1200329"/>
          </a:xfrm>
          <a:prstGeom prst="rect">
            <a:avLst/>
          </a:prstGeom>
          <a:solidFill>
            <a:srgbClr val="FFFFCC"/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Universální vlastnosti,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umění využít znalostí odborníků: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4582" name="Text Box 9"/>
          <p:cNvSpPr txBox="1">
            <a:spLocks noChangeArrowheads="1"/>
          </p:cNvSpPr>
          <p:nvPr/>
        </p:nvSpPr>
        <p:spPr bwMode="auto">
          <a:xfrm>
            <a:off x="1049311" y="4572001"/>
            <a:ext cx="3925914" cy="1569660"/>
          </a:xfrm>
          <a:prstGeom prst="rect">
            <a:avLst/>
          </a:prstGeom>
          <a:solidFill>
            <a:srgbClr val="008080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>
                <a:srgbClr val="993366"/>
              </a:buClr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Vrozené </a:t>
            </a:r>
            <a:r>
              <a:rPr lang="cs-CZ" altLang="cs-CZ" sz="2400" b="1" dirty="0">
                <a:solidFill>
                  <a:schemeClr val="bg1"/>
                </a:solidFill>
              </a:rPr>
              <a:t>(potřeba řídit a umění vcítit se do potřeb spolupracovníků…</a:t>
            </a:r>
            <a:endParaRPr lang="cs-CZ" altLang="cs-CZ" sz="2400" dirty="0">
              <a:solidFill>
                <a:schemeClr val="bg1"/>
              </a:solidFill>
            </a:endParaRPr>
          </a:p>
        </p:txBody>
      </p:sp>
      <p:sp>
        <p:nvSpPr>
          <p:cNvPr id="24583" name="Line 10"/>
          <p:cNvSpPr>
            <a:spLocks noChangeShapeType="1"/>
          </p:cNvSpPr>
          <p:nvPr/>
        </p:nvSpPr>
        <p:spPr bwMode="auto">
          <a:xfrm flipH="1">
            <a:off x="4583113" y="3429000"/>
            <a:ext cx="1873250" cy="647700"/>
          </a:xfrm>
          <a:prstGeom prst="line">
            <a:avLst/>
          </a:prstGeom>
          <a:noFill/>
          <a:ln w="76200" cap="rnd">
            <a:solidFill>
              <a:srgbClr val="00808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4" name="Line 11"/>
          <p:cNvSpPr>
            <a:spLocks noChangeShapeType="1"/>
          </p:cNvSpPr>
          <p:nvPr/>
        </p:nvSpPr>
        <p:spPr bwMode="auto">
          <a:xfrm>
            <a:off x="7248526" y="3429001"/>
            <a:ext cx="1655763" cy="576263"/>
          </a:xfrm>
          <a:prstGeom prst="line">
            <a:avLst/>
          </a:prstGeom>
          <a:noFill/>
          <a:ln w="76200">
            <a:solidFill>
              <a:srgbClr val="00808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24585" name="Picture 14" descr="j028399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300" y="4334196"/>
            <a:ext cx="2016125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9993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1988384" y="254000"/>
            <a:ext cx="7193716" cy="1127892"/>
          </a:xfrm>
          <a:prstGeom prst="rect">
            <a:avLst/>
          </a:prstGeom>
          <a:noFill/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Manažer v obchodě – prodejna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Požadavky na kvalifikaci LIDL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794480" y="1916112"/>
            <a:ext cx="10425970" cy="4560271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●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008080"/>
                </a:solidFill>
              </a:rPr>
              <a:t>minimálně ukončené středoškolské vzdělání s maturitou/VŠ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● minimální praxe 3 roky (nejlépe v maloobchodě)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● zkušenosti s vedením lidí (minimálně 2 roky)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● z manažerských dovedností: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●● je vyžadováno analytické myšlení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●● strategický nadhled a schopnost samostatného rozhodování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● pozitivní a proaktivní přístup k zákazníkům a svěřeným úkolům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● fyzická zdatnost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b="1" dirty="0">
                <a:solidFill>
                  <a:srgbClr val="FF0000"/>
                </a:solidFill>
              </a:rPr>
              <a:t>Další požadavky: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● nepřetržitý provoz a práce o víkendech a svátcích a garance 2 volných dní v každém týdnu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400" dirty="0">
                <a:solidFill>
                  <a:srgbClr val="008080"/>
                </a:solidFill>
              </a:rPr>
              <a:t>● řidičský průkaz skupiny B je výhodou. 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171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2083634" y="549275"/>
            <a:ext cx="5955468" cy="571500"/>
          </a:xfrm>
          <a:prstGeom prst="rect">
            <a:avLst/>
          </a:prstGeom>
          <a:noFill/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Vlastnosti obchodníka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794480" y="1916113"/>
            <a:ext cx="9117872" cy="41767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>
                <a:srgbClr val="993366"/>
              </a:buClr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FF0066"/>
                </a:solidFill>
              </a:rPr>
              <a:t>Vrozené</a:t>
            </a:r>
            <a:r>
              <a:rPr lang="cs-CZ" altLang="cs-CZ" sz="2400" b="1" dirty="0">
                <a:solidFill>
                  <a:srgbClr val="A50021"/>
                </a:solidFill>
              </a:rPr>
              <a:t> </a:t>
            </a:r>
            <a:r>
              <a:rPr lang="cs-CZ" altLang="cs-CZ" sz="2400" b="1" dirty="0">
                <a:solidFill>
                  <a:srgbClr val="008080"/>
                </a:solidFill>
              </a:rPr>
              <a:t>(asertivita, cit pro obchod, pro potřeby druhých, přirozené sebevědomí….)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b="1" dirty="0">
              <a:solidFill>
                <a:srgbClr val="A50021"/>
              </a:solidFill>
            </a:endParaRPr>
          </a:p>
          <a:p>
            <a:pPr lvl="1" eaLnBrk="1" hangingPunct="1">
              <a:spcBef>
                <a:spcPct val="0"/>
              </a:spcBef>
              <a:buClr>
                <a:srgbClr val="993366"/>
              </a:buClr>
              <a:buSzTx/>
              <a:buFont typeface="Symbol" panose="05050102010706020507" pitchFamily="18" charset="2"/>
              <a:buChar char="·"/>
            </a:pPr>
            <a:r>
              <a:rPr lang="cs-CZ" altLang="cs-CZ" sz="2400" b="1" dirty="0">
                <a:solidFill>
                  <a:srgbClr val="FF0066"/>
                </a:solidFill>
              </a:rPr>
              <a:t>Získané znalosti a dovednosti:</a:t>
            </a:r>
          </a:p>
          <a:p>
            <a:pPr lvl="3" eaLnBrk="1" hangingPunct="1">
              <a:spcBef>
                <a:spcPct val="0"/>
              </a:spcBef>
              <a:buClr>
                <a:srgbClr val="FF00FF"/>
              </a:buClr>
              <a:buSzTx/>
              <a:buFont typeface="Times New Roman" panose="02020603050405020304" pitchFamily="18" charset="0"/>
              <a:buChar char="1"/>
            </a:pPr>
            <a:r>
              <a:rPr lang="cs-CZ" altLang="cs-CZ" sz="2400" b="1" u="sng" dirty="0">
                <a:solidFill>
                  <a:srgbClr val="A50021"/>
                </a:solidFill>
              </a:rPr>
              <a:t> </a:t>
            </a:r>
            <a:r>
              <a:rPr lang="cs-CZ" altLang="cs-CZ" sz="2400" b="1" u="sng" dirty="0">
                <a:solidFill>
                  <a:srgbClr val="FF9900"/>
                </a:solidFill>
              </a:rPr>
              <a:t>rozvinutelné prodejní </a:t>
            </a:r>
            <a:r>
              <a:rPr lang="cs-CZ" altLang="cs-CZ" sz="2400" b="1" u="sng" dirty="0">
                <a:solidFill>
                  <a:schemeClr val="accent4"/>
                </a:solidFill>
              </a:rPr>
              <a:t>schopnosti</a:t>
            </a:r>
            <a:r>
              <a:rPr lang="cs-CZ" altLang="cs-CZ" sz="2400" b="1" dirty="0">
                <a:solidFill>
                  <a:srgbClr val="FFC000"/>
                </a:solidFill>
              </a:rPr>
              <a:t> </a:t>
            </a:r>
            <a:r>
              <a:rPr lang="cs-CZ" altLang="cs-CZ" sz="2400" b="1" dirty="0">
                <a:solidFill>
                  <a:srgbClr val="008080"/>
                </a:solidFill>
              </a:rPr>
              <a:t>(vyjadřovací schopnosti, vystupování, takt, přesvědčivost, psychologie osobnosti i prodeje…)</a:t>
            </a:r>
            <a:endParaRPr lang="cs-CZ" altLang="cs-CZ" sz="2400" b="1" u="sng" dirty="0">
              <a:solidFill>
                <a:srgbClr val="008080"/>
              </a:solidFill>
            </a:endParaRPr>
          </a:p>
          <a:p>
            <a:pPr lvl="3" eaLnBrk="1" hangingPunct="1">
              <a:spcBef>
                <a:spcPct val="0"/>
              </a:spcBef>
              <a:buClr>
                <a:srgbClr val="FF00FF"/>
              </a:buClr>
              <a:buSzTx/>
              <a:buFont typeface="Times New Roman" panose="02020603050405020304" pitchFamily="18" charset="0"/>
              <a:buChar char="2"/>
            </a:pPr>
            <a:r>
              <a:rPr lang="cs-CZ" altLang="cs-CZ" sz="2400" b="1" u="sng" dirty="0">
                <a:solidFill>
                  <a:srgbClr val="A50021"/>
                </a:solidFill>
              </a:rPr>
              <a:t> </a:t>
            </a:r>
            <a:r>
              <a:rPr lang="cs-CZ" altLang="cs-CZ" sz="2400" b="1" u="sng" dirty="0">
                <a:solidFill>
                  <a:srgbClr val="FF9900"/>
                </a:solidFill>
              </a:rPr>
              <a:t>odborné znalosti produktů</a:t>
            </a:r>
            <a:r>
              <a:rPr lang="cs-CZ" altLang="cs-CZ" sz="2400" b="1" dirty="0">
                <a:solidFill>
                  <a:srgbClr val="A50021"/>
                </a:solidFill>
              </a:rPr>
              <a:t> </a:t>
            </a:r>
            <a:r>
              <a:rPr lang="cs-CZ" altLang="cs-CZ" sz="2400" b="1" dirty="0">
                <a:solidFill>
                  <a:srgbClr val="008080"/>
                </a:solidFill>
              </a:rPr>
              <a:t>(firmy, zboží, obchodních podmínek).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solidFill>
                <a:srgbClr val="A5002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315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27418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2907987"/>
            <a:ext cx="6005916" cy="20571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Cílem přednášky je aplikovat základy obecného personálního managementu a marketingu na podmínky obchodních organizací a seznámit se se specifiky jejich personálního řízení</a:t>
            </a: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Obdélník 2"/>
          <p:cNvSpPr/>
          <p:nvPr/>
        </p:nvSpPr>
        <p:spPr>
          <a:xfrm>
            <a:off x="1026720" y="2267856"/>
            <a:ext cx="35772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Lidské zdroje v obchodě a jejich řízení</a:t>
            </a:r>
            <a:endParaRPr lang="cs-CZ" sz="4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496DC97-6CAE-49A6-9CAC-F1B2A27D56B0}"/>
              </a:ext>
            </a:extLst>
          </p:cNvPr>
          <p:cNvSpPr txBox="1"/>
          <p:nvPr/>
        </p:nvSpPr>
        <p:spPr>
          <a:xfrm>
            <a:off x="6958152" y="1462536"/>
            <a:ext cx="3004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Klíčová myšlenka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4"/>
          <p:cNvSpPr>
            <a:spLocks noChangeArrowheads="1"/>
          </p:cNvSpPr>
          <p:nvPr/>
        </p:nvSpPr>
        <p:spPr bwMode="auto">
          <a:xfrm>
            <a:off x="3863976" y="1125539"/>
            <a:ext cx="4773613" cy="3868737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38100">
            <a:solidFill>
              <a:srgbClr val="993366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grpSp>
        <p:nvGrpSpPr>
          <p:cNvPr id="26627" name="Group 5"/>
          <p:cNvGrpSpPr>
            <a:grpSpLocks/>
          </p:cNvGrpSpPr>
          <p:nvPr/>
        </p:nvGrpSpPr>
        <p:grpSpPr bwMode="auto">
          <a:xfrm>
            <a:off x="2927350" y="333375"/>
            <a:ext cx="6629400" cy="5113338"/>
            <a:chOff x="1248" y="240"/>
            <a:chExt cx="4176" cy="3600"/>
          </a:xfrm>
        </p:grpSpPr>
        <p:sp>
          <p:nvSpPr>
            <p:cNvPr id="26635" name="Pyr1"/>
            <p:cNvSpPr>
              <a:spLocks noEditPoints="1" noChangeArrowheads="1"/>
            </p:cNvSpPr>
            <p:nvPr/>
          </p:nvSpPr>
          <p:spPr bwMode="auto">
            <a:xfrm>
              <a:off x="2873" y="240"/>
              <a:ext cx="936" cy="79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5400 w 21600"/>
                <a:gd name="T10" fmla="*/ 11802 h 21600"/>
                <a:gd name="T11" fmla="*/ 16200 w 21600"/>
                <a:gd name="T12" fmla="*/ 20598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6636" name="Pyr2"/>
            <p:cNvSpPr>
              <a:spLocks noEditPoints="1" noChangeArrowheads="1"/>
            </p:cNvSpPr>
            <p:nvPr/>
          </p:nvSpPr>
          <p:spPr bwMode="auto">
            <a:xfrm>
              <a:off x="2331" y="1038"/>
              <a:ext cx="2015" cy="9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789 w 21600"/>
                <a:gd name="T13" fmla="*/ 508 h 21600"/>
                <a:gd name="T14" fmla="*/ 15811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787" y="0"/>
                  </a:moveTo>
                  <a:lnTo>
                    <a:pt x="15812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5787" y="0"/>
                  </a:lnTo>
                  <a:close/>
                </a:path>
              </a:pathLst>
            </a:cu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6637" name="Pyr3"/>
            <p:cNvSpPr>
              <a:spLocks noEditPoints="1" noChangeArrowheads="1"/>
            </p:cNvSpPr>
            <p:nvPr/>
          </p:nvSpPr>
          <p:spPr bwMode="auto">
            <a:xfrm>
              <a:off x="1795" y="1974"/>
              <a:ext cx="3087" cy="93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290 w 21600"/>
                <a:gd name="T13" fmla="*/ 508 h 21600"/>
                <a:gd name="T14" fmla="*/ 16310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768" y="0"/>
                  </a:moveTo>
                  <a:lnTo>
                    <a:pt x="17831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3768" y="0"/>
                  </a:lnTo>
                  <a:close/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6638" name="Pyr4"/>
            <p:cNvSpPr>
              <a:spLocks noEditPoints="1" noChangeArrowheads="1"/>
            </p:cNvSpPr>
            <p:nvPr/>
          </p:nvSpPr>
          <p:spPr bwMode="auto">
            <a:xfrm>
              <a:off x="1248" y="2904"/>
              <a:ext cx="4176" cy="9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284 w 21600"/>
                <a:gd name="T13" fmla="*/ 508 h 21600"/>
                <a:gd name="T14" fmla="*/ 17312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793" y="0"/>
                  </a:moveTo>
                  <a:lnTo>
                    <a:pt x="18806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2793" y="0"/>
                  </a:lnTo>
                  <a:close/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6628" name="AutoShape 10"/>
          <p:cNvSpPr>
            <a:spLocks noChangeArrowheads="1"/>
          </p:cNvSpPr>
          <p:nvPr/>
        </p:nvSpPr>
        <p:spPr bwMode="auto">
          <a:xfrm>
            <a:off x="2585245" y="1459707"/>
            <a:ext cx="457200" cy="3200400"/>
          </a:xfrm>
          <a:prstGeom prst="upArrow">
            <a:avLst>
              <a:gd name="adj1" fmla="val 50000"/>
              <a:gd name="adj2" fmla="val 17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26629" name="AutoShape 11"/>
          <p:cNvSpPr>
            <a:spLocks noChangeArrowheads="1"/>
          </p:cNvSpPr>
          <p:nvPr/>
        </p:nvSpPr>
        <p:spPr bwMode="auto">
          <a:xfrm>
            <a:off x="9517857" y="1379538"/>
            <a:ext cx="457200" cy="3086100"/>
          </a:xfrm>
          <a:prstGeom prst="downArrow">
            <a:avLst>
              <a:gd name="adj1" fmla="val 50000"/>
              <a:gd name="adj2" fmla="val 16875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26630" name="Text Box 12"/>
          <p:cNvSpPr txBox="1">
            <a:spLocks noChangeArrowheads="1"/>
          </p:cNvSpPr>
          <p:nvPr/>
        </p:nvSpPr>
        <p:spPr bwMode="auto">
          <a:xfrm>
            <a:off x="974361" y="5661024"/>
            <a:ext cx="3159489" cy="1196975"/>
          </a:xfrm>
          <a:prstGeom prst="rect">
            <a:avLst/>
          </a:prstGeom>
          <a:solidFill>
            <a:srgbClr val="FFFFFF"/>
          </a:solidFill>
          <a:ln w="57150" cap="rnd">
            <a:solidFill>
              <a:srgbClr val="008080"/>
            </a:solidFill>
            <a:prstDash val="sysDot"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Růst významu univerzálních znalostí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6631" name="Text Box 13"/>
          <p:cNvSpPr txBox="1">
            <a:spLocks noChangeArrowheads="1"/>
          </p:cNvSpPr>
          <p:nvPr/>
        </p:nvSpPr>
        <p:spPr bwMode="auto">
          <a:xfrm>
            <a:off x="7824789" y="5589588"/>
            <a:ext cx="3612706" cy="1178070"/>
          </a:xfrm>
          <a:prstGeom prst="rect">
            <a:avLst/>
          </a:prstGeom>
          <a:solidFill>
            <a:srgbClr val="FFFFFF"/>
          </a:solidFill>
          <a:ln w="57150">
            <a:solidFill>
              <a:srgbClr val="008080"/>
            </a:solidFill>
            <a:prstDash val="sysDot"/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Růst významu specifických odborných znalostí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6632" name="Text Box 14"/>
          <p:cNvSpPr txBox="1">
            <a:spLocks noChangeArrowheads="1"/>
          </p:cNvSpPr>
          <p:nvPr/>
        </p:nvSpPr>
        <p:spPr bwMode="auto">
          <a:xfrm>
            <a:off x="6311900" y="1268413"/>
            <a:ext cx="10287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TOP</a:t>
            </a:r>
            <a:endParaRPr lang="cs-CZ" altLang="cs-CZ" sz="1800"/>
          </a:p>
        </p:txBody>
      </p:sp>
      <p:sp>
        <p:nvSpPr>
          <p:cNvPr id="26633" name="Text Box 15"/>
          <p:cNvSpPr txBox="1">
            <a:spLocks noChangeArrowheads="1"/>
          </p:cNvSpPr>
          <p:nvPr/>
        </p:nvSpPr>
        <p:spPr bwMode="auto">
          <a:xfrm>
            <a:off x="6672263" y="2636838"/>
            <a:ext cx="1371600" cy="571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/>
              <a:t>Střední stupeň</a:t>
            </a:r>
            <a:endParaRPr lang="cs-CZ" altLang="cs-CZ" sz="1800"/>
          </a:p>
        </p:txBody>
      </p:sp>
      <p:sp>
        <p:nvSpPr>
          <p:cNvPr id="26634" name="Text Box 16"/>
          <p:cNvSpPr txBox="1">
            <a:spLocks noChangeArrowheads="1"/>
          </p:cNvSpPr>
          <p:nvPr/>
        </p:nvSpPr>
        <p:spPr bwMode="auto">
          <a:xfrm>
            <a:off x="7680325" y="3860800"/>
            <a:ext cx="1143000" cy="685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/>
              <a:t>Základní stupeň</a:t>
            </a:r>
            <a:endParaRPr lang="cs-CZ" altLang="cs-CZ" sz="1800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12DACF58-AF1B-44AE-93A1-ADC207E4019C}"/>
              </a:ext>
            </a:extLst>
          </p:cNvPr>
          <p:cNvSpPr txBox="1"/>
          <p:nvPr/>
        </p:nvSpPr>
        <p:spPr>
          <a:xfrm>
            <a:off x="704850" y="333375"/>
            <a:ext cx="44545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rgbClr val="FF0000"/>
                </a:solidFill>
              </a:rPr>
              <a:t>Charakter znalostí podle organizačního stupně</a:t>
            </a:r>
          </a:p>
        </p:txBody>
      </p:sp>
    </p:spTree>
    <p:extLst>
      <p:ext uri="{BB962C8B-B14F-4D97-AF65-F5344CB8AC3E}">
        <p14:creationId xmlns:p14="http://schemas.microsoft.com/office/powerpoint/2010/main" val="28341460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4"/>
          <p:cNvSpPr>
            <a:spLocks noChangeArrowheads="1"/>
          </p:cNvSpPr>
          <p:nvPr/>
        </p:nvSpPr>
        <p:spPr bwMode="auto">
          <a:xfrm>
            <a:off x="254833" y="-269822"/>
            <a:ext cx="10253272" cy="7000406"/>
          </a:xfrm>
          <a:prstGeom prst="horizontalScroll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3863975" y="1628776"/>
            <a:ext cx="532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8676" name="Text Box 6"/>
          <p:cNvSpPr txBox="1">
            <a:spLocks noChangeArrowheads="1"/>
          </p:cNvSpPr>
          <p:nvPr/>
        </p:nvSpPr>
        <p:spPr bwMode="auto">
          <a:xfrm>
            <a:off x="1454046" y="1131577"/>
            <a:ext cx="8829205" cy="5119321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Obchodní manuál a jeho možné náležitosti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Organizace firmy – </a:t>
            </a:r>
            <a:r>
              <a:rPr lang="cs-CZ" altLang="cs-CZ" sz="2400" b="1" dirty="0">
                <a:solidFill>
                  <a:srgbClr val="008080"/>
                </a:solidFill>
              </a:rPr>
              <a:t>organizační schéma firmy</a:t>
            </a:r>
            <a:r>
              <a:rPr lang="cs-CZ" altLang="cs-CZ" sz="2400" b="1" u="sng" dirty="0">
                <a:solidFill>
                  <a:srgbClr val="008080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Významné firemní výdaje </a:t>
            </a:r>
            <a:r>
              <a:rPr lang="cs-CZ" altLang="cs-CZ" sz="2400" b="1" dirty="0">
                <a:solidFill>
                  <a:srgbClr val="008080"/>
                </a:solidFill>
              </a:rPr>
              <a:t>– historie firmy, její hlavní cíle marketingová filosofie, struktura sortimentu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Katalogy a ceníky- </a:t>
            </a:r>
            <a:r>
              <a:rPr lang="cs-CZ" altLang="cs-CZ" sz="2400" b="1" dirty="0">
                <a:solidFill>
                  <a:srgbClr val="008080"/>
                </a:solidFill>
              </a:rPr>
              <a:t>obchodní podmínky, (platební, dodací, přepravní, rabaty,  servis…)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Zákazníci  </a:t>
            </a:r>
            <a:r>
              <a:rPr lang="cs-CZ" altLang="cs-CZ" sz="2400" b="1" dirty="0">
                <a:solidFill>
                  <a:srgbClr val="008080"/>
                </a:solidFill>
              </a:rPr>
              <a:t>-  adresy, telefony, jejich přání, znalost konkurence, informace o vývoji trhu,…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Propagace a reklama </a:t>
            </a:r>
            <a:r>
              <a:rPr lang="cs-CZ" altLang="cs-CZ" sz="2400" b="1" dirty="0">
                <a:solidFill>
                  <a:srgbClr val="008080"/>
                </a:solidFill>
              </a:rPr>
              <a:t>– propagační materiály, vzorky, propagační brožury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Prodejní technika </a:t>
            </a:r>
            <a:r>
              <a:rPr lang="cs-CZ" altLang="cs-CZ" sz="2400" b="1" dirty="0">
                <a:solidFill>
                  <a:srgbClr val="008080"/>
                </a:solidFill>
              </a:rPr>
              <a:t>– prodejní pomůcky, vzorky formulářů, příklady vedení prodejního rozhovoru, obchodního jednání, či sestavení obchodních nabídek a korespondence…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9996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299803" y="80964"/>
            <a:ext cx="10117372" cy="1279421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FCC"/>
              </a:gs>
            </a:gsLst>
            <a:lin ang="5400000" scaled="1"/>
          </a:gra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Tvorba objemu a struktury obchodního personálu (</a:t>
            </a:r>
            <a:r>
              <a:rPr lang="cs-CZ" altLang="cs-CZ" sz="2800" b="1" dirty="0" err="1">
                <a:solidFill>
                  <a:srgbClr val="008080"/>
                </a:solidFill>
              </a:rPr>
              <a:t>Toas</a:t>
            </a:r>
            <a:r>
              <a:rPr lang="cs-CZ" altLang="cs-CZ" sz="2800" b="1" dirty="0">
                <a:solidFill>
                  <a:srgbClr val="008080"/>
                </a:solidFill>
              </a:rPr>
              <a:t>)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- zahrnuje nábor, výběr a přijímání pracovníků, rozmísťování, výcvik a propouštění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>
              <a:solidFill>
                <a:srgbClr val="A50021"/>
              </a:solidFill>
            </a:endParaRPr>
          </a:p>
        </p:txBody>
      </p:sp>
      <p:sp>
        <p:nvSpPr>
          <p:cNvPr id="21507" name="Text Box 6"/>
          <p:cNvSpPr txBox="1">
            <a:spLocks noChangeArrowheads="1"/>
          </p:cNvSpPr>
          <p:nvPr/>
        </p:nvSpPr>
        <p:spPr bwMode="auto">
          <a:xfrm>
            <a:off x="299803" y="1567225"/>
            <a:ext cx="7105338" cy="457200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333333"/>
                </a:solidFill>
              </a:rPr>
              <a:t>Znaky sociálně profesních skupin v obchodě </a:t>
            </a:r>
            <a:endParaRPr lang="cs-CZ" altLang="cs-CZ" sz="2400" dirty="0"/>
          </a:p>
        </p:txBody>
      </p:sp>
      <p:sp>
        <p:nvSpPr>
          <p:cNvPr id="21508" name="Text Box 7"/>
          <p:cNvSpPr txBox="1">
            <a:spLocks noChangeArrowheads="1"/>
          </p:cNvSpPr>
          <p:nvPr/>
        </p:nvSpPr>
        <p:spPr bwMode="auto">
          <a:xfrm>
            <a:off x="258267" y="2772963"/>
            <a:ext cx="4530153" cy="685800"/>
          </a:xfrm>
          <a:prstGeom prst="rect">
            <a:avLst/>
          </a:prstGeom>
          <a:solidFill>
            <a:srgbClr val="FFFFFF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Objem počtu pracovníků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21509" name="Text Box 8"/>
          <p:cNvSpPr txBox="1">
            <a:spLocks noChangeArrowheads="1"/>
          </p:cNvSpPr>
          <p:nvPr/>
        </p:nvSpPr>
        <p:spPr bwMode="auto">
          <a:xfrm>
            <a:off x="5200807" y="2704911"/>
            <a:ext cx="6696076" cy="8179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CCECFF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rozdílné počty v MO (cca 70%), ve VO (cca 20%) a správě (cca 10%)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1511" name="Text Box 10"/>
          <p:cNvSpPr txBox="1">
            <a:spLocks noChangeArrowheads="1"/>
          </p:cNvSpPr>
          <p:nvPr/>
        </p:nvSpPr>
        <p:spPr bwMode="auto">
          <a:xfrm>
            <a:off x="295118" y="3991602"/>
            <a:ext cx="4530153" cy="604368"/>
          </a:xfrm>
          <a:prstGeom prst="rect">
            <a:avLst/>
          </a:prstGeom>
          <a:solidFill>
            <a:srgbClr val="FFFFFF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Charakter práce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21512" name="Text Box 11"/>
          <p:cNvSpPr txBox="1">
            <a:spLocks noChangeArrowheads="1"/>
          </p:cNvSpPr>
          <p:nvPr/>
        </p:nvSpPr>
        <p:spPr bwMode="auto">
          <a:xfrm>
            <a:off x="5200807" y="3964888"/>
            <a:ext cx="6696075" cy="9048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CCECFF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vysoká míra kontaktu se zákazníkem u nosných profesí, psychika, fyzická mobilita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21514" name="Text Box 4"/>
          <p:cNvSpPr txBox="1">
            <a:spLocks noChangeArrowheads="1"/>
          </p:cNvSpPr>
          <p:nvPr/>
        </p:nvSpPr>
        <p:spPr bwMode="auto">
          <a:xfrm>
            <a:off x="299803" y="5112804"/>
            <a:ext cx="4681928" cy="1437898"/>
          </a:xfrm>
          <a:prstGeom prst="rect">
            <a:avLst/>
          </a:prstGeom>
          <a:solidFill>
            <a:srgbClr val="FFFFFF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Nároky na profese z hlediska pracovních postupů a režimů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21515" name="Text Box 5"/>
          <p:cNvSpPr txBox="1">
            <a:spLocks noChangeArrowheads="1"/>
          </p:cNvSpPr>
          <p:nvPr/>
        </p:nvSpPr>
        <p:spPr bwMode="auto">
          <a:xfrm>
            <a:off x="5263994" y="5536238"/>
            <a:ext cx="6632888" cy="9048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rozdílnost směn mezi MO, VO a správou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a v požadavcích na kvalifikaci</a:t>
            </a: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1350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299803" y="80964"/>
            <a:ext cx="10117372" cy="1279421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FCC"/>
              </a:gs>
            </a:gsLst>
            <a:lin ang="5400000" scaled="1"/>
          </a:gra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Tvorba objemu a struktury obchodního personálu (</a:t>
            </a:r>
            <a:r>
              <a:rPr lang="cs-CZ" altLang="cs-CZ" sz="2800" b="1" dirty="0" err="1">
                <a:solidFill>
                  <a:srgbClr val="008080"/>
                </a:solidFill>
              </a:rPr>
              <a:t>Toas</a:t>
            </a:r>
            <a:r>
              <a:rPr lang="cs-CZ" altLang="cs-CZ" sz="2800" b="1" dirty="0">
                <a:solidFill>
                  <a:srgbClr val="008080"/>
                </a:solidFill>
              </a:rPr>
              <a:t>)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Pokračování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 dirty="0">
              <a:solidFill>
                <a:srgbClr val="A50021"/>
              </a:solidFill>
            </a:endParaRPr>
          </a:p>
        </p:txBody>
      </p:sp>
      <p:sp>
        <p:nvSpPr>
          <p:cNvPr id="21507" name="Text Box 6"/>
          <p:cNvSpPr txBox="1">
            <a:spLocks noChangeArrowheads="1"/>
          </p:cNvSpPr>
          <p:nvPr/>
        </p:nvSpPr>
        <p:spPr bwMode="auto">
          <a:xfrm>
            <a:off x="299803" y="1567225"/>
            <a:ext cx="7105338" cy="457200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333333"/>
                </a:solidFill>
              </a:rPr>
              <a:t>Znaky sociálně profesních skupin v obchodě </a:t>
            </a:r>
            <a:endParaRPr lang="cs-CZ" altLang="cs-CZ" sz="2400" dirty="0"/>
          </a:p>
        </p:txBody>
      </p:sp>
      <p:sp>
        <p:nvSpPr>
          <p:cNvPr id="21516" name="Text Box 8"/>
          <p:cNvSpPr txBox="1">
            <a:spLocks noChangeArrowheads="1"/>
          </p:cNvSpPr>
          <p:nvPr/>
        </p:nvSpPr>
        <p:spPr bwMode="auto">
          <a:xfrm>
            <a:off x="299803" y="3014717"/>
            <a:ext cx="4500797" cy="942686"/>
          </a:xfrm>
          <a:prstGeom prst="rect">
            <a:avLst/>
          </a:prstGeom>
          <a:solidFill>
            <a:srgbClr val="FFFFFF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Pracovní podmínky a vybavenost pracovišť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21517" name="Text Box 10"/>
          <p:cNvSpPr txBox="1">
            <a:spLocks noChangeArrowheads="1"/>
          </p:cNvSpPr>
          <p:nvPr/>
        </p:nvSpPr>
        <p:spPr bwMode="auto">
          <a:xfrm>
            <a:off x="299803" y="4825665"/>
            <a:ext cx="4547641" cy="1080459"/>
          </a:xfrm>
          <a:prstGeom prst="rect">
            <a:avLst/>
          </a:prstGeom>
          <a:solidFill>
            <a:srgbClr val="FFFFFF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Racionalizace práce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21518" name="Text Box 9"/>
          <p:cNvSpPr txBox="1">
            <a:spLocks noChangeArrowheads="1"/>
          </p:cNvSpPr>
          <p:nvPr/>
        </p:nvSpPr>
        <p:spPr bwMode="auto">
          <a:xfrm>
            <a:off x="5101862" y="2897582"/>
            <a:ext cx="6696075" cy="9785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rozdílné technické, ekonomické, fyzikální a sociální podmínky….</a:t>
            </a:r>
          </a:p>
        </p:txBody>
      </p:sp>
      <p:sp>
        <p:nvSpPr>
          <p:cNvPr id="21519" name="Text Box 11"/>
          <p:cNvSpPr txBox="1">
            <a:spLocks noChangeArrowheads="1"/>
          </p:cNvSpPr>
          <p:nvPr/>
        </p:nvSpPr>
        <p:spPr bwMode="auto">
          <a:xfrm>
            <a:off x="5101861" y="4825665"/>
            <a:ext cx="6696076" cy="14709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změny forem prodeje, technologie,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elektronizace pohybu zboží, informací…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7697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4"/>
          <p:cNvSpPr>
            <a:spLocks noChangeArrowheads="1"/>
          </p:cNvSpPr>
          <p:nvPr/>
        </p:nvSpPr>
        <p:spPr bwMode="auto">
          <a:xfrm>
            <a:off x="254833" y="-269822"/>
            <a:ext cx="10253272" cy="7000406"/>
          </a:xfrm>
          <a:prstGeom prst="horizontalScroll">
            <a:avLst>
              <a:gd name="adj" fmla="val 12500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3863975" y="1628776"/>
            <a:ext cx="532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8676" name="Text Box 6"/>
          <p:cNvSpPr txBox="1">
            <a:spLocks noChangeArrowheads="1"/>
          </p:cNvSpPr>
          <p:nvPr/>
        </p:nvSpPr>
        <p:spPr bwMode="auto">
          <a:xfrm>
            <a:off x="1454046" y="1086608"/>
            <a:ext cx="8829205" cy="4894468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Výběr pracovníků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nejrozmanitější obecné metody, které se využívají pro různé profese nebo specifické orientované na požadovanou kvalifikaci.  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v praxi se využívají </a:t>
            </a:r>
            <a:r>
              <a:rPr lang="cs-CZ" sz="2800" b="1" dirty="0">
                <a:solidFill>
                  <a:srgbClr val="FF0000"/>
                </a:solidFill>
              </a:rPr>
              <a:t>komisionální výběrová řízení </a:t>
            </a:r>
            <a:r>
              <a:rPr lang="cs-CZ" sz="2800" dirty="0">
                <a:solidFill>
                  <a:srgbClr val="008080"/>
                </a:solidFill>
              </a:rPr>
              <a:t>pro provozní pracovníky a </a:t>
            </a:r>
            <a:r>
              <a:rPr lang="cs-CZ" sz="2800" b="1" dirty="0">
                <a:solidFill>
                  <a:srgbClr val="FF0000"/>
                </a:solidFill>
              </a:rPr>
              <a:t>konkurzní řízení </a:t>
            </a:r>
            <a:r>
              <a:rPr lang="cs-CZ" sz="2800" dirty="0">
                <a:solidFill>
                  <a:srgbClr val="008080"/>
                </a:solidFill>
              </a:rPr>
              <a:t>pro management.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nejlepší organizace využívají </a:t>
            </a:r>
            <a:r>
              <a:rPr lang="cs-CZ" sz="2800" b="1" dirty="0">
                <a:solidFill>
                  <a:srgbClr val="FF0000"/>
                </a:solidFill>
              </a:rPr>
              <a:t>psychology a externí poradenské firmy</a:t>
            </a:r>
            <a:r>
              <a:rPr lang="cs-CZ" sz="2800" dirty="0">
                <a:solidFill>
                  <a:srgbClr val="008080"/>
                </a:solidFill>
              </a:rPr>
              <a:t>, které jsou prostředníky mezi trhem práce a firmou. </a:t>
            </a:r>
          </a:p>
          <a:p>
            <a:pPr marL="457200" indent="-457200">
              <a:spcBef>
                <a:spcPct val="0"/>
              </a:spcBef>
              <a:buClrTx/>
              <a:buSzTx/>
              <a:buFontTx/>
              <a:buChar char="-"/>
            </a:pPr>
            <a:r>
              <a:rPr lang="cs-CZ" sz="2800" dirty="0">
                <a:solidFill>
                  <a:srgbClr val="008080"/>
                </a:solidFill>
              </a:rPr>
              <a:t>rozvíjí se </a:t>
            </a:r>
            <a:r>
              <a:rPr lang="cs-CZ" sz="2800" dirty="0">
                <a:solidFill>
                  <a:srgbClr val="FF0000"/>
                </a:solidFill>
              </a:rPr>
              <a:t>internetová nabídka </a:t>
            </a:r>
            <a:r>
              <a:rPr lang="cs-CZ" sz="2800" dirty="0">
                <a:solidFill>
                  <a:srgbClr val="008080"/>
                </a:solidFill>
              </a:rPr>
              <a:t>pracovních míst. </a:t>
            </a:r>
            <a:endParaRPr lang="cs-CZ" altLang="cs-CZ" sz="2800" b="1" dirty="0">
              <a:solidFill>
                <a:srgbClr val="00808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4960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24939" y="2714626"/>
            <a:ext cx="1368425" cy="1152525"/>
          </a:xfrm>
          <a:prstGeom prst="actionButtonHelp">
            <a:avLst/>
          </a:prstGeom>
          <a:solidFill>
            <a:srgbClr val="008080"/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5363" name="AutoShape 1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96376" y="1571626"/>
            <a:ext cx="1368425" cy="1152525"/>
          </a:xfrm>
          <a:prstGeom prst="actionButtonHelp">
            <a:avLst/>
          </a:prstGeom>
          <a:solidFill>
            <a:srgbClr val="008080"/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5364" name="AutoShape 1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24939" y="4000501"/>
            <a:ext cx="1368425" cy="1152525"/>
          </a:xfrm>
          <a:prstGeom prst="actionButtonHelp">
            <a:avLst/>
          </a:prstGeom>
          <a:solidFill>
            <a:srgbClr val="008080"/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5365" name="AutoShape 1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24939" y="285751"/>
            <a:ext cx="1368425" cy="1152525"/>
          </a:xfrm>
          <a:prstGeom prst="actionButtonHelp">
            <a:avLst/>
          </a:prstGeom>
          <a:solidFill>
            <a:srgbClr val="008080"/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5366" name="AutoShape 1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96376" y="5357814"/>
            <a:ext cx="1368425" cy="1152525"/>
          </a:xfrm>
          <a:prstGeom prst="actionButtonHelp">
            <a:avLst/>
          </a:prstGeom>
          <a:solidFill>
            <a:srgbClr val="008080"/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7" name="TextovéPole 16"/>
          <p:cNvSpPr txBox="1"/>
          <p:nvPr/>
        </p:nvSpPr>
        <p:spPr>
          <a:xfrm>
            <a:off x="1509752" y="1535906"/>
            <a:ext cx="6786563" cy="1200329"/>
          </a:xfrm>
          <a:prstGeom prst="rect">
            <a:avLst/>
          </a:prstGeom>
          <a:solidFill>
            <a:srgbClr val="FFFFCC"/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Plánování počtu pracovníků je nutné provádět dle jednotlivých profesních skupin </a:t>
            </a:r>
          </a:p>
          <a:p>
            <a:pPr algn="ctr" eaLnBrk="1" hangingPunct="1">
              <a:defRPr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a činností</a:t>
            </a:r>
          </a:p>
        </p:txBody>
      </p:sp>
      <p:cxnSp>
        <p:nvCxnSpPr>
          <p:cNvPr id="19" name="Přímá spojovací šipka 18"/>
          <p:cNvCxnSpPr/>
          <p:nvPr/>
        </p:nvCxnSpPr>
        <p:spPr>
          <a:xfrm rot="10800000" flipV="1">
            <a:off x="1538288" y="2688372"/>
            <a:ext cx="2214562" cy="714375"/>
          </a:xfrm>
          <a:prstGeom prst="straightConnector1">
            <a:avLst/>
          </a:prstGeom>
          <a:ln>
            <a:solidFill>
              <a:srgbClr val="008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>
            <a:off x="5595939" y="2714625"/>
            <a:ext cx="2428875" cy="642938"/>
          </a:xfrm>
          <a:prstGeom prst="straightConnector1">
            <a:avLst/>
          </a:prstGeom>
          <a:ln>
            <a:solidFill>
              <a:srgbClr val="008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Tabulk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79513"/>
              </p:ext>
            </p:extLst>
          </p:nvPr>
        </p:nvGraphicFramePr>
        <p:xfrm>
          <a:off x="389745" y="3689986"/>
          <a:ext cx="8135132" cy="29260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067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75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14578"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Provozní pracovníci</a:t>
                      </a:r>
                    </a:p>
                    <a:p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Maloobchodní prodej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Skladové činnosti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Doprava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Údržba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Výroba</a:t>
                      </a:r>
                    </a:p>
                    <a:p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Řídící a správní pracovníci</a:t>
                      </a:r>
                    </a:p>
                    <a:p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 Nákup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 Marketing a prodej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</a:rPr>
                        <a:t>-</a:t>
                      </a:r>
                      <a:r>
                        <a:rPr lang="cs-CZ" sz="2400" baseline="0" dirty="0">
                          <a:solidFill>
                            <a:schemeClr val="bg1"/>
                          </a:solidFill>
                        </a:rPr>
                        <a:t> Materiální zabezpečení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baseline="0" dirty="0">
                          <a:solidFill>
                            <a:schemeClr val="bg1"/>
                          </a:solidFill>
                        </a:rPr>
                        <a:t> Ekonomika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2400" baseline="0" dirty="0">
                          <a:solidFill>
                            <a:schemeClr val="bg1"/>
                          </a:solidFill>
                        </a:rPr>
                        <a:t> Personalistika</a:t>
                      </a:r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5377" name="TextovéPole 22"/>
          <p:cNvSpPr txBox="1">
            <a:spLocks noChangeArrowheads="1"/>
          </p:cNvSpPr>
          <p:nvPr/>
        </p:nvSpPr>
        <p:spPr bwMode="auto">
          <a:xfrm>
            <a:off x="389745" y="357188"/>
            <a:ext cx="906382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Kvantitativní stránka plánu personálního zajištění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dirty="0">
                <a:solidFill>
                  <a:srgbClr val="008080"/>
                </a:solidFill>
              </a:rPr>
              <a:t>Kolik? Odkud a kam?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4265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7951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774826" y="333376"/>
            <a:ext cx="4752975" cy="1008063"/>
          </a:xfrm>
          <a:prstGeom prst="rect">
            <a:avLst/>
          </a:prstGeom>
          <a:solidFill>
            <a:srgbClr val="FFCC99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Metody odhadu počtu pracovníků (nosné profese)</a:t>
            </a: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989351" y="1773239"/>
            <a:ext cx="6295687" cy="2738121"/>
          </a:xfrm>
          <a:prstGeom prst="rect">
            <a:avLst/>
          </a:prstGeom>
          <a:solidFill>
            <a:srgbClr val="FFFFCC"/>
          </a:solidFill>
          <a:ln w="190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AutoNum type="alphaLcParenR"/>
            </a:pPr>
            <a:r>
              <a:rPr lang="cs-CZ" altLang="cs-CZ" sz="2400" b="1" dirty="0">
                <a:solidFill>
                  <a:srgbClr val="FF0000"/>
                </a:solidFill>
              </a:rPr>
              <a:t>Zavedená firma (prodejna)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- prognózy v čase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    - závislost počtu pracovníků na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      jiných proměnných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    - přímé metody, časové studie,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      standard výkonu (norma).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000" b="1" dirty="0">
                <a:solidFill>
                  <a:srgbClr val="A50021"/>
                </a:solidFill>
              </a:rPr>
              <a:t>            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000" b="1" dirty="0">
                <a:solidFill>
                  <a:srgbClr val="A50021"/>
                </a:solidFill>
              </a:rPr>
              <a:t>        </a:t>
            </a:r>
            <a:endParaRPr lang="cs-CZ" altLang="cs-CZ" sz="2000" dirty="0">
              <a:solidFill>
                <a:srgbClr val="A50021"/>
              </a:solidFill>
            </a:endParaRPr>
          </a:p>
        </p:txBody>
      </p:sp>
      <p:sp>
        <p:nvSpPr>
          <p:cNvPr id="16388" name="Text Box 6"/>
          <p:cNvSpPr txBox="1">
            <a:spLocks noChangeArrowheads="1"/>
          </p:cNvSpPr>
          <p:nvPr/>
        </p:nvSpPr>
        <p:spPr bwMode="auto">
          <a:xfrm>
            <a:off x="4877260" y="4943160"/>
            <a:ext cx="5832475" cy="1345937"/>
          </a:xfrm>
          <a:prstGeom prst="rect">
            <a:avLst/>
          </a:prstGeom>
          <a:solidFill>
            <a:srgbClr val="FFFFCC"/>
          </a:solidFill>
          <a:ln w="190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b) Nově vzniklá firma (prodejna)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- expertní metody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 - analogie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pic>
        <p:nvPicPr>
          <p:cNvPr id="16389" name="Picture 7" descr="j0406264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864" y="1700214"/>
            <a:ext cx="2808287" cy="25923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</p:pic>
      <p:pic>
        <p:nvPicPr>
          <p:cNvPr id="16390" name="Picture 8" descr="j034589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24" y="4592639"/>
            <a:ext cx="2808288" cy="19431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4265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8461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802904" y="81781"/>
            <a:ext cx="436870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Standard výkonu</a:t>
            </a:r>
          </a:p>
        </p:txBody>
      </p:sp>
      <p:sp>
        <p:nvSpPr>
          <p:cNvPr id="17411" name="Text Box 5" descr="Pergamen"/>
          <p:cNvSpPr txBox="1">
            <a:spLocks noChangeArrowheads="1"/>
          </p:cNvSpPr>
          <p:nvPr/>
        </p:nvSpPr>
        <p:spPr bwMode="auto">
          <a:xfrm>
            <a:off x="554636" y="785814"/>
            <a:ext cx="9613303" cy="4286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1.Vytvoření homogenního souboru maloobchodních jednotek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7412" name="Text Box 6" descr="Pergamen"/>
          <p:cNvSpPr txBox="1">
            <a:spLocks noChangeArrowheads="1"/>
          </p:cNvSpPr>
          <p:nvPr/>
        </p:nvSpPr>
        <p:spPr bwMode="auto">
          <a:xfrm>
            <a:off x="554636" y="2928939"/>
            <a:ext cx="9613303" cy="4286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2. Zjištění skutečných obratů (tržeb) na 1 pracovníka za 1 hodinu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7413" name="Text Box 7" descr="Pergamen"/>
          <p:cNvSpPr txBox="1">
            <a:spLocks noChangeArrowheads="1"/>
          </p:cNvSpPr>
          <p:nvPr/>
        </p:nvSpPr>
        <p:spPr bwMode="auto">
          <a:xfrm>
            <a:off x="554636" y="3714751"/>
            <a:ext cx="9613303" cy="7143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3. Stanovení normy výkonu, resp. standardu výkonu (S</a:t>
            </a:r>
            <a:r>
              <a:rPr lang="cs-CZ" altLang="cs-CZ" sz="2400" b="1" baseline="-25000" dirty="0">
                <a:solidFill>
                  <a:srgbClr val="008080"/>
                </a:solidFill>
              </a:rPr>
              <a:t>V</a:t>
            </a:r>
            <a:r>
              <a:rPr lang="cs-CZ" altLang="cs-CZ" sz="2400" b="1" dirty="0">
                <a:solidFill>
                  <a:srgbClr val="008080"/>
                </a:solidFill>
              </a:rPr>
              <a:t>)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pic>
        <p:nvPicPr>
          <p:cNvPr id="17414" name="Picture 6" descr="j008922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237" y="1531290"/>
            <a:ext cx="11049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10" descr="j008922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343" y="1565518"/>
            <a:ext cx="947737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10" descr="j008922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1472" y="1575590"/>
            <a:ext cx="101917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Picture 15" descr="bl00587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1287" y="1644249"/>
            <a:ext cx="1728788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Picture 12" descr="bl00587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835" y="1644249"/>
            <a:ext cx="1728788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9" name="Picture 12" descr="bl00587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6623" y="1651178"/>
            <a:ext cx="1728788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ovéPole 22"/>
          <p:cNvSpPr txBox="1"/>
          <p:nvPr/>
        </p:nvSpPr>
        <p:spPr>
          <a:xfrm>
            <a:off x="1952626" y="5214938"/>
            <a:ext cx="6429375" cy="461665"/>
          </a:xfrm>
          <a:prstGeom prst="rect">
            <a:avLst/>
          </a:prstGeom>
          <a:solidFill>
            <a:srgbClr val="FFFFCC"/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S</a:t>
            </a:r>
            <a:r>
              <a:rPr lang="cs-CZ" sz="2400" b="1" baseline="-25000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V</a:t>
            </a:r>
            <a:r>
              <a:rPr lang="cs-CZ" sz="2400" b="1" baseline="-25000" dirty="0">
                <a:solidFill>
                  <a:srgbClr val="A50021"/>
                </a:solidFill>
                <a:latin typeface="Arial" charset="0"/>
              </a:rPr>
              <a:t> </a:t>
            </a:r>
            <a:r>
              <a:rPr lang="cs-CZ" sz="2400" b="1" baseline="-25000" dirty="0">
                <a:solidFill>
                  <a:srgbClr val="008080"/>
                </a:solidFill>
                <a:latin typeface="Arial" charset="0"/>
              </a:rPr>
              <a:t>=</a:t>
            </a:r>
            <a:r>
              <a:rPr lang="cs-CZ" sz="2400" b="1" dirty="0">
                <a:solidFill>
                  <a:srgbClr val="008080"/>
                </a:solidFill>
                <a:latin typeface="Arial" charset="0"/>
              </a:rPr>
              <a:t> </a:t>
            </a: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Průměrný obrat/ 1 pracovník/ 1 hod. </a:t>
            </a: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4265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5577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1143000" y="120006"/>
            <a:ext cx="71042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Co je optimální výkon?</a:t>
            </a:r>
          </a:p>
        </p:txBody>
      </p:sp>
      <p:sp>
        <p:nvSpPr>
          <p:cNvPr id="18436" name="Text Box 9" descr="Pergamen"/>
          <p:cNvSpPr txBox="1">
            <a:spLocks noChangeArrowheads="1"/>
          </p:cNvSpPr>
          <p:nvPr/>
        </p:nvSpPr>
        <p:spPr bwMode="auto">
          <a:xfrm>
            <a:off x="310784" y="643226"/>
            <a:ext cx="8484433" cy="22992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sz="2800" dirty="0">
                <a:solidFill>
                  <a:srgbClr val="008080"/>
                </a:solidFill>
              </a:rPr>
              <a:t>Optimalizace výkonu slouží k posouzení výkonů, které jsou dosahované v obdobných firmách či v odvětví. Výkon pracovníků v obchodě vztahujeme ke struktuře času obsluhujících pomocí časových </a:t>
            </a:r>
            <a:r>
              <a:rPr lang="cs-CZ" dirty="0">
                <a:solidFill>
                  <a:srgbClr val="008080"/>
                </a:solidFill>
              </a:rPr>
              <a:t>studií. 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8437" name="Text Box 10" descr="Pergamen"/>
          <p:cNvSpPr txBox="1">
            <a:spLocks noChangeArrowheads="1"/>
          </p:cNvSpPr>
          <p:nvPr/>
        </p:nvSpPr>
        <p:spPr bwMode="auto">
          <a:xfrm>
            <a:off x="310785" y="3213101"/>
            <a:ext cx="8200856" cy="20105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SzTx/>
              <a:buNone/>
            </a:pPr>
            <a:r>
              <a:rPr lang="cs-CZ" sz="2800" b="1" dirty="0">
                <a:solidFill>
                  <a:srgbClr val="FF0000"/>
                </a:solidFill>
              </a:rPr>
              <a:t>Časová studie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>
                <a:solidFill>
                  <a:srgbClr val="008080"/>
                </a:solidFill>
              </a:rPr>
              <a:t>zjišťuje strukturu pracovního dne. Rozděluje ji na čas práce (čas obsluhy) a čas nečinnosti (čekání na zákazníka). </a:t>
            </a:r>
          </a:p>
          <a:p>
            <a:pPr algn="just"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ODLIŠNOSTI MEZI FORMAMI  PRODEJE.</a:t>
            </a:r>
          </a:p>
        </p:txBody>
      </p:sp>
      <p:sp>
        <p:nvSpPr>
          <p:cNvPr id="1843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512791" y="2420939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0" name="AutoShape 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48751" y="3213101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2" name="AutoShape 1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975680" y="3853253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3" name="AutoShape 1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299576" y="1916114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5" name="AutoShape 1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512791" y="4682838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40D409E6-9B96-4077-806F-A64EA7C8A5A2}"/>
              </a:ext>
            </a:extLst>
          </p:cNvPr>
          <p:cNvSpPr txBox="1"/>
          <p:nvPr/>
        </p:nvSpPr>
        <p:spPr>
          <a:xfrm>
            <a:off x="310784" y="5368118"/>
            <a:ext cx="9744075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Čas nečinnosti </a:t>
            </a:r>
            <a:r>
              <a:rPr lang="cs-CZ" sz="2400" dirty="0">
                <a:solidFill>
                  <a:srgbClr val="008080"/>
                </a:solidFill>
              </a:rPr>
              <a:t>- na managementu záleží, čím je čas vyplněn. Jestliže je čas nečinnosti vyšší, než je v odvětví obvyklé, pak bude nutné intenzitu práce zvýšit a normu adekvátně „zpevnit.“ </a:t>
            </a:r>
          </a:p>
        </p:txBody>
      </p:sp>
    </p:spTree>
    <p:extLst>
      <p:ext uri="{BB962C8B-B14F-4D97-AF65-F5344CB8AC3E}">
        <p14:creationId xmlns:p14="http://schemas.microsoft.com/office/powerpoint/2010/main" val="16483671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1123950" y="428626"/>
            <a:ext cx="710423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Odhad počtu pracovníků  prodejny</a:t>
            </a:r>
          </a:p>
        </p:txBody>
      </p:sp>
      <p:sp>
        <p:nvSpPr>
          <p:cNvPr id="18435" name="Text Box 8" descr="Pergamen"/>
          <p:cNvSpPr txBox="1">
            <a:spLocks noChangeArrowheads="1"/>
          </p:cNvSpPr>
          <p:nvPr/>
        </p:nvSpPr>
        <p:spPr bwMode="auto">
          <a:xfrm>
            <a:off x="878877" y="1403000"/>
            <a:ext cx="6728424" cy="431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FF9999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1. Odhad plánu obratu  (O</a:t>
            </a:r>
            <a:r>
              <a:rPr lang="cs-CZ" altLang="cs-CZ" sz="2400" b="1" baseline="-25000" dirty="0">
                <a:solidFill>
                  <a:srgbClr val="008080"/>
                </a:solidFill>
              </a:rPr>
              <a:t>PL</a:t>
            </a:r>
            <a:r>
              <a:rPr lang="cs-CZ" altLang="cs-CZ" sz="2400" b="1" dirty="0">
                <a:solidFill>
                  <a:srgbClr val="008080"/>
                </a:solidFill>
              </a:rPr>
              <a:t>)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8436" name="Text Box 9" descr="Pergamen"/>
          <p:cNvSpPr txBox="1">
            <a:spLocks noChangeArrowheads="1"/>
          </p:cNvSpPr>
          <p:nvPr/>
        </p:nvSpPr>
        <p:spPr bwMode="auto">
          <a:xfrm>
            <a:off x="878877" y="2286000"/>
            <a:ext cx="6728424" cy="12874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2. Zjištění potřebného fondu pracovní doby na celkovou realizaci tržeb (F</a:t>
            </a:r>
            <a:r>
              <a:rPr lang="cs-CZ" altLang="cs-CZ" sz="2400" b="1" baseline="-25000" dirty="0">
                <a:solidFill>
                  <a:srgbClr val="008080"/>
                </a:solidFill>
              </a:rPr>
              <a:t>PPD</a:t>
            </a:r>
            <a:r>
              <a:rPr lang="cs-CZ" altLang="cs-CZ" sz="2400" b="1" dirty="0">
                <a:solidFill>
                  <a:srgbClr val="008080"/>
                </a:solidFill>
              </a:rPr>
              <a:t>) (vydělením obratu  standardem výkonů)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8437" name="Text Box 10" descr="Pergamen"/>
          <p:cNvSpPr txBox="1">
            <a:spLocks noChangeArrowheads="1"/>
          </p:cNvSpPr>
          <p:nvPr/>
        </p:nvSpPr>
        <p:spPr bwMode="auto">
          <a:xfrm>
            <a:off x="824459" y="4000501"/>
            <a:ext cx="7178129" cy="20105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3. Zjištění potřebného počtu obsluhujících s plným úvazkem (L) - vydělením potřebného fondu pracovní doby počtem hodin práce pracovníka při plném úvazku za rok – pracovní kapacita (F</a:t>
            </a:r>
            <a:r>
              <a:rPr lang="cs-CZ" altLang="cs-CZ" sz="2400" b="1" baseline="-25000" dirty="0">
                <a:solidFill>
                  <a:srgbClr val="008080"/>
                </a:solidFill>
              </a:rPr>
              <a:t>PD/1 </a:t>
            </a:r>
            <a:r>
              <a:rPr lang="cs-CZ" altLang="cs-CZ" sz="2400" b="1" baseline="-25000" dirty="0" err="1">
                <a:solidFill>
                  <a:srgbClr val="008080"/>
                </a:solidFill>
              </a:rPr>
              <a:t>prac</a:t>
            </a:r>
            <a:r>
              <a:rPr lang="cs-CZ" altLang="cs-CZ" sz="2400" b="1" baseline="-25000" dirty="0">
                <a:solidFill>
                  <a:srgbClr val="008080"/>
                </a:solidFill>
              </a:rPr>
              <a:t>.</a:t>
            </a:r>
            <a:r>
              <a:rPr lang="cs-CZ" altLang="cs-CZ" sz="2400" b="1" dirty="0">
                <a:solidFill>
                  <a:srgbClr val="008080"/>
                </a:solidFill>
              </a:rPr>
              <a:t>)</a:t>
            </a:r>
          </a:p>
        </p:txBody>
      </p:sp>
      <p:sp>
        <p:nvSpPr>
          <p:cNvPr id="1843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759826" y="981076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39" name="AutoShape 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472489" y="3860801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0" name="AutoShape 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48751" y="3213101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1" name="AutoShape 1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328026" y="2420939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2" name="AutoShape 1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48751" y="4652964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3" name="AutoShape 1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299576" y="1916114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4" name="AutoShape 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328026" y="5157789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18445" name="AutoShape 1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299576" y="5516564"/>
            <a:ext cx="1368425" cy="115252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84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860612" y="1304441"/>
            <a:ext cx="4297080" cy="28628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 dirty="0"/>
              <a:t>Lidské zdroje v obchodě a jejich řízení</a:t>
            </a:r>
          </a:p>
          <a:p>
            <a:pPr algn="l"/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98198" y="2735853"/>
            <a:ext cx="5513317" cy="24591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Klíčové otázky personálního řízení  (obecně, k zopakování)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Plánování lidských zdrojů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Tvorba objemu a struktury obchodního personálu /TOAS/</a:t>
            </a:r>
          </a:p>
          <a:p>
            <a:pPr>
              <a:defRPr/>
            </a:pPr>
            <a:endParaRPr lang="cs-CZ" sz="2800" b="1" dirty="0">
              <a:solidFill>
                <a:srgbClr val="00808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80485" y="3933075"/>
            <a:ext cx="37367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458945" y="118105"/>
            <a:ext cx="10200948" cy="59400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Kvantitativní stránka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u="sng" dirty="0">
                <a:solidFill>
                  <a:srgbClr val="008080"/>
                </a:solidFill>
              </a:rPr>
              <a:t>Příklad výpočtu:</a:t>
            </a:r>
            <a:endParaRPr lang="cs-CZ" altLang="cs-CZ" sz="2400" b="1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Prodejna s pultovou formou obsluhy prodávající textilní zboží plánuje obrat na příští rok ve výši 120 mil. Kč. Standard výkonu byl stanoven na 2 800 Kč na 1 pracovníka/za hod.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Výpočet: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1. O</a:t>
            </a:r>
            <a:r>
              <a:rPr lang="cs-CZ" altLang="cs-CZ" sz="2400" b="1" baseline="-25000" dirty="0">
                <a:solidFill>
                  <a:srgbClr val="008080"/>
                </a:solidFill>
              </a:rPr>
              <a:t>PL</a:t>
            </a:r>
            <a:r>
              <a:rPr lang="cs-CZ" altLang="cs-CZ" sz="2400" b="1" dirty="0">
                <a:solidFill>
                  <a:srgbClr val="008080"/>
                </a:solidFill>
              </a:rPr>
              <a:t> = 120 000 000 Kč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2. F</a:t>
            </a:r>
            <a:r>
              <a:rPr lang="cs-CZ" altLang="cs-CZ" sz="2400" b="1" baseline="-25000" dirty="0">
                <a:solidFill>
                  <a:srgbClr val="008080"/>
                </a:solidFill>
              </a:rPr>
              <a:t>PPD </a:t>
            </a:r>
            <a:r>
              <a:rPr lang="cs-CZ" altLang="cs-CZ" sz="2400" b="1" dirty="0">
                <a:solidFill>
                  <a:srgbClr val="008080"/>
                </a:solidFill>
              </a:rPr>
              <a:t>= O</a:t>
            </a:r>
            <a:r>
              <a:rPr lang="cs-CZ" altLang="cs-CZ" sz="2400" b="1" baseline="-25000" dirty="0">
                <a:solidFill>
                  <a:srgbClr val="008080"/>
                </a:solidFill>
              </a:rPr>
              <a:t>PL </a:t>
            </a:r>
            <a:r>
              <a:rPr lang="cs-CZ" altLang="cs-CZ" sz="2400" b="1" dirty="0">
                <a:solidFill>
                  <a:srgbClr val="008080"/>
                </a:solidFill>
              </a:rPr>
              <a:t>/ S</a:t>
            </a:r>
            <a:r>
              <a:rPr lang="cs-CZ" altLang="cs-CZ" sz="2400" b="1" baseline="-25000" dirty="0">
                <a:solidFill>
                  <a:srgbClr val="008080"/>
                </a:solidFill>
              </a:rPr>
              <a:t>V</a:t>
            </a:r>
            <a:endParaRPr lang="cs-CZ" altLang="cs-CZ" sz="2400" b="1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F</a:t>
            </a:r>
            <a:r>
              <a:rPr lang="cs-CZ" altLang="cs-CZ" sz="2400" b="1" baseline="-25000" dirty="0">
                <a:solidFill>
                  <a:srgbClr val="008080"/>
                </a:solidFill>
              </a:rPr>
              <a:t>PPD </a:t>
            </a:r>
            <a:r>
              <a:rPr lang="cs-CZ" altLang="cs-CZ" sz="2400" b="1" dirty="0">
                <a:solidFill>
                  <a:srgbClr val="008080"/>
                </a:solidFill>
              </a:rPr>
              <a:t>= 120 000 000 / 2 800  = </a:t>
            </a:r>
            <a:r>
              <a:rPr lang="cs-CZ" altLang="cs-CZ" sz="2400" b="1" dirty="0">
                <a:solidFill>
                  <a:srgbClr val="FF0000"/>
                </a:solidFill>
              </a:rPr>
              <a:t>42 857,14 hod.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3. L = F</a:t>
            </a:r>
            <a:r>
              <a:rPr lang="cs-CZ" altLang="cs-CZ" sz="2400" b="1" baseline="-25000" dirty="0">
                <a:solidFill>
                  <a:srgbClr val="008080"/>
                </a:solidFill>
              </a:rPr>
              <a:t>PPD</a:t>
            </a:r>
            <a:r>
              <a:rPr lang="cs-CZ" altLang="cs-CZ" sz="2400" b="1" dirty="0">
                <a:solidFill>
                  <a:srgbClr val="008080"/>
                </a:solidFill>
              </a:rPr>
              <a:t> / F</a:t>
            </a:r>
            <a:r>
              <a:rPr lang="cs-CZ" altLang="cs-CZ" sz="2400" b="1" baseline="-25000" dirty="0">
                <a:solidFill>
                  <a:srgbClr val="008080"/>
                </a:solidFill>
              </a:rPr>
              <a:t>PD/1 prac.</a:t>
            </a:r>
            <a:r>
              <a:rPr lang="cs-CZ" altLang="cs-CZ" sz="2400" b="1" dirty="0">
                <a:solidFill>
                  <a:srgbClr val="008080"/>
                </a:solidFill>
              </a:rPr>
              <a:t> = 42 857,14 /2 016 = </a:t>
            </a:r>
            <a:r>
              <a:rPr lang="cs-CZ" altLang="cs-CZ" sz="2400" b="1" u="sng" dirty="0">
                <a:solidFill>
                  <a:srgbClr val="FF0000"/>
                </a:solidFill>
              </a:rPr>
              <a:t>21,25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endParaRPr lang="cs-CZ" altLang="cs-CZ" sz="2400" b="1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Odp. </a:t>
            </a:r>
            <a:r>
              <a:rPr lang="cs-CZ" altLang="cs-CZ" sz="2400" b="1" u="sng" dirty="0">
                <a:solidFill>
                  <a:srgbClr val="FF0000"/>
                </a:solidFill>
              </a:rPr>
              <a:t>Prodejna bude v průměru potřebovat cca 21 pracovníků na plný úvazek a 1 na zkrácený úvazek.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(!!! Pozor na sezónní výkyvy v poptávce !!!)</a:t>
            </a:r>
          </a:p>
          <a:p>
            <a:pPr algn="ctr">
              <a:spcBef>
                <a:spcPts val="0"/>
              </a:spcBef>
              <a:buClrTx/>
              <a:buSzTx/>
              <a:buNone/>
            </a:pPr>
            <a:r>
              <a:rPr lang="cs-CZ" altLang="cs-CZ" sz="2000" b="1" dirty="0" err="1">
                <a:solidFill>
                  <a:srgbClr val="008080"/>
                </a:solidFill>
              </a:rPr>
              <a:t>Sv</a:t>
            </a:r>
            <a:r>
              <a:rPr lang="cs-CZ" altLang="cs-CZ" sz="2000" b="1" dirty="0">
                <a:solidFill>
                  <a:srgbClr val="008080"/>
                </a:solidFill>
              </a:rPr>
              <a:t> (</a:t>
            </a:r>
            <a:r>
              <a:rPr lang="cs-CZ" altLang="cs-CZ" sz="2000" b="1" dirty="0" err="1">
                <a:solidFill>
                  <a:srgbClr val="008080"/>
                </a:solidFill>
              </a:rPr>
              <a:t>prům</a:t>
            </a:r>
            <a:r>
              <a:rPr lang="cs-CZ" altLang="cs-CZ" sz="2000" b="1" dirty="0">
                <a:solidFill>
                  <a:srgbClr val="008080"/>
                </a:solidFill>
              </a:rPr>
              <a:t>. výkon na 1 prac/1rok - možno stanovit za období bez větších sezónních výkyvů a v době nárůstu poptávky přijmout sezónní pracovníky –  trend</a:t>
            </a:r>
            <a:r>
              <a:rPr lang="cs-CZ" altLang="cs-CZ" sz="2400" b="1" dirty="0">
                <a:solidFill>
                  <a:srgbClr val="008080"/>
                </a:solidFill>
              </a:rPr>
              <a:t>.</a:t>
            </a:r>
          </a:p>
        </p:txBody>
      </p:sp>
      <p:sp>
        <p:nvSpPr>
          <p:cNvPr id="19460" name="TextovéPole 1"/>
          <p:cNvSpPr txBox="1">
            <a:spLocks noChangeArrowheads="1"/>
          </p:cNvSpPr>
          <p:nvPr/>
        </p:nvSpPr>
        <p:spPr bwMode="auto">
          <a:xfrm>
            <a:off x="188118" y="6245551"/>
            <a:ext cx="11815763" cy="46166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F</a:t>
            </a:r>
            <a:r>
              <a:rPr lang="cs-CZ" altLang="cs-CZ" sz="2400" b="1" baseline="-25000" dirty="0">
                <a:solidFill>
                  <a:srgbClr val="FF0000"/>
                </a:solidFill>
              </a:rPr>
              <a:t>PD/1 prac/1 rok. </a:t>
            </a:r>
            <a:r>
              <a:rPr lang="cs-CZ" altLang="cs-CZ" sz="2400" b="1" dirty="0">
                <a:solidFill>
                  <a:srgbClr val="FF0000"/>
                </a:solidFill>
              </a:rPr>
              <a:t> - 260 x 8 = 2 016 (ČR- rok 2024 – zjistíme dle pracovního kalendáře)</a:t>
            </a:r>
            <a:endParaRPr lang="cs-CZ" altLang="cs-CZ" sz="2400" dirty="0">
              <a:solidFill>
                <a:srgbClr val="FF000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0884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959" name="Group 1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83520"/>
              </p:ext>
            </p:extLst>
          </p:nvPr>
        </p:nvGraphicFramePr>
        <p:xfrm>
          <a:off x="1352550" y="1311276"/>
          <a:ext cx="9101139" cy="5108575"/>
        </p:xfrm>
        <a:graphic>
          <a:graphicData uri="http://schemas.openxmlformats.org/drawingml/2006/table">
            <a:tbl>
              <a:tblPr/>
              <a:tblGrid>
                <a:gridCol w="1819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9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1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9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198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6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velikost</a:t>
                      </a: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400-499m²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500-599m²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600-699m²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700-800 m²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8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plánované </a:t>
                      </a: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tržby 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6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tržby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 m</a:t>
                      </a:r>
                      <a:r>
                        <a:rPr kumimoji="0" lang="cs-CZ" sz="2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tržby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 1 prac.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4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počet pracovníků na plný úvazek</a:t>
                      </a:r>
                      <a:endParaRPr kumimoji="0" 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39" marR="91439" marT="45722" marB="4572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520" name="Text Box 168"/>
          <p:cNvSpPr txBox="1">
            <a:spLocks noChangeArrowheads="1"/>
          </p:cNvSpPr>
          <p:nvPr/>
        </p:nvSpPr>
        <p:spPr bwMode="auto">
          <a:xfrm>
            <a:off x="1952625" y="115889"/>
            <a:ext cx="79438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Plán tržeb a počtu pracovníků podle velikostních kategorií samoobslužných prodejen firmy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93" y="3816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386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1580213" y="781763"/>
            <a:ext cx="7772400" cy="947738"/>
          </a:xfrm>
          <a:solidFill>
            <a:srgbClr val="FFFFCC"/>
          </a:solidFill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8080"/>
                </a:solidFill>
              </a:rPr>
              <a:t>Shrnutí přednášky</a:t>
            </a:r>
          </a:p>
        </p:txBody>
      </p:sp>
      <p:sp>
        <p:nvSpPr>
          <p:cNvPr id="40963" name="TextovéPole 2"/>
          <p:cNvSpPr txBox="1">
            <a:spLocks noChangeArrowheads="1"/>
          </p:cNvSpPr>
          <p:nvPr/>
        </p:nvSpPr>
        <p:spPr bwMode="auto">
          <a:xfrm>
            <a:off x="1748360" y="2390802"/>
            <a:ext cx="7215759" cy="41549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Klíčové otázky personálního řízení  </a:t>
            </a:r>
            <a:r>
              <a:rPr lang="cs-CZ" sz="2400" b="1" dirty="0">
                <a:solidFill>
                  <a:srgbClr val="008080"/>
                </a:solidFill>
              </a:rPr>
              <a:t>(obecně, k zopakování)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Plánování lidských zdrojů </a:t>
            </a:r>
            <a:r>
              <a:rPr lang="cs-CZ" sz="2400" b="1" dirty="0">
                <a:solidFill>
                  <a:srgbClr val="008080"/>
                </a:solidFill>
              </a:rPr>
              <a:t>(analýza vnějších vlivů v širších a užších souvislostech, analýza vnitřních vlivů dle kvantitativní a kvalitativní stránky a strategie firmy)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Tvorba objemu a struktury obchodního personálu </a:t>
            </a:r>
            <a:r>
              <a:rPr lang="cs-CZ" sz="2400" b="1" dirty="0">
                <a:solidFill>
                  <a:srgbClr val="008080"/>
                </a:solidFill>
              </a:rPr>
              <a:t>(TOAS, znaky sociálně profesních skupin, </a:t>
            </a:r>
            <a:r>
              <a:rPr lang="cs-CZ" sz="2400" b="1" dirty="0" err="1">
                <a:solidFill>
                  <a:srgbClr val="008080"/>
                </a:solidFill>
              </a:rPr>
              <a:t>profesiogram</a:t>
            </a:r>
            <a:r>
              <a:rPr lang="cs-CZ" sz="2400" b="1" dirty="0">
                <a:solidFill>
                  <a:srgbClr val="008080"/>
                </a:solidFill>
              </a:rPr>
              <a:t>)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Kvalifikace pracovníků v obchodě </a:t>
            </a:r>
            <a:r>
              <a:rPr lang="cs-CZ" sz="2400" b="1" dirty="0">
                <a:solidFill>
                  <a:srgbClr val="008080"/>
                </a:solidFill>
              </a:rPr>
              <a:t>(vrozená a získaná, obchodní manuál)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292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97029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/>
          <p:cNvSpPr txBox="1">
            <a:spLocks noChangeArrowheads="1"/>
          </p:cNvSpPr>
          <p:nvPr/>
        </p:nvSpPr>
        <p:spPr bwMode="auto">
          <a:xfrm>
            <a:off x="160775" y="1705303"/>
            <a:ext cx="9284676" cy="4893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Plánování lidských zdrojů </a:t>
            </a:r>
            <a:r>
              <a:rPr lang="cs-CZ" altLang="cs-CZ" sz="2400" b="1" dirty="0">
                <a:solidFill>
                  <a:srgbClr val="008080"/>
                </a:solidFill>
              </a:rPr>
              <a:t>(jaká organizace a jaké formy organizace práce odpovídají zvolené strategii, jaký vývoj zaměstnanosti budeme potřebovat)</a:t>
            </a:r>
            <a:endParaRPr lang="cs-CZ" altLang="cs-CZ" sz="2400" b="1" u="sng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Tvorba objemu a struktury personálu </a:t>
            </a:r>
            <a:r>
              <a:rPr lang="cs-CZ" altLang="cs-CZ" sz="2400" b="1" dirty="0">
                <a:solidFill>
                  <a:srgbClr val="008080"/>
                </a:solidFill>
              </a:rPr>
              <a:t>(nábor, výběr a přijímání pracovníků, jejich rozmisťování, výcvik a posléze propuštění a rozvázaní pracovního poměru)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Mzdová politika a vedení pracovníků </a:t>
            </a:r>
            <a:r>
              <a:rPr lang="cs-CZ" altLang="cs-CZ" sz="2400" b="1" dirty="0">
                <a:solidFill>
                  <a:srgbClr val="008080"/>
                </a:solidFill>
              </a:rPr>
              <a:t>(mzdová úroveň odpovídající naší strategii, hodnocení pracovníků, formy spoluúčasti na rozhodování)</a:t>
            </a:r>
            <a:endParaRPr lang="cs-CZ" altLang="cs-CZ" sz="2400" b="1" u="sng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Tvorba pracovních podmínek </a:t>
            </a:r>
            <a:r>
              <a:rPr lang="cs-CZ" altLang="cs-CZ" sz="2400" b="1" dirty="0">
                <a:solidFill>
                  <a:srgbClr val="008080"/>
                </a:solidFill>
              </a:rPr>
              <a:t>(od ekonomických podmínek až po zvážení sociálního programu)</a:t>
            </a:r>
            <a:endParaRPr lang="cs-CZ" altLang="cs-CZ" sz="2400" b="1" u="sng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Systém personálních informací </a:t>
            </a:r>
            <a:r>
              <a:rPr lang="cs-CZ" altLang="cs-CZ" sz="2400" b="1" dirty="0">
                <a:solidFill>
                  <a:srgbClr val="008080"/>
                </a:solidFill>
              </a:rPr>
              <a:t>(sledování personálních nákladů, výkonů a odměňování).</a:t>
            </a:r>
            <a:endParaRPr lang="cs-CZ" altLang="cs-CZ" sz="2400" b="1" u="sng" dirty="0">
              <a:solidFill>
                <a:srgbClr val="008080"/>
              </a:solidFill>
            </a:endParaRPr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1349115" y="280062"/>
            <a:ext cx="6722152" cy="5580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Times New Roman" panose="02020603050405020304" pitchFamily="18" charset="0"/>
              </a:rPr>
              <a:t>Klíčové otázky personálního řízení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6148" name="AutoShape 8"/>
          <p:cNvSpPr>
            <a:spLocks noChangeArrowheads="1"/>
          </p:cNvSpPr>
          <p:nvPr/>
        </p:nvSpPr>
        <p:spPr bwMode="auto">
          <a:xfrm>
            <a:off x="1523988" y="943179"/>
            <a:ext cx="1943100" cy="6477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4931764" y="956531"/>
            <a:ext cx="3139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Zopakujme si  !!!</a:t>
            </a:r>
          </a:p>
        </p:txBody>
      </p:sp>
      <p:pic>
        <p:nvPicPr>
          <p:cNvPr id="6150" name="Picture 10" descr="j031154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351" y="2543713"/>
            <a:ext cx="1809750" cy="1330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EA74BAA-7F32-47C7-AA53-B4740F2A6D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32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/>
          <p:cNvSpPr txBox="1">
            <a:spLocks noChangeArrowheads="1"/>
          </p:cNvSpPr>
          <p:nvPr/>
        </p:nvSpPr>
        <p:spPr bwMode="auto">
          <a:xfrm>
            <a:off x="923508" y="1794205"/>
            <a:ext cx="9115841" cy="4154984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cs-CZ" sz="2400" dirty="0">
                <a:solidFill>
                  <a:srgbClr val="FF0000"/>
                </a:solidFill>
              </a:rPr>
              <a:t>   </a:t>
            </a:r>
            <a:r>
              <a:rPr lang="cs-CZ" sz="2400" b="1" dirty="0">
                <a:solidFill>
                  <a:srgbClr val="FF0000"/>
                </a:solidFill>
              </a:rPr>
              <a:t>Která to jsou?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 Jmenujme si ta hlavní: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provozní personál je </a:t>
            </a:r>
            <a:r>
              <a:rPr lang="cs-CZ" sz="2400" dirty="0">
                <a:solidFill>
                  <a:srgbClr val="FF0000"/>
                </a:solidFill>
              </a:rPr>
              <a:t>spolutvůrcem</a:t>
            </a:r>
            <a:r>
              <a:rPr lang="cs-CZ" sz="2400" dirty="0">
                <a:solidFill>
                  <a:srgbClr val="008080"/>
                </a:solidFill>
              </a:rPr>
              <a:t> image retailera (při obsluze zákazníků)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pracovní doba není </a:t>
            </a:r>
            <a:r>
              <a:rPr lang="cs-CZ" sz="2400" dirty="0">
                <a:solidFill>
                  <a:srgbClr val="FF0000"/>
                </a:solidFill>
              </a:rPr>
              <a:t>rovnoměrně</a:t>
            </a:r>
            <a:r>
              <a:rPr lang="cs-CZ" sz="2400" dirty="0">
                <a:solidFill>
                  <a:srgbClr val="008080"/>
                </a:solidFill>
              </a:rPr>
              <a:t> rozvržena (záleží na frekvenci zákazníků)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mezi provozními pracovníky je vyšší podíl </a:t>
            </a:r>
            <a:r>
              <a:rPr lang="cs-CZ" sz="2400" dirty="0">
                <a:solidFill>
                  <a:srgbClr val="FF0000"/>
                </a:solidFill>
              </a:rPr>
              <a:t>nekvalifikovaných</a:t>
            </a:r>
            <a:r>
              <a:rPr lang="cs-CZ" sz="2400" dirty="0">
                <a:solidFill>
                  <a:srgbClr val="008080"/>
                </a:solidFill>
              </a:rPr>
              <a:t> (nižší motivace, nižší loajalita k firmě, vyšší absence… fluktuace)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</a:t>
            </a:r>
            <a:r>
              <a:rPr lang="cs-CZ" sz="2400" dirty="0">
                <a:solidFill>
                  <a:srgbClr val="FF0000"/>
                </a:solidFill>
              </a:rPr>
              <a:t>vysoký podíl žen </a:t>
            </a:r>
            <a:r>
              <a:rPr lang="cs-CZ" sz="2400" dirty="0">
                <a:solidFill>
                  <a:srgbClr val="008080"/>
                </a:solidFill>
              </a:rPr>
              <a:t>v provozních funkcích (zvýšená náročnost sladění pracovní činnosti s péčí o rodinu). </a:t>
            </a:r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923508" y="196734"/>
            <a:ext cx="9249190" cy="5580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Times New Roman" panose="02020603050405020304" pitchFamily="18" charset="0"/>
              </a:rPr>
              <a:t>Specifika řízení lidských zdrojů v maloobchodě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60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6148" name="AutoShape 8"/>
          <p:cNvSpPr>
            <a:spLocks noChangeArrowheads="1"/>
          </p:cNvSpPr>
          <p:nvPr/>
        </p:nvSpPr>
        <p:spPr bwMode="auto">
          <a:xfrm>
            <a:off x="1349115" y="950655"/>
            <a:ext cx="1943100" cy="6477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pic>
        <p:nvPicPr>
          <p:cNvPr id="6150" name="Picture 10" descr="j031154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5034" y="2763837"/>
            <a:ext cx="1809750" cy="1330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683050F7-84C4-4BC8-9BA9-2D9E62EFA0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004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 descr="Růžový ubrousek"/>
          <p:cNvSpPr txBox="1">
            <a:spLocks noChangeArrowheads="1"/>
          </p:cNvSpPr>
          <p:nvPr/>
        </p:nvSpPr>
        <p:spPr bwMode="auto">
          <a:xfrm>
            <a:off x="5808663" y="1125538"/>
            <a:ext cx="3886200" cy="1727716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Analýza vnějších vlivů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Analýza vnitřních vlivů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Rozbor a stanovení budoucích požadavků</a:t>
            </a:r>
          </a:p>
        </p:txBody>
      </p:sp>
      <p:sp>
        <p:nvSpPr>
          <p:cNvPr id="7171" name="Rectangle 8"/>
          <p:cNvSpPr>
            <a:spLocks noChangeArrowheads="1"/>
          </p:cNvSpPr>
          <p:nvPr/>
        </p:nvSpPr>
        <p:spPr bwMode="auto">
          <a:xfrm>
            <a:off x="1524001" y="243775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7172" name="Rectangle 9"/>
          <p:cNvSpPr>
            <a:spLocks noChangeArrowheads="1"/>
          </p:cNvSpPr>
          <p:nvPr/>
        </p:nvSpPr>
        <p:spPr bwMode="auto">
          <a:xfrm>
            <a:off x="1524001" y="24839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73" name="Rectangle 11"/>
          <p:cNvSpPr>
            <a:spLocks noChangeArrowheads="1"/>
          </p:cNvSpPr>
          <p:nvPr/>
        </p:nvSpPr>
        <p:spPr bwMode="auto">
          <a:xfrm>
            <a:off x="1524001" y="24839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74" name="Rectangle 13"/>
          <p:cNvSpPr>
            <a:spLocks noChangeArrowheads="1"/>
          </p:cNvSpPr>
          <p:nvPr/>
        </p:nvSpPr>
        <p:spPr bwMode="auto">
          <a:xfrm>
            <a:off x="1524001" y="24839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75" name="Text Box 17"/>
          <p:cNvSpPr txBox="1">
            <a:spLocks noChangeArrowheads="1"/>
          </p:cNvSpPr>
          <p:nvPr/>
        </p:nvSpPr>
        <p:spPr bwMode="auto">
          <a:xfrm>
            <a:off x="479685" y="404813"/>
            <a:ext cx="6048115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8080"/>
            </a:solidFill>
            <a:miter lim="800000"/>
            <a:headEnd/>
            <a:tailEnd/>
          </a:ln>
        </p:spPr>
        <p:txBody>
          <a:bodyPr bIns="0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lidských zdrojů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dirty="0">
              <a:solidFill>
                <a:srgbClr val="FF0000"/>
              </a:solidFill>
            </a:endParaRPr>
          </a:p>
        </p:txBody>
      </p:sp>
      <p:sp>
        <p:nvSpPr>
          <p:cNvPr id="7176" name="Text Box 16"/>
          <p:cNvSpPr txBox="1">
            <a:spLocks noChangeArrowheads="1"/>
          </p:cNvSpPr>
          <p:nvPr/>
        </p:nvSpPr>
        <p:spPr bwMode="auto">
          <a:xfrm>
            <a:off x="1019330" y="1444367"/>
            <a:ext cx="4516347" cy="457200"/>
          </a:xfrm>
          <a:prstGeom prst="rect">
            <a:avLst/>
          </a:prstGeom>
          <a:solidFill>
            <a:srgbClr val="FFFFCC"/>
          </a:solidFill>
          <a:ln w="28575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cs typeface="Times New Roman" panose="02020603050405020304" pitchFamily="18" charset="0"/>
              </a:rPr>
              <a:t>Východiska potřeb firmy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7177" name="AutoShape 15"/>
          <p:cNvSpPr>
            <a:spLocks noChangeArrowheads="1"/>
          </p:cNvSpPr>
          <p:nvPr/>
        </p:nvSpPr>
        <p:spPr bwMode="auto">
          <a:xfrm>
            <a:off x="2121312" y="2222930"/>
            <a:ext cx="800100" cy="457200"/>
          </a:xfrm>
          <a:prstGeom prst="rightArrow">
            <a:avLst>
              <a:gd name="adj1" fmla="val 50000"/>
              <a:gd name="adj2" fmla="val 43750"/>
            </a:avLst>
          </a:prstGeom>
          <a:solidFill>
            <a:srgbClr val="008080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7178" name="Rectangle 18"/>
          <p:cNvSpPr>
            <a:spLocks noChangeArrowheads="1"/>
          </p:cNvSpPr>
          <p:nvPr/>
        </p:nvSpPr>
        <p:spPr bwMode="auto">
          <a:xfrm>
            <a:off x="1524001" y="2437757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7179" name="Rectangle 19"/>
          <p:cNvSpPr>
            <a:spLocks noChangeArrowheads="1"/>
          </p:cNvSpPr>
          <p:nvPr/>
        </p:nvSpPr>
        <p:spPr bwMode="auto">
          <a:xfrm>
            <a:off x="1524001" y="24839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80" name="Rectangle 21"/>
          <p:cNvSpPr>
            <a:spLocks noChangeArrowheads="1"/>
          </p:cNvSpPr>
          <p:nvPr/>
        </p:nvSpPr>
        <p:spPr bwMode="auto">
          <a:xfrm>
            <a:off x="3575050" y="1590676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7181" name="Rectangle 23"/>
          <p:cNvSpPr>
            <a:spLocks noChangeArrowheads="1"/>
          </p:cNvSpPr>
          <p:nvPr/>
        </p:nvSpPr>
        <p:spPr bwMode="auto">
          <a:xfrm>
            <a:off x="3792538" y="18780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7182" name="Picture 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330" y="3213101"/>
            <a:ext cx="8675533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471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1064301" y="239407"/>
            <a:ext cx="4493745" cy="571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Times New Roman" panose="02020603050405020304" pitchFamily="18" charset="0"/>
              </a:rPr>
              <a:t>Analýza vnějších vlivů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422302" y="810907"/>
            <a:ext cx="9180448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Analýzu provádíme jak v širších, tak užších souvislostech: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cs-CZ" altLang="cs-CZ" sz="1800" dirty="0"/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422302" y="1288789"/>
            <a:ext cx="6834242" cy="2777449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Širší souvislosti (pro každou firmu)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Ekonomické a sociální </a:t>
            </a:r>
            <a:r>
              <a:rPr lang="cs-CZ" altLang="cs-CZ" sz="2400" b="1" dirty="0" err="1">
                <a:solidFill>
                  <a:srgbClr val="008080"/>
                </a:solidFill>
              </a:rPr>
              <a:t>podmínky,země</a:t>
            </a:r>
            <a:r>
              <a:rPr lang="cs-CZ" altLang="cs-CZ" sz="2400" b="1" dirty="0">
                <a:solidFill>
                  <a:srgbClr val="008080"/>
                </a:solidFill>
              </a:rPr>
              <a:t>,       regionu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Stav zaměstnanosti v regionu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Daňové úlevy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Omezení zákoníku práce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Úroveň minimální mzdy.</a:t>
            </a:r>
          </a:p>
        </p:txBody>
      </p:sp>
      <p:pic>
        <p:nvPicPr>
          <p:cNvPr id="8198" name="Picture 8" descr="j02155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158" y="1546554"/>
            <a:ext cx="2123179" cy="2053909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0" name="AutoShape 11"/>
          <p:cNvSpPr>
            <a:spLocks noChangeArrowheads="1"/>
          </p:cNvSpPr>
          <p:nvPr/>
        </p:nvSpPr>
        <p:spPr bwMode="auto">
          <a:xfrm>
            <a:off x="10658951" y="1840661"/>
            <a:ext cx="976312" cy="287337"/>
          </a:xfrm>
          <a:prstGeom prst="leftArrow">
            <a:avLst>
              <a:gd name="adj1" fmla="val 50000"/>
              <a:gd name="adj2" fmla="val 84945"/>
            </a:avLst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/>
          </a:p>
        </p:txBody>
      </p:sp>
      <p:sp>
        <p:nvSpPr>
          <p:cNvPr id="8202" name="Line 13"/>
          <p:cNvSpPr>
            <a:spLocks noChangeShapeType="1"/>
          </p:cNvSpPr>
          <p:nvPr/>
        </p:nvSpPr>
        <p:spPr bwMode="auto">
          <a:xfrm flipH="1" flipV="1">
            <a:off x="10906098" y="3927283"/>
            <a:ext cx="863600" cy="576262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0" name="Text Box 7">
            <a:extLst>
              <a:ext uri="{FF2B5EF4-FFF2-40B4-BE49-F238E27FC236}">
                <a16:creationId xmlns:a16="http://schemas.microsoft.com/office/drawing/2014/main" id="{F0898E69-2741-42F1-84BA-62E0CACFD0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302" y="4072952"/>
            <a:ext cx="6834242" cy="2662148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Užší souvislosti (specifické pro OO)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Dlouhodobý trend vývoje  zaměstnanosti v obchodě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Feminizace obchodu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Existence volných zdrojů práce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Charakter práce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Ukazatel obslužného standardu.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pic>
        <p:nvPicPr>
          <p:cNvPr id="12" name="Picture 9" descr="j0409096">
            <a:extLst>
              <a:ext uri="{FF2B5EF4-FFF2-40B4-BE49-F238E27FC236}">
                <a16:creationId xmlns:a16="http://schemas.microsoft.com/office/drawing/2014/main" id="{2D8F6992-BFE1-451A-9860-263DF9A709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9793" y="4349745"/>
            <a:ext cx="2101970" cy="1697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1395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302301" y="407894"/>
            <a:ext cx="8022549" cy="571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Times New Roman" panose="02020603050405020304" pitchFamily="18" charset="0"/>
              </a:rPr>
              <a:t>Řízení lidských zdrojů v mezinárodním prostředí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114300" y="1205201"/>
            <a:ext cx="11950754" cy="5548023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sz="2400" dirty="0"/>
              <a:t> </a:t>
            </a:r>
            <a:r>
              <a:rPr lang="cs-CZ" sz="2400" b="1" dirty="0">
                <a:solidFill>
                  <a:srgbClr val="FF0000"/>
                </a:solidFill>
              </a:rPr>
              <a:t>Proces řízení lidí, jejich zaměstnávání a rozvíjení v mezinárodních organizacích (praxe)</a:t>
            </a:r>
            <a:r>
              <a:rPr lang="cs-CZ" sz="2400" dirty="0">
                <a:solidFill>
                  <a:srgbClr val="008080"/>
                </a:solidFill>
              </a:rPr>
              <a:t>.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Zahrnuje celosvětové řízení lidí. Do něhož jsou zahrnováni i tzv. </a:t>
            </a:r>
            <a:r>
              <a:rPr lang="cs-CZ" sz="2400" b="1" dirty="0" err="1">
                <a:solidFill>
                  <a:srgbClr val="FF0000"/>
                </a:solidFill>
              </a:rPr>
              <a:t>expatrianti</a:t>
            </a:r>
            <a:r>
              <a:rPr lang="cs-CZ" sz="2400" b="1" dirty="0">
                <a:solidFill>
                  <a:srgbClr val="FF0000"/>
                </a:solidFill>
              </a:rPr>
              <a:t>, </a:t>
            </a:r>
            <a:r>
              <a:rPr lang="cs-CZ" sz="2400" dirty="0">
                <a:solidFill>
                  <a:srgbClr val="008080"/>
                </a:solidFill>
              </a:rPr>
              <a:t>což jsou občané mateřské země, kteří pracují dlouhodobě či krátkodobě v cizině.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Hlavním problémem řízení lidí v zahraniční je </a:t>
            </a:r>
            <a:r>
              <a:rPr lang="cs-CZ" sz="2400" dirty="0">
                <a:solidFill>
                  <a:srgbClr val="FF0000"/>
                </a:solidFill>
              </a:rPr>
              <a:t>odlišné kulturní prostředí, </a:t>
            </a:r>
            <a:r>
              <a:rPr lang="cs-CZ" sz="2400" dirty="0">
                <a:solidFill>
                  <a:srgbClr val="008080"/>
                </a:solidFill>
              </a:rPr>
              <a:t>které se promítá do formální i neformální stránky řízení. 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Mezinárodní politika lidských zdrojů vyhodnocuje, do jaké míry by mělo docházet ke </a:t>
            </a:r>
            <a:r>
              <a:rPr lang="cs-CZ" sz="2400" dirty="0">
                <a:solidFill>
                  <a:srgbClr val="FF0000"/>
                </a:solidFill>
              </a:rPr>
              <a:t>sbližování či vzdalování postupů </a:t>
            </a:r>
            <a:r>
              <a:rPr lang="cs-CZ" sz="2400" dirty="0">
                <a:solidFill>
                  <a:srgbClr val="008080"/>
                </a:solidFill>
              </a:rPr>
              <a:t>v oblasti lidských zdrojů v dceřiných společnostech či organizačních jednotkách.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  </a:t>
            </a:r>
            <a:r>
              <a:rPr lang="cs-CZ" sz="2400" dirty="0">
                <a:solidFill>
                  <a:srgbClr val="FF0000"/>
                </a:solidFill>
              </a:rPr>
              <a:t>Zohledňují se rozdíly </a:t>
            </a:r>
            <a:r>
              <a:rPr lang="cs-CZ" sz="2400" dirty="0">
                <a:solidFill>
                  <a:srgbClr val="008080"/>
                </a:solidFill>
              </a:rPr>
              <a:t>v zákonech o zaměstnávání lidí, v zaměstnaneckých pracovních vztazích a kulturní rozdíly ve způsobu zacházení s lidmi. V úvahu jsou brány i určité tradice a zvyklosti v komunikaci mezi zaměstnanci.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Do určité míry může být výhodné zaměstnávat </a:t>
            </a:r>
            <a:r>
              <a:rPr lang="cs-CZ" sz="2400" dirty="0">
                <a:solidFill>
                  <a:srgbClr val="FF0000"/>
                </a:solidFill>
              </a:rPr>
              <a:t>místní občany </a:t>
            </a:r>
            <a:r>
              <a:rPr lang="cs-CZ" sz="2400" dirty="0">
                <a:solidFill>
                  <a:srgbClr val="008080"/>
                </a:solidFill>
              </a:rPr>
              <a:t>- nižší kvalifikace  zvyšuje náklady na pracovní sílu.</a:t>
            </a:r>
            <a:endParaRPr lang="cs-CZ" altLang="cs-CZ" sz="2400" b="1" dirty="0">
              <a:solidFill>
                <a:srgbClr val="008080"/>
              </a:solidFill>
            </a:endParaRPr>
          </a:p>
        </p:txBody>
      </p:sp>
      <p:pic>
        <p:nvPicPr>
          <p:cNvPr id="8198" name="Picture 8" descr="j021554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9724" y="286860"/>
            <a:ext cx="967701" cy="779940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0221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469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2201409" y="274187"/>
            <a:ext cx="6339689" cy="624490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Times New Roman" panose="02020603050405020304" pitchFamily="18" charset="0"/>
              </a:rPr>
              <a:t>Ukazatel obslužného standardu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602901" y="1059120"/>
            <a:ext cx="9636369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Vyjadřuje:</a:t>
            </a:r>
            <a:endParaRPr lang="cs-CZ" altLang="cs-CZ" sz="2400" b="1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počet obyvatel na 1 pracovníka v obchodě (čím je nižší tím lépe)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nebo počet pracovníků v obchodě na 1000 obyvatel (relativně žádoucí je jeho růst).</a:t>
            </a:r>
            <a:r>
              <a:rPr lang="cs-CZ" altLang="cs-CZ" sz="2400" dirty="0">
                <a:solidFill>
                  <a:srgbClr val="008080"/>
                </a:solidFill>
              </a:rPr>
              <a:t> </a:t>
            </a:r>
            <a:endParaRPr lang="cs-CZ" altLang="cs-CZ" sz="2800" dirty="0">
              <a:solidFill>
                <a:srgbClr val="00808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Text Box 6">
            <a:extLst>
              <a:ext uri="{FF2B5EF4-FFF2-40B4-BE49-F238E27FC236}">
                <a16:creationId xmlns:a16="http://schemas.microsoft.com/office/drawing/2014/main" id="{98B6E81A-7202-4EAC-BB7F-380A261B9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902" y="2862496"/>
            <a:ext cx="9636368" cy="31085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Místní (prostorové) vymezení </a:t>
            </a:r>
            <a:r>
              <a:rPr lang="cs-CZ" altLang="cs-CZ" sz="2800" b="1" dirty="0">
                <a:solidFill>
                  <a:srgbClr val="008080"/>
                </a:solidFill>
              </a:rPr>
              <a:t>se vztahuje k určité zemi, regionu, či sídelnímu útvaru.</a:t>
            </a:r>
            <a:endParaRPr lang="cs-CZ" altLang="cs-CZ" sz="2800" b="1" u="sng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Časové vymezení </a:t>
            </a:r>
            <a:r>
              <a:rPr lang="cs-CZ" altLang="cs-CZ" sz="2800" b="1" dirty="0">
                <a:solidFill>
                  <a:srgbClr val="008080"/>
                </a:solidFill>
              </a:rPr>
              <a:t>umožňuje vytvářet srovnatelné časové řady místně odlišných lokalit.</a:t>
            </a:r>
            <a:endParaRPr lang="cs-CZ" altLang="cs-CZ" sz="2800" b="1" u="sng" dirty="0">
              <a:solidFill>
                <a:srgbClr val="008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Sortimentní vymezení </a:t>
            </a:r>
            <a:r>
              <a:rPr lang="cs-CZ" altLang="cs-CZ" sz="2800" b="1" dirty="0">
                <a:solidFill>
                  <a:srgbClr val="008080"/>
                </a:solidFill>
              </a:rPr>
              <a:t>se vyjadřuje za celý sortiment nebo jeho sortimentní skupiny (např. potravinářský a nepotravinářský).</a:t>
            </a:r>
          </a:p>
        </p:txBody>
      </p:sp>
    </p:spTree>
    <p:extLst>
      <p:ext uri="{BB962C8B-B14F-4D97-AF65-F5344CB8AC3E}">
        <p14:creationId xmlns:p14="http://schemas.microsoft.com/office/powerpoint/2010/main" val="102797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bc45a9dc-a740-4fb4-95ba-aff23dfbf94d"/>
</p:tagLst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1464</TotalTime>
  <Words>2132</Words>
  <Application>Microsoft Office PowerPoint</Application>
  <PresentationFormat>Širokoúhlá obrazovka</PresentationFormat>
  <Paragraphs>386</Paragraphs>
  <Slides>32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9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  Lidské zdroje v obchodě a jejich řízení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Ukazatel obslužného standardu (vybrané země - praxe)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204</cp:revision>
  <dcterms:created xsi:type="dcterms:W3CDTF">2016-11-25T20:36:16Z</dcterms:created>
  <dcterms:modified xsi:type="dcterms:W3CDTF">2024-04-09T08:54:53Z</dcterms:modified>
</cp:coreProperties>
</file>