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22" r:id="rId3"/>
    <p:sldId id="330" r:id="rId4"/>
    <p:sldId id="331" r:id="rId5"/>
    <p:sldId id="332" r:id="rId6"/>
    <p:sldId id="323" r:id="rId7"/>
    <p:sldId id="326" r:id="rId8"/>
    <p:sldId id="335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rodinného podnikání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 PROSTŘEDÍ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Management vlastníků</a:t>
            </a:r>
          </a:p>
          <a:p>
            <a:pPr lvl="1"/>
            <a:r>
              <a:rPr lang="cs-CZ" sz="2000" dirty="0"/>
              <a:t>RP jednoho vlastníka – management samovládce</a:t>
            </a:r>
          </a:p>
          <a:p>
            <a:pPr lvl="1"/>
            <a:r>
              <a:rPr lang="cs-CZ" sz="2000" dirty="0"/>
              <a:t>Více vlastníků – partnerský management</a:t>
            </a:r>
          </a:p>
          <a:p>
            <a:r>
              <a:rPr lang="cs-CZ" sz="2000" b="1" dirty="0" smtClean="0"/>
              <a:t>Rodinný </a:t>
            </a:r>
            <a:r>
              <a:rPr lang="cs-CZ" sz="2000" b="1" dirty="0"/>
              <a:t>management</a:t>
            </a:r>
          </a:p>
          <a:p>
            <a:pPr lvl="1"/>
            <a:r>
              <a:rPr lang="cs-CZ" sz="2000" dirty="0"/>
              <a:t>Sourozenecký management</a:t>
            </a:r>
          </a:p>
          <a:p>
            <a:pPr lvl="1"/>
            <a:r>
              <a:rPr lang="cs-CZ" sz="2000" dirty="0"/>
              <a:t>Management se zapojením zeťů a snach</a:t>
            </a:r>
          </a:p>
          <a:p>
            <a:pPr lvl="1"/>
            <a:r>
              <a:rPr lang="cs-CZ" sz="2000" dirty="0"/>
              <a:t>Management klanu</a:t>
            </a:r>
          </a:p>
          <a:p>
            <a:r>
              <a:rPr lang="cs-CZ" sz="2000" b="1" dirty="0" smtClean="0"/>
              <a:t>Management </a:t>
            </a:r>
            <a:r>
              <a:rPr lang="cs-CZ" sz="2000" b="1" dirty="0"/>
              <a:t>vlastníka/rodiny s účastí externích manažerů</a:t>
            </a:r>
          </a:p>
          <a:p>
            <a:r>
              <a:rPr lang="cs-CZ" sz="2000" b="1" dirty="0" smtClean="0"/>
              <a:t>Čisté </a:t>
            </a:r>
            <a:r>
              <a:rPr lang="cs-CZ" sz="2000" b="1" dirty="0"/>
              <a:t>řízení prostřednictvím externích manažerů (oddělení kapitálu a řízení)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Formy participace rodiny na 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204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Řízení pomáhám a </a:t>
            </a:r>
            <a:r>
              <a:rPr lang="cs-CZ" sz="1800" dirty="0" smtClean="0"/>
              <a:t>podporou </a:t>
            </a:r>
            <a:r>
              <a:rPr lang="pt-BR" sz="1800" dirty="0"/>
              <a:t>(řízení metodou „ukaž a pomáhej“)</a:t>
            </a:r>
            <a:endParaRPr lang="cs-CZ" sz="1800" dirty="0"/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Řízení pomocí příkladu a demonstrace (řízení metodou „jít příkladem“)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Řízení prostřednictvím podnikové kultury (řízení metodou „utváření konceptu“)</a:t>
            </a:r>
          </a:p>
          <a:p>
            <a:pPr marL="109728" indent="0">
              <a:buNone/>
            </a:pPr>
            <a:endParaRPr lang="cs-CZ" sz="1800" dirty="0"/>
          </a:p>
          <a:p>
            <a:r>
              <a:rPr lang="cs-CZ" sz="1800" dirty="0"/>
              <a:t>Řízení pomocí struktury (řízení pomocí systémů)</a:t>
            </a:r>
          </a:p>
          <a:p>
            <a:pPr marL="0" lv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Fáze řízení v rodinném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14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/>
              <a:t>Dimenze</a:t>
            </a:r>
          </a:p>
          <a:p>
            <a:pPr lvl="1"/>
            <a:r>
              <a:rPr lang="cs-CZ" sz="2400" dirty="0" smtClean="0"/>
              <a:t>míra </a:t>
            </a:r>
            <a:r>
              <a:rPr lang="cs-CZ" sz="2400" dirty="0"/>
              <a:t>účasti rodiny </a:t>
            </a:r>
            <a:r>
              <a:rPr lang="cs-CZ" sz="2400" dirty="0" smtClean="0"/>
              <a:t>na </a:t>
            </a:r>
            <a:r>
              <a:rPr lang="cs-CZ" sz="2400" dirty="0"/>
              <a:t>řízení rodinného podniku</a:t>
            </a:r>
          </a:p>
          <a:p>
            <a:pPr lvl="1"/>
            <a:r>
              <a:rPr lang="cs-CZ" sz="2400" dirty="0"/>
              <a:t>blízkost vztahu zakladatele a zaměstnanců </a:t>
            </a:r>
            <a:r>
              <a:rPr lang="cs-CZ" sz="2400" dirty="0" smtClean="0"/>
              <a:t>podniku</a:t>
            </a:r>
          </a:p>
          <a:p>
            <a:pPr marL="457200" lvl="1" indent="0">
              <a:buNone/>
            </a:pPr>
            <a:endParaRPr lang="cs-CZ" sz="2400" dirty="0"/>
          </a:p>
          <a:p>
            <a:r>
              <a:rPr lang="cs-CZ" sz="2400" b="1" dirty="0"/>
              <a:t>Typy řízení</a:t>
            </a:r>
          </a:p>
          <a:p>
            <a:pPr lvl="1"/>
            <a:r>
              <a:rPr lang="cs-CZ" sz="2400" dirty="0"/>
              <a:t>Prométheus</a:t>
            </a:r>
          </a:p>
          <a:p>
            <a:pPr lvl="1"/>
            <a:r>
              <a:rPr lang="cs-CZ" sz="2400" dirty="0"/>
              <a:t>Trenér</a:t>
            </a:r>
          </a:p>
          <a:p>
            <a:pPr lvl="1"/>
            <a:r>
              <a:rPr lang="cs-CZ" sz="2400" dirty="0"/>
              <a:t>Generální štáb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Typy řízení v rodinném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6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694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Systém vlastnictví – systém řízení – systém rodiny</a:t>
            </a:r>
          </a:p>
          <a:p>
            <a:r>
              <a:rPr lang="cs-CZ" sz="1600" b="1" i="1" dirty="0" smtClean="0"/>
              <a:t>Základní </a:t>
            </a:r>
            <a:r>
              <a:rPr lang="cs-CZ" sz="1600" b="1" i="1" dirty="0"/>
              <a:t>instituce v RP</a:t>
            </a:r>
          </a:p>
          <a:p>
            <a:pPr lvl="1"/>
            <a:r>
              <a:rPr lang="cs-CZ" sz="1600" i="1" dirty="0"/>
              <a:t>Nerodinné orgány</a:t>
            </a:r>
          </a:p>
          <a:p>
            <a:pPr lvl="2"/>
            <a:r>
              <a:rPr lang="cs-CZ" sz="1600" dirty="0"/>
              <a:t>Valná hromada </a:t>
            </a:r>
          </a:p>
          <a:p>
            <a:pPr lvl="2"/>
            <a:r>
              <a:rPr lang="cs-CZ" sz="1600" dirty="0"/>
              <a:t>Představenstvo</a:t>
            </a:r>
          </a:p>
          <a:p>
            <a:pPr lvl="2"/>
            <a:r>
              <a:rPr lang="cs-CZ" sz="1600" dirty="0"/>
              <a:t>Top management</a:t>
            </a:r>
          </a:p>
          <a:p>
            <a:pPr lvl="1"/>
            <a:r>
              <a:rPr lang="cs-CZ" sz="1600" i="1" dirty="0"/>
              <a:t>Rodinné orgány</a:t>
            </a:r>
          </a:p>
          <a:p>
            <a:pPr lvl="2"/>
            <a:r>
              <a:rPr lang="cs-CZ" sz="1600" dirty="0"/>
              <a:t>Rodinné setkání</a:t>
            </a:r>
          </a:p>
          <a:p>
            <a:pPr lvl="2"/>
            <a:r>
              <a:rPr lang="cs-CZ" sz="1600" dirty="0"/>
              <a:t>Rodinné shromáždění (fórum)</a:t>
            </a:r>
          </a:p>
          <a:p>
            <a:pPr lvl="2"/>
            <a:r>
              <a:rPr lang="cs-CZ" sz="1600" dirty="0"/>
              <a:t>Rodinná rada</a:t>
            </a:r>
          </a:p>
          <a:p>
            <a:pPr lvl="2"/>
            <a:r>
              <a:rPr lang="cs-CZ" sz="1600" dirty="0"/>
              <a:t>Setkání akcionářů, akcionářský rodinný výbor, rodinný vzdělávací výbor</a:t>
            </a:r>
            <a:r>
              <a:rPr lang="cs-CZ" sz="1600" dirty="0" smtClean="0"/>
              <a:t>…</a:t>
            </a:r>
            <a:endParaRPr lang="cs-CZ" sz="1600" dirty="0"/>
          </a:p>
          <a:p>
            <a:pPr marL="630936" lvl="2" indent="0">
              <a:buNone/>
            </a:pPr>
            <a:r>
              <a:rPr lang="cs-CZ" sz="1600" i="1" dirty="0"/>
              <a:t>Rodinný protokol </a:t>
            </a:r>
            <a:r>
              <a:rPr lang="cs-CZ" sz="1600" dirty="0"/>
              <a:t>– rodinná ústava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r>
              <a:rPr lang="cs-CZ" dirty="0" smtClean="0"/>
              <a:t> rodinného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78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704856" cy="507703"/>
          </a:xfrm>
        </p:spPr>
        <p:txBody>
          <a:bodyPr/>
          <a:lstStyle/>
          <a:p>
            <a:r>
              <a:rPr lang="cs-CZ" sz="2000" dirty="0"/>
              <a:t>Vazby mezi podnikovými institucemi a podnikovými dokumenty</a:t>
            </a:r>
            <a:endParaRPr lang="cs-CZ" sz="2000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7581213"/>
              </p:ext>
            </p:extLst>
          </p:nvPr>
        </p:nvGraphicFramePr>
        <p:xfrm>
          <a:off x="219548" y="1210892"/>
          <a:ext cx="864096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Plán/instituce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Generální ředitel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Top management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Představenstvo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Rodinná rada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Strategický plán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Iniciuje</a:t>
                      </a:r>
                      <a:r>
                        <a:rPr lang="cs-CZ" baseline="0" dirty="0" smtClean="0"/>
                        <a:t> a schvaluje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vytváří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Konzultuje a schvaluje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Konzultuje a podporuje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Rodinný protokol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Účastní se RR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Konzultuje</a:t>
                      </a:r>
                      <a:r>
                        <a:rPr lang="cs-CZ" baseline="0" dirty="0" smtClean="0"/>
                        <a:t> a schvaluje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Konzultuje</a:t>
                      </a:r>
                      <a:r>
                        <a:rPr lang="cs-CZ" baseline="0" dirty="0" smtClean="0"/>
                        <a:t> a schvaluje pouze firemní politiku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vytváří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Plán mezigeneračního předání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vytváří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Konzultuje a podporuje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Konzultuje a schvaluje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Konzultuje a podporuje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617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senior  x  junior</a:t>
            </a:r>
          </a:p>
          <a:p>
            <a:r>
              <a:rPr lang="cs-CZ" sz="2000" dirty="0" smtClean="0"/>
              <a:t>možná </a:t>
            </a:r>
            <a:r>
              <a:rPr lang="cs-CZ" sz="2000" dirty="0"/>
              <a:t>role </a:t>
            </a:r>
            <a:r>
              <a:rPr lang="cs-CZ" sz="2000" dirty="0" smtClean="0"/>
              <a:t>poradců</a:t>
            </a:r>
          </a:p>
          <a:p>
            <a:endParaRPr lang="cs-CZ" sz="2000" dirty="0"/>
          </a:p>
          <a:p>
            <a:endParaRPr lang="cs-CZ" sz="2000" dirty="0" smtClean="0"/>
          </a:p>
          <a:p>
            <a:pPr lvl="0" algn="just"/>
            <a:endParaRPr lang="cs-CZ" sz="20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Plánování a řízení </a:t>
            </a:r>
            <a:r>
              <a:rPr lang="cs-CZ" dirty="0" smtClean="0"/>
              <a:t>následnictví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711171"/>
              </p:ext>
            </p:extLst>
          </p:nvPr>
        </p:nvGraphicFramePr>
        <p:xfrm>
          <a:off x="283932" y="1983513"/>
          <a:ext cx="7848873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zakladatel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nástupce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Fáze 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Počáteční nechuť předat podnik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Odpor</a:t>
                      </a:r>
                      <a:r>
                        <a:rPr lang="cs-CZ" baseline="0" dirty="0" smtClean="0"/>
                        <a:t> k převzetí podniku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Fáze 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Uvědomění</a:t>
                      </a:r>
                      <a:r>
                        <a:rPr lang="cs-CZ" baseline="0" dirty="0" smtClean="0"/>
                        <a:t> si nutnosti podnik předat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Překonání odporu a averze</a:t>
                      </a:r>
                      <a:r>
                        <a:rPr lang="cs-CZ" baseline="0" dirty="0" smtClean="0"/>
                        <a:t> k zakladateli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Fáze 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Předání podniku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Převzetí podniku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Fáze 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Odloučení se od RP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Vedení RP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864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17513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/>
              <a:t>Kdo se stane následníkem/následníky?</a:t>
            </a:r>
          </a:p>
          <a:p>
            <a:pPr marL="109728" indent="0">
              <a:buNone/>
            </a:pPr>
            <a:endParaRPr lang="cs-CZ" sz="2000" dirty="0"/>
          </a:p>
          <a:p>
            <a:r>
              <a:rPr lang="cs-CZ" sz="2000" dirty="0"/>
              <a:t>Kdy se má začít s plánováním výměny generací?</a:t>
            </a:r>
          </a:p>
          <a:p>
            <a:pPr marL="109728" indent="0">
              <a:buNone/>
            </a:pPr>
            <a:endParaRPr lang="cs-CZ" sz="2000" dirty="0"/>
          </a:p>
          <a:p>
            <a:r>
              <a:rPr lang="cs-CZ" sz="2000" dirty="0"/>
              <a:t>Jakým způsobem přistoupit k výměně generací?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/>
              <a:t>Základní rozhodnutí při následnictví v </a:t>
            </a:r>
            <a:r>
              <a:rPr lang="cs-CZ" dirty="0" smtClean="0"/>
              <a:t>rodinném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03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3003</TotalTime>
  <Words>364</Words>
  <Application>Microsoft Office PowerPoint</Application>
  <PresentationFormat>Předvádění na obrazovce (16:9)</PresentationFormat>
  <Paragraphs>97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Management rodinného podnikání</vt:lpstr>
      <vt:lpstr>Formy participace rodiny na řízení</vt:lpstr>
      <vt:lpstr>Fáze řízení v rodinném podniku</vt:lpstr>
      <vt:lpstr>Typy řízení v rodinném podniku</vt:lpstr>
      <vt:lpstr>Corporate Governance rodinného podniku</vt:lpstr>
      <vt:lpstr>Vazby mezi podnikovými institucemi a podnikovými dokumenty</vt:lpstr>
      <vt:lpstr>Plánování a řízení následnictví</vt:lpstr>
      <vt:lpstr>Základní rozhodnutí při následnictví v rodinném podniku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183</cp:revision>
  <dcterms:created xsi:type="dcterms:W3CDTF">2016-07-06T15:42:34Z</dcterms:created>
  <dcterms:modified xsi:type="dcterms:W3CDTF">2024-04-02T13:54:53Z</dcterms:modified>
</cp:coreProperties>
</file>