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35"/>
  </p:notesMasterIdLst>
  <p:sldIdLst>
    <p:sldId id="256" r:id="rId2"/>
    <p:sldId id="269" r:id="rId3"/>
    <p:sldId id="277" r:id="rId4"/>
    <p:sldId id="329" r:id="rId5"/>
    <p:sldId id="330" r:id="rId6"/>
    <p:sldId id="341" r:id="rId7"/>
    <p:sldId id="328" r:id="rId8"/>
    <p:sldId id="333" r:id="rId9"/>
    <p:sldId id="334" r:id="rId10"/>
    <p:sldId id="335" r:id="rId11"/>
    <p:sldId id="336" r:id="rId12"/>
    <p:sldId id="332" r:id="rId13"/>
    <p:sldId id="338" r:id="rId14"/>
    <p:sldId id="317" r:id="rId15"/>
    <p:sldId id="322" r:id="rId16"/>
    <p:sldId id="339" r:id="rId17"/>
    <p:sldId id="344" r:id="rId18"/>
    <p:sldId id="345" r:id="rId19"/>
    <p:sldId id="346" r:id="rId20"/>
    <p:sldId id="347" r:id="rId21"/>
    <p:sldId id="343" r:id="rId22"/>
    <p:sldId id="352" r:id="rId23"/>
    <p:sldId id="348" r:id="rId24"/>
    <p:sldId id="349" r:id="rId25"/>
    <p:sldId id="350" r:id="rId26"/>
    <p:sldId id="353" r:id="rId27"/>
    <p:sldId id="355" r:id="rId28"/>
    <p:sldId id="354" r:id="rId29"/>
    <p:sldId id="356" r:id="rId30"/>
    <p:sldId id="357" r:id="rId31"/>
    <p:sldId id="342" r:id="rId32"/>
    <p:sldId id="358" r:id="rId33"/>
    <p:sldId id="273" r:id="rId34"/>
  </p:sldIdLst>
  <p:sldSz cx="9144000" cy="6858000" type="screen4x3"/>
  <p:notesSz cx="6794500" cy="9931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85" d="100"/>
          <a:sy n="85" d="100"/>
        </p:scale>
        <p:origin x="90" y="3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8100" y="0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AF268B-29E7-4F0A-A3D7-3EB7047F47D7}" type="datetimeFigureOut">
              <a:rPr lang="cs-CZ" smtClean="0"/>
              <a:pPr/>
              <a:t>04.10.2017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50" y="4718050"/>
            <a:ext cx="5435600" cy="44688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32925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8100" y="9432925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7CA0EB-0176-48EE-8647-7C1CD54BE0A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636379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-1035050" y="1552575"/>
            <a:ext cx="10179050" cy="5305425"/>
            <a:chOff x="-652" y="978"/>
            <a:chExt cx="6412" cy="3342"/>
          </a:xfrm>
        </p:grpSpPr>
        <p:sp>
          <p:nvSpPr>
            <p:cNvPr id="5" name="Freeform 3"/>
            <p:cNvSpPr>
              <a:spLocks/>
            </p:cNvSpPr>
            <p:nvPr/>
          </p:nvSpPr>
          <p:spPr bwMode="auto">
            <a:xfrm>
              <a:off x="2061" y="1707"/>
              <a:ext cx="3699" cy="2613"/>
            </a:xfrm>
            <a:custGeom>
              <a:avLst/>
              <a:gdLst/>
              <a:ahLst/>
              <a:cxnLst>
                <a:cxn ang="0">
                  <a:pos x="1523" y="2611"/>
                </a:cxn>
                <a:cxn ang="0">
                  <a:pos x="3698" y="2612"/>
                </a:cxn>
                <a:cxn ang="0">
                  <a:pos x="3698" y="2228"/>
                </a:cxn>
                <a:cxn ang="0">
                  <a:pos x="0" y="0"/>
                </a:cxn>
                <a:cxn ang="0">
                  <a:pos x="160" y="118"/>
                </a:cxn>
                <a:cxn ang="0">
                  <a:pos x="292" y="219"/>
                </a:cxn>
                <a:cxn ang="0">
                  <a:pos x="441" y="347"/>
                </a:cxn>
                <a:cxn ang="0">
                  <a:pos x="585" y="482"/>
                </a:cxn>
                <a:cxn ang="0">
                  <a:pos x="796" y="711"/>
                </a:cxn>
                <a:cxn ang="0">
                  <a:pos x="983" y="955"/>
                </a:cxn>
                <a:cxn ang="0">
                  <a:pos x="1119" y="1168"/>
                </a:cxn>
                <a:cxn ang="0">
                  <a:pos x="1238" y="1388"/>
                </a:cxn>
                <a:cxn ang="0">
                  <a:pos x="1331" y="1608"/>
                </a:cxn>
                <a:cxn ang="0">
                  <a:pos x="1400" y="1809"/>
                </a:cxn>
                <a:cxn ang="0">
                  <a:pos x="1447" y="1979"/>
                </a:cxn>
                <a:cxn ang="0">
                  <a:pos x="1490" y="2190"/>
                </a:cxn>
                <a:cxn ang="0">
                  <a:pos x="1511" y="2374"/>
                </a:cxn>
                <a:cxn ang="0">
                  <a:pos x="1523" y="2611"/>
                </a:cxn>
              </a:cxnLst>
              <a:rect l="0" t="0" r="r" b="b"/>
              <a:pathLst>
                <a:path w="3699" h="2613">
                  <a:moveTo>
                    <a:pt x="1523" y="2611"/>
                  </a:moveTo>
                  <a:lnTo>
                    <a:pt x="3698" y="2612"/>
                  </a:lnTo>
                  <a:lnTo>
                    <a:pt x="3698" y="2228"/>
                  </a:lnTo>
                  <a:lnTo>
                    <a:pt x="0" y="0"/>
                  </a:lnTo>
                  <a:lnTo>
                    <a:pt x="160" y="118"/>
                  </a:lnTo>
                  <a:lnTo>
                    <a:pt x="292" y="219"/>
                  </a:lnTo>
                  <a:lnTo>
                    <a:pt x="441" y="347"/>
                  </a:lnTo>
                  <a:lnTo>
                    <a:pt x="585" y="482"/>
                  </a:lnTo>
                  <a:lnTo>
                    <a:pt x="796" y="711"/>
                  </a:lnTo>
                  <a:lnTo>
                    <a:pt x="983" y="955"/>
                  </a:lnTo>
                  <a:lnTo>
                    <a:pt x="1119" y="1168"/>
                  </a:lnTo>
                  <a:lnTo>
                    <a:pt x="1238" y="1388"/>
                  </a:lnTo>
                  <a:lnTo>
                    <a:pt x="1331" y="1608"/>
                  </a:lnTo>
                  <a:lnTo>
                    <a:pt x="1400" y="1809"/>
                  </a:lnTo>
                  <a:lnTo>
                    <a:pt x="1447" y="1979"/>
                  </a:lnTo>
                  <a:lnTo>
                    <a:pt x="1490" y="2190"/>
                  </a:lnTo>
                  <a:lnTo>
                    <a:pt x="1511" y="2374"/>
                  </a:lnTo>
                  <a:lnTo>
                    <a:pt x="1523" y="2611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6" name="Arc 4"/>
            <p:cNvSpPr>
              <a:spLocks/>
            </p:cNvSpPr>
            <p:nvPr/>
          </p:nvSpPr>
          <p:spPr bwMode="auto">
            <a:xfrm>
              <a:off x="-652" y="978"/>
              <a:ext cx="4237" cy="3342"/>
            </a:xfrm>
            <a:custGeom>
              <a:avLst/>
              <a:gdLst>
                <a:gd name="T0" fmla="*/ 6 w 21600"/>
                <a:gd name="T1" fmla="*/ 0 h 21231"/>
                <a:gd name="T2" fmla="*/ 32 w 21600"/>
                <a:gd name="T3" fmla="*/ 13 h 21231"/>
                <a:gd name="T4" fmla="*/ 0 w 21600"/>
                <a:gd name="T5" fmla="*/ 13 h 2123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231" fill="none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</a:path>
                <a:path w="21600" h="21231" stroke="0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  <a:lnTo>
                    <a:pt x="0" y="21231"/>
                  </a:lnTo>
                  <a:lnTo>
                    <a:pt x="3976" y="0"/>
                  </a:lnTo>
                  <a:close/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</p:grpSp>
      <p:sp>
        <p:nvSpPr>
          <p:cNvPr id="3077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1293813" y="762000"/>
            <a:ext cx="77724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685800" y="3429000"/>
            <a:ext cx="6400800" cy="1752600"/>
          </a:xfrm>
        </p:spPr>
        <p:txBody>
          <a:bodyPr lIns="92075" tIns="46038" rIns="92075" bIns="46038"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2FD21F-7B72-4377-9B6B-E8C859DC259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818F26-F1E9-4590-B6EC-E9E6238C03B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A64DF8-5DE6-45A3-A84D-185E2F5D8F3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ClipArt" preserve="1">
  <p:cSld name="Nadpis, text a klip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klipart 3"/>
          <p:cNvSpPr>
            <a:spLocks noGrp="1"/>
          </p:cNvSpPr>
          <p:nvPr>
            <p:ph type="clipArt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endParaRPr lang="cs-CZ" noProof="0" smtClean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E6C3E8-819E-4156-9800-AC3EAADBB9F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FB4AF0-E47D-4C47-987B-6A94EAAE91E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6569EB-4052-4500-9DB1-B81EC4C0F43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CC6111-84F6-4D9F-A650-6DF77B8EB66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4B3542-ADA3-4CA9-A07E-88D3B768A7F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16AE1F-3DC3-4E0F-87A4-B26FD0376A3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10E9C1-8D4F-49E0-8561-2FCF7F82006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83DDA5-73ED-41CA-B7B9-FA45EFCAC74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E8EF4E-FB7C-4C4A-B9E7-5B20452941D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0"/>
          <p:cNvGrpSpPr>
            <a:grpSpLocks/>
          </p:cNvGrpSpPr>
          <p:nvPr/>
        </p:nvGrpSpPr>
        <p:grpSpPr bwMode="auto">
          <a:xfrm>
            <a:off x="0" y="1588"/>
            <a:ext cx="9132888" cy="6845300"/>
            <a:chOff x="0" y="1"/>
            <a:chExt cx="5753" cy="4312"/>
          </a:xfrm>
        </p:grpSpPr>
        <p:sp>
          <p:nvSpPr>
            <p:cNvPr id="2051" name="Freeform 3"/>
            <p:cNvSpPr>
              <a:spLocks/>
            </p:cNvSpPr>
            <p:nvPr/>
          </p:nvSpPr>
          <p:spPr bwMode="auto">
            <a:xfrm>
              <a:off x="3394" y="999"/>
              <a:ext cx="2359" cy="3314"/>
            </a:xfrm>
            <a:custGeom>
              <a:avLst/>
              <a:gdLst/>
              <a:ahLst/>
              <a:cxnLst>
                <a:cxn ang="0">
                  <a:pos x="1905" y="3312"/>
                </a:cxn>
                <a:cxn ang="0">
                  <a:pos x="2358" y="3313"/>
                </a:cxn>
                <a:cxn ang="0">
                  <a:pos x="2358" y="1437"/>
                </a:cxn>
                <a:cxn ang="0">
                  <a:pos x="0" y="0"/>
                </a:cxn>
                <a:cxn ang="0">
                  <a:pos x="201" y="150"/>
                </a:cxn>
                <a:cxn ang="0">
                  <a:pos x="366" y="279"/>
                </a:cxn>
                <a:cxn ang="0">
                  <a:pos x="552" y="441"/>
                </a:cxn>
                <a:cxn ang="0">
                  <a:pos x="732" y="612"/>
                </a:cxn>
                <a:cxn ang="0">
                  <a:pos x="996" y="903"/>
                </a:cxn>
                <a:cxn ang="0">
                  <a:pos x="1230" y="1212"/>
                </a:cxn>
                <a:cxn ang="0">
                  <a:pos x="1400" y="1482"/>
                </a:cxn>
                <a:cxn ang="0">
                  <a:pos x="1548" y="1761"/>
                </a:cxn>
                <a:cxn ang="0">
                  <a:pos x="1665" y="2040"/>
                </a:cxn>
                <a:cxn ang="0">
                  <a:pos x="1751" y="2295"/>
                </a:cxn>
                <a:cxn ang="0">
                  <a:pos x="1809" y="2511"/>
                </a:cxn>
                <a:cxn ang="0">
                  <a:pos x="1863" y="2778"/>
                </a:cxn>
                <a:cxn ang="0">
                  <a:pos x="1890" y="3012"/>
                </a:cxn>
                <a:cxn ang="0">
                  <a:pos x="1905" y="3312"/>
                </a:cxn>
              </a:cxnLst>
              <a:rect l="0" t="0" r="r" b="b"/>
              <a:pathLst>
                <a:path w="2359" h="3314">
                  <a:moveTo>
                    <a:pt x="1905" y="3312"/>
                  </a:moveTo>
                  <a:lnTo>
                    <a:pt x="2358" y="3313"/>
                  </a:lnTo>
                  <a:lnTo>
                    <a:pt x="2358" y="1437"/>
                  </a:lnTo>
                  <a:lnTo>
                    <a:pt x="0" y="0"/>
                  </a:lnTo>
                  <a:lnTo>
                    <a:pt x="201" y="150"/>
                  </a:lnTo>
                  <a:lnTo>
                    <a:pt x="366" y="279"/>
                  </a:lnTo>
                  <a:lnTo>
                    <a:pt x="552" y="441"/>
                  </a:lnTo>
                  <a:lnTo>
                    <a:pt x="732" y="612"/>
                  </a:lnTo>
                  <a:lnTo>
                    <a:pt x="996" y="903"/>
                  </a:lnTo>
                  <a:lnTo>
                    <a:pt x="1230" y="1212"/>
                  </a:lnTo>
                  <a:lnTo>
                    <a:pt x="1400" y="1482"/>
                  </a:lnTo>
                  <a:lnTo>
                    <a:pt x="1548" y="1761"/>
                  </a:lnTo>
                  <a:lnTo>
                    <a:pt x="1665" y="2040"/>
                  </a:lnTo>
                  <a:lnTo>
                    <a:pt x="1751" y="2295"/>
                  </a:lnTo>
                  <a:lnTo>
                    <a:pt x="1809" y="2511"/>
                  </a:lnTo>
                  <a:lnTo>
                    <a:pt x="1863" y="2778"/>
                  </a:lnTo>
                  <a:lnTo>
                    <a:pt x="1890" y="3012"/>
                  </a:lnTo>
                  <a:lnTo>
                    <a:pt x="1905" y="3312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033" name="Arc 4"/>
            <p:cNvSpPr>
              <a:spLocks/>
            </p:cNvSpPr>
            <p:nvPr/>
          </p:nvSpPr>
          <p:spPr bwMode="auto">
            <a:xfrm>
              <a:off x="0" y="1"/>
              <a:ext cx="5298" cy="4312"/>
            </a:xfrm>
            <a:custGeom>
              <a:avLst/>
              <a:gdLst>
                <a:gd name="T0" fmla="*/ 0 w 21600"/>
                <a:gd name="T1" fmla="*/ 0 h 21600"/>
                <a:gd name="T2" fmla="*/ 78 w 21600"/>
                <a:gd name="T3" fmla="*/ 34 h 21600"/>
                <a:gd name="T4" fmla="*/ 0 w 21600"/>
                <a:gd name="T5" fmla="*/ 34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</p:grpSp>
      <p:sp>
        <p:nvSpPr>
          <p:cNvPr id="2053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DA583FF-9F5D-469C-B3BB-B1E3900B7B1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1031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060" r:id="rId1"/>
    <p:sldLayoutId id="2147484061" r:id="rId2"/>
    <p:sldLayoutId id="2147484062" r:id="rId3"/>
    <p:sldLayoutId id="2147484063" r:id="rId4"/>
    <p:sldLayoutId id="2147484064" r:id="rId5"/>
    <p:sldLayoutId id="2147484065" r:id="rId6"/>
    <p:sldLayoutId id="2147484066" r:id="rId7"/>
    <p:sldLayoutId id="2147484067" r:id="rId8"/>
    <p:sldLayoutId id="2147484068" r:id="rId9"/>
    <p:sldLayoutId id="2147484069" r:id="rId10"/>
    <p:sldLayoutId id="2147484070" r:id="rId11"/>
    <p:sldLayoutId id="2147484071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000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7158" y="4365625"/>
            <a:ext cx="8429684" cy="1730375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z="1500" b="1" i="1" dirty="0" smtClean="0">
                <a:solidFill>
                  <a:schemeClr val="bg2"/>
                </a:solidFill>
              </a:rPr>
              <a:t>	</a:t>
            </a:r>
          </a:p>
          <a:p>
            <a:pPr marL="0" indent="0" algn="ctr" eaLnBrk="1" hangingPunct="1">
              <a:lnSpc>
                <a:spcPct val="90000"/>
              </a:lnSpc>
              <a:buNone/>
            </a:pPr>
            <a:r>
              <a:rPr lang="cs-CZ" sz="3500" b="1" dirty="0" smtClean="0">
                <a:solidFill>
                  <a:schemeClr val="bg2"/>
                </a:solidFill>
              </a:rPr>
              <a:t>Podniková kultura a organizační struktury v systému řízení lidských zdrojů</a:t>
            </a:r>
          </a:p>
        </p:txBody>
      </p:sp>
      <p:sp>
        <p:nvSpPr>
          <p:cNvPr id="4" name="Obdélník 3"/>
          <p:cNvSpPr/>
          <p:nvPr/>
        </p:nvSpPr>
        <p:spPr>
          <a:xfrm>
            <a:off x="0" y="2214554"/>
            <a:ext cx="9144000" cy="1944687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3600" b="1" dirty="0" smtClean="0">
                <a:latin typeface="Arial" pitchFamily="34" charset="0"/>
                <a:cs typeface="Arial" pitchFamily="34" charset="0"/>
              </a:rPr>
              <a:t>ŘÍZENÍ LIDSKÝCH ZDROJŮ</a:t>
            </a:r>
            <a:endParaRPr lang="pt-BR" sz="3600" b="1" dirty="0">
              <a:latin typeface="Arial" pitchFamily="34" charset="0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000" b="1" dirty="0">
              <a:latin typeface="Arial" pitchFamily="34" charset="0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 smtClean="0">
                <a:latin typeface="Arial" pitchFamily="34" charset="0"/>
                <a:cs typeface="Arial" pitchFamily="34" charset="0"/>
              </a:rPr>
              <a:t>2. </a:t>
            </a:r>
            <a:r>
              <a:rPr lang="cs-CZ" b="1" dirty="0">
                <a:latin typeface="Arial" pitchFamily="34" charset="0"/>
                <a:cs typeface="Arial" pitchFamily="34" charset="0"/>
              </a:rPr>
              <a:t>přednáška</a:t>
            </a:r>
          </a:p>
        </p:txBody>
      </p:sp>
      <p:pic>
        <p:nvPicPr>
          <p:cNvPr id="5" name="obrázek 2" descr="SLU-znacka-OPF-horizon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3058" y="404664"/>
            <a:ext cx="3937883" cy="1224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build="p" autoUpdateAnimBg="0" advAuto="3000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14282" y="1268760"/>
            <a:ext cx="8715436" cy="5374950"/>
          </a:xfrm>
        </p:spPr>
        <p:txBody>
          <a:bodyPr/>
          <a:lstStyle/>
          <a:p>
            <a:pPr algn="just">
              <a:spcBef>
                <a:spcPts val="600"/>
              </a:spcBef>
              <a:buNone/>
            </a:pPr>
            <a:r>
              <a:rPr lang="cs-CZ" sz="2700" b="1" i="1" dirty="0" smtClean="0">
                <a:solidFill>
                  <a:schemeClr val="bg2"/>
                </a:solidFill>
              </a:rPr>
              <a:t>Oblasti uvolňování pracovníků:</a:t>
            </a:r>
          </a:p>
          <a:p>
            <a:pPr algn="just">
              <a:spcBef>
                <a:spcPts val="300"/>
              </a:spcBef>
              <a:buNone/>
            </a:pPr>
            <a:r>
              <a:rPr lang="cs-CZ" sz="2700" dirty="0" smtClean="0">
                <a:solidFill>
                  <a:schemeClr val="bg2"/>
                </a:solidFill>
              </a:rPr>
              <a:t>– analýzy příčin dobrovolných odchodů a zachování dobrých vztahů s těmito zaměstnanci,</a:t>
            </a:r>
          </a:p>
          <a:p>
            <a:pPr algn="just">
              <a:spcBef>
                <a:spcPts val="600"/>
              </a:spcBef>
              <a:buNone/>
            </a:pPr>
            <a:r>
              <a:rPr lang="cs-CZ" sz="2700" dirty="0" smtClean="0">
                <a:solidFill>
                  <a:schemeClr val="bg2"/>
                </a:solidFill>
              </a:rPr>
              <a:t>– uplatňování propuštění především u pracovníků, kteří ani po předchozím pohovoru neuspokojí nároky na výkonnost nebo se nezapojí do pracovního společenství,</a:t>
            </a:r>
          </a:p>
          <a:p>
            <a:pPr algn="just">
              <a:spcBef>
                <a:spcPts val="600"/>
              </a:spcBef>
              <a:buNone/>
            </a:pPr>
            <a:r>
              <a:rPr lang="cs-CZ" sz="2700" dirty="0" smtClean="0">
                <a:solidFill>
                  <a:schemeClr val="bg2"/>
                </a:solidFill>
              </a:rPr>
              <a:t>–  poskytování objektivních posudků o práci.</a:t>
            </a:r>
          </a:p>
          <a:p>
            <a:pPr algn="just">
              <a:spcBef>
                <a:spcPts val="600"/>
              </a:spcBef>
              <a:buNone/>
            </a:pPr>
            <a:r>
              <a:rPr lang="cs-CZ" sz="2700" b="1" i="1" dirty="0" smtClean="0">
                <a:solidFill>
                  <a:schemeClr val="bg2"/>
                </a:solidFill>
              </a:rPr>
              <a:t>Oblasti sociální:</a:t>
            </a:r>
            <a:endParaRPr lang="cs-CZ" sz="2700" dirty="0" smtClean="0">
              <a:solidFill>
                <a:schemeClr val="bg2"/>
              </a:solidFill>
            </a:endParaRPr>
          </a:p>
          <a:p>
            <a:pPr algn="just">
              <a:spcBef>
                <a:spcPts val="300"/>
              </a:spcBef>
              <a:buNone/>
            </a:pPr>
            <a:r>
              <a:rPr lang="cs-CZ" sz="2700" dirty="0" smtClean="0">
                <a:solidFill>
                  <a:schemeClr val="bg2"/>
                </a:solidFill>
              </a:rPr>
              <a:t>– snaha o udržování sociální jistoty, poskytování vhodné zdravotní péče,</a:t>
            </a:r>
          </a:p>
          <a:p>
            <a:pPr algn="just">
              <a:spcBef>
                <a:spcPts val="600"/>
              </a:spcBef>
              <a:buNone/>
            </a:pPr>
            <a:r>
              <a:rPr lang="cs-CZ" sz="2700" dirty="0" smtClean="0">
                <a:solidFill>
                  <a:schemeClr val="bg2"/>
                </a:solidFill>
              </a:rPr>
              <a:t>–  poskytování pojištění nad rámec zákonných povinností, </a:t>
            </a:r>
          </a:p>
          <a:p>
            <a:pPr algn="just">
              <a:spcBef>
                <a:spcPts val="600"/>
              </a:spcBef>
              <a:buNone/>
            </a:pPr>
            <a:r>
              <a:rPr lang="cs-CZ" sz="2700" dirty="0" smtClean="0">
                <a:solidFill>
                  <a:schemeClr val="bg2"/>
                </a:solidFill>
              </a:rPr>
              <a:t>–  poskytování různých sociálních služeb.</a:t>
            </a: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   ŘÍZENÍ LIDSKÝCH ZDROJŮ 			</a:t>
            </a:r>
            <a:r>
              <a:rPr lang="cs-CZ" sz="1500" b="1" i="1" dirty="0">
                <a:latin typeface="Arial" pitchFamily="34" charset="0"/>
                <a:cs typeface="Arial" pitchFamily="34" charset="0"/>
              </a:rPr>
              <a:t>			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KPEM SU 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28596" y="609600"/>
            <a:ext cx="8463884" cy="533384"/>
          </a:xfrm>
        </p:spPr>
        <p:txBody>
          <a:bodyPr/>
          <a:lstStyle/>
          <a:p>
            <a:pPr>
              <a:defRPr/>
            </a:pPr>
            <a:r>
              <a:rPr lang="ro-RO" sz="3100" b="1" dirty="0" smtClean="0">
                <a:solidFill>
                  <a:schemeClr val="bg2"/>
                </a:solidFill>
                <a:effectLst/>
                <a:latin typeface="+mn-lt"/>
              </a:rPr>
              <a:t>NORMY chování subjektů i objektů ŘLZ</a:t>
            </a:r>
            <a:endParaRPr lang="ro-RO" sz="3100" b="1" dirty="0">
              <a:solidFill>
                <a:schemeClr val="bg2"/>
              </a:solidFill>
              <a:effectLst/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610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91500"/>
                            </p:stCondLst>
                            <p:childTnLst>
                              <p:par>
                                <p:cTn id="20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22000"/>
                            </p:stCondLst>
                            <p:childTnLst>
                              <p:par>
                                <p:cTn id="2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17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17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2500"/>
                            </p:stCondLst>
                            <p:childTnLst>
                              <p:par>
                                <p:cTn id="30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17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17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83000"/>
                            </p:stCondLst>
                            <p:childTnLst>
                              <p:par>
                                <p:cTn id="3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174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174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13500"/>
                            </p:stCondLst>
                            <p:childTnLst>
                              <p:par>
                                <p:cTn id="40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174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174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9" grpId="0" build="p" autoUpdateAnimBg="0" advAuto="3000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51520" y="1484784"/>
            <a:ext cx="8640960" cy="5112568"/>
          </a:xfrm>
        </p:spPr>
        <p:txBody>
          <a:bodyPr/>
          <a:lstStyle/>
          <a:p>
            <a:pPr algn="just">
              <a:buNone/>
            </a:pPr>
            <a:r>
              <a:rPr lang="cs-CZ" sz="2700" b="1" i="1" dirty="0" smtClean="0">
                <a:solidFill>
                  <a:schemeClr val="bg2"/>
                </a:solidFill>
              </a:rPr>
              <a:t>Oblasti zaměstnaneckých organizací </a:t>
            </a:r>
            <a:endParaRPr lang="cs-CZ" sz="2700" dirty="0" smtClean="0">
              <a:solidFill>
                <a:schemeClr val="bg2"/>
              </a:solidFill>
            </a:endParaRPr>
          </a:p>
          <a:p>
            <a:pPr marL="0" indent="0" algn="just">
              <a:buNone/>
            </a:pPr>
            <a:r>
              <a:rPr lang="cs-CZ" sz="2700" dirty="0" smtClean="0">
                <a:solidFill>
                  <a:schemeClr val="bg2"/>
                </a:solidFill>
              </a:rPr>
              <a:t>– možnost členství v zaměstnanecké organizaci hájící zájmy pracovníků. </a:t>
            </a:r>
          </a:p>
          <a:p>
            <a:pPr algn="just">
              <a:buNone/>
            </a:pPr>
            <a:endParaRPr lang="cs-CZ" sz="600" dirty="0" smtClean="0">
              <a:solidFill>
                <a:schemeClr val="bg2"/>
              </a:solidFill>
            </a:endParaRPr>
          </a:p>
          <a:p>
            <a:pPr algn="ctr">
              <a:buNone/>
            </a:pPr>
            <a:r>
              <a:rPr lang="cs-CZ" sz="3300" b="1" dirty="0" smtClean="0">
                <a:solidFill>
                  <a:schemeClr val="bg2"/>
                </a:solidFill>
              </a:rPr>
              <a:t>KULTURA organizace</a:t>
            </a:r>
          </a:p>
          <a:p>
            <a:pPr marL="0" indent="0" algn="just">
              <a:spcBef>
                <a:spcPts val="1800"/>
              </a:spcBef>
              <a:buNone/>
            </a:pPr>
            <a:r>
              <a:rPr lang="cs-CZ" sz="2700" dirty="0" smtClean="0">
                <a:solidFill>
                  <a:schemeClr val="bg2"/>
                </a:solidFill>
              </a:rPr>
              <a:t>Pojem </a:t>
            </a:r>
            <a:r>
              <a:rPr lang="cs-CZ" sz="2700" b="1" dirty="0" smtClean="0">
                <a:solidFill>
                  <a:schemeClr val="bg2"/>
                </a:solidFill>
              </a:rPr>
              <a:t>„kultura“ </a:t>
            </a:r>
            <a:r>
              <a:rPr lang="cs-CZ" sz="2700" dirty="0" smtClean="0">
                <a:solidFill>
                  <a:schemeClr val="bg2"/>
                </a:solidFill>
              </a:rPr>
              <a:t>je v moderních společenských vědách chápán jako </a:t>
            </a:r>
            <a:r>
              <a:rPr lang="cs-CZ" sz="2700" b="1" dirty="0" smtClean="0">
                <a:solidFill>
                  <a:schemeClr val="bg2"/>
                </a:solidFill>
              </a:rPr>
              <a:t>vnášení lidského ducha a umu do věcí a lidí.</a:t>
            </a:r>
            <a:r>
              <a:rPr lang="cs-CZ" sz="2700" dirty="0" smtClean="0">
                <a:solidFill>
                  <a:schemeClr val="bg2"/>
                </a:solidFill>
              </a:rPr>
              <a:t> </a:t>
            </a:r>
          </a:p>
          <a:p>
            <a:pPr marL="0" indent="0" algn="just"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– </a:t>
            </a:r>
            <a:r>
              <a:rPr lang="cs-CZ" sz="2750" dirty="0" smtClean="0">
                <a:solidFill>
                  <a:schemeClr val="bg2"/>
                </a:solidFill>
              </a:rPr>
              <a:t>Pod pojmem </a:t>
            </a:r>
            <a:r>
              <a:rPr lang="cs-CZ" sz="2750" b="1" u="sng" dirty="0" smtClean="0">
                <a:solidFill>
                  <a:schemeClr val="bg2"/>
                </a:solidFill>
              </a:rPr>
              <a:t>podniková</a:t>
            </a:r>
            <a:r>
              <a:rPr lang="cs-CZ" sz="2750" dirty="0" smtClean="0">
                <a:solidFill>
                  <a:schemeClr val="bg2"/>
                </a:solidFill>
              </a:rPr>
              <a:t> </a:t>
            </a:r>
            <a:r>
              <a:rPr lang="cs-CZ" sz="2500" dirty="0" smtClean="0">
                <a:solidFill>
                  <a:schemeClr val="bg2"/>
                </a:solidFill>
              </a:rPr>
              <a:t>(firemní) </a:t>
            </a:r>
            <a:r>
              <a:rPr lang="cs-CZ" sz="2750" b="1" u="sng" dirty="0" smtClean="0">
                <a:solidFill>
                  <a:schemeClr val="bg2"/>
                </a:solidFill>
              </a:rPr>
              <a:t>kultura</a:t>
            </a:r>
            <a:r>
              <a:rPr lang="cs-CZ" sz="2750" dirty="0" smtClean="0">
                <a:solidFill>
                  <a:schemeClr val="bg2"/>
                </a:solidFill>
              </a:rPr>
              <a:t> je chápáno </a:t>
            </a:r>
            <a:r>
              <a:rPr lang="cs-CZ" sz="2750" u="sng" dirty="0" smtClean="0">
                <a:solidFill>
                  <a:schemeClr val="bg2"/>
                </a:solidFill>
              </a:rPr>
              <a:t>typické jednání, uvažování a vystupování členů firmy. </a:t>
            </a:r>
            <a:r>
              <a:rPr lang="cs-CZ" sz="2750" dirty="0" smtClean="0">
                <a:solidFill>
                  <a:schemeClr val="bg2"/>
                </a:solidFill>
              </a:rPr>
              <a:t>Interpretaci zejména v hodnocení, postojích, přístupech, chování a v loajalitě.</a:t>
            </a:r>
          </a:p>
          <a:p>
            <a:pPr algn="just">
              <a:buNone/>
            </a:pPr>
            <a:endParaRPr lang="cs-CZ" sz="2750" dirty="0" smtClean="0">
              <a:solidFill>
                <a:schemeClr val="bg2"/>
              </a:solidFill>
            </a:endParaRPr>
          </a:p>
          <a:p>
            <a:pPr algn="just">
              <a:buNone/>
            </a:pPr>
            <a:endParaRPr lang="cs-CZ" sz="2750" dirty="0" smtClean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   ŘÍZENÍ LIDSKÝCH ZDROJŮ 			</a:t>
            </a:r>
            <a:r>
              <a:rPr lang="cs-CZ" sz="1500" b="1" i="1" dirty="0">
                <a:latin typeface="Arial" pitchFamily="34" charset="0"/>
                <a:cs typeface="Arial" pitchFamily="34" charset="0"/>
              </a:rPr>
              <a:t>			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KPEM SU 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71472" y="609600"/>
            <a:ext cx="8321008" cy="803176"/>
          </a:xfrm>
        </p:spPr>
        <p:txBody>
          <a:bodyPr/>
          <a:lstStyle/>
          <a:p>
            <a:pPr>
              <a:defRPr/>
            </a:pPr>
            <a:r>
              <a:rPr lang="ro-RO" sz="3200" b="1" dirty="0" smtClean="0">
                <a:solidFill>
                  <a:schemeClr val="bg2"/>
                </a:solidFill>
                <a:effectLst/>
                <a:latin typeface="+mn-lt"/>
              </a:rPr>
              <a:t>NORMY chování subjektů i objektů ŘLZ</a:t>
            </a:r>
            <a:endParaRPr lang="ro-RO" sz="3200" b="1" dirty="0">
              <a:solidFill>
                <a:schemeClr val="bg2"/>
              </a:solidFill>
              <a:effectLst/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610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91500"/>
                            </p:stCondLst>
                            <p:childTnLst>
                              <p:par>
                                <p:cTn id="20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17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17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22000"/>
                            </p:stCondLst>
                            <p:childTnLst>
                              <p:par>
                                <p:cTn id="2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17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17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9" grpId="0" build="p" autoUpdateAnimBg="0" advAuto="3000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14282" y="1556792"/>
            <a:ext cx="8715436" cy="5086918"/>
          </a:xfrm>
        </p:spPr>
        <p:txBody>
          <a:bodyPr/>
          <a:lstStyle/>
          <a:p>
            <a:pPr algn="just">
              <a:spcBef>
                <a:spcPts val="600"/>
              </a:spcBef>
              <a:buNone/>
            </a:pPr>
            <a:r>
              <a:rPr lang="cs-CZ" sz="2750" dirty="0" smtClean="0">
                <a:solidFill>
                  <a:schemeClr val="bg2"/>
                </a:solidFill>
              </a:rPr>
              <a:t>Je třeba podotknout, že </a:t>
            </a:r>
            <a:r>
              <a:rPr lang="cs-CZ" sz="2750" b="1" dirty="0" smtClean="0">
                <a:solidFill>
                  <a:schemeClr val="bg2"/>
                </a:solidFill>
              </a:rPr>
              <a:t>každá organizace </a:t>
            </a:r>
            <a:r>
              <a:rPr lang="cs-CZ" sz="2500" dirty="0" smtClean="0">
                <a:solidFill>
                  <a:schemeClr val="bg2"/>
                </a:solidFill>
              </a:rPr>
              <a:t>(podnik, firma) </a:t>
            </a:r>
            <a:r>
              <a:rPr lang="cs-CZ" sz="2750" dirty="0" smtClean="0">
                <a:solidFill>
                  <a:schemeClr val="bg2"/>
                </a:solidFill>
              </a:rPr>
              <a:t>má </a:t>
            </a:r>
            <a:r>
              <a:rPr lang="cs-CZ" sz="2750" b="1" u="sng" dirty="0" smtClean="0">
                <a:solidFill>
                  <a:schemeClr val="bg2"/>
                </a:solidFill>
              </a:rPr>
              <a:t>svou specifickou a neopakovatelnou kulturu</a:t>
            </a:r>
            <a:r>
              <a:rPr lang="cs-CZ" sz="2750" dirty="0" smtClean="0">
                <a:solidFill>
                  <a:schemeClr val="bg2"/>
                </a:solidFill>
              </a:rPr>
              <a:t>, která se projevuje ve způsobech rozhodování manažerů, v realizaci činností, ve formách vzájemné komunikace, náhledu zaměstnanců na vnitropodnikové skutečnosti atd.</a:t>
            </a:r>
          </a:p>
          <a:p>
            <a:pPr algn="just" eaLnBrk="1" hangingPunct="1">
              <a:spcBef>
                <a:spcPts val="1200"/>
              </a:spcBef>
              <a:buNone/>
              <a:defRPr/>
            </a:pPr>
            <a:r>
              <a:rPr lang="cs-CZ" sz="2750" dirty="0" smtClean="0">
                <a:solidFill>
                  <a:schemeClr val="bg2"/>
                </a:solidFill>
              </a:rPr>
              <a:t>Jedná se o souhrn </a:t>
            </a:r>
            <a:r>
              <a:rPr lang="cs-CZ" sz="2750" b="1" dirty="0" smtClean="0">
                <a:solidFill>
                  <a:schemeClr val="bg2"/>
                </a:solidFill>
              </a:rPr>
              <a:t>představ, přístupů a hodnot</a:t>
            </a:r>
            <a:r>
              <a:rPr lang="cs-CZ" sz="2750" dirty="0" smtClean="0">
                <a:solidFill>
                  <a:schemeClr val="bg2"/>
                </a:solidFill>
              </a:rPr>
              <a:t> ve firmě všeobecně sdílených a relativně dlouhodobě udržovaných. </a:t>
            </a:r>
          </a:p>
          <a:p>
            <a:pPr algn="just" eaLnBrk="1" hangingPunct="1">
              <a:spcBef>
                <a:spcPts val="1200"/>
              </a:spcBef>
              <a:buNone/>
              <a:defRPr/>
            </a:pPr>
            <a:r>
              <a:rPr lang="cs-CZ" sz="2750" dirty="0" smtClean="0">
                <a:solidFill>
                  <a:schemeClr val="bg2"/>
                </a:solidFill>
              </a:rPr>
              <a:t>Projevuje se </a:t>
            </a:r>
            <a:r>
              <a:rPr lang="cs-CZ" sz="2750" b="1" dirty="0" smtClean="0">
                <a:solidFill>
                  <a:schemeClr val="bg2"/>
                </a:solidFill>
              </a:rPr>
              <a:t>navenek jako forma společenského styku </a:t>
            </a:r>
            <a:r>
              <a:rPr lang="cs-CZ" sz="2750" dirty="0" smtClean="0">
                <a:solidFill>
                  <a:schemeClr val="bg2"/>
                </a:solidFill>
              </a:rPr>
              <a:t>mezi spolupracovníky a ve společně udržovaných zvycích, obyčejích, pravidlech a materiálním vybavení. </a:t>
            </a: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   ŘÍZENÍ LIDSKÝCH ZDROJŮ 			</a:t>
            </a:r>
            <a:r>
              <a:rPr lang="cs-CZ" sz="1500" b="1" i="1" dirty="0">
                <a:latin typeface="Arial" pitchFamily="34" charset="0"/>
                <a:cs typeface="Arial" pitchFamily="34" charset="0"/>
              </a:rPr>
              <a:t>			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KPEM SU 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57158" y="764704"/>
            <a:ext cx="8535322" cy="521156"/>
          </a:xfrm>
        </p:spPr>
        <p:txBody>
          <a:bodyPr/>
          <a:lstStyle/>
          <a:p>
            <a:pPr>
              <a:defRPr/>
            </a:pPr>
            <a:r>
              <a:rPr lang="pl-PL" sz="3200" b="1" dirty="0" smtClean="0">
                <a:solidFill>
                  <a:schemeClr val="bg2"/>
                </a:solidFill>
                <a:effectLst/>
                <a:latin typeface="+mn-lt"/>
              </a:rPr>
              <a:t>Podniková KULTURA</a:t>
            </a:r>
            <a:endParaRPr lang="ro-RO" sz="3200" b="1" dirty="0">
              <a:solidFill>
                <a:schemeClr val="bg2"/>
              </a:solidFill>
              <a:effectLst/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60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910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9" grpId="0" build="p" autoUpdateAnimBg="0" advAuto="3000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14282" y="1484784"/>
            <a:ext cx="8715436" cy="5158926"/>
          </a:xfrm>
        </p:spPr>
        <p:txBody>
          <a:bodyPr/>
          <a:lstStyle/>
          <a:p>
            <a:pPr algn="just" eaLnBrk="1" hangingPunct="1">
              <a:spcBef>
                <a:spcPts val="600"/>
              </a:spcBef>
              <a:buNone/>
              <a:defRPr/>
            </a:pPr>
            <a:r>
              <a:rPr lang="cs-CZ" sz="2800" dirty="0" smtClean="0">
                <a:solidFill>
                  <a:schemeClr val="bg2"/>
                </a:solidFill>
              </a:rPr>
              <a:t>Může být </a:t>
            </a:r>
            <a:r>
              <a:rPr lang="cs-CZ" sz="2800" b="1" dirty="0" smtClean="0">
                <a:solidFill>
                  <a:schemeClr val="bg2"/>
                </a:solidFill>
              </a:rPr>
              <a:t>vytvořena spontánně </a:t>
            </a:r>
            <a:r>
              <a:rPr lang="cs-CZ" sz="2800" u="sng" dirty="0" smtClean="0">
                <a:solidFill>
                  <a:schemeClr val="bg2"/>
                </a:solidFill>
              </a:rPr>
              <a:t>nebo</a:t>
            </a:r>
            <a:r>
              <a:rPr lang="cs-CZ" sz="2800" b="1" dirty="0" smtClean="0">
                <a:solidFill>
                  <a:schemeClr val="bg2"/>
                </a:solidFill>
              </a:rPr>
              <a:t> </a:t>
            </a:r>
            <a:r>
              <a:rPr lang="cs-CZ" sz="2800" dirty="0" smtClean="0">
                <a:solidFill>
                  <a:schemeClr val="bg2"/>
                </a:solidFill>
              </a:rPr>
              <a:t>je výsledkem </a:t>
            </a:r>
            <a:r>
              <a:rPr lang="cs-CZ" sz="2800" b="1" dirty="0" smtClean="0">
                <a:solidFill>
                  <a:schemeClr val="bg2"/>
                </a:solidFill>
              </a:rPr>
              <a:t>cílevědomého působení managementu firmy</a:t>
            </a:r>
            <a:r>
              <a:rPr lang="cs-CZ" sz="2800" dirty="0" smtClean="0">
                <a:solidFill>
                  <a:schemeClr val="bg2"/>
                </a:solidFill>
              </a:rPr>
              <a:t>. </a:t>
            </a:r>
          </a:p>
          <a:p>
            <a:pPr algn="just" eaLnBrk="1" hangingPunct="1">
              <a:spcBef>
                <a:spcPts val="600"/>
              </a:spcBef>
              <a:buNone/>
              <a:defRPr/>
            </a:pPr>
            <a:r>
              <a:rPr lang="cs-CZ" sz="2800" dirty="0" smtClean="0">
                <a:solidFill>
                  <a:schemeClr val="bg2"/>
                </a:solidFill>
              </a:rPr>
              <a:t>Má </a:t>
            </a:r>
            <a:r>
              <a:rPr lang="cs-CZ" sz="2800" b="1" dirty="0" smtClean="0">
                <a:solidFill>
                  <a:schemeClr val="bg2"/>
                </a:solidFill>
              </a:rPr>
              <a:t>přechodný</a:t>
            </a:r>
            <a:r>
              <a:rPr lang="cs-CZ" sz="2800" dirty="0" smtClean="0">
                <a:solidFill>
                  <a:schemeClr val="bg2"/>
                </a:solidFill>
              </a:rPr>
              <a:t> – </a:t>
            </a:r>
            <a:r>
              <a:rPr lang="cs-CZ" sz="2800" b="1" dirty="0" smtClean="0">
                <a:solidFill>
                  <a:schemeClr val="bg2"/>
                </a:solidFill>
              </a:rPr>
              <a:t>dynamický - charakter </a:t>
            </a:r>
            <a:r>
              <a:rPr lang="cs-CZ" sz="2800" dirty="0" smtClean="0">
                <a:solidFill>
                  <a:schemeClr val="bg2"/>
                </a:solidFill>
              </a:rPr>
              <a:t>a je ovlivňována neustálou konfrontací s podnikatelskými prioritami a vnějším prostředím.</a:t>
            </a:r>
          </a:p>
          <a:p>
            <a:pPr algn="just" eaLnBrk="1" hangingPunct="1">
              <a:spcBef>
                <a:spcPts val="600"/>
              </a:spcBef>
              <a:buNone/>
              <a:defRPr/>
            </a:pPr>
            <a:r>
              <a:rPr lang="cs-CZ" sz="2750" b="1" dirty="0" smtClean="0">
                <a:solidFill>
                  <a:schemeClr val="bg2"/>
                </a:solidFill>
              </a:rPr>
              <a:t>Vzniká a rozvíjí se v určitém konkrétním čase a místě</a:t>
            </a:r>
            <a:r>
              <a:rPr lang="cs-CZ" sz="2750" dirty="0" smtClean="0">
                <a:solidFill>
                  <a:schemeClr val="bg2"/>
                </a:solidFill>
              </a:rPr>
              <a:t>, přičemž zvolená řešení, postupy, pravidla a normy se vyhodnocují </a:t>
            </a:r>
            <a:r>
              <a:rPr lang="cs-CZ" sz="2750" u="sng" dirty="0" smtClean="0">
                <a:solidFill>
                  <a:schemeClr val="bg2"/>
                </a:solidFill>
              </a:rPr>
              <a:t>ve vztahu k formulovaným cílům organizace.</a:t>
            </a:r>
            <a:endParaRPr lang="cs-CZ" sz="2750" dirty="0" smtClean="0">
              <a:solidFill>
                <a:schemeClr val="bg2"/>
              </a:solidFill>
            </a:endParaRPr>
          </a:p>
          <a:p>
            <a:pPr algn="just" eaLnBrk="1" hangingPunct="1">
              <a:spcBef>
                <a:spcPts val="1200"/>
              </a:spcBef>
              <a:buNone/>
              <a:defRPr/>
            </a:pPr>
            <a:r>
              <a:rPr lang="cs-CZ" sz="2800" b="1" dirty="0" smtClean="0">
                <a:solidFill>
                  <a:schemeClr val="bg2"/>
                </a:solidFill>
              </a:rPr>
              <a:t>Hodnoty</a:t>
            </a:r>
            <a:r>
              <a:rPr lang="cs-CZ" sz="2800" dirty="0" smtClean="0">
                <a:solidFill>
                  <a:schemeClr val="bg2"/>
                </a:solidFill>
              </a:rPr>
              <a:t> můžeme definovat jako </a:t>
            </a:r>
            <a:r>
              <a:rPr lang="cs-CZ" sz="2800" u="sng" dirty="0" smtClean="0">
                <a:solidFill>
                  <a:schemeClr val="bg2"/>
                </a:solidFill>
              </a:rPr>
              <a:t>materiální a nemateriální skutečnost</a:t>
            </a:r>
            <a:r>
              <a:rPr lang="cs-CZ" sz="2800" dirty="0" smtClean="0">
                <a:solidFill>
                  <a:schemeClr val="bg2"/>
                </a:solidFill>
              </a:rPr>
              <a:t>i, které dané společenství i jednotlivec </a:t>
            </a:r>
            <a:r>
              <a:rPr lang="cs-CZ" sz="2800" b="1" dirty="0" smtClean="0">
                <a:solidFill>
                  <a:schemeClr val="bg2"/>
                </a:solidFill>
              </a:rPr>
              <a:t>považuje za důležité a o jejichž dosažení usilují.</a:t>
            </a:r>
            <a:endParaRPr lang="cs-CZ" sz="2800" dirty="0" smtClean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   ŘÍZENÍ LIDSKÝCH ZDROJŮ 			</a:t>
            </a:r>
            <a:r>
              <a:rPr lang="cs-CZ" sz="1500" b="1" i="1" dirty="0">
                <a:latin typeface="Arial" pitchFamily="34" charset="0"/>
                <a:cs typeface="Arial" pitchFamily="34" charset="0"/>
              </a:rPr>
              <a:t>			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KPEM SU 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57158" y="609600"/>
            <a:ext cx="8535322" cy="731168"/>
          </a:xfrm>
        </p:spPr>
        <p:txBody>
          <a:bodyPr/>
          <a:lstStyle/>
          <a:p>
            <a:pPr>
              <a:defRPr/>
            </a:pPr>
            <a:r>
              <a:rPr lang="pl-PL" sz="3200" b="1" dirty="0" smtClean="0">
                <a:solidFill>
                  <a:schemeClr val="bg2"/>
                </a:solidFill>
                <a:effectLst/>
                <a:latin typeface="+mn-lt"/>
              </a:rPr>
              <a:t>Podniková KULTURA</a:t>
            </a:r>
            <a:endParaRPr lang="ro-RO" sz="3200" b="1" dirty="0">
              <a:solidFill>
                <a:schemeClr val="bg2"/>
              </a:solidFill>
              <a:effectLst/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60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210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1500"/>
                            </p:stCondLst>
                            <p:childTnLst>
                              <p:par>
                                <p:cTn id="20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9" grpId="0" build="p" autoUpdateAnimBg="0" advAuto="3000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14282" y="1700808"/>
            <a:ext cx="8715436" cy="4942902"/>
          </a:xfrm>
        </p:spPr>
        <p:txBody>
          <a:bodyPr/>
          <a:lstStyle/>
          <a:p>
            <a:pPr marL="0" indent="0" algn="just">
              <a:spcBef>
                <a:spcPts val="0"/>
              </a:spcBef>
              <a:buClr>
                <a:schemeClr val="bg2"/>
              </a:buClr>
              <a:buNone/>
            </a:pPr>
            <a:r>
              <a:rPr lang="cs-CZ" sz="2800" b="1" dirty="0" smtClean="0">
                <a:solidFill>
                  <a:schemeClr val="bg2"/>
                </a:solidFill>
              </a:rPr>
              <a:t>Podniková kultura </a:t>
            </a:r>
            <a:r>
              <a:rPr lang="cs-CZ" sz="2800" u="sng" dirty="0" smtClean="0">
                <a:solidFill>
                  <a:schemeClr val="bg2"/>
                </a:solidFill>
              </a:rPr>
              <a:t>velmi úzce souvisí</a:t>
            </a:r>
            <a:r>
              <a:rPr lang="cs-CZ" sz="2800" dirty="0" smtClean="0">
                <a:solidFill>
                  <a:schemeClr val="bg2"/>
                </a:solidFill>
              </a:rPr>
              <a:t> s </a:t>
            </a:r>
            <a:r>
              <a:rPr lang="cs-CZ" sz="2800" b="1" dirty="0" smtClean="0">
                <a:solidFill>
                  <a:schemeClr val="bg2"/>
                </a:solidFill>
              </a:rPr>
              <a:t>podnikovou filozofií:</a:t>
            </a:r>
          </a:p>
          <a:p>
            <a:pPr algn="just">
              <a:spcBef>
                <a:spcPts val="0"/>
              </a:spcBef>
              <a:buClr>
                <a:schemeClr val="bg2"/>
              </a:buClr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		– ovlivňuje její tvorbu,</a:t>
            </a:r>
          </a:p>
          <a:p>
            <a:pPr algn="just">
              <a:spcBef>
                <a:spcPts val="0"/>
              </a:spcBef>
              <a:buClr>
                <a:schemeClr val="bg2"/>
              </a:buClr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		– zpětně je touto podnikovou filozofií ovlivňována,</a:t>
            </a:r>
          </a:p>
          <a:p>
            <a:pPr algn="just">
              <a:spcBef>
                <a:spcPts val="0"/>
              </a:spcBef>
              <a:buClr>
                <a:schemeClr val="bg2"/>
              </a:buClr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		– určuje základní cíle, zásady, formy a metody ŘLZ.</a:t>
            </a:r>
          </a:p>
          <a:p>
            <a:pPr algn="just">
              <a:spcBef>
                <a:spcPts val="600"/>
              </a:spcBef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– </a:t>
            </a:r>
            <a:r>
              <a:rPr lang="cs-CZ" sz="2800" b="1" dirty="0" smtClean="0">
                <a:solidFill>
                  <a:schemeClr val="bg2"/>
                </a:solidFill>
              </a:rPr>
              <a:t>Zvolená řešení, postupy a normy se vyhodnocují jednak ve vztahu k cílům a strategii firmy</a:t>
            </a:r>
            <a:r>
              <a:rPr lang="cs-CZ" sz="2800" dirty="0" smtClean="0">
                <a:solidFill>
                  <a:schemeClr val="bg2"/>
                </a:solidFill>
              </a:rPr>
              <a:t> a také vzhledem k širšímu ekonomickému a sociálnímu okolí, </a:t>
            </a:r>
            <a:br>
              <a:rPr lang="cs-CZ" sz="2800" dirty="0" smtClean="0">
                <a:solidFill>
                  <a:schemeClr val="bg2"/>
                </a:solidFill>
              </a:rPr>
            </a:br>
            <a:r>
              <a:rPr lang="pt-BR" sz="2800" u="sng" dirty="0" smtClean="0">
                <a:solidFill>
                  <a:schemeClr val="bg2"/>
                </a:solidFill>
              </a:rPr>
              <a:t>s ohledem na kulturní tradice a zvyklosti</a:t>
            </a:r>
            <a:r>
              <a:rPr lang="pt-BR" sz="2800" dirty="0" smtClean="0">
                <a:solidFill>
                  <a:schemeClr val="bg2"/>
                </a:solidFill>
              </a:rPr>
              <a:t>.</a:t>
            </a:r>
            <a:endParaRPr lang="cs-CZ" sz="2800" dirty="0" smtClean="0">
              <a:solidFill>
                <a:schemeClr val="bg2"/>
              </a:solidFill>
            </a:endParaRPr>
          </a:p>
          <a:p>
            <a:pPr algn="just">
              <a:spcBef>
                <a:spcPts val="600"/>
              </a:spcBef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– Velmi podstatným faktorem je </a:t>
            </a:r>
            <a:r>
              <a:rPr lang="cs-CZ" sz="2800" b="1" dirty="0" smtClean="0">
                <a:solidFill>
                  <a:schemeClr val="bg2"/>
                </a:solidFill>
              </a:rPr>
              <a:t>ochota zaměstnanců přijmout a akceptovat nové postupy a normy.</a:t>
            </a:r>
          </a:p>
          <a:p>
            <a:pPr algn="just">
              <a:spcBef>
                <a:spcPts val="0"/>
              </a:spcBef>
              <a:buClr>
                <a:schemeClr val="bg2"/>
              </a:buClr>
              <a:buNone/>
            </a:pPr>
            <a:endParaRPr lang="cs-CZ" sz="2800" dirty="0" smtClean="0">
              <a:solidFill>
                <a:schemeClr val="bg2"/>
              </a:solidFill>
            </a:endParaRPr>
          </a:p>
          <a:p>
            <a:pPr algn="just">
              <a:spcBef>
                <a:spcPts val="0"/>
              </a:spcBef>
              <a:buClr>
                <a:schemeClr val="bg2"/>
              </a:buClr>
              <a:buNone/>
            </a:pPr>
            <a:endParaRPr lang="cs-CZ" sz="2800" dirty="0" smtClean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   ŘÍZENÍ LIDSKÝCH ZDROJŮ 			</a:t>
            </a:r>
            <a:r>
              <a:rPr lang="cs-CZ" sz="1500" b="1" i="1" dirty="0">
                <a:latin typeface="Arial" pitchFamily="34" charset="0"/>
                <a:cs typeface="Arial" pitchFamily="34" charset="0"/>
              </a:rPr>
              <a:t>			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KPEM SU 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Nadpis 3"/>
          <p:cNvSpPr>
            <a:spLocks noGrp="1"/>
          </p:cNvSpPr>
          <p:nvPr>
            <p:ph type="title"/>
          </p:nvPr>
        </p:nvSpPr>
        <p:spPr>
          <a:xfrm>
            <a:off x="357158" y="609600"/>
            <a:ext cx="8536016" cy="962012"/>
          </a:xfrm>
        </p:spPr>
        <p:txBody>
          <a:bodyPr/>
          <a:lstStyle/>
          <a:p>
            <a:pPr>
              <a:defRPr/>
            </a:pPr>
            <a:r>
              <a:rPr lang="pl-PL" sz="3000" b="1" dirty="0" smtClean="0">
                <a:solidFill>
                  <a:schemeClr val="bg2"/>
                </a:solidFill>
                <a:effectLst/>
                <a:latin typeface="+mn-lt"/>
              </a:rPr>
              <a:t>VZTAH podnikové FILOZOFIE </a:t>
            </a:r>
            <a:br>
              <a:rPr lang="pl-PL" sz="3000" b="1" dirty="0" smtClean="0">
                <a:solidFill>
                  <a:schemeClr val="bg2"/>
                </a:solidFill>
                <a:effectLst/>
                <a:latin typeface="+mn-lt"/>
              </a:rPr>
            </a:br>
            <a:r>
              <a:rPr lang="pl-PL" sz="3000" b="1" dirty="0" smtClean="0">
                <a:solidFill>
                  <a:schemeClr val="bg2"/>
                </a:solidFill>
                <a:effectLst/>
                <a:latin typeface="+mn-lt"/>
              </a:rPr>
              <a:t>a podnikové KULTURY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60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210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81500"/>
                            </p:stCondLst>
                            <p:childTnLst>
                              <p:par>
                                <p:cTn id="20" presetID="2" presetClass="entr" presetSubtype="1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42000"/>
                            </p:stCondLst>
                            <p:childTnLst>
                              <p:par>
                                <p:cTn id="2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17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17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72500"/>
                            </p:stCondLst>
                            <p:childTnLst>
                              <p:par>
                                <p:cTn id="30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17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17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9" grpId="0" build="p" autoUpdateAnimBg="0" advAuto="3000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14282" y="1484784"/>
            <a:ext cx="8643998" cy="5158926"/>
          </a:xfrm>
        </p:spPr>
        <p:txBody>
          <a:bodyPr/>
          <a:lstStyle/>
          <a:p>
            <a:pPr algn="just" eaLnBrk="1" hangingPunct="1">
              <a:buClr>
                <a:schemeClr val="tx1"/>
              </a:buClr>
              <a:buNone/>
              <a:defRPr/>
            </a:pPr>
            <a:r>
              <a:rPr lang="cs-CZ" sz="2750" dirty="0" smtClean="0">
                <a:solidFill>
                  <a:schemeClr val="bg2"/>
                </a:solidFill>
              </a:rPr>
              <a:t>– Podniková kultura se skládá </a:t>
            </a:r>
            <a:r>
              <a:rPr lang="cs-CZ" sz="2750" u="sng" dirty="0" smtClean="0">
                <a:solidFill>
                  <a:schemeClr val="bg2"/>
                </a:solidFill>
              </a:rPr>
              <a:t>ze tří hierarchicky uspořádaných rovi</a:t>
            </a:r>
            <a:r>
              <a:rPr lang="cs-CZ" sz="2750" dirty="0" smtClean="0">
                <a:solidFill>
                  <a:schemeClr val="bg2"/>
                </a:solidFill>
              </a:rPr>
              <a:t>n:</a:t>
            </a:r>
          </a:p>
          <a:p>
            <a:pPr marL="457200" indent="-457200" algn="just" eaLnBrk="1" hangingPunct="1">
              <a:buClr>
                <a:schemeClr val="tx1"/>
              </a:buClr>
              <a:buNone/>
              <a:defRPr/>
            </a:pPr>
            <a:r>
              <a:rPr lang="cs-CZ" sz="2750" b="1" dirty="0" smtClean="0">
                <a:solidFill>
                  <a:schemeClr val="bg2"/>
                </a:solidFill>
              </a:rPr>
              <a:t>1) Vnímatelné atributy</a:t>
            </a:r>
            <a:r>
              <a:rPr lang="cs-CZ" sz="2750" dirty="0" smtClean="0">
                <a:solidFill>
                  <a:schemeClr val="bg2"/>
                </a:solidFill>
              </a:rPr>
              <a:t> – vše, co </a:t>
            </a:r>
            <a:r>
              <a:rPr lang="cs-CZ" sz="2750" u="sng" dirty="0" smtClean="0">
                <a:solidFill>
                  <a:schemeClr val="bg2"/>
                </a:solidFill>
              </a:rPr>
              <a:t>zjevně působí</a:t>
            </a:r>
            <a:r>
              <a:rPr lang="cs-CZ" sz="2750" dirty="0" smtClean="0">
                <a:solidFill>
                  <a:schemeClr val="bg2"/>
                </a:solidFill>
              </a:rPr>
              <a:t> na pracovníky firmy i na externí partnery:</a:t>
            </a:r>
          </a:p>
          <a:p>
            <a:pPr marL="457200" indent="-457200" algn="just" eaLnBrk="1" hangingPunct="1">
              <a:spcBef>
                <a:spcPts val="300"/>
              </a:spcBef>
              <a:buClr>
                <a:schemeClr val="tx1"/>
              </a:buClr>
              <a:buNone/>
              <a:defRPr/>
            </a:pPr>
            <a:r>
              <a:rPr lang="cs-CZ" sz="2750" dirty="0" smtClean="0">
                <a:solidFill>
                  <a:schemeClr val="bg2"/>
                </a:solidFill>
              </a:rPr>
              <a:t>	 – symboly organizace</a:t>
            </a:r>
          </a:p>
          <a:p>
            <a:pPr algn="just" eaLnBrk="1" hangingPunct="1">
              <a:spcBef>
                <a:spcPts val="300"/>
              </a:spcBef>
              <a:buNone/>
              <a:defRPr/>
            </a:pPr>
            <a:r>
              <a:rPr lang="cs-CZ" sz="2750" dirty="0" smtClean="0">
                <a:solidFill>
                  <a:schemeClr val="bg2"/>
                </a:solidFill>
              </a:rPr>
              <a:t>	  – styl oblékání</a:t>
            </a:r>
          </a:p>
          <a:p>
            <a:pPr algn="just" eaLnBrk="1" hangingPunct="1">
              <a:spcBef>
                <a:spcPts val="300"/>
              </a:spcBef>
              <a:buNone/>
              <a:defRPr/>
            </a:pPr>
            <a:r>
              <a:rPr lang="cs-CZ" sz="2750" dirty="0" smtClean="0">
                <a:solidFill>
                  <a:schemeClr val="bg2"/>
                </a:solidFill>
              </a:rPr>
              <a:t>	  – styl komunikace</a:t>
            </a:r>
          </a:p>
          <a:p>
            <a:pPr algn="just" eaLnBrk="1" hangingPunct="1">
              <a:spcBef>
                <a:spcPts val="300"/>
              </a:spcBef>
              <a:buNone/>
              <a:defRPr/>
            </a:pPr>
            <a:r>
              <a:rPr lang="cs-CZ" sz="2750" dirty="0" smtClean="0">
                <a:solidFill>
                  <a:schemeClr val="bg2"/>
                </a:solidFill>
              </a:rPr>
              <a:t>	  – firemní rituály</a:t>
            </a:r>
          </a:p>
          <a:p>
            <a:pPr algn="just" eaLnBrk="1" hangingPunct="1">
              <a:spcBef>
                <a:spcPts val="1200"/>
              </a:spcBef>
              <a:buClr>
                <a:schemeClr val="tx1"/>
              </a:buClr>
              <a:buNone/>
              <a:defRPr/>
            </a:pPr>
            <a:r>
              <a:rPr lang="cs-CZ" sz="2750" b="1" dirty="0" smtClean="0">
                <a:solidFill>
                  <a:schemeClr val="bg2"/>
                </a:solidFill>
              </a:rPr>
              <a:t>2) Pravidla jednání</a:t>
            </a:r>
            <a:r>
              <a:rPr lang="cs-CZ" sz="2750" dirty="0" smtClean="0">
                <a:solidFill>
                  <a:schemeClr val="bg2"/>
                </a:solidFill>
              </a:rPr>
              <a:t> – jde o </a:t>
            </a:r>
            <a:r>
              <a:rPr lang="cs-CZ" sz="2750" u="sng" dirty="0" smtClean="0">
                <a:solidFill>
                  <a:schemeClr val="bg2"/>
                </a:solidFill>
              </a:rPr>
              <a:t>sociální normy a standarty </a:t>
            </a:r>
            <a:r>
              <a:rPr lang="cs-CZ" sz="2750" dirty="0" smtClean="0">
                <a:solidFill>
                  <a:schemeClr val="bg2"/>
                </a:solidFill>
              </a:rPr>
              <a:t>jednání, zásady, pravidla, </a:t>
            </a:r>
            <a:r>
              <a:rPr lang="cs-CZ" sz="2750" u="sng" dirty="0" smtClean="0">
                <a:solidFill>
                  <a:schemeClr val="bg2"/>
                </a:solidFill>
              </a:rPr>
              <a:t>zažité hodnoty</a:t>
            </a:r>
            <a:r>
              <a:rPr lang="cs-CZ" sz="2750" dirty="0" smtClean="0">
                <a:solidFill>
                  <a:schemeClr val="bg2"/>
                </a:solidFill>
              </a:rPr>
              <a:t>, vymezení odpovědností a pravomocí, uplatňovaný styl řízení.</a:t>
            </a: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   ŘÍZENÍ LIDSKÝCH ZDROJŮ 			</a:t>
            </a:r>
            <a:r>
              <a:rPr lang="cs-CZ" sz="1500" b="1" i="1" dirty="0">
                <a:latin typeface="Arial" pitchFamily="34" charset="0"/>
                <a:cs typeface="Arial" pitchFamily="34" charset="0"/>
              </a:rPr>
              <a:t>			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KPEM SU 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Nadpis 3"/>
          <p:cNvSpPr>
            <a:spLocks noGrp="1"/>
          </p:cNvSpPr>
          <p:nvPr>
            <p:ph type="title"/>
          </p:nvPr>
        </p:nvSpPr>
        <p:spPr>
          <a:xfrm>
            <a:off x="214282" y="609600"/>
            <a:ext cx="8678892" cy="731168"/>
          </a:xfrm>
        </p:spPr>
        <p:txBody>
          <a:bodyPr/>
          <a:lstStyle/>
          <a:p>
            <a:pPr>
              <a:defRPr/>
            </a:pPr>
            <a:r>
              <a:rPr lang="pl-PL" sz="3200" b="1" dirty="0" smtClean="0">
                <a:solidFill>
                  <a:schemeClr val="bg2"/>
                </a:solidFill>
                <a:effectLst/>
                <a:latin typeface="+mn-lt"/>
              </a:rPr>
              <a:t>Základní součásti podnikové kultury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610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91500"/>
                            </p:stCondLst>
                            <p:childTnLst>
                              <p:par>
                                <p:cTn id="20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22000"/>
                            </p:stCondLst>
                            <p:childTnLst>
                              <p:par>
                                <p:cTn id="2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17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17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2500"/>
                            </p:stCondLst>
                            <p:childTnLst>
                              <p:par>
                                <p:cTn id="30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17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17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83000"/>
                            </p:stCondLst>
                            <p:childTnLst>
                              <p:par>
                                <p:cTn id="3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174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174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9" grpId="0" build="p" autoUpdateAnimBg="0" advAuto="3000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14282" y="980728"/>
            <a:ext cx="8643998" cy="5662982"/>
          </a:xfrm>
        </p:spPr>
        <p:txBody>
          <a:bodyPr/>
          <a:lstStyle/>
          <a:p>
            <a:pPr algn="just" eaLnBrk="1" hangingPunct="1">
              <a:buClr>
                <a:schemeClr val="tx1"/>
              </a:buClr>
              <a:buNone/>
              <a:defRPr/>
            </a:pPr>
            <a:r>
              <a:rPr lang="cs-CZ" sz="2750" dirty="0" smtClean="0">
                <a:solidFill>
                  <a:schemeClr val="bg2"/>
                </a:solidFill>
              </a:rPr>
              <a:t>– Tato pravidla jednání </a:t>
            </a:r>
            <a:r>
              <a:rPr lang="cs-CZ" sz="2750" u="sng" dirty="0" smtClean="0">
                <a:solidFill>
                  <a:schemeClr val="bg2"/>
                </a:solidFill>
              </a:rPr>
              <a:t>jsou do jisté míry ovlivnitelná</a:t>
            </a:r>
            <a:r>
              <a:rPr lang="cs-CZ" sz="2750" dirty="0" smtClean="0">
                <a:solidFill>
                  <a:schemeClr val="bg2"/>
                </a:solidFill>
              </a:rPr>
              <a:t>, pro vnějšího pozorovatele </a:t>
            </a:r>
            <a:r>
              <a:rPr lang="cs-CZ" sz="2750" u="sng" dirty="0" smtClean="0">
                <a:solidFill>
                  <a:schemeClr val="bg2"/>
                </a:solidFill>
              </a:rPr>
              <a:t>částečně rozpoznatelná</a:t>
            </a:r>
            <a:r>
              <a:rPr lang="cs-CZ" sz="2750" dirty="0" smtClean="0">
                <a:solidFill>
                  <a:schemeClr val="bg2"/>
                </a:solidFill>
              </a:rPr>
              <a:t> a projevují se ve vztahu:</a:t>
            </a:r>
          </a:p>
          <a:p>
            <a:pPr algn="just" eaLnBrk="1" hangingPunct="1">
              <a:lnSpc>
                <a:spcPct val="90000"/>
              </a:lnSpc>
              <a:buNone/>
              <a:defRPr/>
            </a:pPr>
            <a:r>
              <a:rPr lang="cs-CZ" sz="2750" dirty="0" smtClean="0">
                <a:solidFill>
                  <a:schemeClr val="bg2"/>
                </a:solidFill>
              </a:rPr>
              <a:t>	– k zákazníkům		 – ke konkurenci a riziku</a:t>
            </a:r>
          </a:p>
          <a:p>
            <a:pPr algn="just" eaLnBrk="1" hangingPunct="1">
              <a:lnSpc>
                <a:spcPct val="90000"/>
              </a:lnSpc>
              <a:buNone/>
              <a:defRPr/>
            </a:pPr>
            <a:r>
              <a:rPr lang="cs-CZ" sz="2750" dirty="0" smtClean="0">
                <a:solidFill>
                  <a:schemeClr val="bg2"/>
                </a:solidFill>
              </a:rPr>
              <a:t>	– k zaměstnancům	 – k podnikatelským zásadám</a:t>
            </a:r>
          </a:p>
          <a:p>
            <a:pPr algn="just" eaLnBrk="1" hangingPunct="1">
              <a:spcBef>
                <a:spcPts val="1800"/>
              </a:spcBef>
              <a:buNone/>
              <a:defRPr/>
            </a:pPr>
            <a:r>
              <a:rPr lang="cs-CZ" sz="2750" b="1" dirty="0" smtClean="0">
                <a:solidFill>
                  <a:schemeClr val="bg2"/>
                </a:solidFill>
              </a:rPr>
              <a:t>3) Základní životní představy</a:t>
            </a:r>
            <a:r>
              <a:rPr lang="cs-CZ" sz="2750" dirty="0" smtClean="0">
                <a:solidFill>
                  <a:schemeClr val="bg2"/>
                </a:solidFill>
              </a:rPr>
              <a:t> </a:t>
            </a:r>
          </a:p>
          <a:p>
            <a:pPr algn="just" eaLnBrk="1" hangingPunct="1">
              <a:spcBef>
                <a:spcPts val="600"/>
              </a:spcBef>
              <a:buNone/>
              <a:defRPr/>
            </a:pPr>
            <a:r>
              <a:rPr lang="cs-CZ" sz="2750" dirty="0" smtClean="0">
                <a:solidFill>
                  <a:schemeClr val="bg2"/>
                </a:solidFill>
              </a:rPr>
              <a:t>	–  </a:t>
            </a:r>
            <a:r>
              <a:rPr lang="cs-CZ" sz="2750" u="sng" dirty="0" smtClean="0">
                <a:solidFill>
                  <a:schemeClr val="bg2"/>
                </a:solidFill>
              </a:rPr>
              <a:t>vznikají spontánně</a:t>
            </a:r>
            <a:r>
              <a:rPr lang="cs-CZ" sz="2750" dirty="0" smtClean="0">
                <a:solidFill>
                  <a:schemeClr val="bg2"/>
                </a:solidFill>
              </a:rPr>
              <a:t> a jsou více méně nevědomé,</a:t>
            </a:r>
          </a:p>
          <a:p>
            <a:pPr algn="just" eaLnBrk="1" hangingPunct="1">
              <a:spcBef>
                <a:spcPts val="600"/>
              </a:spcBef>
              <a:buNone/>
              <a:defRPr/>
            </a:pPr>
            <a:r>
              <a:rPr lang="cs-CZ" sz="2750" dirty="0" smtClean="0">
                <a:solidFill>
                  <a:schemeClr val="bg2"/>
                </a:solidFill>
              </a:rPr>
              <a:t>	–  tato rovina je </a:t>
            </a:r>
            <a:r>
              <a:rPr lang="cs-CZ" sz="2750" u="sng" dirty="0" smtClean="0">
                <a:solidFill>
                  <a:schemeClr val="bg2"/>
                </a:solidFill>
              </a:rPr>
              <a:t>pro vnějšího pozorovatele neviditelná</a:t>
            </a:r>
            <a:r>
              <a:rPr lang="cs-CZ" sz="2750" dirty="0" smtClean="0">
                <a:solidFill>
                  <a:schemeClr val="bg2"/>
                </a:solidFill>
              </a:rPr>
              <a:t>,</a:t>
            </a:r>
          </a:p>
          <a:p>
            <a:pPr algn="just" eaLnBrk="1" hangingPunct="1">
              <a:spcBef>
                <a:spcPts val="600"/>
              </a:spcBef>
              <a:buNone/>
              <a:defRPr/>
            </a:pPr>
            <a:r>
              <a:rPr lang="cs-CZ" sz="2750" dirty="0" smtClean="0">
                <a:solidFill>
                  <a:schemeClr val="bg2"/>
                </a:solidFill>
              </a:rPr>
              <a:t>	– představy </a:t>
            </a:r>
            <a:r>
              <a:rPr lang="cs-CZ" sz="2500" dirty="0" smtClean="0">
                <a:solidFill>
                  <a:schemeClr val="bg2"/>
                </a:solidFill>
              </a:rPr>
              <a:t>(vždy individuálně odlišné) </a:t>
            </a:r>
            <a:r>
              <a:rPr lang="cs-CZ" sz="2750" dirty="0" smtClean="0">
                <a:solidFill>
                  <a:schemeClr val="bg2"/>
                </a:solidFill>
              </a:rPr>
              <a:t>určují vztah </a:t>
            </a:r>
            <a:br>
              <a:rPr lang="cs-CZ" sz="2750" dirty="0" smtClean="0">
                <a:solidFill>
                  <a:schemeClr val="bg2"/>
                </a:solidFill>
              </a:rPr>
            </a:br>
            <a:r>
              <a:rPr lang="cs-CZ" sz="2750" dirty="0" smtClean="0">
                <a:solidFill>
                  <a:schemeClr val="bg2"/>
                </a:solidFill>
              </a:rPr>
              <a:t>k okolnímu světu, představy o mezilidských vztazích, </a:t>
            </a:r>
            <a:br>
              <a:rPr lang="cs-CZ" sz="2750" dirty="0" smtClean="0">
                <a:solidFill>
                  <a:schemeClr val="bg2"/>
                </a:solidFill>
              </a:rPr>
            </a:br>
            <a:r>
              <a:rPr lang="cs-CZ" sz="2750" dirty="0" smtClean="0">
                <a:solidFill>
                  <a:schemeClr val="bg2"/>
                </a:solidFill>
              </a:rPr>
              <a:t>co je jejich zdrojem a kdo je nositelem pravdy.</a:t>
            </a:r>
          </a:p>
          <a:p>
            <a:pPr algn="just" eaLnBrk="1" hangingPunct="1">
              <a:buNone/>
              <a:defRPr/>
            </a:pPr>
            <a:endParaRPr lang="cs-CZ" sz="2750" dirty="0" smtClean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   ŘÍZENÍ LIDSKÝCH ZDROJŮ 			</a:t>
            </a:r>
            <a:r>
              <a:rPr lang="cs-CZ" sz="1500" b="1" i="1" dirty="0">
                <a:latin typeface="Arial" pitchFamily="34" charset="0"/>
                <a:cs typeface="Arial" pitchFamily="34" charset="0"/>
              </a:rPr>
              <a:t>			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KPEM SU 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610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91500"/>
                            </p:stCondLst>
                            <p:childTnLst>
                              <p:par>
                                <p:cTn id="20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22000"/>
                            </p:stCondLst>
                            <p:childTnLst>
                              <p:par>
                                <p:cTn id="2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17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17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2500"/>
                            </p:stCondLst>
                            <p:childTnLst>
                              <p:par>
                                <p:cTn id="30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17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17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83000"/>
                            </p:stCondLst>
                            <p:childTnLst>
                              <p:par>
                                <p:cTn id="3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174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174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9" grpId="0" build="p" autoUpdateAnimBg="0" advAuto="3000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14282" y="1484784"/>
            <a:ext cx="8643998" cy="5158926"/>
          </a:xfrm>
        </p:spPr>
        <p:txBody>
          <a:bodyPr/>
          <a:lstStyle/>
          <a:p>
            <a:pPr algn="just">
              <a:spcBef>
                <a:spcPts val="600"/>
              </a:spcBef>
              <a:buClr>
                <a:schemeClr val="bg2"/>
              </a:buClr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Kultura, která </a:t>
            </a:r>
            <a:r>
              <a:rPr lang="cs-CZ" sz="2800" u="sng" dirty="0" smtClean="0">
                <a:solidFill>
                  <a:schemeClr val="bg2"/>
                </a:solidFill>
              </a:rPr>
              <a:t>výrazně ovlivňuje pracovní jednání zaměstnanců a vytváří neopakovatelnou tvář firmy</a:t>
            </a:r>
            <a:r>
              <a:rPr lang="cs-CZ" sz="2800" dirty="0" smtClean="0">
                <a:solidFill>
                  <a:schemeClr val="bg2"/>
                </a:solidFill>
              </a:rPr>
              <a:t>, bývá označována jako </a:t>
            </a:r>
            <a:r>
              <a:rPr lang="cs-CZ" sz="2800" b="1" dirty="0" smtClean="0">
                <a:solidFill>
                  <a:schemeClr val="bg2"/>
                </a:solidFill>
              </a:rPr>
              <a:t>silná, zřetelná </a:t>
            </a:r>
            <a:r>
              <a:rPr lang="cs-CZ" sz="2800" dirty="0" smtClean="0">
                <a:solidFill>
                  <a:schemeClr val="bg2"/>
                </a:solidFill>
              </a:rPr>
              <a:t>nebo </a:t>
            </a:r>
            <a:r>
              <a:rPr lang="cs-CZ" sz="2800" b="1" dirty="0" smtClean="0">
                <a:solidFill>
                  <a:schemeClr val="bg2"/>
                </a:solidFill>
              </a:rPr>
              <a:t>zdravá.</a:t>
            </a:r>
          </a:p>
          <a:p>
            <a:pPr algn="just">
              <a:spcBef>
                <a:spcPts val="1800"/>
              </a:spcBef>
              <a:buClr>
                <a:schemeClr val="bg2"/>
              </a:buClr>
              <a:buNone/>
            </a:pPr>
            <a:r>
              <a:rPr lang="cs-CZ" sz="2800" b="1" dirty="0" smtClean="0">
                <a:solidFill>
                  <a:schemeClr val="bg2"/>
                </a:solidFill>
              </a:rPr>
              <a:t>Základní rysy SILNÉ </a:t>
            </a:r>
            <a:r>
              <a:rPr lang="cs-CZ" sz="2500" b="1" dirty="0" smtClean="0">
                <a:solidFill>
                  <a:schemeClr val="bg2"/>
                </a:solidFill>
              </a:rPr>
              <a:t>(zdravé, zřetelné) </a:t>
            </a:r>
            <a:r>
              <a:rPr lang="cs-CZ" sz="2800" b="1" dirty="0" smtClean="0">
                <a:solidFill>
                  <a:schemeClr val="bg2"/>
                </a:solidFill>
              </a:rPr>
              <a:t>podnikové kultury můžeme charakterizovat takto:</a:t>
            </a:r>
          </a:p>
          <a:p>
            <a:pPr algn="just" eaLnBrk="1" hangingPunct="1">
              <a:spcBef>
                <a:spcPts val="400"/>
              </a:spcBef>
              <a:buNone/>
              <a:defRPr/>
            </a:pPr>
            <a:r>
              <a:rPr lang="cs-CZ" sz="2800" dirty="0" smtClean="0">
                <a:solidFill>
                  <a:schemeClr val="bg2"/>
                </a:solidFill>
              </a:rPr>
              <a:t>	– základní </a:t>
            </a:r>
            <a:r>
              <a:rPr lang="cs-CZ" sz="2800" u="sng" dirty="0" smtClean="0">
                <a:solidFill>
                  <a:schemeClr val="bg2"/>
                </a:solidFill>
              </a:rPr>
              <a:t>principy podnikové kultury vychází </a:t>
            </a:r>
            <a:br>
              <a:rPr lang="cs-CZ" sz="2800" u="sng" dirty="0" smtClean="0">
                <a:solidFill>
                  <a:schemeClr val="bg2"/>
                </a:solidFill>
              </a:rPr>
            </a:br>
            <a:r>
              <a:rPr lang="cs-CZ" sz="2800" u="sng" dirty="0" smtClean="0">
                <a:solidFill>
                  <a:schemeClr val="bg2"/>
                </a:solidFill>
              </a:rPr>
              <a:t>z podnikatelské strategie</a:t>
            </a:r>
            <a:r>
              <a:rPr lang="cs-CZ" sz="2800" dirty="0" smtClean="0">
                <a:solidFill>
                  <a:schemeClr val="bg2"/>
                </a:solidFill>
              </a:rPr>
              <a:t>,</a:t>
            </a:r>
          </a:p>
          <a:p>
            <a:pPr algn="just" eaLnBrk="1" hangingPunct="1">
              <a:spcBef>
                <a:spcPts val="400"/>
              </a:spcBef>
              <a:buNone/>
              <a:defRPr/>
            </a:pPr>
            <a:r>
              <a:rPr lang="cs-CZ" sz="2800" dirty="0" smtClean="0">
                <a:solidFill>
                  <a:schemeClr val="bg2"/>
                </a:solidFill>
              </a:rPr>
              <a:t>	–  dochází k </a:t>
            </a:r>
            <a:r>
              <a:rPr lang="cs-CZ" sz="2800" u="sng" dirty="0" smtClean="0">
                <a:solidFill>
                  <a:schemeClr val="bg2"/>
                </a:solidFill>
              </a:rPr>
              <a:t>jasné formulaci podnikových záměrů</a:t>
            </a:r>
            <a:r>
              <a:rPr lang="cs-CZ" sz="2800" dirty="0" smtClean="0">
                <a:solidFill>
                  <a:schemeClr val="bg2"/>
                </a:solidFill>
              </a:rPr>
              <a:t>,</a:t>
            </a:r>
          </a:p>
          <a:p>
            <a:pPr algn="just" eaLnBrk="1" hangingPunct="1">
              <a:spcBef>
                <a:spcPts val="400"/>
              </a:spcBef>
              <a:buNone/>
              <a:defRPr/>
            </a:pPr>
            <a:r>
              <a:rPr lang="cs-CZ" sz="2800" dirty="0" smtClean="0">
                <a:solidFill>
                  <a:schemeClr val="bg2"/>
                </a:solidFill>
              </a:rPr>
              <a:t>	– </a:t>
            </a:r>
            <a:r>
              <a:rPr lang="cs-CZ" sz="2800" u="sng" dirty="0" smtClean="0">
                <a:solidFill>
                  <a:schemeClr val="bg2"/>
                </a:solidFill>
              </a:rPr>
              <a:t>management podniku přijímá odpovědnost</a:t>
            </a:r>
            <a:r>
              <a:rPr lang="cs-CZ" sz="2800" dirty="0" smtClean="0">
                <a:solidFill>
                  <a:schemeClr val="bg2"/>
                </a:solidFill>
              </a:rPr>
              <a:t>, je iniciativní, </a:t>
            </a:r>
            <a:r>
              <a:rPr lang="cs-CZ" sz="2800" u="sng" dirty="0" smtClean="0">
                <a:solidFill>
                  <a:schemeClr val="bg2"/>
                </a:solidFill>
              </a:rPr>
              <a:t>nebrání podřízeným se veřejně vyjadřovat</a:t>
            </a:r>
            <a:r>
              <a:rPr lang="cs-CZ" sz="2800" dirty="0" smtClean="0">
                <a:solidFill>
                  <a:schemeClr val="bg2"/>
                </a:solidFill>
              </a:rPr>
              <a:t>, zajímá se o podněty pracovníků,</a:t>
            </a:r>
          </a:p>
          <a:p>
            <a:pPr algn="just">
              <a:spcBef>
                <a:spcPts val="600"/>
              </a:spcBef>
              <a:buClr>
                <a:schemeClr val="bg2"/>
              </a:buClr>
              <a:buNone/>
            </a:pPr>
            <a:endParaRPr lang="cs-CZ" sz="2800" b="1" dirty="0" smtClean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   ŘÍZENÍ LIDSKÝCH ZDROJŮ 			</a:t>
            </a:r>
            <a:r>
              <a:rPr lang="cs-CZ" sz="1500" b="1" i="1" dirty="0">
                <a:latin typeface="Arial" pitchFamily="34" charset="0"/>
                <a:cs typeface="Arial" pitchFamily="34" charset="0"/>
              </a:rPr>
              <a:t>			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KPEM SU 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Nadpis 3"/>
          <p:cNvSpPr>
            <a:spLocks noGrp="1"/>
          </p:cNvSpPr>
          <p:nvPr>
            <p:ph type="title"/>
          </p:nvPr>
        </p:nvSpPr>
        <p:spPr>
          <a:xfrm>
            <a:off x="214282" y="609600"/>
            <a:ext cx="8678892" cy="731168"/>
          </a:xfrm>
        </p:spPr>
        <p:txBody>
          <a:bodyPr/>
          <a:lstStyle/>
          <a:p>
            <a:pPr>
              <a:defRPr/>
            </a:pPr>
            <a:r>
              <a:rPr lang="pl-PL" sz="3200" b="1" dirty="0" smtClean="0">
                <a:solidFill>
                  <a:schemeClr val="bg2"/>
                </a:solidFill>
                <a:effectLst/>
                <a:latin typeface="+mn-lt"/>
              </a:rPr>
              <a:t>SILNÁ a SLABÁ podniková kultura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610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91500"/>
                            </p:stCondLst>
                            <p:childTnLst>
                              <p:par>
                                <p:cTn id="20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22000"/>
                            </p:stCondLst>
                            <p:childTnLst>
                              <p:par>
                                <p:cTn id="2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17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17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9" grpId="0" build="p" autoUpdateAnimBg="0" advAuto="3000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14282" y="1556792"/>
            <a:ext cx="8501122" cy="5086918"/>
          </a:xfrm>
        </p:spPr>
        <p:txBody>
          <a:bodyPr/>
          <a:lstStyle/>
          <a:p>
            <a:pPr algn="just" eaLnBrk="1" hangingPunct="1">
              <a:spcBef>
                <a:spcPts val="200"/>
              </a:spcBef>
              <a:buNone/>
              <a:defRPr/>
            </a:pPr>
            <a:r>
              <a:rPr lang="cs-CZ" sz="2800" dirty="0" smtClean="0">
                <a:solidFill>
                  <a:schemeClr val="bg2"/>
                </a:solidFill>
              </a:rPr>
              <a:t>	– Vzájemné </a:t>
            </a:r>
            <a:r>
              <a:rPr lang="cs-CZ" sz="2800" u="sng" dirty="0" smtClean="0">
                <a:solidFill>
                  <a:schemeClr val="bg2"/>
                </a:solidFill>
              </a:rPr>
              <a:t>vztahy</a:t>
            </a:r>
            <a:r>
              <a:rPr lang="cs-CZ" sz="2800" dirty="0" smtClean="0">
                <a:solidFill>
                  <a:schemeClr val="bg2"/>
                </a:solidFill>
              </a:rPr>
              <a:t> uvnitř firmy a způsob </a:t>
            </a:r>
            <a:r>
              <a:rPr lang="cs-CZ" sz="2800" u="sng" dirty="0" smtClean="0">
                <a:solidFill>
                  <a:schemeClr val="bg2"/>
                </a:solidFill>
              </a:rPr>
              <a:t>komunikace</a:t>
            </a:r>
            <a:r>
              <a:rPr lang="cs-CZ" sz="2800" dirty="0" smtClean="0">
                <a:solidFill>
                  <a:schemeClr val="bg2"/>
                </a:solidFill>
              </a:rPr>
              <a:t> jsou </a:t>
            </a:r>
            <a:r>
              <a:rPr lang="cs-CZ" sz="2800" u="sng" dirty="0" smtClean="0">
                <a:solidFill>
                  <a:schemeClr val="bg2"/>
                </a:solidFill>
              </a:rPr>
              <a:t>na velmi dobré úrovni</a:t>
            </a:r>
            <a:r>
              <a:rPr lang="cs-CZ" sz="2800" dirty="0" smtClean="0">
                <a:solidFill>
                  <a:schemeClr val="bg2"/>
                </a:solidFill>
              </a:rPr>
              <a:t>,</a:t>
            </a:r>
          </a:p>
          <a:p>
            <a:pPr algn="just">
              <a:spcBef>
                <a:spcPts val="600"/>
              </a:spcBef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	– </a:t>
            </a:r>
            <a:r>
              <a:rPr lang="cs-CZ" sz="2800" u="sng" dirty="0" smtClean="0">
                <a:solidFill>
                  <a:schemeClr val="bg2"/>
                </a:solidFill>
              </a:rPr>
              <a:t>kritika se nepotlačuje</a:t>
            </a:r>
            <a:r>
              <a:rPr lang="cs-CZ" sz="2800" dirty="0" smtClean="0">
                <a:solidFill>
                  <a:schemeClr val="bg2"/>
                </a:solidFill>
              </a:rPr>
              <a:t>, naopak je prostředkem pro řešení problémů, 	 </a:t>
            </a:r>
          </a:p>
          <a:p>
            <a:pPr algn="just">
              <a:spcBef>
                <a:spcPts val="600"/>
              </a:spcBef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	–	</a:t>
            </a:r>
            <a:r>
              <a:rPr lang="cs-CZ" sz="2800" u="sng" dirty="0" smtClean="0">
                <a:solidFill>
                  <a:schemeClr val="bg2"/>
                </a:solidFill>
              </a:rPr>
              <a:t>pracovníci se identifikují s podnikem</a:t>
            </a:r>
            <a:r>
              <a:rPr lang="cs-CZ" sz="2800" dirty="0" smtClean="0">
                <a:solidFill>
                  <a:schemeClr val="bg2"/>
                </a:solidFill>
              </a:rPr>
              <a:t> </a:t>
            </a:r>
            <a:r>
              <a:rPr lang="cs-CZ" sz="2500" dirty="0" smtClean="0">
                <a:solidFill>
                  <a:schemeClr val="bg2"/>
                </a:solidFill>
              </a:rPr>
              <a:t>(věří společnosti, významu působení, podporují ji), 	</a:t>
            </a:r>
          </a:p>
          <a:p>
            <a:pPr algn="just">
              <a:spcBef>
                <a:spcPts val="600"/>
              </a:spcBef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	– vytváří se </a:t>
            </a:r>
            <a:r>
              <a:rPr lang="cs-CZ" sz="2800" u="sng" dirty="0" smtClean="0">
                <a:solidFill>
                  <a:schemeClr val="bg2"/>
                </a:solidFill>
              </a:rPr>
              <a:t>prostor pro rozlišování kompetencí</a:t>
            </a:r>
            <a:r>
              <a:rPr lang="cs-CZ" sz="2800" dirty="0" smtClean="0">
                <a:solidFill>
                  <a:schemeClr val="bg2"/>
                </a:solidFill>
              </a:rPr>
              <a:t> a odpovědnosti,</a:t>
            </a:r>
          </a:p>
          <a:p>
            <a:pPr algn="just">
              <a:spcBef>
                <a:spcPts val="600"/>
              </a:spcBef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	– </a:t>
            </a:r>
            <a:r>
              <a:rPr lang="cs-CZ" sz="2800" u="sng" dirty="0" smtClean="0">
                <a:solidFill>
                  <a:schemeClr val="bg2"/>
                </a:solidFill>
              </a:rPr>
              <a:t>řízení se mění na koučování</a:t>
            </a:r>
            <a:r>
              <a:rPr lang="cs-CZ" sz="2800" dirty="0" smtClean="0">
                <a:solidFill>
                  <a:schemeClr val="bg2"/>
                </a:solidFill>
              </a:rPr>
              <a:t> </a:t>
            </a:r>
            <a:r>
              <a:rPr lang="cs-CZ" sz="2500" dirty="0" smtClean="0">
                <a:solidFill>
                  <a:schemeClr val="bg2"/>
                </a:solidFill>
              </a:rPr>
              <a:t>(místo příkazu – podporování a povzbuzování).</a:t>
            </a:r>
          </a:p>
          <a:p>
            <a:pPr algn="just">
              <a:spcBef>
                <a:spcPts val="600"/>
              </a:spcBef>
              <a:buNone/>
            </a:pPr>
            <a:endParaRPr lang="cs-CZ" sz="2750" dirty="0" smtClean="0">
              <a:solidFill>
                <a:schemeClr val="bg2"/>
              </a:solidFill>
            </a:endParaRPr>
          </a:p>
          <a:p>
            <a:pPr algn="just">
              <a:spcBef>
                <a:spcPts val="600"/>
              </a:spcBef>
              <a:buNone/>
            </a:pPr>
            <a:r>
              <a:rPr lang="cs-CZ" sz="2750" dirty="0" smtClean="0">
                <a:solidFill>
                  <a:schemeClr val="bg2"/>
                </a:solidFill>
              </a:rPr>
              <a:t>	</a:t>
            </a: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   ŘÍZENÍ LIDSKÝCH ZDROJŮ 			</a:t>
            </a:r>
            <a:r>
              <a:rPr lang="cs-CZ" sz="1500" b="1" i="1" dirty="0">
                <a:latin typeface="Arial" pitchFamily="34" charset="0"/>
                <a:cs typeface="Arial" pitchFamily="34" charset="0"/>
              </a:rPr>
              <a:t>			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KPEM SU 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Nadpis 3"/>
          <p:cNvSpPr>
            <a:spLocks noGrp="1"/>
          </p:cNvSpPr>
          <p:nvPr>
            <p:ph type="title"/>
          </p:nvPr>
        </p:nvSpPr>
        <p:spPr>
          <a:xfrm>
            <a:off x="142844" y="609600"/>
            <a:ext cx="8750330" cy="803176"/>
          </a:xfrm>
        </p:spPr>
        <p:txBody>
          <a:bodyPr/>
          <a:lstStyle/>
          <a:p>
            <a:pPr>
              <a:defRPr/>
            </a:pPr>
            <a:r>
              <a:rPr lang="pl-PL" sz="3200" b="1" dirty="0" smtClean="0">
                <a:solidFill>
                  <a:schemeClr val="bg2"/>
                </a:solidFill>
                <a:effectLst/>
                <a:latin typeface="+mn-lt"/>
              </a:rPr>
              <a:t>SILNÁ podniková kultura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610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91500"/>
                            </p:stCondLst>
                            <p:childTnLst>
                              <p:par>
                                <p:cTn id="20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22000"/>
                            </p:stCondLst>
                            <p:childTnLst>
                              <p:par>
                                <p:cTn id="2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17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17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2500"/>
                            </p:stCondLst>
                            <p:childTnLst>
                              <p:par>
                                <p:cTn id="30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174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174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9" grpId="0" build="p" autoUpdateAnimBg="0" advAuto="3000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51520" y="1628800"/>
            <a:ext cx="8606760" cy="5014910"/>
          </a:xfrm>
        </p:spPr>
        <p:txBody>
          <a:bodyPr/>
          <a:lstStyle/>
          <a:p>
            <a:pPr marL="0" indent="0" algn="just">
              <a:spcBef>
                <a:spcPts val="600"/>
              </a:spcBef>
              <a:buNone/>
            </a:pPr>
            <a:r>
              <a:rPr lang="cs-CZ" sz="2750" b="1" dirty="0" smtClean="0">
                <a:solidFill>
                  <a:schemeClr val="bg2"/>
                </a:solidFill>
              </a:rPr>
              <a:t> </a:t>
            </a:r>
            <a:r>
              <a:rPr lang="cs-CZ" sz="2800" b="1" u="sng" dirty="0" smtClean="0">
                <a:solidFill>
                  <a:schemeClr val="bg2"/>
                </a:solidFill>
              </a:rPr>
              <a:t>Silná podniková kultura</a:t>
            </a:r>
            <a:r>
              <a:rPr lang="cs-CZ" sz="2800" b="1" dirty="0" smtClean="0">
                <a:solidFill>
                  <a:schemeClr val="bg2"/>
                </a:solidFill>
              </a:rPr>
              <a:t> však může mít i mnohé negativní jevy</a:t>
            </a:r>
            <a:r>
              <a:rPr lang="cs-CZ" sz="2800" dirty="0" smtClean="0">
                <a:solidFill>
                  <a:schemeClr val="bg2"/>
                </a:solidFill>
              </a:rPr>
              <a:t>, které mohou komplikovat cestu </a:t>
            </a:r>
            <a:br>
              <a:rPr lang="cs-CZ" sz="2800" dirty="0" smtClean="0">
                <a:solidFill>
                  <a:schemeClr val="bg2"/>
                </a:solidFill>
              </a:rPr>
            </a:br>
            <a:r>
              <a:rPr lang="cs-CZ" sz="2800" dirty="0" smtClean="0">
                <a:solidFill>
                  <a:schemeClr val="bg2"/>
                </a:solidFill>
              </a:rPr>
              <a:t>k efektivnosti. Mohou nimi být: </a:t>
            </a:r>
          </a:p>
          <a:p>
            <a:pPr algn="just">
              <a:spcBef>
                <a:spcPts val="800"/>
              </a:spcBef>
              <a:buClr>
                <a:schemeClr val="bg2"/>
              </a:buClr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		– tendence k uzavřenosti podnikového systému  </a:t>
            </a:r>
          </a:p>
          <a:p>
            <a:pPr algn="just">
              <a:spcBef>
                <a:spcPts val="800"/>
              </a:spcBef>
              <a:buClr>
                <a:schemeClr val="bg2"/>
              </a:buClr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		– trvání na tradicích a nedostatek flexibility  </a:t>
            </a:r>
          </a:p>
          <a:p>
            <a:pPr algn="just">
              <a:spcBef>
                <a:spcPts val="800"/>
              </a:spcBef>
              <a:buClr>
                <a:schemeClr val="bg2"/>
              </a:buClr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		– blokace nových strategií  </a:t>
            </a:r>
          </a:p>
          <a:p>
            <a:pPr algn="just">
              <a:spcBef>
                <a:spcPts val="800"/>
              </a:spcBef>
              <a:buClr>
                <a:schemeClr val="bg2"/>
              </a:buClr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		– kolektivní snaha vyhnout se kritice  </a:t>
            </a:r>
          </a:p>
          <a:p>
            <a:pPr algn="just">
              <a:spcBef>
                <a:spcPts val="800"/>
              </a:spcBef>
              <a:buClr>
                <a:schemeClr val="bg2"/>
              </a:buClr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		– vynucování konformity za každou cenu  </a:t>
            </a:r>
          </a:p>
          <a:p>
            <a:pPr algn="just">
              <a:spcBef>
                <a:spcPts val="800"/>
              </a:spcBef>
              <a:buClr>
                <a:schemeClr val="bg2"/>
              </a:buClr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		– složitá adaptace nových spolupracovníků</a:t>
            </a:r>
          </a:p>
          <a:p>
            <a:pPr algn="just">
              <a:spcBef>
                <a:spcPts val="600"/>
              </a:spcBef>
              <a:buNone/>
            </a:pPr>
            <a:endParaRPr lang="cs-CZ" sz="2500" dirty="0" smtClean="0">
              <a:solidFill>
                <a:schemeClr val="bg2"/>
              </a:solidFill>
            </a:endParaRPr>
          </a:p>
          <a:p>
            <a:pPr algn="just">
              <a:spcBef>
                <a:spcPts val="600"/>
              </a:spcBef>
              <a:buNone/>
            </a:pPr>
            <a:endParaRPr lang="cs-CZ" sz="2750" dirty="0" smtClean="0">
              <a:solidFill>
                <a:schemeClr val="bg2"/>
              </a:solidFill>
            </a:endParaRPr>
          </a:p>
          <a:p>
            <a:pPr algn="just" eaLnBrk="1" hangingPunct="1">
              <a:spcBef>
                <a:spcPts val="600"/>
              </a:spcBef>
              <a:buNone/>
              <a:defRPr/>
            </a:pPr>
            <a:endParaRPr lang="cs-CZ" sz="2750" dirty="0" smtClean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   ŘÍZENÍ LIDSKÝCH ZDROJŮ 			</a:t>
            </a:r>
            <a:r>
              <a:rPr lang="cs-CZ" sz="1500" b="1" i="1" dirty="0">
                <a:latin typeface="Arial" pitchFamily="34" charset="0"/>
                <a:cs typeface="Arial" pitchFamily="34" charset="0"/>
              </a:rPr>
              <a:t>			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KPEM SU 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Nadpis 3"/>
          <p:cNvSpPr>
            <a:spLocks noGrp="1"/>
          </p:cNvSpPr>
          <p:nvPr>
            <p:ph type="title"/>
          </p:nvPr>
        </p:nvSpPr>
        <p:spPr>
          <a:xfrm>
            <a:off x="214282" y="609600"/>
            <a:ext cx="8678892" cy="875184"/>
          </a:xfrm>
        </p:spPr>
        <p:txBody>
          <a:bodyPr/>
          <a:lstStyle/>
          <a:p>
            <a:pPr>
              <a:defRPr/>
            </a:pPr>
            <a:r>
              <a:rPr lang="pl-PL" sz="3200" b="1" dirty="0" smtClean="0">
                <a:solidFill>
                  <a:schemeClr val="bg2"/>
                </a:solidFill>
                <a:effectLst/>
                <a:latin typeface="+mn-lt"/>
              </a:rPr>
              <a:t>Netagivní jevy silné podnikové kultury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610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91500"/>
                            </p:stCondLst>
                            <p:childTnLst>
                              <p:par>
                                <p:cTn id="20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22000"/>
                            </p:stCondLst>
                            <p:childTnLst>
                              <p:par>
                                <p:cTn id="2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17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17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2500"/>
                            </p:stCondLst>
                            <p:childTnLst>
                              <p:par>
                                <p:cTn id="30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17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17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83000"/>
                            </p:stCondLst>
                            <p:childTnLst>
                              <p:par>
                                <p:cTn id="3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174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174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9" grpId="0" build="p" autoUpdateAnimBg="0" advAuto="3000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42910" y="642919"/>
            <a:ext cx="7815290" cy="841865"/>
          </a:xfrm>
        </p:spPr>
        <p:txBody>
          <a:bodyPr/>
          <a:lstStyle/>
          <a:p>
            <a:pPr eaLnBrk="1" hangingPunct="1">
              <a:defRPr/>
            </a:pPr>
            <a:r>
              <a:rPr lang="cs-CZ" sz="3300" b="1" dirty="0" smtClean="0">
                <a:solidFill>
                  <a:schemeClr val="bg2"/>
                </a:solidFill>
                <a:effectLst/>
                <a:latin typeface="+mn-lt"/>
              </a:rPr>
              <a:t>Tematické zaměření dnešní přednášky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5720" y="1700808"/>
            <a:ext cx="8607455" cy="4823816"/>
          </a:xfrm>
        </p:spPr>
        <p:txBody>
          <a:bodyPr/>
          <a:lstStyle/>
          <a:p>
            <a:pPr algn="just">
              <a:spcBef>
                <a:spcPts val="1200"/>
              </a:spcBef>
              <a:buNone/>
            </a:pPr>
            <a:r>
              <a:rPr lang="cs-CZ" sz="2900" dirty="0" smtClean="0">
                <a:solidFill>
                  <a:schemeClr val="bg2"/>
                </a:solidFill>
              </a:rPr>
              <a:t>–  Vztah podnikové filozofie a podnikové kultury</a:t>
            </a:r>
          </a:p>
          <a:p>
            <a:pPr algn="just">
              <a:spcBef>
                <a:spcPts val="1200"/>
              </a:spcBef>
              <a:buNone/>
            </a:pPr>
            <a:r>
              <a:rPr lang="cs-CZ" sz="2900" dirty="0" smtClean="0">
                <a:solidFill>
                  <a:schemeClr val="bg2"/>
                </a:solidFill>
              </a:rPr>
              <a:t>–  Úrovně podnikové kultury</a:t>
            </a:r>
          </a:p>
          <a:p>
            <a:pPr algn="just">
              <a:spcBef>
                <a:spcPts val="1200"/>
              </a:spcBef>
              <a:buNone/>
            </a:pPr>
            <a:r>
              <a:rPr lang="cs-CZ" sz="2900" dirty="0" smtClean="0">
                <a:solidFill>
                  <a:schemeClr val="bg2"/>
                </a:solidFill>
              </a:rPr>
              <a:t>–  Podniková kultura a subkultury</a:t>
            </a:r>
          </a:p>
          <a:p>
            <a:pPr algn="just">
              <a:spcBef>
                <a:spcPts val="1200"/>
              </a:spcBef>
              <a:buNone/>
            </a:pPr>
            <a:r>
              <a:rPr lang="cs-CZ" sz="2900" dirty="0" smtClean="0">
                <a:solidFill>
                  <a:schemeClr val="bg2"/>
                </a:solidFill>
              </a:rPr>
              <a:t>–  Silná a slabá podniková kultura jako výsledek vztahu  management – zaměstnanci</a:t>
            </a:r>
          </a:p>
          <a:p>
            <a:pPr algn="just">
              <a:spcBef>
                <a:spcPts val="1200"/>
              </a:spcBef>
              <a:buNone/>
            </a:pPr>
            <a:r>
              <a:rPr lang="cs-CZ" sz="2900" dirty="0" smtClean="0">
                <a:solidFill>
                  <a:schemeClr val="bg2"/>
                </a:solidFill>
              </a:rPr>
              <a:t>–  Typy organizačních struktur</a:t>
            </a:r>
          </a:p>
          <a:p>
            <a:pPr algn="just">
              <a:spcBef>
                <a:spcPts val="1200"/>
              </a:spcBef>
              <a:buNone/>
            </a:pPr>
            <a:r>
              <a:rPr lang="cs-CZ" sz="2900" dirty="0" smtClean="0">
                <a:solidFill>
                  <a:schemeClr val="bg2"/>
                </a:solidFill>
              </a:rPr>
              <a:t>–  Lidé v organizační struktuře</a:t>
            </a:r>
          </a:p>
          <a:p>
            <a:pPr>
              <a:buNone/>
            </a:pPr>
            <a:endParaRPr lang="cs-CZ" sz="3100" dirty="0" smtClean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    ŘÍZENÍ LIDSKÝCH ZDROJŮ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						   </a:t>
            </a: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KPEM SU 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10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1500"/>
                            </p:stCondLst>
                            <p:childTnLst>
                              <p:par>
                                <p:cTn id="20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92000"/>
                            </p:stCondLst>
                            <p:childTnLst>
                              <p:par>
                                <p:cTn id="2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22500"/>
                            </p:stCondLst>
                            <p:childTnLst>
                              <p:par>
                                <p:cTn id="30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53000"/>
                            </p:stCondLst>
                            <p:childTnLst>
                              <p:par>
                                <p:cTn id="3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4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4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  <p:bldP spid="44035" grpId="0" build="p" autoUpdateAnimBg="0" advAuto="3000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42844" y="1556792"/>
            <a:ext cx="8715436" cy="5086918"/>
          </a:xfrm>
        </p:spPr>
        <p:txBody>
          <a:bodyPr/>
          <a:lstStyle/>
          <a:p>
            <a:pPr algn="just">
              <a:spcBef>
                <a:spcPts val="600"/>
              </a:spcBef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– Jedním z rozhodujících faktorů firemní kultury je </a:t>
            </a:r>
            <a:r>
              <a:rPr lang="cs-CZ" sz="2800" b="1" dirty="0" smtClean="0">
                <a:solidFill>
                  <a:schemeClr val="bg2"/>
                </a:solidFill>
              </a:rPr>
              <a:t>loajalita</a:t>
            </a:r>
            <a:r>
              <a:rPr lang="cs-CZ" sz="2800" dirty="0" smtClean="0">
                <a:solidFill>
                  <a:schemeClr val="bg2"/>
                </a:solidFill>
              </a:rPr>
              <a:t> – </a:t>
            </a:r>
            <a:r>
              <a:rPr lang="cs-CZ" sz="2800" u="sng" dirty="0" smtClean="0">
                <a:solidFill>
                  <a:schemeClr val="bg2"/>
                </a:solidFill>
              </a:rPr>
              <a:t>jednotnost postojů</a:t>
            </a:r>
            <a:r>
              <a:rPr lang="cs-CZ" sz="2800" dirty="0" smtClean="0">
                <a:solidFill>
                  <a:schemeClr val="bg2"/>
                </a:solidFill>
              </a:rPr>
              <a:t>. </a:t>
            </a:r>
          </a:p>
          <a:p>
            <a:pPr algn="just">
              <a:spcBef>
                <a:spcPts val="1200"/>
              </a:spcBef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– Různé skupiny mohou cítit silnější loajalitu, sounáležitost samy k sobě, nežli k organizaci jako celku. </a:t>
            </a:r>
          </a:p>
          <a:p>
            <a:pPr algn="just">
              <a:spcBef>
                <a:spcPts val="1200"/>
              </a:spcBef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– </a:t>
            </a:r>
            <a:r>
              <a:rPr lang="cs-CZ" sz="2800" u="sng" dirty="0" smtClean="0">
                <a:solidFill>
                  <a:schemeClr val="bg2"/>
                </a:solidFill>
              </a:rPr>
              <a:t>Jestliže skupiny rozvíjejí svou vlastní kulturu</a:t>
            </a:r>
            <a:r>
              <a:rPr lang="cs-CZ" sz="2800" dirty="0" smtClean="0">
                <a:solidFill>
                  <a:schemeClr val="bg2"/>
                </a:solidFill>
              </a:rPr>
              <a:t>, </a:t>
            </a:r>
            <a:r>
              <a:rPr lang="cs-CZ" sz="2800" b="1" dirty="0" smtClean="0">
                <a:solidFill>
                  <a:schemeClr val="bg2"/>
                </a:solidFill>
              </a:rPr>
              <a:t>oslabuje se tím kultura organizace</a:t>
            </a:r>
            <a:r>
              <a:rPr lang="cs-CZ" sz="2800" dirty="0" smtClean="0">
                <a:solidFill>
                  <a:schemeClr val="bg2"/>
                </a:solidFill>
              </a:rPr>
              <a:t>, resp. mohou ztratit na síle jednotlivá oddělení, pracoviště, odbory, zájmové skupiny apod. </a:t>
            </a:r>
          </a:p>
          <a:p>
            <a:pPr algn="just">
              <a:spcBef>
                <a:spcPts val="1200"/>
              </a:spcBef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– </a:t>
            </a:r>
            <a:r>
              <a:rPr lang="cs-CZ" sz="2800" u="sng" dirty="0" smtClean="0">
                <a:solidFill>
                  <a:schemeClr val="bg2"/>
                </a:solidFill>
              </a:rPr>
              <a:t>Následkem tohoto oslabení</a:t>
            </a:r>
            <a:r>
              <a:rPr lang="cs-CZ" sz="2800" dirty="0" smtClean="0">
                <a:solidFill>
                  <a:schemeClr val="bg2"/>
                </a:solidFill>
              </a:rPr>
              <a:t> vznikají v organizaci dílčí </a:t>
            </a:r>
            <a:r>
              <a:rPr lang="cs-CZ" sz="2800" b="1" dirty="0" smtClean="0">
                <a:solidFill>
                  <a:schemeClr val="bg2"/>
                </a:solidFill>
              </a:rPr>
              <a:t>subkultury. </a:t>
            </a:r>
          </a:p>
          <a:p>
            <a:pPr algn="just">
              <a:spcBef>
                <a:spcPts val="600"/>
              </a:spcBef>
              <a:buNone/>
            </a:pPr>
            <a:endParaRPr lang="cs-CZ" sz="2500" dirty="0" smtClean="0">
              <a:solidFill>
                <a:schemeClr val="bg2"/>
              </a:solidFill>
            </a:endParaRPr>
          </a:p>
          <a:p>
            <a:pPr algn="just">
              <a:spcBef>
                <a:spcPts val="600"/>
              </a:spcBef>
              <a:buNone/>
            </a:pPr>
            <a:endParaRPr lang="cs-CZ" sz="2750" dirty="0" smtClean="0">
              <a:solidFill>
                <a:schemeClr val="bg2"/>
              </a:solidFill>
            </a:endParaRPr>
          </a:p>
          <a:p>
            <a:pPr algn="just" eaLnBrk="1" hangingPunct="1">
              <a:spcBef>
                <a:spcPts val="600"/>
              </a:spcBef>
              <a:buNone/>
              <a:defRPr/>
            </a:pPr>
            <a:endParaRPr lang="cs-CZ" sz="2750" dirty="0" smtClean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   ŘÍZENÍ LIDSKÝCH ZDROJŮ 			</a:t>
            </a:r>
            <a:r>
              <a:rPr lang="cs-CZ" sz="1500" b="1" i="1" dirty="0">
                <a:latin typeface="Arial" pitchFamily="34" charset="0"/>
                <a:cs typeface="Arial" pitchFamily="34" charset="0"/>
              </a:rPr>
              <a:t>			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KPEM SU 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Nadpis 3"/>
          <p:cNvSpPr>
            <a:spLocks noGrp="1"/>
          </p:cNvSpPr>
          <p:nvPr>
            <p:ph type="title"/>
          </p:nvPr>
        </p:nvSpPr>
        <p:spPr>
          <a:xfrm>
            <a:off x="214282" y="609600"/>
            <a:ext cx="8678892" cy="747698"/>
          </a:xfrm>
        </p:spPr>
        <p:txBody>
          <a:bodyPr/>
          <a:lstStyle/>
          <a:p>
            <a:pPr>
              <a:defRPr/>
            </a:pPr>
            <a:r>
              <a:rPr lang="pl-PL" sz="3200" b="1" dirty="0" smtClean="0">
                <a:solidFill>
                  <a:schemeClr val="bg2"/>
                </a:solidFill>
                <a:effectLst/>
                <a:latin typeface="+mn-lt"/>
              </a:rPr>
              <a:t>SUBKULTURY, SLABÁ podniková kultura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14282" y="1484784"/>
            <a:ext cx="8643998" cy="5158926"/>
          </a:xfrm>
        </p:spPr>
        <p:txBody>
          <a:bodyPr/>
          <a:lstStyle/>
          <a:p>
            <a:pPr algn="just">
              <a:spcBef>
                <a:spcPts val="600"/>
              </a:spcBef>
              <a:buNone/>
            </a:pPr>
            <a:r>
              <a:rPr lang="cs-CZ" sz="2750" dirty="0" smtClean="0">
                <a:solidFill>
                  <a:schemeClr val="bg2"/>
                </a:solidFill>
              </a:rPr>
              <a:t>– Rozčlenit podnikovou kulturu podle jednotlivých typů není jednoduché, už z toho důvodu, že </a:t>
            </a:r>
            <a:r>
              <a:rPr lang="cs-CZ" sz="2750" u="sng" dirty="0" smtClean="0">
                <a:solidFill>
                  <a:schemeClr val="bg2"/>
                </a:solidFill>
              </a:rPr>
              <a:t>firemní kultura je v každém podniku velice individuální záležitostí</a:t>
            </a:r>
            <a:r>
              <a:rPr lang="cs-CZ" sz="2750" dirty="0" smtClean="0">
                <a:solidFill>
                  <a:schemeClr val="bg2"/>
                </a:solidFill>
              </a:rPr>
              <a:t>.</a:t>
            </a:r>
          </a:p>
          <a:p>
            <a:pPr algn="just" eaLnBrk="1" hangingPunct="1">
              <a:spcBef>
                <a:spcPts val="1800"/>
              </a:spcBef>
              <a:buClr>
                <a:schemeClr val="tx1"/>
              </a:buClr>
              <a:buNone/>
              <a:defRPr/>
            </a:pPr>
            <a:r>
              <a:rPr lang="cs-CZ" sz="2750" u="sng" dirty="0" smtClean="0">
                <a:solidFill>
                  <a:schemeClr val="bg2"/>
                </a:solidFill>
              </a:rPr>
              <a:t>Ve velké míře kulturu ovlivňují</a:t>
            </a:r>
            <a:r>
              <a:rPr lang="cs-CZ" sz="2750" dirty="0" smtClean="0">
                <a:solidFill>
                  <a:schemeClr val="bg2"/>
                </a:solidFill>
              </a:rPr>
              <a:t> především </a:t>
            </a:r>
            <a:r>
              <a:rPr lang="cs-CZ" sz="2750" u="sng" dirty="0" smtClean="0">
                <a:solidFill>
                  <a:schemeClr val="bg2"/>
                </a:solidFill>
              </a:rPr>
              <a:t>dva faktory</a:t>
            </a:r>
            <a:r>
              <a:rPr lang="cs-CZ" sz="2750" dirty="0" smtClean="0">
                <a:solidFill>
                  <a:schemeClr val="bg2"/>
                </a:solidFill>
              </a:rPr>
              <a:t>: </a:t>
            </a:r>
          </a:p>
          <a:p>
            <a:pPr marL="514350" indent="-514350" algn="just" eaLnBrk="1" hangingPunct="1">
              <a:spcBef>
                <a:spcPts val="1000"/>
              </a:spcBef>
              <a:buClr>
                <a:schemeClr val="tx1"/>
              </a:buClr>
              <a:buAutoNum type="arabicParenR"/>
              <a:defRPr/>
            </a:pPr>
            <a:r>
              <a:rPr lang="cs-CZ" sz="2750" dirty="0" smtClean="0">
                <a:solidFill>
                  <a:schemeClr val="bg2"/>
                </a:solidFill>
              </a:rPr>
              <a:t>1) </a:t>
            </a:r>
            <a:r>
              <a:rPr lang="cs-CZ" sz="2750" b="1" dirty="0" smtClean="0">
                <a:solidFill>
                  <a:schemeClr val="bg2"/>
                </a:solidFill>
              </a:rPr>
              <a:t>riziko aktivit předmětu podnikání </a:t>
            </a:r>
          </a:p>
          <a:p>
            <a:pPr marL="514350" indent="-514350" algn="just" eaLnBrk="1" hangingPunct="1">
              <a:buClr>
                <a:schemeClr val="tx1"/>
              </a:buClr>
              <a:buAutoNum type="arabicParenR"/>
              <a:defRPr/>
            </a:pPr>
            <a:r>
              <a:rPr lang="cs-CZ" sz="2500" dirty="0" smtClean="0">
                <a:solidFill>
                  <a:schemeClr val="bg2"/>
                </a:solidFill>
              </a:rPr>
              <a:t>(Je naše organizace zapojena do aktivit s vysokým rizikem a jak to ovlivňuje její kulturu?)</a:t>
            </a:r>
          </a:p>
          <a:p>
            <a:pPr marL="514350" indent="-514350" algn="just" eaLnBrk="1" hangingPunct="1">
              <a:spcBef>
                <a:spcPts val="1000"/>
              </a:spcBef>
              <a:buClr>
                <a:schemeClr val="tx1"/>
              </a:buClr>
              <a:buAutoNum type="arabicParenR"/>
              <a:defRPr/>
            </a:pPr>
            <a:r>
              <a:rPr lang="cs-CZ" sz="2750" dirty="0" smtClean="0">
                <a:solidFill>
                  <a:schemeClr val="bg2"/>
                </a:solidFill>
              </a:rPr>
              <a:t>2) </a:t>
            </a:r>
            <a:r>
              <a:rPr lang="cs-CZ" sz="2750" b="1" dirty="0" smtClean="0">
                <a:solidFill>
                  <a:schemeClr val="bg2"/>
                </a:solidFill>
              </a:rPr>
              <a:t>rychlost zpětné vazby trhu </a:t>
            </a:r>
          </a:p>
          <a:p>
            <a:pPr marL="514350" indent="-514350" algn="just" eaLnBrk="1" hangingPunct="1">
              <a:buClr>
                <a:schemeClr val="tx1"/>
              </a:buClr>
              <a:buAutoNum type="arabicParenR"/>
              <a:defRPr/>
            </a:pPr>
            <a:r>
              <a:rPr lang="cs-CZ" sz="2500" dirty="0" smtClean="0">
                <a:solidFill>
                  <a:schemeClr val="bg2"/>
                </a:solidFill>
              </a:rPr>
              <a:t>(Jak rychle dostávají zaměstnanci zpětnou vazbu o své činnosti a výkonu – dostanou-li ji vůbec?)</a:t>
            </a:r>
            <a:endParaRPr lang="cs-CZ" sz="2750" dirty="0" smtClean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   ŘÍZENÍ LIDSKÝCH ZDROJŮ 			</a:t>
            </a:r>
            <a:r>
              <a:rPr lang="cs-CZ" sz="1500" b="1" i="1" dirty="0">
                <a:latin typeface="Arial" pitchFamily="34" charset="0"/>
                <a:cs typeface="Arial" pitchFamily="34" charset="0"/>
              </a:rPr>
              <a:t>			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KPEM SU 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Nadpis 3"/>
          <p:cNvSpPr>
            <a:spLocks noGrp="1"/>
          </p:cNvSpPr>
          <p:nvPr>
            <p:ph type="title"/>
          </p:nvPr>
        </p:nvSpPr>
        <p:spPr>
          <a:xfrm>
            <a:off x="214282" y="609600"/>
            <a:ext cx="8678892" cy="731168"/>
          </a:xfrm>
        </p:spPr>
        <p:txBody>
          <a:bodyPr/>
          <a:lstStyle/>
          <a:p>
            <a:pPr>
              <a:defRPr/>
            </a:pPr>
            <a:r>
              <a:rPr lang="pl-PL" sz="3200" b="1" dirty="0" smtClean="0">
                <a:solidFill>
                  <a:schemeClr val="bg2"/>
                </a:solidFill>
                <a:effectLst/>
                <a:latin typeface="+mn-lt"/>
              </a:rPr>
              <a:t>Typy firemní</a:t>
            </a:r>
            <a:r>
              <a:rPr lang="pl-PL" sz="2500" b="1" dirty="0" smtClean="0">
                <a:solidFill>
                  <a:schemeClr val="bg2"/>
                </a:solidFill>
                <a:effectLst/>
                <a:latin typeface="+mn-lt"/>
              </a:rPr>
              <a:t> </a:t>
            </a:r>
            <a:r>
              <a:rPr lang="pl-PL" sz="3200" b="1" dirty="0" smtClean="0">
                <a:solidFill>
                  <a:schemeClr val="bg2"/>
                </a:solidFill>
                <a:effectLst/>
                <a:latin typeface="+mn-lt"/>
              </a:rPr>
              <a:t>kultury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610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91500"/>
                            </p:stCondLst>
                            <p:childTnLst>
                              <p:par>
                                <p:cTn id="20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22000"/>
                            </p:stCondLst>
                            <p:childTnLst>
                              <p:par>
                                <p:cTn id="2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17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17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2500"/>
                            </p:stCondLst>
                            <p:childTnLst>
                              <p:par>
                                <p:cTn id="30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17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17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9" grpId="0" build="p" autoUpdateAnimBg="0" advAuto="3000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214282" y="4643446"/>
            <a:ext cx="8715436" cy="2214554"/>
          </a:xfrm>
        </p:spPr>
        <p:txBody>
          <a:bodyPr/>
          <a:lstStyle/>
          <a:p>
            <a:pPr algn="just">
              <a:buNone/>
            </a:pPr>
            <a:r>
              <a:rPr lang="cs-CZ" sz="2300" b="1" dirty="0" smtClean="0">
                <a:solidFill>
                  <a:schemeClr val="bg2"/>
                </a:solidFill>
              </a:rPr>
              <a:t>Mírou rizikovosti předmětu podnikání</a:t>
            </a:r>
            <a:r>
              <a:rPr lang="cs-CZ" sz="2300" dirty="0" smtClean="0">
                <a:solidFill>
                  <a:schemeClr val="bg2"/>
                </a:solidFill>
              </a:rPr>
              <a:t> je myšleno ohrožení další prosperity firmy jedním neúspěchem v některé z aktivit firmy. </a:t>
            </a:r>
          </a:p>
          <a:p>
            <a:pPr algn="just">
              <a:buNone/>
            </a:pPr>
            <a:r>
              <a:rPr lang="cs-CZ" sz="2300" b="1" dirty="0" smtClean="0">
                <a:solidFill>
                  <a:schemeClr val="bg2"/>
                </a:solidFill>
              </a:rPr>
              <a:t>Rychlost zpětné vazby</a:t>
            </a:r>
            <a:r>
              <a:rPr lang="cs-CZ" sz="2300" dirty="0" smtClean="0">
                <a:solidFill>
                  <a:schemeClr val="bg2"/>
                </a:solidFill>
              </a:rPr>
              <a:t> vyjadřuje dobu, která uplyne od chvíle vyvinutí nějaké aktivity v podniku do té chvíle, kdy je známo, jak tuto aktivitu ohodnotil zákazník.</a:t>
            </a:r>
            <a:endParaRPr lang="cs-CZ" sz="2300" dirty="0">
              <a:solidFill>
                <a:schemeClr val="bg2"/>
              </a:solidFill>
            </a:endParaRPr>
          </a:p>
        </p:txBody>
      </p:sp>
      <p:pic>
        <p:nvPicPr>
          <p:cNvPr id="9" name="Obrázek 8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-71438"/>
            <a:ext cx="8858280" cy="4572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42844" y="1340768"/>
            <a:ext cx="8786874" cy="5302942"/>
          </a:xfrm>
        </p:spPr>
        <p:txBody>
          <a:bodyPr/>
          <a:lstStyle/>
          <a:p>
            <a:pPr marL="514350" indent="-514350" algn="just" eaLnBrk="1" hangingPunct="1">
              <a:buClr>
                <a:schemeClr val="tx1"/>
              </a:buClr>
              <a:buNone/>
              <a:defRPr/>
            </a:pPr>
            <a:r>
              <a:rPr lang="cs-CZ" sz="2750" dirty="0" smtClean="0">
                <a:solidFill>
                  <a:schemeClr val="bg2"/>
                </a:solidFill>
              </a:rPr>
              <a:t>– Na tomto principu je založen </a:t>
            </a:r>
            <a:r>
              <a:rPr lang="cs-CZ" sz="2750" b="1" dirty="0" smtClean="0">
                <a:solidFill>
                  <a:schemeClr val="bg2"/>
                </a:solidFill>
              </a:rPr>
              <a:t>jeden z modelů firemní </a:t>
            </a:r>
          </a:p>
          <a:p>
            <a:pPr marL="514350" indent="-514350" algn="just" eaLnBrk="1" hangingPunct="1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None/>
              <a:defRPr/>
            </a:pPr>
            <a:r>
              <a:rPr lang="cs-CZ" sz="2750" b="1" dirty="0" smtClean="0">
                <a:solidFill>
                  <a:schemeClr val="bg2"/>
                </a:solidFill>
              </a:rPr>
              <a:t>kultury</a:t>
            </a:r>
            <a:r>
              <a:rPr lang="cs-CZ" sz="2750" dirty="0" smtClean="0">
                <a:solidFill>
                  <a:schemeClr val="bg2"/>
                </a:solidFill>
              </a:rPr>
              <a:t>, stávající se z: </a:t>
            </a:r>
          </a:p>
          <a:p>
            <a:pPr eaLnBrk="1" hangingPunct="1">
              <a:spcBef>
                <a:spcPts val="300"/>
              </a:spcBef>
              <a:buNone/>
              <a:defRPr/>
            </a:pPr>
            <a:r>
              <a:rPr lang="cs-CZ" sz="2750" dirty="0" smtClean="0">
                <a:solidFill>
                  <a:schemeClr val="bg2"/>
                </a:solidFill>
              </a:rPr>
              <a:t> Kultura „ostrých hochů“	 Kultura „vkládán firmy do sázky“</a:t>
            </a:r>
          </a:p>
          <a:p>
            <a:pPr eaLnBrk="1" hangingPunct="1">
              <a:spcBef>
                <a:spcPts val="300"/>
              </a:spcBef>
              <a:buNone/>
              <a:defRPr/>
            </a:pPr>
            <a:r>
              <a:rPr lang="cs-CZ" sz="2750" dirty="0" smtClean="0">
                <a:solidFill>
                  <a:schemeClr val="bg2"/>
                </a:solidFill>
              </a:rPr>
              <a:t> Kultura „pilné práce“	 Kultura „procesu“</a:t>
            </a:r>
          </a:p>
          <a:p>
            <a:pPr algn="just">
              <a:spcBef>
                <a:spcPts val="1800"/>
              </a:spcBef>
              <a:buNone/>
            </a:pPr>
            <a:r>
              <a:rPr lang="cs-CZ" sz="2750" b="1" u="sng" dirty="0" smtClean="0">
                <a:solidFill>
                  <a:schemeClr val="bg2"/>
                </a:solidFill>
              </a:rPr>
              <a:t>Kultura „ostrých </a:t>
            </a:r>
            <a:r>
              <a:rPr lang="cs-CZ" sz="2500" b="1" u="sng" dirty="0" smtClean="0">
                <a:solidFill>
                  <a:schemeClr val="bg2"/>
                </a:solidFill>
              </a:rPr>
              <a:t>(tvrdých) </a:t>
            </a:r>
            <a:r>
              <a:rPr lang="cs-CZ" sz="2750" b="1" u="sng" dirty="0" smtClean="0">
                <a:solidFill>
                  <a:schemeClr val="bg2"/>
                </a:solidFill>
              </a:rPr>
              <a:t>hochů</a:t>
            </a:r>
            <a:r>
              <a:rPr lang="cs-CZ" sz="2750" u="sng" dirty="0" smtClean="0">
                <a:solidFill>
                  <a:schemeClr val="bg2"/>
                </a:solidFill>
              </a:rPr>
              <a:t>“</a:t>
            </a:r>
            <a:r>
              <a:rPr lang="cs-CZ" sz="2750" dirty="0" smtClean="0">
                <a:solidFill>
                  <a:schemeClr val="bg2"/>
                </a:solidFill>
              </a:rPr>
              <a:t> </a:t>
            </a:r>
          </a:p>
          <a:p>
            <a:pPr algn="just">
              <a:spcBef>
                <a:spcPts val="200"/>
              </a:spcBef>
              <a:buNone/>
            </a:pPr>
            <a:r>
              <a:rPr lang="cs-CZ" sz="2750" dirty="0" smtClean="0">
                <a:solidFill>
                  <a:schemeClr val="bg2"/>
                </a:solidFill>
              </a:rPr>
              <a:t>	– Typická pro </a:t>
            </a:r>
            <a:r>
              <a:rPr lang="cs-CZ" sz="2750" b="1" dirty="0" smtClean="0">
                <a:solidFill>
                  <a:schemeClr val="bg2"/>
                </a:solidFill>
              </a:rPr>
              <a:t>podniky s vysokou rizikovostí podnikání a současně rychlou zpětnou vazbou trhu </a:t>
            </a:r>
            <a:r>
              <a:rPr lang="cs-CZ" sz="2500" dirty="0" smtClean="0">
                <a:solidFill>
                  <a:schemeClr val="bg2"/>
                </a:solidFill>
              </a:rPr>
              <a:t>(např. reklamní agentury, cestovní kanceláře).</a:t>
            </a:r>
            <a:r>
              <a:rPr lang="cs-CZ" sz="2750" dirty="0" smtClean="0">
                <a:solidFill>
                  <a:schemeClr val="bg2"/>
                </a:solidFill>
              </a:rPr>
              <a:t> </a:t>
            </a:r>
          </a:p>
          <a:p>
            <a:pPr algn="just">
              <a:buNone/>
            </a:pPr>
            <a:r>
              <a:rPr lang="cs-CZ" sz="2750" dirty="0" smtClean="0">
                <a:solidFill>
                  <a:schemeClr val="bg2"/>
                </a:solidFill>
              </a:rPr>
              <a:t>	– Je </a:t>
            </a:r>
            <a:r>
              <a:rPr lang="cs-CZ" sz="2750" u="sng" dirty="0" smtClean="0">
                <a:solidFill>
                  <a:schemeClr val="bg2"/>
                </a:solidFill>
              </a:rPr>
              <a:t>zaměřena na individuální špičkové výkony</a:t>
            </a:r>
            <a:r>
              <a:rPr lang="cs-CZ" sz="2750" dirty="0" smtClean="0">
                <a:solidFill>
                  <a:schemeClr val="bg2"/>
                </a:solidFill>
              </a:rPr>
              <a:t>, nepřeje týmové práci. Pracovníci často žijí pod vlivem hesla </a:t>
            </a:r>
            <a:br>
              <a:rPr lang="cs-CZ" sz="2750" dirty="0" smtClean="0">
                <a:solidFill>
                  <a:schemeClr val="bg2"/>
                </a:solidFill>
              </a:rPr>
            </a:br>
            <a:r>
              <a:rPr lang="cs-CZ" sz="2750" i="1" dirty="0" smtClean="0">
                <a:solidFill>
                  <a:schemeClr val="bg2"/>
                </a:solidFill>
              </a:rPr>
              <a:t>„Jsi jen tak dobrý, jak dobrý je tvůj poslední úspěch.“ </a:t>
            </a:r>
          </a:p>
          <a:p>
            <a:pPr marL="514350" indent="-514350" algn="just" eaLnBrk="1" hangingPunct="1">
              <a:buClr>
                <a:schemeClr val="tx1"/>
              </a:buClr>
              <a:buNone/>
              <a:defRPr/>
            </a:pPr>
            <a:endParaRPr lang="cs-CZ" sz="2750" dirty="0" smtClean="0">
              <a:solidFill>
                <a:schemeClr val="bg2"/>
              </a:solidFill>
            </a:endParaRPr>
          </a:p>
          <a:p>
            <a:pPr marL="514350" indent="-514350" algn="just" eaLnBrk="1" hangingPunct="1">
              <a:buClr>
                <a:schemeClr val="tx1"/>
              </a:buClr>
              <a:buAutoNum type="arabicParenR"/>
              <a:defRPr/>
            </a:pPr>
            <a:endParaRPr lang="cs-CZ" sz="2750" dirty="0" smtClean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   ŘÍZENÍ LIDSKÝCH ZDROJŮ 			</a:t>
            </a:r>
            <a:r>
              <a:rPr lang="cs-CZ" sz="1500" b="1" i="1" dirty="0">
                <a:latin typeface="Arial" pitchFamily="34" charset="0"/>
                <a:cs typeface="Arial" pitchFamily="34" charset="0"/>
              </a:rPr>
              <a:t>			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KPEM SU 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Nadpis 3"/>
          <p:cNvSpPr>
            <a:spLocks noGrp="1"/>
          </p:cNvSpPr>
          <p:nvPr>
            <p:ph type="title"/>
          </p:nvPr>
        </p:nvSpPr>
        <p:spPr>
          <a:xfrm>
            <a:off x="142844" y="609600"/>
            <a:ext cx="8750330" cy="533384"/>
          </a:xfrm>
        </p:spPr>
        <p:txBody>
          <a:bodyPr/>
          <a:lstStyle/>
          <a:p>
            <a:pPr>
              <a:defRPr/>
            </a:pPr>
            <a:r>
              <a:rPr lang="pl-PL" sz="3200" b="1" dirty="0" smtClean="0">
                <a:solidFill>
                  <a:schemeClr val="bg2"/>
                </a:solidFill>
                <a:effectLst/>
                <a:latin typeface="+mn-lt"/>
              </a:rPr>
              <a:t>Typy firemní</a:t>
            </a:r>
            <a:r>
              <a:rPr lang="pl-PL" sz="2500" b="1" dirty="0" smtClean="0">
                <a:solidFill>
                  <a:schemeClr val="bg2"/>
                </a:solidFill>
                <a:effectLst/>
                <a:latin typeface="+mn-lt"/>
              </a:rPr>
              <a:t> </a:t>
            </a:r>
            <a:r>
              <a:rPr lang="pl-PL" sz="3200" b="1" dirty="0" smtClean="0">
                <a:solidFill>
                  <a:schemeClr val="bg2"/>
                </a:solidFill>
                <a:effectLst/>
                <a:latin typeface="+mn-lt"/>
              </a:rPr>
              <a:t>kultury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610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91500"/>
                            </p:stCondLst>
                            <p:childTnLst>
                              <p:par>
                                <p:cTn id="20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22000"/>
                            </p:stCondLst>
                            <p:childTnLst>
                              <p:par>
                                <p:cTn id="2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17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17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2500"/>
                            </p:stCondLst>
                            <p:childTnLst>
                              <p:par>
                                <p:cTn id="30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17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17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83000"/>
                            </p:stCondLst>
                            <p:childTnLst>
                              <p:par>
                                <p:cTn id="3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174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174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9" grpId="0" build="p" autoUpdateAnimBg="0" advAuto="3000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42844" y="1412776"/>
            <a:ext cx="8715436" cy="5230934"/>
          </a:xfrm>
        </p:spPr>
        <p:txBody>
          <a:bodyPr/>
          <a:lstStyle/>
          <a:p>
            <a:pPr>
              <a:spcBef>
                <a:spcPts val="1200"/>
              </a:spcBef>
              <a:spcAft>
                <a:spcPts val="1200"/>
              </a:spcAft>
              <a:buNone/>
            </a:pPr>
            <a:r>
              <a:rPr lang="cs-CZ" sz="2750" b="1" dirty="0" smtClean="0">
                <a:solidFill>
                  <a:schemeClr val="bg2"/>
                </a:solidFill>
              </a:rPr>
              <a:t> </a:t>
            </a:r>
            <a:r>
              <a:rPr lang="cs-CZ" sz="2750" b="1" u="sng" dirty="0" smtClean="0">
                <a:solidFill>
                  <a:schemeClr val="bg2"/>
                </a:solidFill>
              </a:rPr>
              <a:t>Kultura „pilné práce </a:t>
            </a:r>
            <a:r>
              <a:rPr lang="cs-CZ" sz="2400" b="1" u="sng" dirty="0" smtClean="0">
                <a:solidFill>
                  <a:schemeClr val="bg2"/>
                </a:solidFill>
              </a:rPr>
              <a:t>(přátelských experimentů)</a:t>
            </a:r>
            <a:r>
              <a:rPr lang="cs-CZ" sz="2750" b="1" u="sng" dirty="0" smtClean="0">
                <a:solidFill>
                  <a:schemeClr val="bg2"/>
                </a:solidFill>
              </a:rPr>
              <a:t>“</a:t>
            </a:r>
            <a:r>
              <a:rPr lang="cs-CZ" sz="2750" b="1" dirty="0" smtClean="0">
                <a:solidFill>
                  <a:schemeClr val="bg2"/>
                </a:solidFill>
              </a:rPr>
              <a:t> </a:t>
            </a:r>
            <a:br>
              <a:rPr lang="cs-CZ" sz="2750" b="1" dirty="0" smtClean="0">
                <a:solidFill>
                  <a:schemeClr val="bg2"/>
                </a:solidFill>
              </a:rPr>
            </a:br>
            <a:r>
              <a:rPr lang="cs-CZ" sz="2750" dirty="0" smtClean="0">
                <a:solidFill>
                  <a:schemeClr val="bg2"/>
                </a:solidFill>
              </a:rPr>
              <a:t>– Je </a:t>
            </a:r>
            <a:r>
              <a:rPr lang="cs-CZ" sz="2750" b="1" dirty="0" smtClean="0">
                <a:solidFill>
                  <a:schemeClr val="bg2"/>
                </a:solidFill>
              </a:rPr>
              <a:t>typická malou mírou ohrožení neúspěchem a rychlou odezvou trhu. </a:t>
            </a:r>
          </a:p>
          <a:p>
            <a:pPr algn="just">
              <a:spcBef>
                <a:spcPts val="0"/>
              </a:spcBef>
              <a:buNone/>
            </a:pPr>
            <a:r>
              <a:rPr lang="cs-CZ" sz="2750" dirty="0" smtClean="0">
                <a:solidFill>
                  <a:schemeClr val="bg2"/>
                </a:solidFill>
              </a:rPr>
              <a:t>	– Je častým jevem v podnicích se širokým sortimentem produkce; u velkých organizací s dobrou značkou. </a:t>
            </a:r>
          </a:p>
          <a:p>
            <a:pPr algn="just">
              <a:spcBef>
                <a:spcPts val="0"/>
              </a:spcBef>
              <a:buNone/>
            </a:pPr>
            <a:r>
              <a:rPr lang="cs-CZ" sz="2750" dirty="0" smtClean="0">
                <a:solidFill>
                  <a:schemeClr val="bg2"/>
                </a:solidFill>
              </a:rPr>
              <a:t>	– Tento </a:t>
            </a:r>
            <a:r>
              <a:rPr lang="cs-CZ" sz="2750" u="sng" dirty="0" smtClean="0">
                <a:solidFill>
                  <a:schemeClr val="bg2"/>
                </a:solidFill>
              </a:rPr>
              <a:t>typ je příznivý pro inovace a experimentováni</a:t>
            </a:r>
            <a:r>
              <a:rPr lang="cs-CZ" sz="2750" dirty="0" smtClean="0">
                <a:solidFill>
                  <a:schemeClr val="bg2"/>
                </a:solidFill>
              </a:rPr>
              <a:t>.  </a:t>
            </a:r>
            <a:br>
              <a:rPr lang="cs-CZ" sz="2750" dirty="0" smtClean="0">
                <a:solidFill>
                  <a:schemeClr val="bg2"/>
                </a:solidFill>
              </a:rPr>
            </a:br>
            <a:r>
              <a:rPr lang="cs-CZ" sz="2750" dirty="0" smtClean="0">
                <a:solidFill>
                  <a:schemeClr val="bg2"/>
                </a:solidFill>
              </a:rPr>
              <a:t>– </a:t>
            </a:r>
            <a:r>
              <a:rPr lang="cs-CZ" sz="2700" dirty="0" smtClean="0">
                <a:solidFill>
                  <a:schemeClr val="bg2"/>
                </a:solidFill>
              </a:rPr>
              <a:t>Výkony jednotlivých zaměstnanců jsou náležitě oceněny. </a:t>
            </a:r>
          </a:p>
          <a:p>
            <a:pPr algn="just">
              <a:spcBef>
                <a:spcPts val="0"/>
              </a:spcBef>
              <a:buNone/>
            </a:pPr>
            <a:r>
              <a:rPr lang="cs-CZ" sz="2750" dirty="0" smtClean="0">
                <a:solidFill>
                  <a:schemeClr val="bg2"/>
                </a:solidFill>
              </a:rPr>
              <a:t>	– Heslo zní: </a:t>
            </a:r>
            <a:r>
              <a:rPr lang="cs-CZ" sz="2750" i="1" dirty="0" smtClean="0">
                <a:solidFill>
                  <a:schemeClr val="bg2"/>
                </a:solidFill>
              </a:rPr>
              <a:t>„Za hodně muziky – hodně peněz“.</a:t>
            </a:r>
          </a:p>
          <a:p>
            <a:pPr algn="just">
              <a:spcBef>
                <a:spcPts val="1800"/>
              </a:spcBef>
              <a:spcAft>
                <a:spcPts val="600"/>
              </a:spcAft>
              <a:buNone/>
            </a:pPr>
            <a:r>
              <a:rPr lang="cs-CZ" sz="2750" b="1" dirty="0" smtClean="0">
                <a:solidFill>
                  <a:schemeClr val="bg2"/>
                </a:solidFill>
              </a:rPr>
              <a:t> </a:t>
            </a:r>
            <a:r>
              <a:rPr lang="cs-CZ" sz="2750" b="1" u="sng" dirty="0" smtClean="0">
                <a:solidFill>
                  <a:schemeClr val="bg2"/>
                </a:solidFill>
              </a:rPr>
              <a:t>Kultura „vkládání firmy do sázky“</a:t>
            </a:r>
            <a:r>
              <a:rPr lang="cs-CZ" sz="2750" b="1" dirty="0" smtClean="0">
                <a:solidFill>
                  <a:schemeClr val="bg2"/>
                </a:solidFill>
              </a:rPr>
              <a:t> 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cs-CZ" sz="2750" b="1" dirty="0" smtClean="0">
                <a:solidFill>
                  <a:schemeClr val="bg2"/>
                </a:solidFill>
              </a:rPr>
              <a:t>	</a:t>
            </a:r>
            <a:r>
              <a:rPr lang="cs-CZ" sz="2750" dirty="0" smtClean="0">
                <a:solidFill>
                  <a:schemeClr val="bg2"/>
                </a:solidFill>
              </a:rPr>
              <a:t>– </a:t>
            </a:r>
            <a:r>
              <a:rPr lang="cs-CZ" sz="2750" b="1" dirty="0" smtClean="0">
                <a:solidFill>
                  <a:schemeClr val="bg2"/>
                </a:solidFill>
              </a:rPr>
              <a:t>Má vysokou rizikovost předmětu podnikání a pomalou zpětnou vazbu z trhu</a:t>
            </a:r>
            <a:r>
              <a:rPr lang="cs-CZ" sz="2750" dirty="0" smtClean="0">
                <a:solidFill>
                  <a:schemeClr val="bg2"/>
                </a:solidFill>
              </a:rPr>
              <a:t>.. </a:t>
            </a: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   ŘÍZENÍ LIDSKÝCH ZDROJŮ 			</a:t>
            </a:r>
            <a:r>
              <a:rPr lang="cs-CZ" sz="1500" b="1" i="1" dirty="0">
                <a:latin typeface="Arial" pitchFamily="34" charset="0"/>
                <a:cs typeface="Arial" pitchFamily="34" charset="0"/>
              </a:rPr>
              <a:t>			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KPEM SU 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Nadpis 3"/>
          <p:cNvSpPr>
            <a:spLocks noGrp="1"/>
          </p:cNvSpPr>
          <p:nvPr>
            <p:ph type="title"/>
          </p:nvPr>
        </p:nvSpPr>
        <p:spPr>
          <a:xfrm>
            <a:off x="214282" y="609600"/>
            <a:ext cx="8678892" cy="659160"/>
          </a:xfrm>
        </p:spPr>
        <p:txBody>
          <a:bodyPr/>
          <a:lstStyle/>
          <a:p>
            <a:pPr>
              <a:defRPr/>
            </a:pPr>
            <a:r>
              <a:rPr lang="pl-PL" sz="3200" b="1" dirty="0" smtClean="0">
                <a:solidFill>
                  <a:schemeClr val="bg2"/>
                </a:solidFill>
                <a:effectLst/>
                <a:latin typeface="+mn-lt"/>
              </a:rPr>
              <a:t>Typy firemní kultury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610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91500"/>
                            </p:stCondLst>
                            <p:childTnLst>
                              <p:par>
                                <p:cTn id="20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22000"/>
                            </p:stCondLst>
                            <p:childTnLst>
                              <p:par>
                                <p:cTn id="2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17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17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2500"/>
                            </p:stCondLst>
                            <p:childTnLst>
                              <p:par>
                                <p:cTn id="30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17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17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9" grpId="0" build="p" autoUpdateAnimBg="0" advAuto="3000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14282" y="1412776"/>
            <a:ext cx="8715436" cy="5230934"/>
          </a:xfrm>
        </p:spPr>
        <p:txBody>
          <a:bodyPr/>
          <a:lstStyle/>
          <a:p>
            <a:pPr algn="just"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Tak, jak se organizace stává složitou, komplexní, </a:t>
            </a:r>
            <a:r>
              <a:rPr lang="cs-CZ" sz="2800" b="1" dirty="0" smtClean="0">
                <a:solidFill>
                  <a:schemeClr val="bg2"/>
                </a:solidFill>
              </a:rPr>
              <a:t>nemůže jedna osoba pokrýt všechny činnosti, které organizace zastává. </a:t>
            </a:r>
          </a:p>
          <a:p>
            <a:pPr algn="just"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Pro pracovníky v růžných specializovaných odděleních je problematičtější udržovat vzájemný kontakt, </a:t>
            </a:r>
            <a:r>
              <a:rPr lang="cs-CZ" sz="2800" b="1" dirty="0" smtClean="0">
                <a:solidFill>
                  <a:schemeClr val="bg2"/>
                </a:solidFill>
              </a:rPr>
              <a:t>vyvstává potřeba vytvoření integrujícího mechanismu</a:t>
            </a:r>
            <a:r>
              <a:rPr lang="cs-CZ" sz="2800" dirty="0" smtClean="0">
                <a:solidFill>
                  <a:schemeClr val="bg2"/>
                </a:solidFill>
              </a:rPr>
              <a:t> – </a:t>
            </a:r>
            <a:br>
              <a:rPr lang="cs-CZ" sz="2800" dirty="0" smtClean="0">
                <a:solidFill>
                  <a:schemeClr val="bg2"/>
                </a:solidFill>
              </a:rPr>
            </a:br>
            <a:r>
              <a:rPr lang="cs-CZ" sz="2800" dirty="0" smtClean="0">
                <a:solidFill>
                  <a:schemeClr val="bg2"/>
                </a:solidFill>
              </a:rPr>
              <a:t>např. skupiny řídících pracovníků nebo mezirezortní porady, apod.  </a:t>
            </a:r>
          </a:p>
          <a:p>
            <a:pPr algn="just">
              <a:spcBef>
                <a:spcPts val="1200"/>
              </a:spcBef>
              <a:buNone/>
            </a:pPr>
            <a:r>
              <a:rPr lang="cs-CZ" sz="2800" u="sng" dirty="0" smtClean="0">
                <a:solidFill>
                  <a:schemeClr val="bg2"/>
                </a:solidFill>
              </a:rPr>
              <a:t>Funkční role a vztahy v podnikových procesech</a:t>
            </a:r>
            <a:r>
              <a:rPr lang="cs-CZ" sz="2800" dirty="0" smtClean="0">
                <a:solidFill>
                  <a:schemeClr val="bg2"/>
                </a:solidFill>
              </a:rPr>
              <a:t> jsou definovány </a:t>
            </a:r>
            <a:r>
              <a:rPr lang="cs-CZ" sz="2800" b="1" u="sng" dirty="0" smtClean="0">
                <a:solidFill>
                  <a:schemeClr val="bg2"/>
                </a:solidFill>
              </a:rPr>
              <a:t>organizační strukturou podniku</a:t>
            </a:r>
            <a:r>
              <a:rPr lang="cs-CZ" sz="2800" dirty="0" smtClean="0">
                <a:solidFill>
                  <a:schemeClr val="bg2"/>
                </a:solidFill>
              </a:rPr>
              <a:t>, přičemž </a:t>
            </a:r>
            <a:r>
              <a:rPr lang="cs-CZ" sz="2800" u="sng" dirty="0" smtClean="0">
                <a:solidFill>
                  <a:schemeClr val="bg2"/>
                </a:solidFill>
              </a:rPr>
              <a:t>rozlišujeme několik </a:t>
            </a:r>
            <a:r>
              <a:rPr lang="cs-CZ" sz="2800" b="1" u="sng" dirty="0" smtClean="0">
                <a:solidFill>
                  <a:schemeClr val="bg2"/>
                </a:solidFill>
              </a:rPr>
              <a:t>typů organizačních struktur</a:t>
            </a:r>
            <a:r>
              <a:rPr lang="cs-CZ" sz="2800" dirty="0" smtClean="0">
                <a:solidFill>
                  <a:schemeClr val="bg2"/>
                </a:solidFill>
              </a:rPr>
              <a:t>: </a:t>
            </a:r>
          </a:p>
          <a:p>
            <a:pPr algn="just">
              <a:buNone/>
            </a:pPr>
            <a:endParaRPr lang="cs-CZ" sz="2750" dirty="0" smtClean="0">
              <a:solidFill>
                <a:schemeClr val="bg2"/>
              </a:solidFill>
            </a:endParaRPr>
          </a:p>
          <a:p>
            <a:pPr marL="514350" indent="-514350" algn="just" eaLnBrk="1" hangingPunct="1">
              <a:buClr>
                <a:schemeClr val="tx1"/>
              </a:buClr>
              <a:buAutoNum type="arabicParenR"/>
              <a:defRPr/>
            </a:pPr>
            <a:endParaRPr lang="cs-CZ" sz="2750" dirty="0" smtClean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   ŘÍZENÍ LIDSKÝCH ZDROJŮ 			</a:t>
            </a:r>
            <a:r>
              <a:rPr lang="cs-CZ" sz="1500" b="1" i="1" dirty="0">
                <a:latin typeface="Arial" pitchFamily="34" charset="0"/>
                <a:cs typeface="Arial" pitchFamily="34" charset="0"/>
              </a:rPr>
              <a:t>			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KPEM SU 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Nadpis 3"/>
          <p:cNvSpPr>
            <a:spLocks noGrp="1"/>
          </p:cNvSpPr>
          <p:nvPr>
            <p:ph type="title"/>
          </p:nvPr>
        </p:nvSpPr>
        <p:spPr>
          <a:xfrm>
            <a:off x="214282" y="609600"/>
            <a:ext cx="8678892" cy="731168"/>
          </a:xfrm>
        </p:spPr>
        <p:txBody>
          <a:bodyPr/>
          <a:lstStyle/>
          <a:p>
            <a:pPr>
              <a:defRPr/>
            </a:pPr>
            <a:r>
              <a:rPr lang="pl-PL" sz="3200" b="1" dirty="0" smtClean="0">
                <a:solidFill>
                  <a:srgbClr val="000000"/>
                </a:solidFill>
                <a:effectLst/>
                <a:latin typeface="Times New Roman"/>
              </a:rPr>
              <a:t>Vymezení ORGANIZAČNÍCH STRUKTUR</a:t>
            </a:r>
            <a:endParaRPr lang="pl-PL" sz="3300" b="1" dirty="0" smtClean="0">
              <a:solidFill>
                <a:schemeClr val="bg2"/>
              </a:solidFill>
              <a:effectLst/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610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9" grpId="0" build="p" autoUpdateAnimBg="0" advAuto="3000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14282" y="1571612"/>
            <a:ext cx="8606190" cy="5072098"/>
          </a:xfrm>
        </p:spPr>
        <p:txBody>
          <a:bodyPr/>
          <a:lstStyle/>
          <a:p>
            <a:pPr marL="514350" indent="-514350" algn="just" eaLnBrk="1" hangingPunct="1">
              <a:buClr>
                <a:schemeClr val="tx1"/>
              </a:buClr>
              <a:buNone/>
              <a:defRPr/>
            </a:pPr>
            <a:r>
              <a:rPr lang="cs-CZ" sz="2900" b="1" dirty="0" smtClean="0">
                <a:solidFill>
                  <a:schemeClr val="bg2"/>
                </a:solidFill>
              </a:rPr>
              <a:t>Formální organizační struktury </a:t>
            </a:r>
            <a:r>
              <a:rPr lang="cs-CZ" sz="2900" dirty="0" smtClean="0">
                <a:solidFill>
                  <a:schemeClr val="bg2"/>
                </a:solidFill>
              </a:rPr>
              <a:t>mají své </a:t>
            </a:r>
            <a:r>
              <a:rPr lang="cs-CZ" sz="2900" u="sng" dirty="0" smtClean="0">
                <a:solidFill>
                  <a:schemeClr val="bg2"/>
                </a:solidFill>
              </a:rPr>
              <a:t>výhody</a:t>
            </a:r>
            <a:r>
              <a:rPr lang="cs-CZ" sz="2900" dirty="0" smtClean="0">
                <a:solidFill>
                  <a:schemeClr val="bg2"/>
                </a:solidFill>
              </a:rPr>
              <a:t>: </a:t>
            </a:r>
          </a:p>
          <a:p>
            <a:pPr marL="514350" indent="-514350" algn="just" eaLnBrk="1" hangingPunct="1">
              <a:buClr>
                <a:schemeClr val="tx1"/>
              </a:buClr>
              <a:buNone/>
              <a:defRPr/>
            </a:pPr>
            <a:r>
              <a:rPr lang="cs-CZ" sz="2900" dirty="0" smtClean="0">
                <a:solidFill>
                  <a:schemeClr val="bg2"/>
                </a:solidFill>
              </a:rPr>
              <a:t>	 – umožňují pracovníkům spoluúčast </a:t>
            </a:r>
            <a:r>
              <a:rPr lang="cs-CZ" sz="2500" dirty="0" smtClean="0">
                <a:solidFill>
                  <a:schemeClr val="bg2"/>
                </a:solidFill>
              </a:rPr>
              <a:t>(spolupodílení se na chodu společnosti), </a:t>
            </a:r>
          </a:p>
          <a:p>
            <a:pPr marL="514350" indent="-514350" algn="just" eaLnBrk="1" hangingPunct="1">
              <a:buClr>
                <a:schemeClr val="tx1"/>
              </a:buClr>
              <a:buNone/>
              <a:defRPr/>
            </a:pPr>
            <a:r>
              <a:rPr lang="cs-CZ" sz="2900" dirty="0" smtClean="0">
                <a:solidFill>
                  <a:schemeClr val="bg2"/>
                </a:solidFill>
              </a:rPr>
              <a:t>	 – zabezpečují rámec udílení pravomocí a moci, </a:t>
            </a:r>
          </a:p>
          <a:p>
            <a:pPr marL="514350" indent="-514350" algn="just" eaLnBrk="1" hangingPunct="1">
              <a:buClr>
                <a:schemeClr val="tx1"/>
              </a:buClr>
              <a:buNone/>
              <a:defRPr/>
            </a:pPr>
            <a:r>
              <a:rPr lang="cs-CZ" sz="2900" dirty="0" smtClean="0">
                <a:solidFill>
                  <a:schemeClr val="bg2"/>
                </a:solidFill>
              </a:rPr>
              <a:t>	– vytvářejí identitu organizace, </a:t>
            </a:r>
          </a:p>
          <a:p>
            <a:pPr marL="514350" indent="-514350" algn="just" eaLnBrk="1" hangingPunct="1">
              <a:buClr>
                <a:schemeClr val="tx1"/>
              </a:buClr>
              <a:buNone/>
              <a:defRPr/>
            </a:pPr>
            <a:r>
              <a:rPr lang="cs-CZ" sz="2900" dirty="0" smtClean="0">
                <a:solidFill>
                  <a:schemeClr val="bg2"/>
                </a:solidFill>
              </a:rPr>
              <a:t>	 – zajišťují kontinuitu v dobách změn. </a:t>
            </a:r>
          </a:p>
          <a:p>
            <a:pPr algn="just">
              <a:buNone/>
            </a:pPr>
            <a:endParaRPr lang="cs-CZ" sz="2900" dirty="0" smtClean="0">
              <a:solidFill>
                <a:schemeClr val="bg2"/>
              </a:solidFill>
            </a:endParaRPr>
          </a:p>
          <a:p>
            <a:pPr marL="514350" indent="-514350" algn="just" eaLnBrk="1" hangingPunct="1">
              <a:buClr>
                <a:schemeClr val="tx1"/>
              </a:buClr>
              <a:buAutoNum type="arabicParenR"/>
              <a:defRPr/>
            </a:pPr>
            <a:endParaRPr lang="cs-CZ" sz="2900" dirty="0" smtClean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   ŘÍZENÍ LIDSKÝCH ZDROJŮ 			</a:t>
            </a:r>
            <a:r>
              <a:rPr lang="cs-CZ" sz="1500" b="1" i="1" dirty="0">
                <a:latin typeface="Arial" pitchFamily="34" charset="0"/>
                <a:cs typeface="Arial" pitchFamily="34" charset="0"/>
              </a:rPr>
              <a:t>			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KPEM SU 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Nadpis 3"/>
          <p:cNvSpPr>
            <a:spLocks noGrp="1"/>
          </p:cNvSpPr>
          <p:nvPr>
            <p:ph type="title"/>
          </p:nvPr>
        </p:nvSpPr>
        <p:spPr>
          <a:xfrm>
            <a:off x="0" y="785794"/>
            <a:ext cx="9144000" cy="500066"/>
          </a:xfrm>
        </p:spPr>
        <p:txBody>
          <a:bodyPr/>
          <a:lstStyle/>
          <a:p>
            <a:pPr>
              <a:defRPr/>
            </a:pPr>
            <a:r>
              <a:rPr lang="pl-PL" sz="3200" b="1" dirty="0" smtClean="0">
                <a:solidFill>
                  <a:schemeClr val="bg2"/>
                </a:solidFill>
                <a:effectLst/>
                <a:latin typeface="+mn-lt"/>
              </a:rPr>
              <a:t>Vymezení ORGANIZAČNÍCH STRUKTUR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14282" y="1484784"/>
            <a:ext cx="8786874" cy="5158926"/>
          </a:xfrm>
        </p:spPr>
        <p:txBody>
          <a:bodyPr/>
          <a:lstStyle/>
          <a:p>
            <a:pPr marL="514350" indent="-514350" algn="just" eaLnBrk="1" hangingPunct="1">
              <a:buClr>
                <a:schemeClr val="tx1"/>
              </a:buClr>
              <a:buNone/>
              <a:defRPr/>
            </a:pPr>
            <a:r>
              <a:rPr lang="cs-CZ" sz="2900" dirty="0" smtClean="0">
                <a:solidFill>
                  <a:schemeClr val="bg2"/>
                </a:solidFill>
              </a:rPr>
              <a:t>Rozeznáváme</a:t>
            </a:r>
            <a:r>
              <a:rPr lang="cs-CZ" sz="2900" b="1" dirty="0" smtClean="0">
                <a:solidFill>
                  <a:schemeClr val="bg2"/>
                </a:solidFill>
              </a:rPr>
              <a:t> </a:t>
            </a:r>
            <a:r>
              <a:rPr lang="cs-CZ" sz="2900" b="1" u="sng" dirty="0" smtClean="0">
                <a:solidFill>
                  <a:schemeClr val="bg2"/>
                </a:solidFill>
              </a:rPr>
              <a:t>několik hledisek</a:t>
            </a:r>
            <a:r>
              <a:rPr lang="cs-CZ" sz="2900" b="1" dirty="0" smtClean="0">
                <a:solidFill>
                  <a:schemeClr val="bg2"/>
                </a:solidFill>
              </a:rPr>
              <a:t> pro identifikaci organizačních struktur, </a:t>
            </a:r>
            <a:r>
              <a:rPr lang="cs-CZ" sz="2900" dirty="0" smtClean="0">
                <a:solidFill>
                  <a:schemeClr val="bg2"/>
                </a:solidFill>
              </a:rPr>
              <a:t>a to dle různých </a:t>
            </a:r>
            <a:r>
              <a:rPr lang="cs-CZ" sz="2900" b="1" u="sng" dirty="0" smtClean="0">
                <a:solidFill>
                  <a:schemeClr val="bg2"/>
                </a:solidFill>
              </a:rPr>
              <a:t>kritérií</a:t>
            </a:r>
            <a:r>
              <a:rPr lang="cs-CZ" sz="2900" b="1" dirty="0" smtClean="0">
                <a:solidFill>
                  <a:schemeClr val="bg2"/>
                </a:solidFill>
              </a:rPr>
              <a:t>:</a:t>
            </a:r>
          </a:p>
          <a:p>
            <a:pPr marL="514350" indent="-514350" algn="just" eaLnBrk="1" hangingPunct="1">
              <a:spcBef>
                <a:spcPts val="1800"/>
              </a:spcBef>
              <a:buClr>
                <a:schemeClr val="tx1"/>
              </a:buClr>
              <a:buNone/>
              <a:defRPr/>
            </a:pPr>
            <a:r>
              <a:rPr lang="cs-CZ" sz="2900" b="1" dirty="0" smtClean="0">
                <a:solidFill>
                  <a:schemeClr val="bg2"/>
                </a:solidFill>
              </a:rPr>
              <a:t>1) Typy organizačních struktur dle kritérií:</a:t>
            </a:r>
          </a:p>
          <a:p>
            <a:pPr marL="514350" indent="-514350" algn="just" eaLnBrk="1" hangingPunct="1">
              <a:buClr>
                <a:schemeClr val="tx1"/>
              </a:buClr>
              <a:buAutoNum type="arabicParenR"/>
              <a:defRPr/>
            </a:pPr>
            <a:r>
              <a:rPr lang="cs-CZ" sz="2900" dirty="0" smtClean="0">
                <a:solidFill>
                  <a:schemeClr val="bg2"/>
                </a:solidFill>
              </a:rPr>
              <a:t>– </a:t>
            </a:r>
            <a:r>
              <a:rPr lang="cs-CZ" sz="2900" u="sng" dirty="0" smtClean="0">
                <a:solidFill>
                  <a:schemeClr val="bg2"/>
                </a:solidFill>
              </a:rPr>
              <a:t>počet vedoucích zaměstnanců</a:t>
            </a:r>
          </a:p>
          <a:p>
            <a:pPr algn="just">
              <a:buNone/>
            </a:pPr>
            <a:r>
              <a:rPr lang="cs-CZ" sz="2900" dirty="0" smtClean="0">
                <a:solidFill>
                  <a:schemeClr val="bg2"/>
                </a:solidFill>
              </a:rPr>
              <a:t>	  – </a:t>
            </a:r>
            <a:r>
              <a:rPr lang="cs-CZ" sz="2900" u="sng" dirty="0" smtClean="0">
                <a:solidFill>
                  <a:schemeClr val="bg2"/>
                </a:solidFill>
              </a:rPr>
              <a:t>míra vertikálního</a:t>
            </a:r>
            <a:r>
              <a:rPr lang="cs-CZ" sz="2900" dirty="0" smtClean="0">
                <a:solidFill>
                  <a:schemeClr val="bg2"/>
                </a:solidFill>
              </a:rPr>
              <a:t> či </a:t>
            </a:r>
            <a:r>
              <a:rPr lang="cs-CZ" sz="2900" u="sng" dirty="0" smtClean="0">
                <a:solidFill>
                  <a:schemeClr val="bg2"/>
                </a:solidFill>
              </a:rPr>
              <a:t>horizontálního uspořádání</a:t>
            </a:r>
          </a:p>
          <a:p>
            <a:pPr algn="just">
              <a:buNone/>
            </a:pPr>
            <a:r>
              <a:rPr lang="cs-CZ" sz="2900" dirty="0" smtClean="0">
                <a:solidFill>
                  <a:schemeClr val="bg2"/>
                </a:solidFill>
              </a:rPr>
              <a:t>	  – </a:t>
            </a:r>
            <a:r>
              <a:rPr lang="cs-CZ" sz="2900" u="sng" dirty="0" smtClean="0">
                <a:solidFill>
                  <a:schemeClr val="bg2"/>
                </a:solidFill>
              </a:rPr>
              <a:t>existence podpůrných organizačních útvarů</a:t>
            </a:r>
          </a:p>
          <a:p>
            <a:pPr marL="0" indent="0" algn="just">
              <a:spcBef>
                <a:spcPts val="1200"/>
              </a:spcBef>
              <a:buNone/>
              <a:tabLst>
                <a:tab pos="92075" algn="l"/>
              </a:tabLst>
            </a:pPr>
            <a:r>
              <a:rPr lang="cs-CZ" sz="2900" dirty="0" smtClean="0">
                <a:solidFill>
                  <a:schemeClr val="bg2"/>
                </a:solidFill>
              </a:rPr>
              <a:t>Na základě specifikace </a:t>
            </a:r>
            <a:r>
              <a:rPr lang="cs-CZ" sz="2500" dirty="0" smtClean="0">
                <a:solidFill>
                  <a:schemeClr val="bg2"/>
                </a:solidFill>
              </a:rPr>
              <a:t>(kritérií) </a:t>
            </a:r>
            <a:r>
              <a:rPr lang="cs-CZ" sz="2900" dirty="0" smtClean="0">
                <a:solidFill>
                  <a:schemeClr val="bg2"/>
                </a:solidFill>
              </a:rPr>
              <a:t>jsou definovány </a:t>
            </a:r>
            <a:r>
              <a:rPr lang="cs-CZ" sz="2500" dirty="0" smtClean="0">
                <a:solidFill>
                  <a:schemeClr val="bg2"/>
                </a:solidFill>
              </a:rPr>
              <a:t>(vymezeny)</a:t>
            </a:r>
            <a:r>
              <a:rPr lang="cs-CZ" sz="2900" dirty="0" smtClean="0">
                <a:solidFill>
                  <a:schemeClr val="bg2"/>
                </a:solidFill>
              </a:rPr>
              <a:t> následující </a:t>
            </a:r>
            <a:r>
              <a:rPr lang="cs-CZ" sz="2900" b="1" dirty="0" smtClean="0">
                <a:solidFill>
                  <a:schemeClr val="bg2"/>
                </a:solidFill>
              </a:rPr>
              <a:t>organizační struktury: </a:t>
            </a:r>
          </a:p>
          <a:p>
            <a:pPr algn="just">
              <a:spcBef>
                <a:spcPts val="400"/>
              </a:spcBef>
              <a:buNone/>
            </a:pPr>
            <a:r>
              <a:rPr lang="cs-CZ" sz="2900" b="1" dirty="0" smtClean="0">
                <a:solidFill>
                  <a:schemeClr val="bg2"/>
                </a:solidFill>
              </a:rPr>
              <a:t>		</a:t>
            </a:r>
            <a:r>
              <a:rPr lang="cs-CZ" sz="2900" dirty="0" smtClean="0">
                <a:solidFill>
                  <a:schemeClr val="bg2"/>
                </a:solidFill>
              </a:rPr>
              <a:t> – </a:t>
            </a:r>
            <a:r>
              <a:rPr lang="cs-CZ" sz="2900" b="1" dirty="0" smtClean="0">
                <a:solidFill>
                  <a:schemeClr val="bg2"/>
                </a:solidFill>
              </a:rPr>
              <a:t>liniová</a:t>
            </a:r>
            <a:r>
              <a:rPr lang="cs-CZ" sz="2900" dirty="0" smtClean="0">
                <a:solidFill>
                  <a:schemeClr val="bg2"/>
                </a:solidFill>
              </a:rPr>
              <a:t>  			 – </a:t>
            </a:r>
            <a:r>
              <a:rPr lang="cs-CZ" sz="2900" b="1" dirty="0" smtClean="0">
                <a:solidFill>
                  <a:schemeClr val="bg2"/>
                </a:solidFill>
              </a:rPr>
              <a:t>štábně-liniová </a:t>
            </a:r>
            <a:endParaRPr lang="cs-CZ" sz="2900" dirty="0" smtClean="0">
              <a:solidFill>
                <a:schemeClr val="bg2"/>
              </a:solidFill>
            </a:endParaRPr>
          </a:p>
          <a:p>
            <a:pPr algn="just">
              <a:spcBef>
                <a:spcPts val="400"/>
              </a:spcBef>
              <a:buNone/>
            </a:pPr>
            <a:r>
              <a:rPr lang="cs-CZ" sz="2900" b="1" dirty="0" smtClean="0">
                <a:solidFill>
                  <a:schemeClr val="bg2"/>
                </a:solidFill>
              </a:rPr>
              <a:t>		</a:t>
            </a:r>
            <a:r>
              <a:rPr lang="cs-CZ" sz="2900" dirty="0" smtClean="0">
                <a:solidFill>
                  <a:schemeClr val="bg2"/>
                </a:solidFill>
              </a:rPr>
              <a:t> – </a:t>
            </a:r>
            <a:r>
              <a:rPr lang="cs-CZ" sz="2900" b="1" dirty="0" smtClean="0">
                <a:solidFill>
                  <a:schemeClr val="bg2"/>
                </a:solidFill>
              </a:rPr>
              <a:t>funkcionální 		</a:t>
            </a:r>
            <a:r>
              <a:rPr lang="cs-CZ" sz="2900" dirty="0" smtClean="0">
                <a:solidFill>
                  <a:schemeClr val="bg2"/>
                </a:solidFill>
              </a:rPr>
              <a:t> – </a:t>
            </a:r>
            <a:r>
              <a:rPr lang="cs-CZ" sz="2900" b="1" dirty="0" smtClean="0">
                <a:solidFill>
                  <a:schemeClr val="bg2"/>
                </a:solidFill>
              </a:rPr>
              <a:t>maticová</a:t>
            </a:r>
            <a:endParaRPr lang="cs-CZ" sz="2900" dirty="0" smtClean="0">
              <a:solidFill>
                <a:schemeClr val="bg2"/>
              </a:solidFill>
            </a:endParaRPr>
          </a:p>
          <a:p>
            <a:pPr marL="514350" indent="-514350" algn="just" eaLnBrk="1" hangingPunct="1">
              <a:buClr>
                <a:schemeClr val="tx1"/>
              </a:buClr>
              <a:buAutoNum type="arabicParenR"/>
              <a:defRPr/>
            </a:pPr>
            <a:endParaRPr lang="cs-CZ" sz="2900" dirty="0" smtClean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   ŘÍZENÍ LIDSKÝCH ZDROJŮ 			</a:t>
            </a:r>
            <a:r>
              <a:rPr lang="cs-CZ" sz="1500" b="1" i="1" dirty="0">
                <a:latin typeface="Arial" pitchFamily="34" charset="0"/>
                <a:cs typeface="Arial" pitchFamily="34" charset="0"/>
              </a:rPr>
              <a:t>			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KPEM SU 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Nadpis 3"/>
          <p:cNvSpPr>
            <a:spLocks noGrp="1"/>
          </p:cNvSpPr>
          <p:nvPr>
            <p:ph type="title"/>
          </p:nvPr>
        </p:nvSpPr>
        <p:spPr>
          <a:xfrm>
            <a:off x="214282" y="609600"/>
            <a:ext cx="8678892" cy="731168"/>
          </a:xfrm>
        </p:spPr>
        <p:txBody>
          <a:bodyPr/>
          <a:lstStyle/>
          <a:p>
            <a:pPr>
              <a:defRPr/>
            </a:pPr>
            <a:r>
              <a:rPr lang="pl-PL" sz="3300" b="1" dirty="0" smtClean="0">
                <a:solidFill>
                  <a:schemeClr val="bg2"/>
                </a:solidFill>
                <a:effectLst/>
                <a:latin typeface="+mn-lt"/>
              </a:rPr>
              <a:t>Organizační struktury – TYPY, LIDÉ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14282" y="571480"/>
            <a:ext cx="8643998" cy="6072230"/>
          </a:xfrm>
        </p:spPr>
        <p:txBody>
          <a:bodyPr/>
          <a:lstStyle/>
          <a:p>
            <a:pPr algn="just">
              <a:spcBef>
                <a:spcPts val="1000"/>
              </a:spcBef>
              <a:buNone/>
            </a:pPr>
            <a:r>
              <a:rPr lang="cs-CZ" sz="2800" b="1" dirty="0" smtClean="0">
                <a:solidFill>
                  <a:schemeClr val="bg2"/>
                </a:solidFill>
              </a:rPr>
              <a:t>Liniová organizační struktura</a:t>
            </a:r>
            <a:r>
              <a:rPr lang="cs-CZ" sz="2700" b="1" dirty="0" smtClean="0">
                <a:solidFill>
                  <a:schemeClr val="bg2"/>
                </a:solidFill>
              </a:rPr>
              <a:t> </a:t>
            </a:r>
            <a:r>
              <a:rPr lang="cs-CZ" sz="2700" dirty="0" smtClean="0">
                <a:solidFill>
                  <a:schemeClr val="bg2"/>
                </a:solidFill>
              </a:rPr>
              <a:t>je založena </a:t>
            </a:r>
            <a:r>
              <a:rPr lang="cs-CZ" sz="2700" u="sng" dirty="0" smtClean="0">
                <a:solidFill>
                  <a:schemeClr val="bg2"/>
                </a:solidFill>
              </a:rPr>
              <a:t>na principu jednoznačně určeného jediného vedoucího pro každého pracovníka</a:t>
            </a:r>
            <a:r>
              <a:rPr lang="cs-CZ" sz="2700" dirty="0" smtClean="0">
                <a:solidFill>
                  <a:schemeClr val="bg2"/>
                </a:solidFill>
              </a:rPr>
              <a:t>.</a:t>
            </a:r>
          </a:p>
          <a:p>
            <a:pPr algn="just">
              <a:buNone/>
            </a:pPr>
            <a:r>
              <a:rPr lang="cs-CZ" sz="2800" b="1" dirty="0" smtClean="0">
                <a:solidFill>
                  <a:schemeClr val="bg2"/>
                </a:solidFill>
              </a:rPr>
              <a:t>Funkcionální organizační struktura </a:t>
            </a:r>
            <a:r>
              <a:rPr lang="cs-CZ" sz="2700" dirty="0" smtClean="0">
                <a:solidFill>
                  <a:schemeClr val="bg2"/>
                </a:solidFill>
              </a:rPr>
              <a:t>je založena </a:t>
            </a:r>
            <a:br>
              <a:rPr lang="cs-CZ" sz="2700" dirty="0" smtClean="0">
                <a:solidFill>
                  <a:schemeClr val="bg2"/>
                </a:solidFill>
              </a:rPr>
            </a:br>
            <a:r>
              <a:rPr lang="cs-CZ" sz="2700" u="sng" dirty="0" smtClean="0">
                <a:solidFill>
                  <a:schemeClr val="bg2"/>
                </a:solidFill>
              </a:rPr>
              <a:t>na principu více vedoucích podle různých funkčních pohledů na činnost pracovníka.</a:t>
            </a:r>
          </a:p>
          <a:p>
            <a:pPr algn="just">
              <a:buNone/>
            </a:pPr>
            <a:r>
              <a:rPr lang="cs-CZ" sz="2800" b="1" dirty="0" smtClean="0">
                <a:solidFill>
                  <a:schemeClr val="bg2"/>
                </a:solidFill>
              </a:rPr>
              <a:t>Štábně-liniová organizační struktura </a:t>
            </a:r>
            <a:r>
              <a:rPr lang="cs-CZ" sz="2700" dirty="0" smtClean="0">
                <a:solidFill>
                  <a:schemeClr val="bg2"/>
                </a:solidFill>
              </a:rPr>
              <a:t>je založena </a:t>
            </a:r>
            <a:br>
              <a:rPr lang="cs-CZ" sz="2700" dirty="0" smtClean="0">
                <a:solidFill>
                  <a:schemeClr val="bg2"/>
                </a:solidFill>
              </a:rPr>
            </a:br>
            <a:r>
              <a:rPr lang="cs-CZ" sz="2700" u="sng" dirty="0" smtClean="0">
                <a:solidFill>
                  <a:schemeClr val="bg2"/>
                </a:solidFill>
              </a:rPr>
              <a:t>na existenci štábních útvarů</a:t>
            </a:r>
            <a:r>
              <a:rPr lang="cs-CZ" sz="2700" dirty="0" smtClean="0">
                <a:solidFill>
                  <a:schemeClr val="bg2"/>
                </a:solidFill>
              </a:rPr>
              <a:t>, které zajišťují administrativní a řídící podporu manažerům na různých úrovních a jejich organizačním útvarům. </a:t>
            </a:r>
          </a:p>
          <a:p>
            <a:pPr algn="just">
              <a:buNone/>
            </a:pPr>
            <a:r>
              <a:rPr lang="cs-CZ" sz="2800" b="1" dirty="0" smtClean="0">
                <a:solidFill>
                  <a:schemeClr val="bg2"/>
                </a:solidFill>
              </a:rPr>
              <a:t>Maticová organizační struktura </a:t>
            </a:r>
            <a:r>
              <a:rPr lang="cs-CZ" sz="2700" dirty="0" smtClean="0">
                <a:solidFill>
                  <a:schemeClr val="bg2"/>
                </a:solidFill>
              </a:rPr>
              <a:t>je založena </a:t>
            </a:r>
            <a:r>
              <a:rPr lang="cs-CZ" sz="2700" u="sng" dirty="0" smtClean="0">
                <a:solidFill>
                  <a:schemeClr val="bg2"/>
                </a:solidFill>
              </a:rPr>
              <a:t>na principu: jeden úkol – jeden vedoucí</a:t>
            </a:r>
            <a:r>
              <a:rPr lang="cs-CZ" sz="2700" dirty="0" smtClean="0">
                <a:solidFill>
                  <a:schemeClr val="bg2"/>
                </a:solidFill>
              </a:rPr>
              <a:t>. Používá se zejména při projektovém způsobu práce, kdy pracovník má pro různé projekty různé vedoucí. </a:t>
            </a:r>
          </a:p>
          <a:p>
            <a:pPr marL="514350" indent="-514350" algn="just" eaLnBrk="1" hangingPunct="1">
              <a:buClr>
                <a:schemeClr val="tx1"/>
              </a:buClr>
              <a:buAutoNum type="arabicParenR"/>
              <a:defRPr/>
            </a:pPr>
            <a:endParaRPr lang="cs-CZ" sz="2750" dirty="0" smtClean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   ŘÍZENÍ LIDSKÝCH ZDROJŮ 			</a:t>
            </a:r>
            <a:r>
              <a:rPr lang="cs-CZ" sz="1500" b="1" i="1" dirty="0">
                <a:latin typeface="Arial" pitchFamily="34" charset="0"/>
                <a:cs typeface="Arial" pitchFamily="34" charset="0"/>
              </a:rPr>
              <a:t>			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KPEM SU 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14282" y="642918"/>
            <a:ext cx="8715436" cy="6000792"/>
          </a:xfrm>
        </p:spPr>
        <p:txBody>
          <a:bodyPr/>
          <a:lstStyle/>
          <a:p>
            <a:pPr marL="514350" indent="-514350" algn="just" eaLnBrk="1" hangingPunct="1">
              <a:buClr>
                <a:schemeClr val="tx1"/>
              </a:buClr>
              <a:buNone/>
              <a:defRPr/>
            </a:pPr>
            <a:r>
              <a:rPr lang="cs-CZ" sz="2900" b="1" dirty="0" smtClean="0">
                <a:solidFill>
                  <a:schemeClr val="bg2"/>
                </a:solidFill>
              </a:rPr>
              <a:t>2) Typy organizačních struktur dle kritéria:</a:t>
            </a:r>
          </a:p>
          <a:p>
            <a:pPr marL="514350" indent="-514350" algn="just" eaLnBrk="1" hangingPunct="1">
              <a:buClr>
                <a:schemeClr val="tx1"/>
              </a:buClr>
              <a:buNone/>
              <a:defRPr/>
            </a:pPr>
            <a:r>
              <a:rPr lang="cs-CZ" sz="2900" b="1" dirty="0" smtClean="0">
                <a:solidFill>
                  <a:schemeClr val="bg2"/>
                </a:solidFill>
              </a:rPr>
              <a:t>	 </a:t>
            </a:r>
            <a:r>
              <a:rPr lang="cs-CZ" sz="2900" dirty="0" smtClean="0">
                <a:solidFill>
                  <a:schemeClr val="bg2"/>
                </a:solidFill>
              </a:rPr>
              <a:t>– </a:t>
            </a:r>
            <a:r>
              <a:rPr lang="cs-CZ" sz="2900" u="sng" dirty="0" smtClean="0">
                <a:solidFill>
                  <a:schemeClr val="bg2"/>
                </a:solidFill>
              </a:rPr>
              <a:t>míra centralizace / decentralizace rozhodovacích pravomocí</a:t>
            </a:r>
            <a:r>
              <a:rPr lang="cs-CZ" sz="2750" dirty="0" smtClean="0">
                <a:solidFill>
                  <a:schemeClr val="bg2"/>
                </a:solidFill>
              </a:rPr>
              <a:t>: – a souvisejících zodpovědností </a:t>
            </a:r>
          </a:p>
          <a:p>
            <a:pPr marL="514350" indent="-514350" algn="just" eaLnBrk="1" hangingPunct="1">
              <a:buClr>
                <a:schemeClr val="tx1"/>
              </a:buClr>
              <a:buNone/>
              <a:defRPr/>
            </a:pPr>
            <a:r>
              <a:rPr lang="cs-CZ" sz="2750" dirty="0" smtClean="0">
                <a:solidFill>
                  <a:schemeClr val="bg2"/>
                </a:solidFill>
              </a:rPr>
              <a:t>			     – a s tím související flexibilita rozhodování</a:t>
            </a:r>
          </a:p>
          <a:p>
            <a:pPr algn="just">
              <a:buNone/>
            </a:pPr>
            <a:r>
              <a:rPr lang="cs-CZ" sz="2750" dirty="0" smtClean="0">
                <a:solidFill>
                  <a:schemeClr val="bg2"/>
                </a:solidFill>
              </a:rPr>
              <a:t>Na základě tohoto kritéria jsou definovány </a:t>
            </a:r>
            <a:r>
              <a:rPr lang="cs-CZ" sz="2500" dirty="0" smtClean="0">
                <a:solidFill>
                  <a:schemeClr val="bg2"/>
                </a:solidFill>
              </a:rPr>
              <a:t>(vymezeny) </a:t>
            </a:r>
            <a:r>
              <a:rPr lang="cs-CZ" sz="2750" dirty="0" smtClean="0">
                <a:solidFill>
                  <a:schemeClr val="bg2"/>
                </a:solidFill>
              </a:rPr>
              <a:t>následující </a:t>
            </a:r>
            <a:r>
              <a:rPr lang="cs-CZ" sz="2750" b="1" dirty="0" smtClean="0">
                <a:solidFill>
                  <a:schemeClr val="bg2"/>
                </a:solidFill>
              </a:rPr>
              <a:t>organizační struktury: </a:t>
            </a:r>
          </a:p>
          <a:p>
            <a:pPr algn="just">
              <a:spcBef>
                <a:spcPts val="400"/>
              </a:spcBef>
              <a:buNone/>
            </a:pPr>
            <a:r>
              <a:rPr lang="cs-CZ" sz="2750" b="1" dirty="0" smtClean="0">
                <a:solidFill>
                  <a:schemeClr val="bg2"/>
                </a:solidFill>
              </a:rPr>
              <a:t>		</a:t>
            </a:r>
            <a:r>
              <a:rPr lang="cs-CZ" sz="2750" dirty="0" smtClean="0">
                <a:solidFill>
                  <a:schemeClr val="bg2"/>
                </a:solidFill>
              </a:rPr>
              <a:t> – </a:t>
            </a:r>
            <a:r>
              <a:rPr lang="cs-CZ" sz="2750" b="1" dirty="0" smtClean="0">
                <a:solidFill>
                  <a:schemeClr val="bg2"/>
                </a:solidFill>
              </a:rPr>
              <a:t>centralizovaná </a:t>
            </a:r>
          </a:p>
          <a:p>
            <a:pPr algn="just">
              <a:spcBef>
                <a:spcPts val="400"/>
              </a:spcBef>
              <a:buNone/>
            </a:pPr>
            <a:r>
              <a:rPr lang="cs-CZ" sz="2750" b="1" dirty="0" smtClean="0">
                <a:solidFill>
                  <a:schemeClr val="bg2"/>
                </a:solidFill>
              </a:rPr>
              <a:t>		</a:t>
            </a:r>
            <a:r>
              <a:rPr lang="cs-CZ" sz="2750" dirty="0" smtClean="0">
                <a:solidFill>
                  <a:schemeClr val="bg2"/>
                </a:solidFill>
              </a:rPr>
              <a:t> – </a:t>
            </a:r>
            <a:r>
              <a:rPr lang="cs-CZ" sz="2750" b="1" dirty="0" smtClean="0">
                <a:solidFill>
                  <a:schemeClr val="bg2"/>
                </a:solidFill>
              </a:rPr>
              <a:t>decentralizovaná </a:t>
            </a:r>
          </a:p>
          <a:p>
            <a:pPr algn="just">
              <a:spcBef>
                <a:spcPts val="600"/>
              </a:spcBef>
              <a:buNone/>
            </a:pPr>
            <a:r>
              <a:rPr lang="cs-CZ" sz="2750" b="1" dirty="0" smtClean="0">
                <a:solidFill>
                  <a:schemeClr val="bg2"/>
                </a:solidFill>
              </a:rPr>
              <a:t>Základem </a:t>
            </a:r>
            <a:r>
              <a:rPr lang="cs-CZ" sz="2750" b="1" u="sng" dirty="0" smtClean="0">
                <a:solidFill>
                  <a:schemeClr val="bg2"/>
                </a:solidFill>
              </a:rPr>
              <a:t>centralizované</a:t>
            </a:r>
            <a:r>
              <a:rPr lang="cs-CZ" sz="2750" b="1" dirty="0" smtClean="0">
                <a:solidFill>
                  <a:schemeClr val="bg2"/>
                </a:solidFill>
              </a:rPr>
              <a:t> struktury</a:t>
            </a:r>
            <a:r>
              <a:rPr lang="cs-CZ" sz="2750" dirty="0" smtClean="0">
                <a:solidFill>
                  <a:schemeClr val="bg2"/>
                </a:solidFill>
              </a:rPr>
              <a:t> je </a:t>
            </a:r>
            <a:r>
              <a:rPr lang="cs-CZ" sz="2750" u="sng" dirty="0" smtClean="0">
                <a:solidFill>
                  <a:schemeClr val="bg2"/>
                </a:solidFill>
              </a:rPr>
              <a:t>soustředění rozhodovacích pravomocí v řídícím centru organizace v rukou vrcholového vedení.</a:t>
            </a:r>
            <a:r>
              <a:rPr lang="cs-CZ" sz="2750" dirty="0" smtClean="0">
                <a:solidFill>
                  <a:schemeClr val="bg2"/>
                </a:solidFill>
              </a:rPr>
              <a:t> Vysoce </a:t>
            </a:r>
            <a:r>
              <a:rPr lang="cs-CZ" sz="2750" dirty="0" err="1" smtClean="0">
                <a:solidFill>
                  <a:schemeClr val="bg2"/>
                </a:solidFill>
              </a:rPr>
              <a:t>centraliz</a:t>
            </a:r>
            <a:r>
              <a:rPr lang="cs-CZ" sz="2750" dirty="0" smtClean="0">
                <a:solidFill>
                  <a:schemeClr val="bg2"/>
                </a:solidFill>
              </a:rPr>
              <a:t>. struktura s vysokým počtem hierarchických úrovní zásadně komplikuje rozhodovací procesy a komplikuje řízení. </a:t>
            </a:r>
          </a:p>
          <a:p>
            <a:pPr algn="just">
              <a:spcBef>
                <a:spcPts val="400"/>
              </a:spcBef>
              <a:buNone/>
            </a:pPr>
            <a:endParaRPr lang="cs-CZ" sz="2900" dirty="0" smtClean="0">
              <a:solidFill>
                <a:schemeClr val="bg2"/>
              </a:solidFill>
            </a:endParaRPr>
          </a:p>
          <a:p>
            <a:pPr marL="514350" indent="-514350" algn="just" eaLnBrk="1" hangingPunct="1">
              <a:buClr>
                <a:schemeClr val="tx1"/>
              </a:buClr>
              <a:buAutoNum type="arabicParenR"/>
              <a:defRPr/>
            </a:pPr>
            <a:endParaRPr lang="cs-CZ" sz="2900" dirty="0" smtClean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   ŘÍZENÍ LIDSKÝCH ZDROJŮ 			</a:t>
            </a:r>
            <a:r>
              <a:rPr lang="cs-CZ" sz="1500" b="1" i="1" dirty="0">
                <a:latin typeface="Arial" pitchFamily="34" charset="0"/>
                <a:cs typeface="Arial" pitchFamily="34" charset="0"/>
              </a:rPr>
              <a:t>			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KPEM SU 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42844" y="1772816"/>
            <a:ext cx="8715436" cy="4870894"/>
          </a:xfrm>
        </p:spPr>
        <p:txBody>
          <a:bodyPr/>
          <a:lstStyle/>
          <a:p>
            <a:pPr algn="just">
              <a:spcBef>
                <a:spcPts val="600"/>
              </a:spcBef>
              <a:buClr>
                <a:schemeClr val="bg2"/>
              </a:buClr>
              <a:buNone/>
            </a:pPr>
            <a:r>
              <a:rPr lang="cs-CZ" sz="2700" dirty="0" smtClean="0">
                <a:solidFill>
                  <a:schemeClr val="bg2"/>
                </a:solidFill>
              </a:rPr>
              <a:t>– </a:t>
            </a:r>
            <a:r>
              <a:rPr lang="cs-CZ" sz="2700" b="1" dirty="0" smtClean="0">
                <a:solidFill>
                  <a:schemeClr val="bg2"/>
                </a:solidFill>
              </a:rPr>
              <a:t>Podniková filozofie </a:t>
            </a:r>
            <a:r>
              <a:rPr lang="cs-CZ" sz="2700" dirty="0" smtClean="0">
                <a:solidFill>
                  <a:schemeClr val="bg2"/>
                </a:solidFill>
              </a:rPr>
              <a:t>je výrazem sebeuvědomění podniku </a:t>
            </a:r>
            <a:br>
              <a:rPr lang="cs-CZ" sz="2700" dirty="0" smtClean="0">
                <a:solidFill>
                  <a:schemeClr val="bg2"/>
                </a:solidFill>
              </a:rPr>
            </a:br>
            <a:r>
              <a:rPr lang="cs-CZ" sz="2700" dirty="0" smtClean="0">
                <a:solidFill>
                  <a:schemeClr val="bg2"/>
                </a:solidFill>
              </a:rPr>
              <a:t>a </a:t>
            </a:r>
            <a:r>
              <a:rPr lang="cs-CZ" sz="2700" u="sng" dirty="0" smtClean="0">
                <a:solidFill>
                  <a:schemeClr val="bg2"/>
                </a:solidFill>
              </a:rPr>
              <a:t>vyjadřuje užitky a přínosy</a:t>
            </a:r>
            <a:r>
              <a:rPr lang="cs-CZ" sz="2700" dirty="0" smtClean="0">
                <a:solidFill>
                  <a:schemeClr val="bg2"/>
                </a:solidFill>
              </a:rPr>
              <a:t>, které chce podnik přinést svým majitelům, společnosti, národnímu hospodářství.</a:t>
            </a:r>
          </a:p>
          <a:p>
            <a:pPr algn="just">
              <a:spcBef>
                <a:spcPts val="600"/>
              </a:spcBef>
              <a:buNone/>
            </a:pPr>
            <a:r>
              <a:rPr lang="cs-CZ" sz="2700" dirty="0" smtClean="0">
                <a:solidFill>
                  <a:schemeClr val="bg2"/>
                </a:solidFill>
              </a:rPr>
              <a:t>– </a:t>
            </a:r>
            <a:r>
              <a:rPr lang="cs-CZ" sz="2700" b="1" dirty="0" smtClean="0">
                <a:solidFill>
                  <a:schemeClr val="bg2"/>
                </a:solidFill>
              </a:rPr>
              <a:t>Podniková filozofie</a:t>
            </a:r>
            <a:r>
              <a:rPr lang="cs-CZ" sz="2700" dirty="0" smtClean="0">
                <a:solidFill>
                  <a:schemeClr val="bg2"/>
                </a:solidFill>
              </a:rPr>
              <a:t> </a:t>
            </a:r>
            <a:r>
              <a:rPr lang="cs-CZ" sz="2700" u="sng" dirty="0" smtClean="0">
                <a:solidFill>
                  <a:schemeClr val="bg2"/>
                </a:solidFill>
              </a:rPr>
              <a:t>je východiskem pro koncipování podnikové politiky.</a:t>
            </a:r>
            <a:r>
              <a:rPr lang="cs-CZ" sz="2700" dirty="0" smtClean="0">
                <a:solidFill>
                  <a:schemeClr val="bg2"/>
                </a:solidFill>
              </a:rPr>
              <a:t> Měla </a:t>
            </a:r>
            <a:r>
              <a:rPr lang="cs-CZ" sz="2700" b="1" dirty="0" smtClean="0">
                <a:solidFill>
                  <a:schemeClr val="bg2"/>
                </a:solidFill>
              </a:rPr>
              <a:t>by obsahovat výpovědi </a:t>
            </a:r>
            <a:br>
              <a:rPr lang="cs-CZ" sz="2700" b="1" dirty="0" smtClean="0">
                <a:solidFill>
                  <a:schemeClr val="bg2"/>
                </a:solidFill>
              </a:rPr>
            </a:br>
            <a:r>
              <a:rPr lang="cs-CZ" sz="2700" b="1" dirty="0" smtClean="0">
                <a:solidFill>
                  <a:schemeClr val="bg2"/>
                </a:solidFill>
              </a:rPr>
              <a:t>k těmto základním tématům</a:t>
            </a:r>
            <a:r>
              <a:rPr lang="cs-CZ" sz="2700" dirty="0" smtClean="0">
                <a:solidFill>
                  <a:schemeClr val="bg2"/>
                </a:solidFill>
              </a:rPr>
              <a:t>:</a:t>
            </a:r>
          </a:p>
          <a:p>
            <a:pPr>
              <a:spcBef>
                <a:spcPts val="400"/>
              </a:spcBef>
              <a:buNone/>
            </a:pPr>
            <a:r>
              <a:rPr lang="cs-CZ" sz="2700" dirty="0" smtClean="0">
                <a:solidFill>
                  <a:schemeClr val="bg2"/>
                </a:solidFill>
              </a:rPr>
              <a:t>	– postavení podniku v daném odvětví (sektoru),</a:t>
            </a:r>
          </a:p>
          <a:p>
            <a:pPr>
              <a:spcBef>
                <a:spcPts val="400"/>
              </a:spcBef>
              <a:buNone/>
            </a:pPr>
            <a:r>
              <a:rPr lang="cs-CZ" sz="2700" dirty="0" smtClean="0">
                <a:solidFill>
                  <a:schemeClr val="bg2"/>
                </a:solidFill>
              </a:rPr>
              <a:t>	– konečné cíle, výnosy a jejich užití,</a:t>
            </a:r>
          </a:p>
          <a:p>
            <a:pPr>
              <a:spcBef>
                <a:spcPts val="400"/>
              </a:spcBef>
              <a:buNone/>
            </a:pPr>
            <a:r>
              <a:rPr lang="cs-CZ" sz="2700" dirty="0" smtClean="0">
                <a:solidFill>
                  <a:schemeClr val="bg2"/>
                </a:solidFill>
              </a:rPr>
              <a:t>	– vztah ke státu a společnosti,</a:t>
            </a:r>
          </a:p>
          <a:p>
            <a:pPr>
              <a:spcBef>
                <a:spcPts val="400"/>
              </a:spcBef>
              <a:buNone/>
            </a:pPr>
            <a:r>
              <a:rPr lang="cs-CZ" sz="2700" dirty="0" smtClean="0">
                <a:solidFill>
                  <a:schemeClr val="bg2"/>
                </a:solidFill>
              </a:rPr>
              <a:t>	– způsob podnikání,</a:t>
            </a:r>
          </a:p>
          <a:p>
            <a:pPr>
              <a:spcBef>
                <a:spcPts val="400"/>
              </a:spcBef>
              <a:buNone/>
            </a:pPr>
            <a:r>
              <a:rPr lang="cs-CZ" sz="2700" dirty="0" smtClean="0">
                <a:solidFill>
                  <a:schemeClr val="bg2"/>
                </a:solidFill>
              </a:rPr>
              <a:t>	– poměr (přístup) k pracovníkům v podniku.</a:t>
            </a:r>
          </a:p>
          <a:p>
            <a:pPr algn="just">
              <a:spcBef>
                <a:spcPts val="600"/>
              </a:spcBef>
              <a:buClr>
                <a:schemeClr val="bg2"/>
              </a:buClr>
              <a:buNone/>
            </a:pPr>
            <a:endParaRPr lang="cs-CZ" sz="2800" dirty="0" smtClean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   ŘÍZENÍ LIDSKÝCH ZDROJŮ 			</a:t>
            </a:r>
            <a:r>
              <a:rPr lang="cs-CZ" sz="1500" b="1" i="1" dirty="0">
                <a:latin typeface="Arial" pitchFamily="34" charset="0"/>
                <a:cs typeface="Arial" pitchFamily="34" charset="0"/>
              </a:rPr>
              <a:t>			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KPEM SU 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57158" y="609600"/>
            <a:ext cx="8535322" cy="962012"/>
          </a:xfrm>
        </p:spPr>
        <p:txBody>
          <a:bodyPr/>
          <a:lstStyle/>
          <a:p>
            <a:pPr>
              <a:defRPr/>
            </a:pPr>
            <a:r>
              <a:rPr lang="pl-PL" sz="3100" b="1" dirty="0" smtClean="0">
                <a:solidFill>
                  <a:schemeClr val="bg2"/>
                </a:solidFill>
                <a:effectLst/>
                <a:latin typeface="+mn-lt"/>
              </a:rPr>
              <a:t>Podnik a jeho filozofie,</a:t>
            </a:r>
            <a:br>
              <a:rPr lang="pl-PL" sz="3100" b="1" dirty="0" smtClean="0">
                <a:solidFill>
                  <a:schemeClr val="bg2"/>
                </a:solidFill>
                <a:effectLst/>
                <a:latin typeface="+mn-lt"/>
              </a:rPr>
            </a:br>
            <a:r>
              <a:rPr lang="pl-PL" sz="3100" b="1" dirty="0" smtClean="0">
                <a:solidFill>
                  <a:schemeClr val="bg2"/>
                </a:solidFill>
                <a:effectLst/>
                <a:latin typeface="+mn-lt"/>
              </a:rPr>
              <a:t>filozofie řízení lidských zdrojů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60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910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21500"/>
                            </p:stCondLst>
                            <p:childTnLst>
                              <p:par>
                                <p:cTn id="20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2000"/>
                            </p:stCondLst>
                            <p:childTnLst>
                              <p:par>
                                <p:cTn id="2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17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17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82500"/>
                            </p:stCondLst>
                            <p:childTnLst>
                              <p:par>
                                <p:cTn id="30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17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17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13000"/>
                            </p:stCondLst>
                            <p:childTnLst>
                              <p:par>
                                <p:cTn id="3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174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174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9" grpId="0" build="p" autoUpdateAnimBg="0" advAuto="3000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14282" y="714356"/>
            <a:ext cx="8643998" cy="5929354"/>
          </a:xfrm>
        </p:spPr>
        <p:txBody>
          <a:bodyPr/>
          <a:lstStyle/>
          <a:p>
            <a:pPr algn="just">
              <a:spcBef>
                <a:spcPts val="400"/>
              </a:spcBef>
              <a:buNone/>
            </a:pPr>
            <a:r>
              <a:rPr lang="cs-CZ" sz="2800" b="1" dirty="0" smtClean="0">
                <a:solidFill>
                  <a:schemeClr val="bg2"/>
                </a:solidFill>
              </a:rPr>
              <a:t>Základem </a:t>
            </a:r>
            <a:r>
              <a:rPr lang="cs-CZ" sz="2800" b="1" u="sng" dirty="0" smtClean="0">
                <a:solidFill>
                  <a:schemeClr val="bg2"/>
                </a:solidFill>
              </a:rPr>
              <a:t>decentralizované</a:t>
            </a:r>
            <a:r>
              <a:rPr lang="cs-CZ" sz="2800" b="1" dirty="0" smtClean="0">
                <a:solidFill>
                  <a:schemeClr val="bg2"/>
                </a:solidFill>
              </a:rPr>
              <a:t> struktury</a:t>
            </a:r>
            <a:r>
              <a:rPr lang="cs-CZ" sz="2750" dirty="0" smtClean="0">
                <a:solidFill>
                  <a:schemeClr val="bg2"/>
                </a:solidFill>
              </a:rPr>
              <a:t> je </a:t>
            </a:r>
            <a:r>
              <a:rPr lang="cs-CZ" sz="2800" u="sng" dirty="0" smtClean="0">
                <a:solidFill>
                  <a:schemeClr val="bg2"/>
                </a:solidFill>
              </a:rPr>
              <a:t>zmocňování</a:t>
            </a:r>
            <a:r>
              <a:rPr lang="cs-CZ" sz="2800" dirty="0" smtClean="0">
                <a:solidFill>
                  <a:schemeClr val="bg2"/>
                </a:solidFill>
              </a:rPr>
              <a:t> </a:t>
            </a:r>
            <a:r>
              <a:rPr lang="cs-CZ" sz="2500" dirty="0" smtClean="0">
                <a:solidFill>
                  <a:schemeClr val="bg2"/>
                </a:solidFill>
              </a:rPr>
              <a:t>(</a:t>
            </a:r>
            <a:r>
              <a:rPr lang="cs-CZ" sz="2500" dirty="0" err="1" smtClean="0">
                <a:solidFill>
                  <a:schemeClr val="bg2"/>
                </a:solidFill>
              </a:rPr>
              <a:t>empowerment</a:t>
            </a:r>
            <a:r>
              <a:rPr lang="cs-CZ" sz="2500" dirty="0" smtClean="0">
                <a:solidFill>
                  <a:schemeClr val="bg2"/>
                </a:solidFill>
              </a:rPr>
              <a:t>). P</a:t>
            </a:r>
            <a:r>
              <a:rPr lang="cs-CZ" sz="2800" dirty="0" smtClean="0">
                <a:solidFill>
                  <a:schemeClr val="bg2"/>
                </a:solidFill>
              </a:rPr>
              <a:t>říkladem decentralizované struktury jsou </a:t>
            </a:r>
            <a:r>
              <a:rPr lang="cs-CZ" sz="2800" u="sng" dirty="0" smtClean="0">
                <a:solidFill>
                  <a:schemeClr val="bg2"/>
                </a:solidFill>
              </a:rPr>
              <a:t>strategické obchodní jednotky</a:t>
            </a:r>
            <a:r>
              <a:rPr lang="cs-CZ" sz="2800" dirty="0" smtClean="0">
                <a:solidFill>
                  <a:schemeClr val="bg2"/>
                </a:solidFill>
              </a:rPr>
              <a:t> </a:t>
            </a:r>
            <a:r>
              <a:rPr lang="cs-CZ" sz="2500" dirty="0" smtClean="0">
                <a:solidFill>
                  <a:schemeClr val="bg2"/>
                </a:solidFill>
              </a:rPr>
              <a:t>(</a:t>
            </a:r>
            <a:r>
              <a:rPr lang="cs-CZ" sz="2500" dirty="0" err="1" smtClean="0">
                <a:solidFill>
                  <a:schemeClr val="bg2"/>
                </a:solidFill>
              </a:rPr>
              <a:t>Strategic</a:t>
            </a:r>
            <a:r>
              <a:rPr lang="cs-CZ" sz="2500" dirty="0" smtClean="0">
                <a:solidFill>
                  <a:schemeClr val="bg2"/>
                </a:solidFill>
              </a:rPr>
              <a:t> Business </a:t>
            </a:r>
            <a:r>
              <a:rPr lang="cs-CZ" sz="2500" dirty="0" err="1" smtClean="0">
                <a:solidFill>
                  <a:schemeClr val="bg2"/>
                </a:solidFill>
              </a:rPr>
              <a:t>Units</a:t>
            </a:r>
            <a:r>
              <a:rPr lang="cs-CZ" sz="2500" dirty="0" smtClean="0">
                <a:solidFill>
                  <a:schemeClr val="bg2"/>
                </a:solidFill>
              </a:rPr>
              <a:t> – </a:t>
            </a:r>
            <a:r>
              <a:rPr lang="cs-CZ" sz="2500" dirty="0" err="1" smtClean="0">
                <a:solidFill>
                  <a:schemeClr val="bg2"/>
                </a:solidFill>
              </a:rPr>
              <a:t>SBUs</a:t>
            </a:r>
            <a:r>
              <a:rPr lang="cs-CZ" sz="2500" dirty="0" smtClean="0">
                <a:solidFill>
                  <a:schemeClr val="bg2"/>
                </a:solidFill>
              </a:rPr>
              <a:t>), </a:t>
            </a:r>
            <a:r>
              <a:rPr lang="cs-CZ" sz="2800" u="sng" dirty="0" smtClean="0">
                <a:solidFill>
                  <a:schemeClr val="bg2"/>
                </a:solidFill>
              </a:rPr>
              <a:t>kdy velká organizace se podle určitého kritéria rozdělí na dílčí ucelené organizační celky </a:t>
            </a:r>
            <a:r>
              <a:rPr lang="cs-CZ" sz="2500" dirty="0" smtClean="0">
                <a:solidFill>
                  <a:schemeClr val="bg2"/>
                </a:solidFill>
              </a:rPr>
              <a:t>(obchodní jednotky), </a:t>
            </a:r>
            <a:r>
              <a:rPr lang="cs-CZ" sz="2800" dirty="0" smtClean="0">
                <a:solidFill>
                  <a:schemeClr val="bg2"/>
                </a:solidFill>
              </a:rPr>
              <a:t>které mají relativní </a:t>
            </a:r>
            <a:r>
              <a:rPr lang="cs-CZ" sz="2800" b="1" dirty="0" smtClean="0">
                <a:solidFill>
                  <a:schemeClr val="bg2"/>
                </a:solidFill>
              </a:rPr>
              <a:t>volnost ve svém fungování, zejména v řízení a rozhodování. </a:t>
            </a:r>
          </a:p>
          <a:p>
            <a:pPr algn="just">
              <a:spcBef>
                <a:spcPts val="400"/>
              </a:spcBef>
              <a:buNone/>
            </a:pPr>
            <a:endParaRPr lang="cs-CZ" sz="1500" b="1" dirty="0" smtClean="0">
              <a:solidFill>
                <a:schemeClr val="bg2"/>
              </a:solidFill>
            </a:endParaRPr>
          </a:p>
          <a:p>
            <a:pPr algn="just">
              <a:spcBef>
                <a:spcPts val="400"/>
              </a:spcBef>
              <a:buNone/>
            </a:pPr>
            <a:r>
              <a:rPr lang="cs-CZ" sz="2750" b="1" dirty="0" smtClean="0">
                <a:solidFill>
                  <a:schemeClr val="bg2"/>
                </a:solidFill>
              </a:rPr>
              <a:t>3) </a:t>
            </a:r>
            <a:r>
              <a:rPr lang="cs-CZ" sz="2800" b="1" dirty="0" smtClean="0">
                <a:solidFill>
                  <a:schemeClr val="bg2"/>
                </a:solidFill>
              </a:rPr>
              <a:t>Typy organizačních struktur dle kritéria:</a:t>
            </a:r>
            <a:endParaRPr lang="cs-CZ" sz="2750" b="1" dirty="0" smtClean="0">
              <a:solidFill>
                <a:schemeClr val="bg2"/>
              </a:solidFill>
            </a:endParaRPr>
          </a:p>
          <a:p>
            <a:pPr algn="just">
              <a:spcBef>
                <a:spcPts val="400"/>
              </a:spcBef>
              <a:buNone/>
            </a:pPr>
            <a:r>
              <a:rPr lang="cs-CZ" sz="2750" dirty="0" smtClean="0">
                <a:solidFill>
                  <a:schemeClr val="bg2"/>
                </a:solidFill>
              </a:rPr>
              <a:t> 	</a:t>
            </a:r>
            <a:r>
              <a:rPr lang="cs-CZ" sz="2800" dirty="0" smtClean="0">
                <a:solidFill>
                  <a:schemeClr val="bg2"/>
                </a:solidFill>
              </a:rPr>
              <a:t>– </a:t>
            </a:r>
            <a:r>
              <a:rPr lang="cs-CZ" sz="2800" u="sng" dirty="0" smtClean="0">
                <a:solidFill>
                  <a:schemeClr val="bg2"/>
                </a:solidFill>
              </a:rPr>
              <a:t>počet hierarchických úrovní organizační struktury</a:t>
            </a:r>
          </a:p>
          <a:p>
            <a:pPr algn="just">
              <a:spcBef>
                <a:spcPts val="1000"/>
              </a:spcBef>
              <a:buNone/>
            </a:pPr>
            <a:r>
              <a:rPr lang="cs-CZ" sz="2750" dirty="0" smtClean="0">
                <a:solidFill>
                  <a:schemeClr val="bg2"/>
                </a:solidFill>
              </a:rPr>
              <a:t>Na základě tohoto kritéria jsou definovány </a:t>
            </a:r>
            <a:r>
              <a:rPr lang="cs-CZ" sz="2500" dirty="0" smtClean="0">
                <a:solidFill>
                  <a:schemeClr val="bg2"/>
                </a:solidFill>
              </a:rPr>
              <a:t>(vymezeny) </a:t>
            </a:r>
            <a:r>
              <a:rPr lang="cs-CZ" sz="2750" dirty="0" smtClean="0">
                <a:solidFill>
                  <a:schemeClr val="bg2"/>
                </a:solidFill>
              </a:rPr>
              <a:t>následující </a:t>
            </a:r>
            <a:r>
              <a:rPr lang="cs-CZ" sz="2750" b="1" dirty="0" smtClean="0">
                <a:solidFill>
                  <a:schemeClr val="bg2"/>
                </a:solidFill>
              </a:rPr>
              <a:t>organizační struktury: </a:t>
            </a:r>
          </a:p>
          <a:p>
            <a:pPr algn="just">
              <a:spcBef>
                <a:spcPts val="400"/>
              </a:spcBef>
              <a:buNone/>
            </a:pPr>
            <a:r>
              <a:rPr lang="cs-CZ" sz="2750" b="1" dirty="0" smtClean="0">
                <a:solidFill>
                  <a:schemeClr val="bg2"/>
                </a:solidFill>
              </a:rPr>
              <a:t>		</a:t>
            </a:r>
            <a:r>
              <a:rPr lang="cs-CZ" sz="2750" dirty="0" smtClean="0">
                <a:solidFill>
                  <a:schemeClr val="bg2"/>
                </a:solidFill>
              </a:rPr>
              <a:t> – </a:t>
            </a:r>
            <a:r>
              <a:rPr lang="cs-CZ" sz="2750" b="1" dirty="0" smtClean="0">
                <a:solidFill>
                  <a:schemeClr val="bg2"/>
                </a:solidFill>
              </a:rPr>
              <a:t>strmá 	</a:t>
            </a:r>
            <a:r>
              <a:rPr lang="cs-CZ" sz="2750" dirty="0" smtClean="0">
                <a:solidFill>
                  <a:schemeClr val="bg2"/>
                </a:solidFill>
              </a:rPr>
              <a:t> – </a:t>
            </a:r>
            <a:r>
              <a:rPr lang="cs-CZ" sz="2750" b="1" dirty="0" smtClean="0">
                <a:solidFill>
                  <a:schemeClr val="bg2"/>
                </a:solidFill>
              </a:rPr>
              <a:t>plochá </a:t>
            </a:r>
          </a:p>
          <a:p>
            <a:pPr algn="just">
              <a:spcBef>
                <a:spcPts val="400"/>
              </a:spcBef>
              <a:buNone/>
            </a:pPr>
            <a:endParaRPr lang="cs-CZ" sz="2750" dirty="0" smtClean="0">
              <a:solidFill>
                <a:schemeClr val="bg2"/>
              </a:solidFill>
            </a:endParaRPr>
          </a:p>
          <a:p>
            <a:pPr algn="just">
              <a:spcBef>
                <a:spcPts val="400"/>
              </a:spcBef>
              <a:buNone/>
            </a:pPr>
            <a:endParaRPr lang="cs-CZ" sz="2900" dirty="0" smtClean="0">
              <a:solidFill>
                <a:schemeClr val="bg2"/>
              </a:solidFill>
            </a:endParaRPr>
          </a:p>
          <a:p>
            <a:pPr marL="514350" indent="-514350" algn="just" eaLnBrk="1" hangingPunct="1">
              <a:buClr>
                <a:schemeClr val="tx1"/>
              </a:buClr>
              <a:buAutoNum type="arabicParenR"/>
              <a:defRPr/>
            </a:pPr>
            <a:endParaRPr lang="cs-CZ" sz="2900" dirty="0" smtClean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   ŘÍZENÍ LIDSKÝCH ZDROJŮ 			</a:t>
            </a:r>
            <a:r>
              <a:rPr lang="cs-CZ" sz="1500" b="1" i="1" dirty="0">
                <a:latin typeface="Arial" pitchFamily="34" charset="0"/>
                <a:cs typeface="Arial" pitchFamily="34" charset="0"/>
              </a:rPr>
              <a:t>			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KPEM SU 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>
          <a:xfrm>
            <a:off x="214282" y="714356"/>
            <a:ext cx="8715436" cy="5857916"/>
          </a:xfrm>
        </p:spPr>
        <p:txBody>
          <a:bodyPr/>
          <a:lstStyle/>
          <a:p>
            <a:pPr algn="just">
              <a:buNone/>
            </a:pPr>
            <a:r>
              <a:rPr lang="cs-CZ" sz="2800" b="1" u="sng" dirty="0" smtClean="0">
                <a:solidFill>
                  <a:schemeClr val="bg2"/>
                </a:solidFill>
              </a:rPr>
              <a:t>Optimální rozsah řízení</a:t>
            </a:r>
            <a:r>
              <a:rPr lang="cs-CZ" sz="2800" b="1" dirty="0" smtClean="0">
                <a:solidFill>
                  <a:schemeClr val="bg2"/>
                </a:solidFill>
              </a:rPr>
              <a:t> v jednotlivých organizačních strukturách mohou výrazně ovlivňovat tyto faktory:</a:t>
            </a:r>
          </a:p>
          <a:p>
            <a:pPr algn="just">
              <a:spcBef>
                <a:spcPts val="600"/>
              </a:spcBef>
              <a:spcAft>
                <a:spcPts val="300"/>
              </a:spcAft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	– osobnost a schopnosti manažera,</a:t>
            </a:r>
          </a:p>
          <a:p>
            <a:pPr algn="just">
              <a:spcBef>
                <a:spcPts val="200"/>
              </a:spcBef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	– pracovní vztah mezi těmi, kteří jsou manažerovi     </a:t>
            </a:r>
          </a:p>
          <a:p>
            <a:pPr algn="just">
              <a:spcBef>
                <a:spcPts val="0"/>
              </a:spcBef>
              <a:spcAft>
                <a:spcPts val="300"/>
              </a:spcAft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       podřízení, </a:t>
            </a:r>
          </a:p>
          <a:p>
            <a:pPr algn="just">
              <a:spcBef>
                <a:spcPts val="200"/>
              </a:spcBef>
              <a:spcAft>
                <a:spcPts val="300"/>
              </a:spcAft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	– charakter práce, </a:t>
            </a:r>
          </a:p>
          <a:p>
            <a:pPr algn="just">
              <a:spcBef>
                <a:spcPts val="200"/>
              </a:spcBef>
              <a:spcAft>
                <a:spcPts val="300"/>
              </a:spcAft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	– technologie používané v organizaci.</a:t>
            </a:r>
          </a:p>
          <a:p>
            <a:pPr algn="just">
              <a:spcBef>
                <a:spcPts val="200"/>
              </a:spcBef>
              <a:spcAft>
                <a:spcPts val="300"/>
              </a:spcAft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	– geografické uspořádání skupiny podřízené manažerovi, </a:t>
            </a:r>
          </a:p>
          <a:p>
            <a:pPr algn="just">
              <a:spcBef>
                <a:spcPts val="200"/>
              </a:spcBef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	– čas, který musí manažer strávit plánováním </a:t>
            </a:r>
          </a:p>
          <a:p>
            <a:pPr algn="just">
              <a:spcBef>
                <a:spcPts val="0"/>
              </a:spcBef>
              <a:spcAft>
                <a:spcPts val="300"/>
              </a:spcAft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       v porovnání s denní </a:t>
            </a:r>
            <a:r>
              <a:rPr lang="cs-CZ" sz="2800" dirty="0" err="1" smtClean="0">
                <a:solidFill>
                  <a:schemeClr val="bg2"/>
                </a:solidFill>
              </a:rPr>
              <a:t>operativou</a:t>
            </a:r>
            <a:r>
              <a:rPr lang="cs-CZ" sz="2800" dirty="0" smtClean="0">
                <a:solidFill>
                  <a:schemeClr val="bg2"/>
                </a:solidFill>
              </a:rPr>
              <a:t>, </a:t>
            </a:r>
          </a:p>
          <a:p>
            <a:pPr algn="just">
              <a:spcBef>
                <a:spcPts val="200"/>
              </a:spcBef>
              <a:spcAft>
                <a:spcPts val="300"/>
              </a:spcAft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	– dostupnost postupů, které mají podřízení k dispozici, </a:t>
            </a:r>
          </a:p>
          <a:p>
            <a:pPr algn="just">
              <a:spcBef>
                <a:spcPts val="200"/>
              </a:spcBef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	– počet úrovní reportování. </a:t>
            </a:r>
          </a:p>
          <a:p>
            <a:pPr algn="just">
              <a:spcBef>
                <a:spcPts val="600"/>
              </a:spcBef>
              <a:buClr>
                <a:schemeClr val="bg2"/>
              </a:buClr>
              <a:buNone/>
            </a:pPr>
            <a:endParaRPr lang="cs-CZ" sz="2750" dirty="0" smtClean="0">
              <a:solidFill>
                <a:schemeClr val="bg2"/>
              </a:solidFill>
            </a:endParaRPr>
          </a:p>
          <a:p>
            <a:pPr algn="just">
              <a:spcBef>
                <a:spcPts val="600"/>
              </a:spcBef>
              <a:buFont typeface="Wingdings" pitchFamily="2" charset="2"/>
              <a:buNone/>
            </a:pPr>
            <a:endParaRPr lang="cs-CZ" sz="2800" dirty="0" smtClean="0">
              <a:solidFill>
                <a:schemeClr val="bg2"/>
              </a:solidFill>
            </a:endParaRPr>
          </a:p>
          <a:p>
            <a:pPr algn="just">
              <a:spcBef>
                <a:spcPts val="600"/>
              </a:spcBef>
              <a:buClr>
                <a:schemeClr val="bg2"/>
              </a:buClr>
              <a:buFont typeface="Wingdings" pitchFamily="2" charset="2"/>
              <a:buNone/>
            </a:pPr>
            <a:endParaRPr lang="cs-CZ" sz="2800" dirty="0" smtClean="0">
              <a:solidFill>
                <a:schemeClr val="bg2"/>
              </a:solidFill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   ŘÍZENÍ LIDSKÝCH ZDROJŮ 	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					</a:t>
            </a: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 KPEM SU 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>
          <a:xfrm>
            <a:off x="214282" y="764704"/>
            <a:ext cx="8715436" cy="6093296"/>
          </a:xfrm>
        </p:spPr>
        <p:txBody>
          <a:bodyPr/>
          <a:lstStyle/>
          <a:p>
            <a:pPr algn="just">
              <a:spcBef>
                <a:spcPts val="600"/>
              </a:spcBef>
              <a:buClr>
                <a:schemeClr val="bg2"/>
              </a:buClr>
              <a:buNone/>
            </a:pPr>
            <a:r>
              <a:rPr lang="cs-CZ" sz="2700" dirty="0" smtClean="0">
                <a:solidFill>
                  <a:schemeClr val="bg2"/>
                </a:solidFill>
              </a:rPr>
              <a:t>Závěrem lze konstatovat, že </a:t>
            </a:r>
            <a:r>
              <a:rPr lang="cs-CZ" sz="2700" u="sng" dirty="0" smtClean="0">
                <a:solidFill>
                  <a:schemeClr val="bg2"/>
                </a:solidFill>
              </a:rPr>
              <a:t>firemní kultura</a:t>
            </a:r>
            <a:r>
              <a:rPr lang="cs-CZ" sz="2700" dirty="0" smtClean="0">
                <a:solidFill>
                  <a:schemeClr val="bg2"/>
                </a:solidFill>
              </a:rPr>
              <a:t>: </a:t>
            </a:r>
          </a:p>
          <a:p>
            <a:pPr algn="just">
              <a:spcBef>
                <a:spcPts val="0"/>
              </a:spcBef>
              <a:buClr>
                <a:schemeClr val="bg2"/>
              </a:buClr>
              <a:buNone/>
            </a:pPr>
            <a:r>
              <a:rPr lang="cs-CZ" sz="2700" dirty="0" smtClean="0">
                <a:solidFill>
                  <a:schemeClr val="bg2"/>
                </a:solidFill>
              </a:rPr>
              <a:t>		– je </a:t>
            </a:r>
            <a:r>
              <a:rPr lang="cs-CZ" sz="2700" b="1" dirty="0" smtClean="0">
                <a:solidFill>
                  <a:schemeClr val="bg2"/>
                </a:solidFill>
              </a:rPr>
              <a:t>více než souhrn lidí v organizaci</a:t>
            </a:r>
          </a:p>
          <a:p>
            <a:pPr algn="just">
              <a:spcBef>
                <a:spcPts val="0"/>
              </a:spcBef>
              <a:buClr>
                <a:schemeClr val="bg2"/>
              </a:buClr>
              <a:buNone/>
            </a:pPr>
            <a:r>
              <a:rPr lang="cs-CZ" sz="2700" dirty="0" smtClean="0">
                <a:solidFill>
                  <a:schemeClr val="bg2"/>
                </a:solidFill>
              </a:rPr>
              <a:t>		– je </a:t>
            </a:r>
            <a:r>
              <a:rPr lang="cs-CZ" sz="2700" b="1" dirty="0" smtClean="0">
                <a:solidFill>
                  <a:schemeClr val="bg2"/>
                </a:solidFill>
              </a:rPr>
              <a:t>více než struktura organizace</a:t>
            </a:r>
          </a:p>
          <a:p>
            <a:pPr algn="just">
              <a:spcBef>
                <a:spcPts val="0"/>
              </a:spcBef>
              <a:buClr>
                <a:schemeClr val="bg2"/>
              </a:buClr>
              <a:buNone/>
            </a:pPr>
            <a:r>
              <a:rPr lang="cs-CZ" sz="2700" dirty="0" smtClean="0">
                <a:solidFill>
                  <a:schemeClr val="bg2"/>
                </a:solidFill>
              </a:rPr>
              <a:t>		– je </a:t>
            </a:r>
            <a:r>
              <a:rPr lang="cs-CZ" sz="2700" b="1" dirty="0" smtClean="0">
                <a:solidFill>
                  <a:schemeClr val="bg2"/>
                </a:solidFill>
              </a:rPr>
              <a:t>více než cíle organizace  </a:t>
            </a:r>
          </a:p>
          <a:p>
            <a:pPr algn="just">
              <a:spcBef>
                <a:spcPts val="600"/>
              </a:spcBef>
              <a:buClr>
                <a:schemeClr val="bg2"/>
              </a:buClr>
              <a:buNone/>
            </a:pPr>
            <a:r>
              <a:rPr lang="cs-CZ" sz="2700" b="1" u="sng" dirty="0" smtClean="0">
                <a:solidFill>
                  <a:schemeClr val="bg2"/>
                </a:solidFill>
              </a:rPr>
              <a:t>Změna podnikové kultury</a:t>
            </a:r>
            <a:r>
              <a:rPr lang="cs-CZ" sz="2700" b="1" dirty="0" smtClean="0">
                <a:solidFill>
                  <a:schemeClr val="bg2"/>
                </a:solidFill>
              </a:rPr>
              <a:t> </a:t>
            </a:r>
            <a:r>
              <a:rPr lang="cs-CZ" sz="2700" dirty="0" smtClean="0">
                <a:solidFill>
                  <a:schemeClr val="bg2"/>
                </a:solidFill>
              </a:rPr>
              <a:t>se však nesmí uspíšit a zanedbat, aby se na ni mohli všichni úspěšně adaptovat </a:t>
            </a:r>
            <a:br>
              <a:rPr lang="cs-CZ" sz="2700" dirty="0" smtClean="0">
                <a:solidFill>
                  <a:schemeClr val="bg2"/>
                </a:solidFill>
              </a:rPr>
            </a:br>
            <a:r>
              <a:rPr lang="cs-CZ" sz="2700" dirty="0" smtClean="0">
                <a:solidFill>
                  <a:schemeClr val="bg2"/>
                </a:solidFill>
              </a:rPr>
              <a:t>a ztotožnit, přičemž především management společnosti musí dále pracovat na tom, aby se daná kultura posilovala a upevňovala. </a:t>
            </a:r>
          </a:p>
          <a:p>
            <a:pPr algn="just">
              <a:spcBef>
                <a:spcPts val="600"/>
              </a:spcBef>
              <a:buClr>
                <a:schemeClr val="bg2"/>
              </a:buClr>
              <a:buNone/>
            </a:pPr>
            <a:r>
              <a:rPr lang="cs-CZ" sz="2700" dirty="0" smtClean="0">
                <a:solidFill>
                  <a:schemeClr val="bg2"/>
                </a:solidFill>
              </a:rPr>
              <a:t>– 	</a:t>
            </a:r>
            <a:r>
              <a:rPr lang="cs-CZ" sz="2700" u="sng" dirty="0" smtClean="0">
                <a:solidFill>
                  <a:schemeClr val="bg2"/>
                </a:solidFill>
              </a:rPr>
              <a:t>S podnikovou kulturou úzce souvisí, odvíjí se a je definována</a:t>
            </a:r>
            <a:r>
              <a:rPr lang="cs-CZ" sz="2700" dirty="0" smtClean="0">
                <a:solidFill>
                  <a:schemeClr val="bg2"/>
                </a:solidFill>
              </a:rPr>
              <a:t> </a:t>
            </a:r>
            <a:r>
              <a:rPr lang="cs-CZ" sz="2700" b="1" dirty="0" smtClean="0">
                <a:solidFill>
                  <a:schemeClr val="bg2"/>
                </a:solidFill>
              </a:rPr>
              <a:t>podniková identita</a:t>
            </a:r>
            <a:r>
              <a:rPr lang="cs-CZ" sz="2700" dirty="0" smtClean="0">
                <a:solidFill>
                  <a:schemeClr val="bg2"/>
                </a:solidFill>
              </a:rPr>
              <a:t>, </a:t>
            </a:r>
            <a:r>
              <a:rPr lang="cs-CZ" sz="2700" b="1" dirty="0" smtClean="0">
                <a:solidFill>
                  <a:schemeClr val="bg2"/>
                </a:solidFill>
              </a:rPr>
              <a:t>image organizace</a:t>
            </a:r>
            <a:r>
              <a:rPr lang="cs-CZ" sz="2700" dirty="0" smtClean="0">
                <a:solidFill>
                  <a:schemeClr val="bg2"/>
                </a:solidFill>
              </a:rPr>
              <a:t>, důležitou roli zastává </a:t>
            </a:r>
            <a:r>
              <a:rPr lang="cs-CZ" sz="2700" b="1" dirty="0" smtClean="0">
                <a:solidFill>
                  <a:schemeClr val="bg2"/>
                </a:solidFill>
              </a:rPr>
              <a:t>uplatňování etického chování</a:t>
            </a:r>
            <a:r>
              <a:rPr lang="cs-CZ" sz="2700" dirty="0" smtClean="0">
                <a:solidFill>
                  <a:schemeClr val="bg2"/>
                </a:solidFill>
              </a:rPr>
              <a:t> představitelů managementu podniku stejně jako ostatních zaměstnanců dané společnosti. </a:t>
            </a:r>
          </a:p>
          <a:p>
            <a:pPr algn="just">
              <a:spcBef>
                <a:spcPts val="600"/>
              </a:spcBef>
              <a:buClr>
                <a:schemeClr val="bg2"/>
              </a:buClr>
              <a:buNone/>
            </a:pPr>
            <a:endParaRPr lang="cs-CZ" sz="2750" b="1" dirty="0" smtClean="0">
              <a:solidFill>
                <a:schemeClr val="bg2"/>
              </a:solidFill>
            </a:endParaRPr>
          </a:p>
          <a:p>
            <a:pPr algn="just" eaLnBrk="1" hangingPunct="1">
              <a:buNone/>
            </a:pPr>
            <a:endParaRPr lang="cs-CZ" sz="2800" dirty="0" smtClean="0">
              <a:solidFill>
                <a:schemeClr val="bg2"/>
              </a:solidFill>
            </a:endParaRPr>
          </a:p>
          <a:p>
            <a:pPr algn="just" eaLnBrk="1" hangingPunct="1">
              <a:spcBef>
                <a:spcPts val="600"/>
              </a:spcBef>
              <a:buFont typeface="Wingdings" pitchFamily="2" charset="2"/>
              <a:buNone/>
            </a:pPr>
            <a:endParaRPr lang="cs-CZ" sz="2800" dirty="0" smtClean="0">
              <a:solidFill>
                <a:schemeClr val="bg2"/>
              </a:solidFill>
            </a:endParaRPr>
          </a:p>
          <a:p>
            <a:pPr algn="just">
              <a:spcBef>
                <a:spcPts val="600"/>
              </a:spcBef>
              <a:buFont typeface="Wingdings" pitchFamily="2" charset="2"/>
              <a:buNone/>
            </a:pPr>
            <a:endParaRPr lang="cs-CZ" sz="2800" dirty="0" smtClean="0">
              <a:solidFill>
                <a:schemeClr val="bg2"/>
              </a:solidFill>
            </a:endParaRPr>
          </a:p>
          <a:p>
            <a:pPr algn="just">
              <a:spcBef>
                <a:spcPts val="600"/>
              </a:spcBef>
              <a:buClr>
                <a:schemeClr val="bg2"/>
              </a:buClr>
              <a:buFont typeface="Wingdings" pitchFamily="2" charset="2"/>
              <a:buNone/>
            </a:pPr>
            <a:endParaRPr lang="cs-CZ" sz="2800" dirty="0" smtClean="0">
              <a:solidFill>
                <a:schemeClr val="bg2"/>
              </a:solidFill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   ŘÍZENÍ LIDSKÝCH ZDROJŮ 	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					</a:t>
            </a: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 KPEM SU 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27088" y="1052513"/>
            <a:ext cx="5832475" cy="1296987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cs-CZ" sz="3500" dirty="0" smtClean="0">
                <a:solidFill>
                  <a:schemeClr val="bg2"/>
                </a:solidFill>
              </a:rPr>
              <a:t>	Děkuji vám za pozornost a přeji příjemný zbytek dne. </a:t>
            </a:r>
            <a:r>
              <a:rPr lang="cs-CZ" sz="3500" dirty="0" smtClean="0">
                <a:solidFill>
                  <a:schemeClr val="bg2"/>
                </a:solidFill>
                <a:sym typeface="Wingdings" pitchFamily="2" charset="2"/>
              </a:rPr>
              <a:t></a:t>
            </a:r>
            <a:endParaRPr lang="cs-CZ" sz="3500" dirty="0" smtClean="0">
              <a:solidFill>
                <a:schemeClr val="bg2"/>
              </a:solidFill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cs-CZ" sz="3500" dirty="0" smtClean="0"/>
              <a:t>Děkuji vám za pozornost, přeji příjemný den.</a:t>
            </a:r>
          </a:p>
        </p:txBody>
      </p:sp>
      <p:pic>
        <p:nvPicPr>
          <p:cNvPr id="52242" name="Picture 18" descr="PE01931_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995935" y="2844685"/>
            <a:ext cx="3449439" cy="2671878"/>
          </a:xfrm>
        </p:spPr>
      </p:pic>
      <p:sp>
        <p:nvSpPr>
          <p:cNvPr id="7" name="Obdélník 6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   ŘÍZENÍ LIDSKÝCH ZDROJŮ 					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	 </a:t>
            </a: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KPEM SU 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30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61000"/>
                            </p:stCondLst>
                            <p:childTnLst>
                              <p:par>
                                <p:cTn id="15" presetID="2" presetClass="entr" presetSubtype="8" fill="hold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2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2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7" grpId="0" build="p" autoUpdateAnimBg="0" advAuto="3000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42844" y="1412776"/>
            <a:ext cx="8858312" cy="5230934"/>
          </a:xfrm>
        </p:spPr>
        <p:txBody>
          <a:bodyPr/>
          <a:lstStyle/>
          <a:p>
            <a:pPr algn="just">
              <a:spcBef>
                <a:spcPts val="600"/>
              </a:spcBef>
              <a:buNone/>
            </a:pPr>
            <a:r>
              <a:rPr lang="cs-CZ" sz="2750" dirty="0" smtClean="0">
                <a:solidFill>
                  <a:schemeClr val="bg2"/>
                </a:solidFill>
              </a:rPr>
              <a:t>– Výpovědi ke zmiňovanému pracovnímu „vztahu (poměru) k pracovníkům v podniku“ pak charakterizují </a:t>
            </a:r>
            <a:r>
              <a:rPr lang="cs-CZ" sz="2750" b="1" dirty="0" smtClean="0">
                <a:solidFill>
                  <a:schemeClr val="bg2"/>
                </a:solidFill>
              </a:rPr>
              <a:t>podnikovou filozofii lidských zdrojů.</a:t>
            </a:r>
            <a:endParaRPr lang="cs-CZ" sz="2750" dirty="0" smtClean="0">
              <a:solidFill>
                <a:schemeClr val="bg2"/>
              </a:solidFill>
            </a:endParaRPr>
          </a:p>
          <a:p>
            <a:pPr algn="just">
              <a:spcBef>
                <a:spcPts val="1200"/>
              </a:spcBef>
              <a:buNone/>
            </a:pPr>
            <a:r>
              <a:rPr lang="cs-CZ" sz="2750" b="1" dirty="0" smtClean="0">
                <a:solidFill>
                  <a:schemeClr val="bg2"/>
                </a:solidFill>
              </a:rPr>
              <a:t> </a:t>
            </a:r>
            <a:r>
              <a:rPr lang="cs-CZ" sz="2750" b="1" u="sng" dirty="0" smtClean="0">
                <a:solidFill>
                  <a:schemeClr val="bg2"/>
                </a:solidFill>
              </a:rPr>
              <a:t>Podniková filozofie řízení lidských zdrojů</a:t>
            </a:r>
            <a:r>
              <a:rPr lang="cs-CZ" sz="2750" b="1" dirty="0" smtClean="0">
                <a:solidFill>
                  <a:schemeClr val="bg2"/>
                </a:solidFill>
              </a:rPr>
              <a:t> </a:t>
            </a:r>
            <a:r>
              <a:rPr lang="cs-CZ" sz="2750" dirty="0" smtClean="0">
                <a:solidFill>
                  <a:schemeClr val="bg2"/>
                </a:solidFill>
              </a:rPr>
              <a:t>by měla: </a:t>
            </a:r>
          </a:p>
          <a:p>
            <a:pPr>
              <a:spcBef>
                <a:spcPts val="600"/>
              </a:spcBef>
              <a:buNone/>
            </a:pPr>
            <a:r>
              <a:rPr lang="cs-CZ" sz="2750" dirty="0" smtClean="0">
                <a:solidFill>
                  <a:schemeClr val="bg2"/>
                </a:solidFill>
              </a:rPr>
              <a:t>	– formulovat </a:t>
            </a:r>
            <a:r>
              <a:rPr lang="cs-CZ" sz="2750" b="1" dirty="0" smtClean="0">
                <a:solidFill>
                  <a:schemeClr val="bg2"/>
                </a:solidFill>
              </a:rPr>
              <a:t>CÍLE personální politiky</a:t>
            </a:r>
          </a:p>
          <a:p>
            <a:pPr algn="just">
              <a:spcBef>
                <a:spcPts val="600"/>
              </a:spcBef>
              <a:buNone/>
            </a:pPr>
            <a:r>
              <a:rPr lang="cs-CZ" sz="2750" dirty="0" smtClean="0">
                <a:solidFill>
                  <a:schemeClr val="bg2"/>
                </a:solidFill>
              </a:rPr>
              <a:t>	– formovat </a:t>
            </a:r>
            <a:r>
              <a:rPr lang="cs-CZ" sz="2750" b="1" dirty="0" smtClean="0">
                <a:solidFill>
                  <a:schemeClr val="bg2"/>
                </a:solidFill>
              </a:rPr>
              <a:t>NORMY chování subjektů i objektů </a:t>
            </a:r>
            <a:r>
              <a:rPr lang="cs-CZ" sz="2750" dirty="0" smtClean="0">
                <a:solidFill>
                  <a:schemeClr val="bg2"/>
                </a:solidFill>
              </a:rPr>
              <a:t>	        řízení lidských zdrojů</a:t>
            </a:r>
          </a:p>
          <a:p>
            <a:pPr algn="just">
              <a:lnSpc>
                <a:spcPct val="90000"/>
              </a:lnSpc>
              <a:buClr>
                <a:schemeClr val="bg2"/>
              </a:buClr>
              <a:buNone/>
            </a:pPr>
            <a:r>
              <a:rPr lang="cs-CZ" sz="2750" dirty="0" smtClean="0">
                <a:solidFill>
                  <a:schemeClr val="bg2"/>
                </a:solidFill>
              </a:rPr>
              <a:t>	 – „vyjadřovat se“ </a:t>
            </a:r>
            <a:r>
              <a:rPr lang="cs-CZ" sz="2750" u="sng" dirty="0" smtClean="0">
                <a:solidFill>
                  <a:schemeClr val="bg2"/>
                </a:solidFill>
              </a:rPr>
              <a:t>k dílčím atributům personální politiky </a:t>
            </a:r>
            <a:r>
              <a:rPr lang="cs-CZ" sz="2750" dirty="0" smtClean="0">
                <a:solidFill>
                  <a:schemeClr val="bg2"/>
                </a:solidFill>
              </a:rPr>
              <a:t>jako jsou zejména:  – postavení podniku v daném odvětví</a:t>
            </a:r>
          </a:p>
          <a:p>
            <a:pPr algn="just">
              <a:lnSpc>
                <a:spcPct val="90000"/>
              </a:lnSpc>
              <a:buClr>
                <a:schemeClr val="bg2"/>
              </a:buClr>
              <a:buNone/>
            </a:pPr>
            <a:r>
              <a:rPr lang="cs-CZ" sz="2750" dirty="0" smtClean="0">
                <a:solidFill>
                  <a:schemeClr val="bg2"/>
                </a:solidFill>
              </a:rPr>
              <a:t>	    	 		     – konečné cíle, výnosy a jejich užití</a:t>
            </a:r>
          </a:p>
          <a:p>
            <a:pPr algn="just">
              <a:lnSpc>
                <a:spcPct val="90000"/>
              </a:lnSpc>
              <a:buClr>
                <a:schemeClr val="bg2"/>
              </a:buClr>
              <a:buNone/>
            </a:pPr>
            <a:r>
              <a:rPr lang="cs-CZ" sz="2750" dirty="0" smtClean="0">
                <a:solidFill>
                  <a:schemeClr val="bg2"/>
                </a:solidFill>
              </a:rPr>
              <a:t>				     – vztah ke státu a společnosti</a:t>
            </a:r>
          </a:p>
          <a:p>
            <a:pPr algn="just">
              <a:spcBef>
                <a:spcPts val="600"/>
              </a:spcBef>
              <a:buNone/>
            </a:pPr>
            <a:endParaRPr lang="cs-CZ" sz="2800" dirty="0" smtClean="0">
              <a:solidFill>
                <a:schemeClr val="bg2"/>
              </a:solidFill>
            </a:endParaRPr>
          </a:p>
          <a:p>
            <a:pPr algn="just">
              <a:spcBef>
                <a:spcPts val="1800"/>
              </a:spcBef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 	</a:t>
            </a:r>
          </a:p>
          <a:p>
            <a:pPr algn="just">
              <a:spcBef>
                <a:spcPts val="600"/>
              </a:spcBef>
              <a:buNone/>
            </a:pPr>
            <a:endParaRPr lang="cs-CZ" sz="2800" dirty="0" smtClean="0">
              <a:solidFill>
                <a:schemeClr val="bg2"/>
              </a:solidFill>
            </a:endParaRPr>
          </a:p>
          <a:p>
            <a:pPr algn="just">
              <a:lnSpc>
                <a:spcPct val="90000"/>
              </a:lnSpc>
              <a:buClr>
                <a:schemeClr val="bg2"/>
              </a:buClr>
              <a:buNone/>
            </a:pPr>
            <a:endParaRPr lang="cs-CZ" sz="2900" dirty="0" smtClean="0">
              <a:solidFill>
                <a:schemeClr val="bg2"/>
              </a:solidFill>
            </a:endParaRPr>
          </a:p>
          <a:p>
            <a:pPr algn="just">
              <a:lnSpc>
                <a:spcPct val="90000"/>
              </a:lnSpc>
              <a:buClr>
                <a:schemeClr val="bg2"/>
              </a:buClr>
              <a:buNone/>
            </a:pPr>
            <a:endParaRPr lang="cs-CZ" sz="2900" dirty="0" smtClean="0">
              <a:solidFill>
                <a:schemeClr val="bg2"/>
              </a:solidFill>
            </a:endParaRPr>
          </a:p>
          <a:p>
            <a:pPr algn="just">
              <a:lnSpc>
                <a:spcPct val="90000"/>
              </a:lnSpc>
              <a:buClr>
                <a:schemeClr val="bg2"/>
              </a:buClr>
              <a:buNone/>
            </a:pPr>
            <a:endParaRPr lang="cs-CZ" sz="2900" dirty="0" smtClean="0">
              <a:solidFill>
                <a:schemeClr val="bg2"/>
              </a:solidFill>
            </a:endParaRPr>
          </a:p>
          <a:p>
            <a:pPr algn="just">
              <a:buNone/>
            </a:pPr>
            <a:endParaRPr lang="cs-CZ" sz="2900" dirty="0" smtClean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   ŘÍZENÍ LIDSKÝCH ZDROJŮ 			</a:t>
            </a:r>
            <a:r>
              <a:rPr lang="cs-CZ" sz="1500" b="1" i="1" dirty="0">
                <a:latin typeface="Arial" pitchFamily="34" charset="0"/>
                <a:cs typeface="Arial" pitchFamily="34" charset="0"/>
              </a:rPr>
              <a:t>			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KPEM SU 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4282" y="609600"/>
            <a:ext cx="8678198" cy="659160"/>
          </a:xfrm>
        </p:spPr>
        <p:txBody>
          <a:bodyPr/>
          <a:lstStyle/>
          <a:p>
            <a:pPr>
              <a:defRPr/>
            </a:pPr>
            <a:r>
              <a:rPr lang="pl-PL" sz="3200" b="1" dirty="0" smtClean="0">
                <a:solidFill>
                  <a:schemeClr val="bg2"/>
                </a:solidFill>
                <a:effectLst/>
                <a:latin typeface="+mn-lt"/>
              </a:rPr>
              <a:t>Podniková filozofie řízení lidských zdrojů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60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210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81500"/>
                            </p:stCondLst>
                            <p:childTnLst>
                              <p:par>
                                <p:cTn id="20" presetID="2" presetClass="entr" presetSubtype="1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42000"/>
                            </p:stCondLst>
                            <p:childTnLst>
                              <p:par>
                                <p:cTn id="2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17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17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72500"/>
                            </p:stCondLst>
                            <p:childTnLst>
                              <p:par>
                                <p:cTn id="30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17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17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3000"/>
                            </p:stCondLst>
                            <p:childTnLst>
                              <p:par>
                                <p:cTn id="3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174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174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33500"/>
                            </p:stCondLst>
                            <p:childTnLst>
                              <p:par>
                                <p:cTn id="40" presetID="2" presetClass="entr" presetSubtype="1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174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174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9" grpId="0" build="p" autoUpdateAnimBg="0" advAuto="3000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0" y="785794"/>
            <a:ext cx="8858280" cy="5786478"/>
          </a:xfrm>
        </p:spPr>
        <p:txBody>
          <a:bodyPr/>
          <a:lstStyle/>
          <a:p>
            <a:pPr algn="just">
              <a:spcBef>
                <a:spcPts val="1800"/>
              </a:spcBef>
              <a:buNone/>
            </a:pPr>
            <a:r>
              <a:rPr lang="cs-CZ" sz="2800" b="1" i="1" dirty="0" smtClean="0">
                <a:solidFill>
                  <a:schemeClr val="bg2"/>
                </a:solidFill>
              </a:rPr>
              <a:t>  Mezi důležité CÍLE personální politiky je možno zařadit: </a:t>
            </a:r>
            <a:endParaRPr lang="cs-CZ" sz="2800" i="1" dirty="0" smtClean="0">
              <a:solidFill>
                <a:schemeClr val="bg2"/>
              </a:solidFill>
            </a:endParaRPr>
          </a:p>
          <a:p>
            <a:pPr algn="just">
              <a:spcBef>
                <a:spcPts val="1200"/>
              </a:spcBef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	– </a:t>
            </a:r>
            <a:r>
              <a:rPr lang="cs-CZ" sz="2800" u="sng" dirty="0" smtClean="0">
                <a:solidFill>
                  <a:schemeClr val="bg2"/>
                </a:solidFill>
              </a:rPr>
              <a:t>získat</a:t>
            </a:r>
            <a:r>
              <a:rPr lang="cs-CZ" sz="2800" dirty="0" smtClean="0">
                <a:solidFill>
                  <a:schemeClr val="bg2"/>
                </a:solidFill>
              </a:rPr>
              <a:t> podniku schopné a výkonné </a:t>
            </a:r>
            <a:r>
              <a:rPr lang="cs-CZ" sz="2800" u="sng" dirty="0" smtClean="0">
                <a:solidFill>
                  <a:schemeClr val="bg2"/>
                </a:solidFill>
              </a:rPr>
              <a:t>pracovníky</a:t>
            </a:r>
            <a:r>
              <a:rPr lang="cs-CZ" sz="2800" dirty="0" smtClean="0">
                <a:solidFill>
                  <a:schemeClr val="bg2"/>
                </a:solidFill>
              </a:rPr>
              <a:t>,</a:t>
            </a:r>
          </a:p>
          <a:p>
            <a:pPr algn="just">
              <a:spcBef>
                <a:spcPts val="1200"/>
              </a:spcBef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	– </a:t>
            </a:r>
            <a:r>
              <a:rPr lang="cs-CZ" sz="2800" u="sng" dirty="0" smtClean="0">
                <a:solidFill>
                  <a:schemeClr val="bg2"/>
                </a:solidFill>
              </a:rPr>
              <a:t>pracovníky</a:t>
            </a:r>
            <a:r>
              <a:rPr lang="cs-CZ" sz="2800" dirty="0" smtClean="0">
                <a:solidFill>
                  <a:schemeClr val="bg2"/>
                </a:solidFill>
              </a:rPr>
              <a:t> dále </a:t>
            </a:r>
            <a:r>
              <a:rPr lang="cs-CZ" sz="2800" u="sng" dirty="0" smtClean="0">
                <a:solidFill>
                  <a:schemeClr val="bg2"/>
                </a:solidFill>
              </a:rPr>
              <a:t>vzdělávat</a:t>
            </a:r>
            <a:r>
              <a:rPr lang="cs-CZ" sz="2800" dirty="0" smtClean="0">
                <a:solidFill>
                  <a:schemeClr val="bg2"/>
                </a:solidFill>
              </a:rPr>
              <a:t> a v podniku udržet,</a:t>
            </a:r>
          </a:p>
          <a:p>
            <a:pPr algn="just">
              <a:spcBef>
                <a:spcPts val="1200"/>
              </a:spcBef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	– zájmy podniku co nejvíce </a:t>
            </a:r>
            <a:r>
              <a:rPr lang="cs-CZ" sz="2800" u="sng" dirty="0" smtClean="0">
                <a:solidFill>
                  <a:schemeClr val="bg2"/>
                </a:solidFill>
              </a:rPr>
              <a:t>sladit</a:t>
            </a:r>
            <a:r>
              <a:rPr lang="cs-CZ" sz="2800" dirty="0" smtClean="0">
                <a:solidFill>
                  <a:schemeClr val="bg2"/>
                </a:solidFill>
              </a:rPr>
              <a:t> s očekáváním pracovníků,</a:t>
            </a:r>
          </a:p>
          <a:p>
            <a:pPr algn="just">
              <a:spcBef>
                <a:spcPts val="1200"/>
              </a:spcBef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	– </a:t>
            </a:r>
            <a:r>
              <a:rPr lang="cs-CZ" sz="2800" u="sng" dirty="0" smtClean="0">
                <a:solidFill>
                  <a:schemeClr val="bg2"/>
                </a:solidFill>
              </a:rPr>
              <a:t>koncipovat a utvářet personální a sociální oblast</a:t>
            </a:r>
            <a:r>
              <a:rPr lang="cs-CZ" sz="2800" dirty="0" smtClean="0">
                <a:solidFill>
                  <a:schemeClr val="bg2"/>
                </a:solidFill>
              </a:rPr>
              <a:t> </a:t>
            </a:r>
            <a:r>
              <a:rPr lang="cs-CZ" sz="2750" dirty="0" smtClean="0">
                <a:solidFill>
                  <a:schemeClr val="bg2"/>
                </a:solidFill>
              </a:rPr>
              <a:t>(včetně péče o pracovníky a BOZP),</a:t>
            </a:r>
          </a:p>
          <a:p>
            <a:pPr algn="just">
              <a:spcBef>
                <a:spcPts val="1200"/>
              </a:spcBef>
              <a:buNone/>
            </a:pPr>
            <a:r>
              <a:rPr lang="cs-CZ" sz="2750" dirty="0" smtClean="0">
                <a:solidFill>
                  <a:schemeClr val="bg2"/>
                </a:solidFill>
              </a:rPr>
              <a:t>	</a:t>
            </a:r>
            <a:r>
              <a:rPr lang="cs-CZ" sz="2800" dirty="0" smtClean="0">
                <a:solidFill>
                  <a:schemeClr val="bg2"/>
                </a:solidFill>
              </a:rPr>
              <a:t>– </a:t>
            </a:r>
            <a:r>
              <a:rPr lang="cs-CZ" sz="2800" u="sng" dirty="0" smtClean="0">
                <a:solidFill>
                  <a:schemeClr val="bg2"/>
                </a:solidFill>
              </a:rPr>
              <a:t>vytvořit předpoklady pro osobní rozvoj každého jednotlivce</a:t>
            </a:r>
            <a:r>
              <a:rPr lang="cs-CZ" sz="2800" dirty="0" smtClean="0">
                <a:solidFill>
                  <a:schemeClr val="bg2"/>
                </a:solidFill>
              </a:rPr>
              <a:t>, pro spolupráci a spolužití pracovníků </a:t>
            </a:r>
            <a:br>
              <a:rPr lang="cs-CZ" sz="2800" dirty="0" smtClean="0">
                <a:solidFill>
                  <a:schemeClr val="bg2"/>
                </a:solidFill>
              </a:rPr>
            </a:br>
            <a:r>
              <a:rPr lang="cs-CZ" sz="2800" dirty="0" smtClean="0">
                <a:solidFill>
                  <a:schemeClr val="bg2"/>
                </a:solidFill>
              </a:rPr>
              <a:t>v zájmu dalšího rozvoje podniku,</a:t>
            </a:r>
          </a:p>
          <a:p>
            <a:pPr algn="just">
              <a:buNone/>
            </a:pPr>
            <a:r>
              <a:rPr lang="cs-CZ" sz="2750" dirty="0" smtClean="0">
                <a:solidFill>
                  <a:schemeClr val="bg2"/>
                </a:solidFill>
              </a:rPr>
              <a:t>	</a:t>
            </a:r>
            <a:endParaRPr lang="cs-CZ" sz="2900" dirty="0" smtClean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   ŘÍZENÍ LIDSKÝCH ZDROJŮ 			</a:t>
            </a:r>
            <a:r>
              <a:rPr lang="cs-CZ" sz="1500" b="1" i="1" dirty="0">
                <a:latin typeface="Arial" pitchFamily="34" charset="0"/>
                <a:cs typeface="Arial" pitchFamily="34" charset="0"/>
              </a:rPr>
              <a:t>			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KPEM SU 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60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210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81500"/>
                            </p:stCondLst>
                            <p:childTnLst>
                              <p:par>
                                <p:cTn id="20" presetID="2" presetClass="entr" presetSubtype="1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42000"/>
                            </p:stCondLst>
                            <p:childTnLst>
                              <p:par>
                                <p:cTn id="25" presetID="2" presetClass="entr" presetSubtype="1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17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17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02500"/>
                            </p:stCondLst>
                            <p:childTnLst>
                              <p:par>
                                <p:cTn id="30" presetID="2" presetClass="entr" presetSubtype="1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17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17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63000"/>
                            </p:stCondLst>
                            <p:childTnLst>
                              <p:par>
                                <p:cTn id="35" presetID="2" presetClass="entr" presetSubtype="1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174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174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9" grpId="0" build="p" autoUpdateAnimBg="0" advAuto="3000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0" y="857232"/>
            <a:ext cx="8786842" cy="5715040"/>
          </a:xfrm>
        </p:spPr>
        <p:txBody>
          <a:bodyPr/>
          <a:lstStyle/>
          <a:p>
            <a:pPr algn="ctr">
              <a:spcBef>
                <a:spcPts val="1800"/>
              </a:spcBef>
              <a:buNone/>
            </a:pPr>
            <a:r>
              <a:rPr lang="cs-CZ" sz="2800" b="1" dirty="0" smtClean="0">
                <a:solidFill>
                  <a:schemeClr val="bg2"/>
                </a:solidFill>
              </a:rPr>
              <a:t>  </a:t>
            </a:r>
            <a:r>
              <a:rPr lang="pl-PL" sz="2800" b="1" dirty="0" smtClean="0">
                <a:solidFill>
                  <a:schemeClr val="bg2"/>
                </a:solidFill>
              </a:rPr>
              <a:t> ...další podstatné </a:t>
            </a:r>
            <a:r>
              <a:rPr lang="pl-PL" sz="2800" b="1" u="sng" dirty="0" smtClean="0">
                <a:solidFill>
                  <a:schemeClr val="bg2"/>
                </a:solidFill>
              </a:rPr>
              <a:t>cíle personální politiky</a:t>
            </a:r>
            <a:r>
              <a:rPr lang="pl-PL" sz="2800" b="1" dirty="0" smtClean="0">
                <a:solidFill>
                  <a:schemeClr val="bg2"/>
                </a:solidFill>
              </a:rPr>
              <a:t> podniku:</a:t>
            </a:r>
            <a:endParaRPr lang="cs-CZ" sz="2800" dirty="0" smtClean="0">
              <a:solidFill>
                <a:schemeClr val="bg2"/>
              </a:solidFill>
            </a:endParaRPr>
          </a:p>
          <a:p>
            <a:pPr algn="just">
              <a:spcBef>
                <a:spcPts val="1800"/>
              </a:spcBef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	– </a:t>
            </a:r>
            <a:r>
              <a:rPr lang="cs-CZ" sz="2800" u="sng" dirty="0" smtClean="0">
                <a:solidFill>
                  <a:schemeClr val="bg2"/>
                </a:solidFill>
              </a:rPr>
              <a:t>integrovat pracovníky</a:t>
            </a:r>
            <a:r>
              <a:rPr lang="cs-CZ" sz="2800" dirty="0" smtClean="0">
                <a:solidFill>
                  <a:schemeClr val="bg2"/>
                </a:solidFill>
              </a:rPr>
              <a:t> do podnikového pracovního </a:t>
            </a:r>
            <a:br>
              <a:rPr lang="cs-CZ" sz="2800" dirty="0" smtClean="0">
                <a:solidFill>
                  <a:schemeClr val="bg2"/>
                </a:solidFill>
              </a:rPr>
            </a:br>
            <a:r>
              <a:rPr lang="cs-CZ" sz="2800" dirty="0" smtClean="0">
                <a:solidFill>
                  <a:schemeClr val="bg2"/>
                </a:solidFill>
              </a:rPr>
              <a:t>a sociálního dění,</a:t>
            </a:r>
          </a:p>
          <a:p>
            <a:pPr algn="just">
              <a:spcBef>
                <a:spcPts val="1800"/>
              </a:spcBef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	– motivovat je jako nositele podnikového image před veřejností,</a:t>
            </a:r>
          </a:p>
          <a:p>
            <a:pPr algn="just">
              <a:spcBef>
                <a:spcPts val="1800"/>
              </a:spcBef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	– </a:t>
            </a:r>
            <a:r>
              <a:rPr lang="cs-CZ" sz="2800" u="sng" dirty="0" smtClean="0">
                <a:solidFill>
                  <a:schemeClr val="bg2"/>
                </a:solidFill>
              </a:rPr>
              <a:t>vyjádřit spoluodpovědnost podniku</a:t>
            </a:r>
            <a:r>
              <a:rPr lang="cs-CZ" sz="2800" dirty="0" smtClean="0">
                <a:solidFill>
                  <a:schemeClr val="bg2"/>
                </a:solidFill>
              </a:rPr>
              <a:t> za společenskou </a:t>
            </a:r>
            <a:br>
              <a:rPr lang="cs-CZ" sz="2800" dirty="0" smtClean="0">
                <a:solidFill>
                  <a:schemeClr val="bg2"/>
                </a:solidFill>
              </a:rPr>
            </a:br>
            <a:r>
              <a:rPr lang="cs-CZ" sz="2800" dirty="0" smtClean="0">
                <a:solidFill>
                  <a:schemeClr val="bg2"/>
                </a:solidFill>
              </a:rPr>
              <a:t>a hospodářskou politiku.</a:t>
            </a:r>
          </a:p>
          <a:p>
            <a:pPr algn="just">
              <a:buNone/>
            </a:pPr>
            <a:endParaRPr lang="cs-CZ" sz="2900" dirty="0" smtClean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   ŘÍZENÍ LIDSKÝCH ZDROJŮ 			</a:t>
            </a:r>
            <a:r>
              <a:rPr lang="cs-CZ" sz="1500" b="1" i="1" dirty="0">
                <a:latin typeface="Arial" pitchFamily="34" charset="0"/>
                <a:cs typeface="Arial" pitchFamily="34" charset="0"/>
              </a:rPr>
              <a:t>			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KPEM SU 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60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210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81500"/>
                            </p:stCondLst>
                            <p:childTnLst>
                              <p:par>
                                <p:cTn id="20" presetID="2" presetClass="entr" presetSubtype="1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9" grpId="0" build="p" autoUpdateAnimBg="0" advAuto="3000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14282" y="1844824"/>
            <a:ext cx="8715436" cy="4798886"/>
          </a:xfrm>
        </p:spPr>
        <p:txBody>
          <a:bodyPr/>
          <a:lstStyle/>
          <a:p>
            <a:pPr algn="just">
              <a:spcBef>
                <a:spcPts val="600"/>
              </a:spcBef>
              <a:buNone/>
            </a:pPr>
            <a:r>
              <a:rPr lang="cs-CZ" sz="2800" b="1" dirty="0" smtClean="0">
                <a:solidFill>
                  <a:schemeClr val="bg2"/>
                </a:solidFill>
              </a:rPr>
              <a:t>Normy chování</a:t>
            </a:r>
            <a:r>
              <a:rPr lang="cs-CZ" sz="2800" dirty="0" smtClean="0">
                <a:solidFill>
                  <a:schemeClr val="bg2"/>
                </a:solidFill>
              </a:rPr>
              <a:t> by měly </a:t>
            </a:r>
            <a:r>
              <a:rPr lang="cs-CZ" sz="2800" u="sng" dirty="0" smtClean="0">
                <a:solidFill>
                  <a:schemeClr val="bg2"/>
                </a:solidFill>
              </a:rPr>
              <a:t>být vytýčeny v určitých rozhodujících oblastech, především pak v</a:t>
            </a:r>
            <a:r>
              <a:rPr lang="cs-CZ" sz="2800" dirty="0" smtClean="0">
                <a:solidFill>
                  <a:schemeClr val="bg2"/>
                </a:solidFill>
              </a:rPr>
              <a:t>:</a:t>
            </a:r>
          </a:p>
          <a:p>
            <a:pPr algn="just">
              <a:spcBef>
                <a:spcPts val="600"/>
              </a:spcBef>
              <a:buNone/>
            </a:pPr>
            <a:r>
              <a:rPr lang="cs-CZ" sz="2750" b="1" i="1" dirty="0" smtClean="0">
                <a:solidFill>
                  <a:schemeClr val="bg2"/>
                </a:solidFill>
              </a:rPr>
              <a:t>Oblasti personální organizace:</a:t>
            </a:r>
            <a:endParaRPr lang="cs-CZ" sz="2750" dirty="0" smtClean="0">
              <a:solidFill>
                <a:schemeClr val="bg2"/>
              </a:solidFill>
            </a:endParaRPr>
          </a:p>
          <a:p>
            <a:pPr algn="just">
              <a:spcBef>
                <a:spcPts val="400"/>
              </a:spcBef>
              <a:buNone/>
            </a:pPr>
            <a:r>
              <a:rPr lang="cs-CZ" sz="2750" dirty="0" smtClean="0">
                <a:solidFill>
                  <a:schemeClr val="bg2"/>
                </a:solidFill>
              </a:rPr>
              <a:t>–  reakce na vnější vlivy, průběh práce a její racionalizace,</a:t>
            </a:r>
          </a:p>
          <a:p>
            <a:pPr algn="just">
              <a:spcBef>
                <a:spcPts val="600"/>
              </a:spcBef>
              <a:buNone/>
            </a:pPr>
            <a:r>
              <a:rPr lang="cs-CZ" sz="2750" dirty="0" smtClean="0">
                <a:solidFill>
                  <a:schemeClr val="bg2"/>
                </a:solidFill>
              </a:rPr>
              <a:t>– pravidla chování upravena provozním řádem, personální plánování.</a:t>
            </a:r>
          </a:p>
          <a:p>
            <a:pPr algn="just">
              <a:spcBef>
                <a:spcPts val="600"/>
              </a:spcBef>
              <a:buNone/>
            </a:pPr>
            <a:r>
              <a:rPr lang="cs-CZ" sz="2750" b="1" i="1" dirty="0" smtClean="0">
                <a:solidFill>
                  <a:schemeClr val="bg2"/>
                </a:solidFill>
              </a:rPr>
              <a:t> Oblasti zaměstnanosti:</a:t>
            </a:r>
            <a:endParaRPr lang="cs-CZ" sz="2750" dirty="0" smtClean="0">
              <a:solidFill>
                <a:schemeClr val="bg2"/>
              </a:solidFill>
            </a:endParaRPr>
          </a:p>
          <a:p>
            <a:pPr algn="just">
              <a:spcBef>
                <a:spcPts val="400"/>
              </a:spcBef>
              <a:buNone/>
            </a:pPr>
            <a:r>
              <a:rPr lang="cs-CZ" sz="2750" dirty="0" smtClean="0">
                <a:solidFill>
                  <a:schemeClr val="bg2"/>
                </a:solidFill>
              </a:rPr>
              <a:t>–  rozsah zaměstnanosti, požadavky na pracovníky,</a:t>
            </a:r>
          </a:p>
          <a:p>
            <a:pPr algn="just">
              <a:spcBef>
                <a:spcPts val="600"/>
              </a:spcBef>
              <a:buNone/>
            </a:pPr>
            <a:r>
              <a:rPr lang="cs-CZ" sz="2750" dirty="0" smtClean="0">
                <a:solidFill>
                  <a:schemeClr val="bg2"/>
                </a:solidFill>
              </a:rPr>
              <a:t>– získávání pracovníků, přístup k adaptaci nových pracovníků v nástupní době.</a:t>
            </a:r>
            <a:endParaRPr lang="cs-CZ" sz="2900" dirty="0" smtClean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   ŘÍZENÍ LIDSKÝCH ZDROJŮ 			</a:t>
            </a:r>
            <a:r>
              <a:rPr lang="cs-CZ" sz="1500" b="1" i="1" dirty="0">
                <a:latin typeface="Arial" pitchFamily="34" charset="0"/>
                <a:cs typeface="Arial" pitchFamily="34" charset="0"/>
              </a:rPr>
              <a:t>			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KPEM SU 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57158" y="764704"/>
            <a:ext cx="8535322" cy="806908"/>
          </a:xfrm>
        </p:spPr>
        <p:txBody>
          <a:bodyPr/>
          <a:lstStyle/>
          <a:p>
            <a:pPr>
              <a:defRPr/>
            </a:pPr>
            <a:r>
              <a:rPr lang="ro-RO" sz="3100" b="1" dirty="0" smtClean="0">
                <a:solidFill>
                  <a:schemeClr val="bg2"/>
                </a:solidFill>
                <a:effectLst/>
                <a:latin typeface="+mn-lt"/>
              </a:rPr>
              <a:t>NORMY chování subjektů i objektů řízení lidských zdrojů</a:t>
            </a:r>
            <a:endParaRPr lang="ro-RO" sz="3100" b="1" dirty="0">
              <a:solidFill>
                <a:schemeClr val="bg2"/>
              </a:solidFill>
              <a:effectLst/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60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210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81500"/>
                            </p:stCondLst>
                            <p:childTnLst>
                              <p:par>
                                <p:cTn id="20" presetID="2" presetClass="entr" presetSubtype="1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42000"/>
                            </p:stCondLst>
                            <p:childTnLst>
                              <p:par>
                                <p:cTn id="25" presetID="2" presetClass="entr" presetSubtype="1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17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17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02500"/>
                            </p:stCondLst>
                            <p:childTnLst>
                              <p:par>
                                <p:cTn id="30" presetID="2" presetClass="entr" presetSubtype="1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17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17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63000"/>
                            </p:stCondLst>
                            <p:childTnLst>
                              <p:par>
                                <p:cTn id="35" presetID="2" presetClass="entr" presetSubtype="1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174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174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9" grpId="0" build="p" autoUpdateAnimBg="0" advAuto="3000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57158" y="1412776"/>
            <a:ext cx="8358246" cy="5230934"/>
          </a:xfrm>
        </p:spPr>
        <p:txBody>
          <a:bodyPr/>
          <a:lstStyle/>
          <a:p>
            <a:pPr algn="just">
              <a:spcBef>
                <a:spcPts val="400"/>
              </a:spcBef>
              <a:buNone/>
            </a:pPr>
            <a:r>
              <a:rPr lang="cs-CZ" sz="2750" b="1" i="1" dirty="0" smtClean="0">
                <a:solidFill>
                  <a:schemeClr val="bg2"/>
                </a:solidFill>
              </a:rPr>
              <a:t>Oblasti vzdělávání: </a:t>
            </a:r>
            <a:endParaRPr lang="cs-CZ" sz="2750" dirty="0" smtClean="0">
              <a:solidFill>
                <a:schemeClr val="bg2"/>
              </a:solidFill>
            </a:endParaRPr>
          </a:p>
          <a:p>
            <a:pPr algn="just">
              <a:spcBef>
                <a:spcPts val="400"/>
              </a:spcBef>
              <a:buNone/>
            </a:pPr>
            <a:r>
              <a:rPr lang="cs-CZ" sz="2750" dirty="0" smtClean="0">
                <a:solidFill>
                  <a:schemeClr val="bg2"/>
                </a:solidFill>
              </a:rPr>
              <a:t>– podpora snah o kvalitní pracovní podmínky a další vzdělávání pracovníků.</a:t>
            </a:r>
            <a:r>
              <a:rPr lang="cs-CZ" sz="2750" b="1" i="1" dirty="0" smtClean="0">
                <a:solidFill>
                  <a:schemeClr val="bg2"/>
                </a:solidFill>
              </a:rPr>
              <a:t> </a:t>
            </a:r>
          </a:p>
          <a:p>
            <a:pPr algn="just">
              <a:spcBef>
                <a:spcPts val="1200"/>
              </a:spcBef>
              <a:buNone/>
            </a:pPr>
            <a:r>
              <a:rPr lang="cs-CZ" sz="2750" b="1" i="1" dirty="0" smtClean="0">
                <a:solidFill>
                  <a:schemeClr val="bg2"/>
                </a:solidFill>
              </a:rPr>
              <a:t>Oblasti informací:</a:t>
            </a:r>
            <a:endParaRPr lang="cs-CZ" sz="2750" dirty="0" smtClean="0">
              <a:solidFill>
                <a:schemeClr val="bg2"/>
              </a:solidFill>
            </a:endParaRPr>
          </a:p>
          <a:p>
            <a:pPr algn="just">
              <a:spcBef>
                <a:spcPts val="400"/>
              </a:spcBef>
              <a:buNone/>
            </a:pPr>
            <a:r>
              <a:rPr lang="cs-CZ" sz="2750" dirty="0" smtClean="0">
                <a:solidFill>
                  <a:schemeClr val="bg2"/>
                </a:solidFill>
              </a:rPr>
              <a:t>– množství a četnost informací poskytovaných zaměstnancům, vhodné klíma pro příjem a vyřizování stížností zaměstnanců.</a:t>
            </a:r>
          </a:p>
          <a:p>
            <a:pPr algn="just">
              <a:spcBef>
                <a:spcPts val="1200"/>
              </a:spcBef>
              <a:buNone/>
            </a:pPr>
            <a:r>
              <a:rPr lang="cs-CZ" sz="2750" b="1" i="1" dirty="0" smtClean="0">
                <a:solidFill>
                  <a:schemeClr val="bg2"/>
                </a:solidFill>
              </a:rPr>
              <a:t>Oblasti vedení lidí:</a:t>
            </a:r>
            <a:endParaRPr lang="cs-CZ" sz="2750" dirty="0" smtClean="0">
              <a:solidFill>
                <a:schemeClr val="bg2"/>
              </a:solidFill>
            </a:endParaRPr>
          </a:p>
          <a:p>
            <a:pPr algn="just">
              <a:spcBef>
                <a:spcPts val="400"/>
              </a:spcBef>
              <a:buNone/>
            </a:pPr>
            <a:r>
              <a:rPr lang="cs-CZ" sz="2750" dirty="0" smtClean="0">
                <a:solidFill>
                  <a:schemeClr val="bg2"/>
                </a:solidFill>
              </a:rPr>
              <a:t>–</a:t>
            </a:r>
            <a:r>
              <a:rPr lang="cs-CZ" sz="2750" b="1" i="1" dirty="0" smtClean="0">
                <a:solidFill>
                  <a:schemeClr val="bg2"/>
                </a:solidFill>
              </a:rPr>
              <a:t> </a:t>
            </a:r>
            <a:r>
              <a:rPr lang="cs-CZ" sz="2750" dirty="0" smtClean="0">
                <a:solidFill>
                  <a:schemeClr val="bg2"/>
                </a:solidFill>
              </a:rPr>
              <a:t>utváření dobrých mezilidských vztahů, zvyšování samostatnosti pracovníků, decentralizace rozhodování, dodržování pracovní kázně.</a:t>
            </a: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   ŘÍZENÍ LIDSKÝCH ZDROJŮ 			</a:t>
            </a:r>
            <a:r>
              <a:rPr lang="cs-CZ" sz="1500" b="1" i="1" dirty="0">
                <a:latin typeface="Arial" pitchFamily="34" charset="0"/>
                <a:cs typeface="Arial" pitchFamily="34" charset="0"/>
              </a:rPr>
              <a:t>			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KPEM SU 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57158" y="609600"/>
            <a:ext cx="8535322" cy="731168"/>
          </a:xfrm>
        </p:spPr>
        <p:txBody>
          <a:bodyPr/>
          <a:lstStyle/>
          <a:p>
            <a:pPr>
              <a:defRPr/>
            </a:pPr>
            <a:r>
              <a:rPr lang="ro-RO" sz="3200" b="1" dirty="0" smtClean="0">
                <a:solidFill>
                  <a:schemeClr val="bg2"/>
                </a:solidFill>
                <a:effectLst/>
                <a:latin typeface="+mn-lt"/>
              </a:rPr>
              <a:t>NORMY chování subjektů i objektů ŘLZ</a:t>
            </a:r>
            <a:endParaRPr lang="ro-RO" sz="3200" b="1" dirty="0">
              <a:solidFill>
                <a:schemeClr val="bg2"/>
              </a:solidFill>
              <a:effectLst/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60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210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81500"/>
                            </p:stCondLst>
                            <p:childTnLst>
                              <p:par>
                                <p:cTn id="20" presetID="2" presetClass="entr" presetSubtype="1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42000"/>
                            </p:stCondLst>
                            <p:childTnLst>
                              <p:par>
                                <p:cTn id="2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17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17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72500"/>
                            </p:stCondLst>
                            <p:childTnLst>
                              <p:par>
                                <p:cTn id="30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17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17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9" grpId="0" build="p" autoUpdateAnimBg="0" advAuto="3000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14282" y="1268760"/>
            <a:ext cx="8715436" cy="5589240"/>
          </a:xfrm>
        </p:spPr>
        <p:txBody>
          <a:bodyPr/>
          <a:lstStyle/>
          <a:p>
            <a:pPr algn="just">
              <a:buNone/>
            </a:pPr>
            <a:r>
              <a:rPr lang="cs-CZ" sz="2700" b="1" i="1" dirty="0" smtClean="0">
                <a:solidFill>
                  <a:schemeClr val="bg2"/>
                </a:solidFill>
              </a:rPr>
              <a:t>Oblasti kvalifikace:</a:t>
            </a:r>
            <a:endParaRPr lang="cs-CZ" sz="2700" dirty="0" smtClean="0">
              <a:solidFill>
                <a:schemeClr val="bg2"/>
              </a:solidFill>
            </a:endParaRPr>
          </a:p>
          <a:p>
            <a:pPr algn="just">
              <a:spcBef>
                <a:spcPts val="300"/>
              </a:spcBef>
              <a:buNone/>
            </a:pPr>
            <a:r>
              <a:rPr lang="cs-CZ" sz="2700" dirty="0" smtClean="0">
                <a:solidFill>
                  <a:schemeClr val="bg2"/>
                </a:solidFill>
              </a:rPr>
              <a:t>– rozmisťování pracovníků podle kvalifikace a zajišťování jejího rozvoje.</a:t>
            </a:r>
          </a:p>
          <a:p>
            <a:pPr algn="just">
              <a:buNone/>
            </a:pPr>
            <a:r>
              <a:rPr lang="cs-CZ" sz="2700" b="1" i="1" dirty="0" smtClean="0">
                <a:solidFill>
                  <a:schemeClr val="bg2"/>
                </a:solidFill>
              </a:rPr>
              <a:t>Oblasti mezd a platů:</a:t>
            </a:r>
          </a:p>
          <a:p>
            <a:pPr algn="just">
              <a:spcBef>
                <a:spcPts val="300"/>
              </a:spcBef>
              <a:buNone/>
            </a:pPr>
            <a:r>
              <a:rPr lang="cs-CZ" sz="2700" dirty="0" smtClean="0">
                <a:solidFill>
                  <a:schemeClr val="bg2"/>
                </a:solidFill>
              </a:rPr>
              <a:t>–  diferencované odměňování podle výkonu,</a:t>
            </a:r>
          </a:p>
          <a:p>
            <a:pPr algn="just">
              <a:buNone/>
            </a:pPr>
            <a:r>
              <a:rPr lang="cs-CZ" sz="2700" dirty="0" smtClean="0">
                <a:solidFill>
                  <a:schemeClr val="bg2"/>
                </a:solidFill>
              </a:rPr>
              <a:t>– kvalifikace, nároků pracoviště, pracovního chování, délky zaměstnání.</a:t>
            </a:r>
          </a:p>
          <a:p>
            <a:pPr algn="just">
              <a:buNone/>
            </a:pPr>
            <a:r>
              <a:rPr lang="cs-CZ" sz="2700" b="1" i="1" dirty="0" smtClean="0">
                <a:solidFill>
                  <a:schemeClr val="bg2"/>
                </a:solidFill>
              </a:rPr>
              <a:t>Oblasti přeložení a povyšování:</a:t>
            </a:r>
            <a:endParaRPr lang="cs-CZ" sz="2700" dirty="0" smtClean="0">
              <a:solidFill>
                <a:schemeClr val="bg2"/>
              </a:solidFill>
            </a:endParaRPr>
          </a:p>
          <a:p>
            <a:pPr algn="just">
              <a:spcBef>
                <a:spcPts val="300"/>
              </a:spcBef>
              <a:buNone/>
            </a:pPr>
            <a:r>
              <a:rPr lang="cs-CZ" sz="2700" dirty="0" smtClean="0">
                <a:solidFill>
                  <a:schemeClr val="bg2"/>
                </a:solidFill>
              </a:rPr>
              <a:t>– </a:t>
            </a:r>
            <a:r>
              <a:rPr lang="cs-CZ" sz="2700" u="sng" dirty="0" smtClean="0">
                <a:solidFill>
                  <a:schemeClr val="bg2"/>
                </a:solidFill>
              </a:rPr>
              <a:t>přeložení</a:t>
            </a:r>
            <a:r>
              <a:rPr lang="cs-CZ" sz="2700" dirty="0" smtClean="0">
                <a:solidFill>
                  <a:schemeClr val="bg2"/>
                </a:solidFill>
              </a:rPr>
              <a:t> – bude prováděno především za účelem dosažení lepšího uspokojení pracovníka se svou prací,</a:t>
            </a:r>
          </a:p>
          <a:p>
            <a:pPr algn="just">
              <a:buNone/>
            </a:pPr>
            <a:r>
              <a:rPr lang="cs-CZ" sz="2700" dirty="0" smtClean="0">
                <a:solidFill>
                  <a:schemeClr val="bg2"/>
                </a:solidFill>
              </a:rPr>
              <a:t>– </a:t>
            </a:r>
            <a:r>
              <a:rPr lang="cs-CZ" sz="2700" u="sng" dirty="0" smtClean="0">
                <a:solidFill>
                  <a:schemeClr val="bg2"/>
                </a:solidFill>
              </a:rPr>
              <a:t>povýšení</a:t>
            </a:r>
            <a:r>
              <a:rPr lang="cs-CZ" sz="2700" dirty="0" smtClean="0">
                <a:solidFill>
                  <a:schemeClr val="bg2"/>
                </a:solidFill>
              </a:rPr>
              <a:t> – uvolněné vedoucí funkce budou prioritně obsazovány pracovníky z vlastních řad.</a:t>
            </a:r>
          </a:p>
          <a:p>
            <a:r>
              <a:rPr lang="cs-CZ" sz="2800" dirty="0" smtClean="0"/>
              <a:t> </a:t>
            </a:r>
          </a:p>
          <a:p>
            <a:pPr algn="just">
              <a:buNone/>
            </a:pPr>
            <a:r>
              <a:rPr lang="cs-CZ" sz="2750" dirty="0" smtClean="0">
                <a:solidFill>
                  <a:schemeClr val="bg2"/>
                </a:solidFill>
              </a:rPr>
              <a:t> </a:t>
            </a:r>
          </a:p>
          <a:p>
            <a:pPr algn="just">
              <a:buNone/>
            </a:pPr>
            <a:endParaRPr lang="cs-CZ" sz="2750" dirty="0" smtClean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   ŘÍZENÍ LIDSKÝCH ZDROJŮ 			</a:t>
            </a:r>
            <a:r>
              <a:rPr lang="cs-CZ" sz="1500" b="1" i="1" dirty="0">
                <a:latin typeface="Arial" pitchFamily="34" charset="0"/>
                <a:cs typeface="Arial" pitchFamily="34" charset="0"/>
              </a:rPr>
              <a:t>			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KPEM SU 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28596" y="609600"/>
            <a:ext cx="8463884" cy="533384"/>
          </a:xfrm>
        </p:spPr>
        <p:txBody>
          <a:bodyPr/>
          <a:lstStyle/>
          <a:p>
            <a:pPr>
              <a:defRPr/>
            </a:pPr>
            <a:r>
              <a:rPr lang="ro-RO" sz="3100" b="1" dirty="0" smtClean="0">
                <a:solidFill>
                  <a:schemeClr val="bg2"/>
                </a:solidFill>
                <a:effectLst/>
                <a:latin typeface="+mn-lt"/>
              </a:rPr>
              <a:t>NORMY chování subjektů i objektů ŘLZ</a:t>
            </a:r>
            <a:endParaRPr lang="ro-RO" sz="3100" b="1" dirty="0">
              <a:solidFill>
                <a:schemeClr val="bg2"/>
              </a:solidFill>
              <a:effectLst/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610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91500"/>
                            </p:stCondLst>
                            <p:childTnLst>
                              <p:par>
                                <p:cTn id="20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22000"/>
                            </p:stCondLst>
                            <p:childTnLst>
                              <p:par>
                                <p:cTn id="2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17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17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2500"/>
                            </p:stCondLst>
                            <p:childTnLst>
                              <p:par>
                                <p:cTn id="30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17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17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83000"/>
                            </p:stCondLst>
                            <p:childTnLst>
                              <p:par>
                                <p:cTn id="3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174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174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13500"/>
                            </p:stCondLst>
                            <p:childTnLst>
                              <p:par>
                                <p:cTn id="40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174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174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44000"/>
                            </p:stCondLst>
                            <p:childTnLst>
                              <p:par>
                                <p:cTn id="4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174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174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74500"/>
                            </p:stCondLst>
                            <p:childTnLst>
                              <p:par>
                                <p:cTn id="50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174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174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9" grpId="0" build="p" autoUpdateAnimBg="0" advAuto="30000"/>
    </p:bldLst>
  </p:timing>
</p:sld>
</file>

<file path=ppt/theme/theme1.xml><?xml version="1.0" encoding="utf-8"?>
<a:theme xmlns:a="http://schemas.openxmlformats.org/drawingml/2006/main" name="Vzletný">
  <a:themeElements>
    <a:clrScheme name="Vzletný 1">
      <a:dk1>
        <a:srgbClr val="000000"/>
      </a:dk1>
      <a:lt1>
        <a:srgbClr val="FFFFFF"/>
      </a:lt1>
      <a:dk2>
        <a:srgbClr val="0000FF"/>
      </a:dk2>
      <a:lt2>
        <a:srgbClr val="FFCC66"/>
      </a:lt2>
      <a:accent1>
        <a:srgbClr val="00FFFF"/>
      </a:accent1>
      <a:accent2>
        <a:srgbClr val="3366FF"/>
      </a:accent2>
      <a:accent3>
        <a:srgbClr val="AAAAFF"/>
      </a:accent3>
      <a:accent4>
        <a:srgbClr val="DADADA"/>
      </a:accent4>
      <a:accent5>
        <a:srgbClr val="AAFFFF"/>
      </a:accent5>
      <a:accent6>
        <a:srgbClr val="2D5CE7"/>
      </a:accent6>
      <a:hlink>
        <a:srgbClr val="FF0033"/>
      </a:hlink>
      <a:folHlink>
        <a:srgbClr val="FFFF00"/>
      </a:folHlink>
    </a:clrScheme>
    <a:fontScheme name="Vzletný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Vzletný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zletný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zletný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zletný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zletný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C:\Templates\Presentation Designs\Vzletný.pot</Template>
  <TotalTime>3209</TotalTime>
  <Words>1113</Words>
  <Application>Microsoft Office PowerPoint</Application>
  <PresentationFormat>Předvádění na obrazovce (4:3)</PresentationFormat>
  <Paragraphs>261</Paragraphs>
  <Slides>33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33</vt:i4>
      </vt:variant>
    </vt:vector>
  </HeadingPairs>
  <TitlesOfParts>
    <vt:vector size="38" baseType="lpstr">
      <vt:lpstr>Arial</vt:lpstr>
      <vt:lpstr>Calibri</vt:lpstr>
      <vt:lpstr>Times New Roman</vt:lpstr>
      <vt:lpstr>Wingdings</vt:lpstr>
      <vt:lpstr>Vzletný</vt:lpstr>
      <vt:lpstr>Prezentace aplikace PowerPoint</vt:lpstr>
      <vt:lpstr>Tematické zaměření dnešní přednášky</vt:lpstr>
      <vt:lpstr>Podnik a jeho filozofie, filozofie řízení lidských zdrojů</vt:lpstr>
      <vt:lpstr>Podniková filozofie řízení lidských zdrojů</vt:lpstr>
      <vt:lpstr>Prezentace aplikace PowerPoint</vt:lpstr>
      <vt:lpstr>Prezentace aplikace PowerPoint</vt:lpstr>
      <vt:lpstr>NORMY chování subjektů i objektů řízení lidských zdrojů</vt:lpstr>
      <vt:lpstr>NORMY chování subjektů i objektů ŘLZ</vt:lpstr>
      <vt:lpstr>NORMY chování subjektů i objektů ŘLZ</vt:lpstr>
      <vt:lpstr>NORMY chování subjektů i objektů ŘLZ</vt:lpstr>
      <vt:lpstr>NORMY chování subjektů i objektů ŘLZ</vt:lpstr>
      <vt:lpstr>Podniková KULTURA</vt:lpstr>
      <vt:lpstr>Podniková KULTURA</vt:lpstr>
      <vt:lpstr>VZTAH podnikové FILOZOFIE  a podnikové KULTURY</vt:lpstr>
      <vt:lpstr>Základní součásti podnikové kultury</vt:lpstr>
      <vt:lpstr>Prezentace aplikace PowerPoint</vt:lpstr>
      <vt:lpstr>SILNÁ a SLABÁ podniková kultura</vt:lpstr>
      <vt:lpstr>SILNÁ podniková kultura</vt:lpstr>
      <vt:lpstr>Netagivní jevy silné podnikové kultury</vt:lpstr>
      <vt:lpstr>SUBKULTURY, SLABÁ podniková kultura</vt:lpstr>
      <vt:lpstr>Typy firemní kultury</vt:lpstr>
      <vt:lpstr>Prezentace aplikace PowerPoint</vt:lpstr>
      <vt:lpstr>Typy firemní kultury</vt:lpstr>
      <vt:lpstr>Typy firemní kultury</vt:lpstr>
      <vt:lpstr>Vymezení ORGANIZAČNÍCH STRUKTUR</vt:lpstr>
      <vt:lpstr>Vymezení ORGANIZAČNÍCH STRUKTUR</vt:lpstr>
      <vt:lpstr>Organizační struktury – TYPY, LIDÉ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Řízení lidských zdrojů   Přednáška č. 2</dc:title>
  <dc:creator>patrik</dc:creator>
  <cp:lastModifiedBy>Malatek</cp:lastModifiedBy>
  <cp:revision>192</cp:revision>
  <cp:lastPrinted>1601-01-01T00:00:00Z</cp:lastPrinted>
  <dcterms:created xsi:type="dcterms:W3CDTF">2005-09-23T13:42:26Z</dcterms:created>
  <dcterms:modified xsi:type="dcterms:W3CDTF">2017-10-04T10:17:22Z</dcterms:modified>
</cp:coreProperties>
</file>