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7"/>
  </p:notesMasterIdLst>
  <p:sldIdLst>
    <p:sldId id="514" r:id="rId5"/>
    <p:sldId id="481" r:id="rId6"/>
    <p:sldId id="521" r:id="rId7"/>
    <p:sldId id="520" r:id="rId8"/>
    <p:sldId id="568" r:id="rId9"/>
    <p:sldId id="522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480" r:id="rId25"/>
    <p:sldId id="293" r:id="rId2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167" d="100"/>
          <a:sy n="167" d="100"/>
        </p:scale>
        <p:origin x="3222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rik Kajzar" userId="S::kaj0001@ad.slu.cz::20183e21-3a4d-4785-9814-893d74da898c" providerId="AD" clId="Web-{B46B2A06-89E4-47C4-A10C-0E919B17F596}"/>
    <pc:docChg chg="modSld">
      <pc:chgData name="Patrik Kajzar" userId="S::kaj0001@ad.slu.cz::20183e21-3a4d-4785-9814-893d74da898c" providerId="AD" clId="Web-{B46B2A06-89E4-47C4-A10C-0E919B17F596}" dt="2024-11-08T11:20:29.659" v="2" actId="20577"/>
      <pc:docMkLst>
        <pc:docMk/>
      </pc:docMkLst>
      <pc:sldChg chg="modSp">
        <pc:chgData name="Patrik Kajzar" userId="S::kaj0001@ad.slu.cz::20183e21-3a4d-4785-9814-893d74da898c" providerId="AD" clId="Web-{B46B2A06-89E4-47C4-A10C-0E919B17F596}" dt="2024-11-08T11:20:29.659" v="2" actId="20577"/>
        <pc:sldMkLst>
          <pc:docMk/>
          <pc:sldMk cId="3967293662" sldId="514"/>
        </pc:sldMkLst>
        <pc:spChg chg="mod">
          <ac:chgData name="Patrik Kajzar" userId="S::kaj0001@ad.slu.cz::20183e21-3a4d-4785-9814-893d74da898c" providerId="AD" clId="Web-{B46B2A06-89E4-47C4-A10C-0E919B17F596}" dt="2024-11-08T11:20:29.659" v="2" actId="20577"/>
          <ac:spMkLst>
            <pc:docMk/>
            <pc:sldMk cId="3967293662" sldId="514"/>
            <ac:spMk id="9" creationId="{00000000-0000-0000-0000-000000000000}"/>
          </ac:spMkLst>
        </pc:spChg>
      </pc:sldChg>
    </pc:docChg>
  </pc:docChgLst>
  <pc:docChgLst>
    <pc:chgData name="Patrik Kajzar" userId="S::kaj0001@ad.slu.cz::20183e21-3a4d-4785-9814-893d74da898c" providerId="AD" clId="Web-{6E2D6BDC-6D53-47A3-933A-C94126CB7C2D}"/>
    <pc:docChg chg="modSld">
      <pc:chgData name="Patrik Kajzar" userId="S::kaj0001@ad.slu.cz::20183e21-3a4d-4785-9814-893d74da898c" providerId="AD" clId="Web-{6E2D6BDC-6D53-47A3-933A-C94126CB7C2D}" dt="2024-11-08T11:05:22.207" v="10" actId="1076"/>
      <pc:docMkLst>
        <pc:docMk/>
      </pc:docMkLst>
      <pc:sldChg chg="addSp modSp">
        <pc:chgData name="Patrik Kajzar" userId="S::kaj0001@ad.slu.cz::20183e21-3a4d-4785-9814-893d74da898c" providerId="AD" clId="Web-{6E2D6BDC-6D53-47A3-933A-C94126CB7C2D}" dt="2024-11-08T11:05:22.207" v="10" actId="1076"/>
        <pc:sldMkLst>
          <pc:docMk/>
          <pc:sldMk cId="3967293662" sldId="514"/>
        </pc:sldMkLst>
        <pc:spChg chg="mod">
          <ac:chgData name="Patrik Kajzar" userId="S::kaj0001@ad.slu.cz::20183e21-3a4d-4785-9814-893d74da898c" providerId="AD" clId="Web-{6E2D6BDC-6D53-47A3-933A-C94126CB7C2D}" dt="2024-11-08T11:04:28.518" v="1" actId="20577"/>
          <ac:spMkLst>
            <pc:docMk/>
            <pc:sldMk cId="3967293662" sldId="514"/>
            <ac:spMk id="3" creationId="{00000000-0000-0000-0000-000000000000}"/>
          </ac:spMkLst>
        </pc:spChg>
        <pc:spChg chg="mod">
          <ac:chgData name="Patrik Kajzar" userId="S::kaj0001@ad.slu.cz::20183e21-3a4d-4785-9814-893d74da898c" providerId="AD" clId="Web-{6E2D6BDC-6D53-47A3-933A-C94126CB7C2D}" dt="2024-11-08T11:05:22.207" v="10" actId="1076"/>
          <ac:spMkLst>
            <pc:docMk/>
            <pc:sldMk cId="3967293662" sldId="514"/>
            <ac:spMk id="12" creationId="{00000000-0000-0000-0000-000000000000}"/>
          </ac:spMkLst>
        </pc:spChg>
        <pc:picChg chg="add mod">
          <ac:chgData name="Patrik Kajzar" userId="S::kaj0001@ad.slu.cz::20183e21-3a4d-4785-9814-893d74da898c" providerId="AD" clId="Web-{6E2D6BDC-6D53-47A3-933A-C94126CB7C2D}" dt="2024-11-08T11:04:43.268" v="5" actId="1076"/>
          <ac:picMkLst>
            <pc:docMk/>
            <pc:sldMk cId="3967293662" sldId="514"/>
            <ac:picMk id="4" creationId="{DE9CD962-5FDF-0D17-B030-5E03BDB10DDA}"/>
          </ac:picMkLst>
        </pc:picChg>
        <pc:picChg chg="mod">
          <ac:chgData name="Patrik Kajzar" userId="S::kaj0001@ad.slu.cz::20183e21-3a4d-4785-9814-893d74da898c" providerId="AD" clId="Web-{6E2D6BDC-6D53-47A3-933A-C94126CB7C2D}" dt="2024-11-08T11:05:13.816" v="9" actId="14100"/>
          <ac:picMkLst>
            <pc:docMk/>
            <pc:sldMk cId="3967293662" sldId="514"/>
            <ac:picMk id="5" creationId="{00000000-0000-0000-0000-000000000000}"/>
          </ac:picMkLst>
        </pc:picChg>
      </pc:sldChg>
    </pc:docChg>
  </pc:docChgLst>
  <pc:docChgLst>
    <pc:chgData name="Robert Kempný" userId="298310c0-7adf-4607-8c2f-b5a589468f33" providerId="ADAL" clId="{6FC7189D-F6B1-4B64-82DA-4628F0073430}"/>
    <pc:docChg chg="custSel modSld">
      <pc:chgData name="Robert Kempný" userId="298310c0-7adf-4607-8c2f-b5a589468f33" providerId="ADAL" clId="{6FC7189D-F6B1-4B64-82DA-4628F0073430}" dt="2024-11-15T09:40:43.962" v="12" actId="1037"/>
      <pc:docMkLst>
        <pc:docMk/>
      </pc:docMkLst>
      <pc:sldChg chg="addSp delSp modSp mod">
        <pc:chgData name="Robert Kempný" userId="298310c0-7adf-4607-8c2f-b5a589468f33" providerId="ADAL" clId="{6FC7189D-F6B1-4B64-82DA-4628F0073430}" dt="2024-11-15T09:40:43.962" v="12" actId="1037"/>
        <pc:sldMkLst>
          <pc:docMk/>
          <pc:sldMk cId="3967293662" sldId="514"/>
        </pc:sldMkLst>
        <pc:picChg chg="del mod">
          <ac:chgData name="Robert Kempný" userId="298310c0-7adf-4607-8c2f-b5a589468f33" providerId="ADAL" clId="{6FC7189D-F6B1-4B64-82DA-4628F0073430}" dt="2024-11-15T09:39:48.179" v="7" actId="478"/>
          <ac:picMkLst>
            <pc:docMk/>
            <pc:sldMk cId="3967293662" sldId="514"/>
            <ac:picMk id="4" creationId="{DE9CD962-5FDF-0D17-B030-5E03BDB10DDA}"/>
          </ac:picMkLst>
        </pc:picChg>
        <pc:picChg chg="add mod">
          <ac:chgData name="Robert Kempný" userId="298310c0-7adf-4607-8c2f-b5a589468f33" providerId="ADAL" clId="{6FC7189D-F6B1-4B64-82DA-4628F0073430}" dt="2024-11-15T09:40:43.962" v="12" actId="1037"/>
          <ac:picMkLst>
            <pc:docMk/>
            <pc:sldMk cId="3967293662" sldId="514"/>
            <ac:picMk id="1026" creationId="{1D11F33F-0C72-5FDE-7AC3-44A9DAC22F1C}"/>
          </ac:picMkLst>
        </pc:picChg>
      </pc:sldChg>
    </pc:docChg>
  </pc:docChgLst>
  <pc:docChgLst>
    <pc:chgData name="Patrik Kajzar" userId="S::kaj0001@ad.slu.cz::20183e21-3a4d-4785-9814-893d74da898c" providerId="AD" clId="Web-{244B2677-AADD-477E-954F-6073220D72C6}"/>
    <pc:docChg chg="modSld">
      <pc:chgData name="Patrik Kajzar" userId="S::kaj0001@ad.slu.cz::20183e21-3a4d-4785-9814-893d74da898c" providerId="AD" clId="Web-{244B2677-AADD-477E-954F-6073220D72C6}" dt="2024-11-08T11:18:23.215" v="7" actId="20577"/>
      <pc:docMkLst>
        <pc:docMk/>
      </pc:docMkLst>
      <pc:sldChg chg="modSp">
        <pc:chgData name="Patrik Kajzar" userId="S::kaj0001@ad.slu.cz::20183e21-3a4d-4785-9814-893d74da898c" providerId="AD" clId="Web-{244B2677-AADD-477E-954F-6073220D72C6}" dt="2024-11-08T11:18:23.215" v="7" actId="20577"/>
        <pc:sldMkLst>
          <pc:docMk/>
          <pc:sldMk cId="3967293662" sldId="514"/>
        </pc:sldMkLst>
        <pc:spChg chg="mod">
          <ac:chgData name="Patrik Kajzar" userId="S::kaj0001@ad.slu.cz::20183e21-3a4d-4785-9814-893d74da898c" providerId="AD" clId="Web-{244B2677-AADD-477E-954F-6073220D72C6}" dt="2024-11-08T11:18:23.215" v="7" actId="20577"/>
          <ac:spMkLst>
            <pc:docMk/>
            <pc:sldMk cId="3967293662" sldId="514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38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169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525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865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54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500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051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10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07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400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946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7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/>
                <a:cs typeface="Times New Roman"/>
              </a:rPr>
              <a:t>I</a:t>
            </a:r>
            <a:r>
              <a:rPr lang="cs-CZ" altLang="cs-CZ" sz="1800" b="1" dirty="0">
                <a:solidFill>
                  <a:srgbClr val="307871"/>
                </a:solidFill>
                <a:latin typeface="Times New Roman"/>
                <a:cs typeface="Times New Roman"/>
              </a:rPr>
              <a:t>ng. Patrik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/>
                <a:cs typeface="Times New Roman"/>
              </a:rPr>
              <a:t>Kajzar</a:t>
            </a:r>
            <a:r>
              <a:rPr lang="cs-CZ" altLang="cs-CZ" sz="1800" b="1" dirty="0">
                <a:solidFill>
                  <a:srgbClr val="307871"/>
                </a:solidFill>
                <a:latin typeface="Times New Roman"/>
                <a:cs typeface="Times New Roman"/>
              </a:rPr>
              <a:t>, Ph.D.</a:t>
            </a:r>
          </a:p>
          <a:p>
            <a:pPr algn="r"/>
            <a:r>
              <a:rPr lang="cs-CZ" altLang="cs-CZ" sz="1800" dirty="0">
                <a:solidFill>
                  <a:srgbClr val="307871"/>
                </a:solidFill>
                <a:latin typeface="Times New Roman"/>
                <a:cs typeface="Times New Roman"/>
              </a:rPr>
              <a:t>Předmět: </a:t>
            </a:r>
            <a:endParaRPr lang="cs-CZ" dirty="0">
              <a:latin typeface="Times New Roman"/>
              <a:cs typeface="Times New Roman"/>
            </a:endParaRPr>
          </a:p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Geografie cestovního ruchu</a:t>
            </a: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l-PL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cs-CZ" dirty="0" err="1">
                <a:solidFill>
                  <a:srgbClr val="307871"/>
                </a:solidFill>
              </a:rPr>
              <a:t>pavě</a:t>
            </a:r>
            <a:endParaRPr lang="cs-CZ" dirty="0" err="1"/>
          </a:p>
        </p:txBody>
      </p:sp>
      <p:sp>
        <p:nvSpPr>
          <p:cNvPr id="12" name="Obdélník 11"/>
          <p:cNvSpPr/>
          <p:nvPr/>
        </p:nvSpPr>
        <p:spPr>
          <a:xfrm>
            <a:off x="249161" y="3790727"/>
            <a:ext cx="560815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chemeClr val="bg1"/>
                </a:solidFill>
              </a:rPr>
              <a:t>Vybrané ekodestinace ČR a Evropy</a:t>
            </a:r>
            <a:br>
              <a:rPr lang="pl-PL" sz="3600" b="1" dirty="0">
                <a:solidFill>
                  <a:schemeClr val="bg1"/>
                </a:solidFill>
              </a:rPr>
            </a:br>
            <a:r>
              <a:rPr lang="pl-PL" sz="3600" b="1" dirty="0">
                <a:solidFill>
                  <a:schemeClr val="bg1"/>
                </a:solidFill>
              </a:rPr>
              <a:t> </a:t>
            </a:r>
            <a:endParaRPr lang="cs-CZ" sz="36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1442644"/>
            <a:ext cx="4436962" cy="235042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1D11F33F-0C72-5FDE-7AC3-44A9DAC22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3744"/>
            <a:ext cx="5616000" cy="1311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7293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Vinařství a hotel </a:t>
            </a:r>
            <a:r>
              <a:rPr lang="cs-CZ" sz="2400" b="1" dirty="0" err="1"/>
              <a:t>Galant</a:t>
            </a:r>
            <a:r>
              <a:rPr lang="cs-CZ" sz="2400" b="1" dirty="0"/>
              <a:t> v Mikulově</a:t>
            </a:r>
            <a:r>
              <a:rPr lang="cs-CZ" sz="2400" dirty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Cílem je minimalizace nákladů a čistější energie.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Filosofií je vynaložit takové úsilí, aby opravdu nic nepřišlo nazmar.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Jádrem je využití veškeré energie a surovin, se kterými přijdou do styku v obou provozech.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V mnoha případech jde o opakované využití.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Například odpadní voda ze sprch, která je vnímána rovnou jako klasický odpad, tak z této vody nejprve vezmou energii, pak ji za několik Kč/m3 vyčistí a použijí ještě jednou na spláchnutí záchodů.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Energie, která vzniká při kvašení vína, se běžně pro výrobu teplé vody a topení nevyužívá. Také se považuje za odpad. Znovu využívají také odpadní energii ze vzduchu - všude, kde se dá. </a:t>
            </a:r>
            <a:br>
              <a:rPr lang="cs-CZ" sz="2400" dirty="0"/>
            </a:br>
            <a:endParaRPr lang="cs-CZ" sz="2400" dirty="0"/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1982405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Jakmile otevřou okno v hotelu, automaticky se jim zavře topení v pokoji.  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Celý objekt je samozřejmě zateplen patnácticentimetrovou vrstvou polystyrénu a izolační vaty, které mají zabránit zbytečným únikům tepla.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Dešťová voda se používá v automatickém zavlažovacím systému či k chovu ryb v zásobní nádrži.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cs-CZ" sz="2400" dirty="0"/>
              <a:t>Z odpadu v kuchyni si krmí vepře, takže když má host štěstí, může si pochutnat i na domácí zabijačce.</a:t>
            </a:r>
            <a:br>
              <a:rPr lang="cs-CZ" sz="2400" dirty="0"/>
            </a:br>
            <a:br>
              <a:rPr lang="cs-CZ" sz="2400" dirty="0"/>
            </a:b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1135128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Island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Je znám jako jedena z nejekologičtějších zemí na celém světě.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Jako hlavní energetický zdroj Island využívá geotermální energii, téměř 100 % elektřiny vyprodukované na Islandu pochází z obnovitelných zdrojů.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Zavádí opatření, jako je podpora </a:t>
            </a:r>
            <a:r>
              <a:rPr lang="cs-CZ" sz="2400" dirty="0" err="1"/>
              <a:t>elektromobility</a:t>
            </a:r>
            <a:r>
              <a:rPr lang="cs-CZ" sz="2400" dirty="0"/>
              <a:t>, rozvoj veřejné dopravy a využívání obnovitelné energie ve veřejných budovách.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Rovněž pečují i o světové oceány a snahami o ekologičtější rybaření. </a:t>
            </a:r>
            <a:endParaRPr lang="cs-CZ" sz="2400" b="1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Evropě</a:t>
            </a:r>
          </a:p>
        </p:txBody>
      </p:sp>
    </p:spTree>
    <p:extLst>
      <p:ext uri="{BB962C8B-B14F-4D97-AF65-F5344CB8AC3E}">
        <p14:creationId xmlns:p14="http://schemas.microsoft.com/office/powerpoint/2010/main" val="1722432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Norsko</a:t>
            </a:r>
            <a:r>
              <a:rPr lang="cs-CZ" sz="2400" dirty="0"/>
              <a:t>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Norsko se pravidelně umisťuje na prvních příčkách v oblasti využívání obnovitelné energie.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Více než 98 % elektrické energie v Norsku pochází z vodních zdrojů, což minimalizuje závislost na fosilních palivech a snižuje emise skleníkových plynů.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Také zde existuje mnoho národních parků, přírodních rezervací a chráněných oblastí, které mají za cíl ochranu přírodního dědictví země.</a:t>
            </a:r>
            <a:r>
              <a:rPr lang="cs-CZ" sz="2400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Země si navíc klade za cíl stát se do roku 2030 uhlíkově neutrální zemí. </a:t>
            </a:r>
          </a:p>
          <a:p>
            <a:pPr algn="just"/>
            <a:br>
              <a:rPr lang="cs-CZ" sz="2400" dirty="0"/>
            </a:br>
            <a:br>
              <a:rPr lang="cs-CZ" sz="2400" dirty="0"/>
            </a:b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Evropě</a:t>
            </a:r>
          </a:p>
        </p:txBody>
      </p:sp>
    </p:spTree>
    <p:extLst>
      <p:ext uri="{BB962C8B-B14F-4D97-AF65-F5344CB8AC3E}">
        <p14:creationId xmlns:p14="http://schemas.microsoft.com/office/powerpoint/2010/main" val="3674563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Slovinsko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Je velmi bohaté na přírodní krásy, mezi které patří Alpy a mnoho jeskyní, jezer, řek a lesů.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Značná část přírody v zemi, včetně proslulého Triglavského parku, je chráněná.</a:t>
            </a:r>
            <a:r>
              <a:rPr lang="cs-CZ" sz="2400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Země hojně podporuje udržitelný cestovní ruch. Tamní obyvatelé i turistické organizace se zaměřují na zachování autentičnosti a tradičního venkovského života, čímž se snaží minimalizovat negativní dopady masového turismu.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Je zde také kladen velký důraz na ekologicky šetrné ubytování, ekoturistiku a ekologicky šetrnou dopravu.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 </a:t>
            </a:r>
            <a:br>
              <a:rPr lang="cs-CZ" sz="2400" dirty="0"/>
            </a:br>
            <a:br>
              <a:rPr lang="cs-CZ" sz="2400" dirty="0"/>
            </a:b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Evropě</a:t>
            </a:r>
          </a:p>
        </p:txBody>
      </p:sp>
    </p:spTree>
    <p:extLst>
      <p:ext uri="{BB962C8B-B14F-4D97-AF65-F5344CB8AC3E}">
        <p14:creationId xmlns:p14="http://schemas.microsoft.com/office/powerpoint/2010/main" val="3617777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Nizozemsko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je velmi proslulé svými cyklostezkami a hojným využíváním kol jako dopravních prostředků, což je samozřejmě značně více udržitelné než jiné způsoby dopravy.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Země se také aktivně angažuje v rozvoji obnovitelné energie a je lídrem v oblasti větrné energie a solárních elektráren.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Nezapomínají zde ani na udržitelné urbanistické plánování a aktivně se zabývají ochranou a řízením vodních ekosystémů.</a:t>
            </a:r>
          </a:p>
          <a:p>
            <a:pPr algn="just"/>
            <a:r>
              <a:rPr lang="cs-CZ" sz="2400" b="1" dirty="0"/>
              <a:t> </a:t>
            </a:r>
            <a:br>
              <a:rPr lang="cs-CZ" sz="2400" dirty="0"/>
            </a:br>
            <a:br>
              <a:rPr lang="cs-CZ" sz="2400" dirty="0"/>
            </a:b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Evropě</a:t>
            </a:r>
          </a:p>
        </p:txBody>
      </p:sp>
    </p:spTree>
    <p:extLst>
      <p:ext uri="{BB962C8B-B14F-4D97-AF65-F5344CB8AC3E}">
        <p14:creationId xmlns:p14="http://schemas.microsoft.com/office/powerpoint/2010/main" val="2152582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Švédsko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se spolu s celou Skandinávií řadí na první příčky v rámci využívání obnovitelných zdrojů energie.</a:t>
            </a: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Značná část jejich energetické spotřeby pochází z vodní energie, biomasy a větrné energie.</a:t>
            </a:r>
            <a:r>
              <a:rPr lang="cs-CZ" sz="2400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Země je také velmi progresivní v oblasti zelené dopravy a je zde velmi podporována cykloturistika, i když stále nedosahuje příček, jako má Holandsko.</a:t>
            </a:r>
            <a:r>
              <a:rPr lang="cs-CZ" sz="2400" b="1" dirty="0"/>
              <a:t>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Švédsko je navíc lídrem v oblasti recyklace. Pravidelně se zde provádí kompostování organického odpadu a podporuje se využívání recyklovaných materiálů.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 </a:t>
            </a:r>
            <a:br>
              <a:rPr lang="cs-CZ" sz="2400" dirty="0"/>
            </a:br>
            <a:br>
              <a:rPr lang="cs-CZ" sz="2400" dirty="0"/>
            </a:b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Evropě</a:t>
            </a:r>
          </a:p>
        </p:txBody>
      </p:sp>
    </p:spTree>
    <p:extLst>
      <p:ext uri="{BB962C8B-B14F-4D97-AF65-F5344CB8AC3E}">
        <p14:creationId xmlns:p14="http://schemas.microsoft.com/office/powerpoint/2010/main" val="2545449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Amsterdam: </a:t>
            </a:r>
            <a:r>
              <a:rPr lang="cs-CZ" sz="2400" dirty="0"/>
              <a:t>Amsterdam je známý svým cyklistickým stylem života. Nachází se zde přes 800 km cyklostezek, přičemž místní obyvatelé jízdní kolo často využívají jako hlavní dopravní prostředek.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Kodaň: </a:t>
            </a:r>
            <a:r>
              <a:rPr lang="cs-CZ" sz="2400" dirty="0"/>
              <a:t>Kodaň je dalším městem, které je cyklistům velmi otevřené. Má rozsáhlou cyklistickou infrastrukturu. Samotné Dánsko navíc hojně investuje do větrné energie a do roku 2050 plánuje dosáhnout uhlíkové neutrality.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err="1"/>
              <a:t>Zermatt</a:t>
            </a:r>
            <a:r>
              <a:rPr lang="cs-CZ" sz="2400" b="1" dirty="0"/>
              <a:t>: </a:t>
            </a:r>
            <a:r>
              <a:rPr lang="cs-CZ" sz="2400" dirty="0"/>
              <a:t>Horské středisko nacházející se u Matterhornu, známé svou snahou o udržitelnost a ochranu přírody. V místním středisku najdete elektromobily a lanovky poháněné zelenou energií. </a:t>
            </a:r>
            <a:r>
              <a:rPr lang="cs-CZ" sz="2400" dirty="0" err="1"/>
              <a:t>Zermatt</a:t>
            </a:r>
            <a:r>
              <a:rPr lang="cs-CZ" sz="2400" dirty="0"/>
              <a:t> také aktivně bojuje proti vzniku zbytečného odpadu a podporuje recyklaci.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.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Evropská města a místa, která jdou cestou udržitelnosti</a:t>
            </a:r>
            <a:br>
              <a:rPr lang="cs-CZ" sz="2800" b="1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67371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Národní park </a:t>
            </a:r>
            <a:r>
              <a:rPr lang="cs-CZ" sz="2400" b="1" dirty="0" err="1"/>
              <a:t>Nuuksio</a:t>
            </a:r>
            <a:r>
              <a:rPr lang="cs-CZ" sz="2400" dirty="0"/>
              <a:t>: Park, který najdete v jižní části Finska. Obdivovat zde můžete krásnou přírodu, jezera a lesy. Finsko je také známé svou aktivní péčí o životní prostředí a udržitelný rozvoj. Přímo v </a:t>
            </a:r>
            <a:r>
              <a:rPr lang="cs-CZ" sz="2400" dirty="0" err="1"/>
              <a:t>Nuuksio</a:t>
            </a:r>
            <a:r>
              <a:rPr lang="cs-CZ" sz="2400" dirty="0"/>
              <a:t> pak najdete ekologická ubytování a stezky, které vás  tímto malebným národním parkem provedou.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Reykjavík</a:t>
            </a:r>
            <a:r>
              <a:rPr lang="cs-CZ" sz="2400" dirty="0"/>
              <a:t>: Hlavním město Islandu je proslulé svým geotermálním využitím energie. Většina města je napájena obnovitelnou energií a místní lidé využívají geotermální zdroje pro vytápění a získání elektrické energie.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Evropská města a místa, která jdou cestou udržitelnosti</a:t>
            </a:r>
            <a:br>
              <a:rPr lang="cs-CZ" sz="2800" b="1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18216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Tyrolsko: </a:t>
            </a:r>
            <a:r>
              <a:rPr lang="cs-CZ" sz="2400" dirty="0"/>
              <a:t>Rakouský region, který je známý svou krásnou alpskou krajinou a celou řadou možností pro provozování </a:t>
            </a:r>
            <a:r>
              <a:rPr lang="cs-CZ" sz="2400" dirty="0" err="1"/>
              <a:t>outdoorových</a:t>
            </a:r>
            <a:r>
              <a:rPr lang="cs-CZ" sz="2400" dirty="0"/>
              <a:t> aktivit. Tyrolsko můžete poznávat prostřednictvím  ekologicky šetrné vlakové dopravy, která vám umožní cestovat po tomto regionu s minimálním dopadem na životní prostředí. Samozřejmostí je </a:t>
            </a:r>
            <a:r>
              <a:rPr lang="cs-CZ" sz="2400" dirty="0" err="1"/>
              <a:t>ekofriendly</a:t>
            </a:r>
            <a:r>
              <a:rPr lang="cs-CZ" sz="2400" dirty="0"/>
              <a:t> ubytování a BIO produkty z místních ekofarem.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/>
              <a:t>Berlín: </a:t>
            </a:r>
            <a:r>
              <a:rPr lang="cs-CZ" sz="2400" dirty="0"/>
              <a:t>Hlavní město Německa disponuje vynikajícím dopravním systémem zaměřeným na udržitelnost. Najdete zde rozsáhlou síť cyklostezek, ekologicky šetrnou hromadnou dopravu a také elektromobily. Město je navíc plné krásně zelených parků a zahrad, které doslova vybízejí k relaxaci a odpočinku</a:t>
            </a:r>
            <a:r>
              <a:rPr lang="cs-CZ" sz="2400" b="1" dirty="0"/>
              <a:t>.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Evropská města a místa, která jdou cestou udržitelnosti</a:t>
            </a:r>
            <a:br>
              <a:rPr lang="cs-CZ" sz="2800" b="1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6422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sz="2500" b="1" dirty="0"/>
              <a:t>Obsah prezentace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89756" y="771550"/>
            <a:ext cx="896448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0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Vysvětlení základních pojmů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Příklady ekologických destinací v ČR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dirty="0"/>
              <a:t>Příklady ekologických destinací v Evropě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200" dirty="0"/>
          </a:p>
          <a:p>
            <a:pPr algn="just"/>
            <a:br>
              <a:rPr lang="cs-CZ" sz="2300" dirty="0"/>
            </a:b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algn="just"/>
            <a:r>
              <a:rPr lang="cs-CZ" sz="2300" dirty="0"/>
              <a:t> 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2300" dirty="0"/>
          </a:p>
          <a:p>
            <a:pPr marL="342900" indent="-342900" algn="just">
              <a:buFont typeface="Wingdings" panose="05000000000000000000" pitchFamily="2" charset="2"/>
              <a:buChar char="q"/>
            </a:pP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3752" y="762595"/>
            <a:ext cx="9036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 err="1"/>
              <a:t>Zakynthos</a:t>
            </a:r>
            <a:r>
              <a:rPr lang="cs-CZ" sz="2400" b="1" dirty="0"/>
              <a:t>: </a:t>
            </a:r>
            <a:r>
              <a:rPr lang="cs-CZ" sz="2400" dirty="0"/>
              <a:t>Řecký ostrov, na kterém můžete obdivovat nádhernou pláž </a:t>
            </a:r>
            <a:r>
              <a:rPr lang="cs-CZ" sz="2400" dirty="0" err="1"/>
              <a:t>Navagio</a:t>
            </a:r>
            <a:r>
              <a:rPr lang="cs-CZ" sz="2400" dirty="0"/>
              <a:t> a přírodní rezervaci </a:t>
            </a:r>
            <a:r>
              <a:rPr lang="cs-CZ" sz="2400" dirty="0" err="1"/>
              <a:t>Gerakas</a:t>
            </a:r>
            <a:r>
              <a:rPr lang="cs-CZ" sz="2400" dirty="0"/>
              <a:t>, kde se nacházejí hnízdiště pro vzácné karety. Ostrov se snaží chránit své přírodní bohatství, a proto nabízí ekologické ubytování a ekoturistické aktivity, jako je pozorování mořských želv a ochutnávky tradičních řeckých bioproduktů.</a:t>
            </a:r>
            <a:endParaRPr kumimoji="0" lang="cs-CZ" sz="240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Evropská města a místa, která jdou cestou udržitelnosti</a:t>
            </a:r>
            <a:br>
              <a:rPr lang="cs-CZ" sz="2800" b="1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367233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/>
              <a:t>Výběr z použité literatury:</a:t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1556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sz="2000" dirty="0"/>
              <a:t>HALL, M. C. and S. B. PAGE, 2014. The Geography of tourism and Recreation: Environment, Place and Space. Oxford: Routledge. ISBN 978-04-158-3399-8.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HRALA, V., 2013. Geografie cestovního ruchu. Praha: Idea servis. ISBN 978-80-859-7079-1.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KAJZAR, P., 2015. Vybrané kapitoly z geografie cestovního ruchu. Karviná: SU OPF. ISBN 978-80-7510-156-3.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STENDARDI, M. 2021.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Eco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Tourism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The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Top 50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Sustainable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Destinations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to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Travel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Green.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White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 Star </a:t>
            </a:r>
            <a:r>
              <a:rPr lang="cs-CZ" sz="2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Publishers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. ISBN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978-8854416659. 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VÁGNER, J. a R. PERLÍN, 2010. Turistické regiony České republiky. In: Informace České geografické společnosti, 28, č. 1, s. 38–41.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VYSTOUPIL, J., M. ŠAUER a kol., 2011. Geografie cestovního ruchu České republiky. Plzeň: Aleš Čeněk. ISBN 978-80-7380-340-7.</a:t>
            </a:r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1529597" y="2139702"/>
            <a:ext cx="4572638" cy="72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Ekoturismus </a:t>
            </a:r>
            <a:r>
              <a:rPr lang="cs-CZ" sz="2400" dirty="0"/>
              <a:t>vznikl spojením pojmů ekologie a turistika</a:t>
            </a:r>
            <a:r>
              <a:rPr lang="cs-CZ" sz="2400" b="1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Ekoturista </a:t>
            </a:r>
            <a:r>
              <a:rPr lang="cs-CZ" sz="2400" dirty="0"/>
              <a:t>je uvědomělý cestovatel, který se zajímá nejen o přírodu a navštěvuje určité místo, aniž by ho poškodil nebo změnil, ale dokonce na něj má pozitivní vliv.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Je to cestovatel, který se zajímá o ochranu životního prostředí, o místní kulturu a zvyky.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Ekologická destinace </a:t>
            </a:r>
            <a:r>
              <a:rPr lang="cs-CZ" sz="2400" dirty="0"/>
              <a:t>jsou taková cílová místa</a:t>
            </a:r>
            <a:r>
              <a:rPr lang="cs-CZ" sz="2400" dirty="0">
                <a:latin typeface="Calibri" panose="020F0502020204030204" pitchFamily="34" charset="0"/>
              </a:rPr>
              <a:t>, které se chtějí ubírat cestou ekologie – energetické, ale i jiné soběstačnosti a ziskovosti.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>
                <a:latin typeface="Calibri" panose="020F0502020204030204" pitchFamily="34" charset="0"/>
              </a:rPr>
              <a:t>Tato místa patří většinou do atraktivních vyhledávaných oblastí, kde se plánují nové revoluční záměry, které přitáhnou další pozornost z celého světa a to jak ze světa turismu, médií, tak ze světa byznysu a vzdělání.</a:t>
            </a:r>
            <a:endParaRPr 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989327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>
                <a:latin typeface="Calibri" panose="020F0502020204030204" pitchFamily="34" charset="0"/>
              </a:rPr>
              <a:t>Tyto destinace plánují přejit na co největší energetickou soběstačnost – ziskovost, se zaměřením na nejmodernější ekologickou soběstačnost.</a:t>
            </a:r>
            <a:endParaRPr lang="cs-CZ" sz="2400" dirty="0"/>
          </a:p>
          <a:p>
            <a:r>
              <a:rPr lang="cs-CZ" sz="2400" b="1" dirty="0">
                <a:latin typeface="Calibri" panose="020F0502020204030204" pitchFamily="34" charset="0"/>
              </a:rPr>
              <a:t>Využití: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Voda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Vítr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Slunce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Recyklace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Biomasa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 err="1">
                <a:latin typeface="Calibri" panose="020F0502020204030204" pitchFamily="34" charset="0"/>
              </a:rPr>
              <a:t>Elektromobility</a:t>
            </a:r>
            <a:endParaRPr lang="cs-CZ" sz="2400" dirty="0"/>
          </a:p>
          <a:p>
            <a:pPr>
              <a:buFont typeface="+mj-lt"/>
              <a:buAutoNum type="arabicPeriod"/>
            </a:pPr>
            <a:r>
              <a:rPr lang="cs-CZ" sz="2400" b="1" dirty="0">
                <a:latin typeface="Calibri" panose="020F0502020204030204" pitchFamily="34" charset="0"/>
              </a:rPr>
              <a:t>Inteligentní sítě, apod.</a:t>
            </a:r>
            <a:endParaRPr 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algn="just"/>
            <a:endParaRPr lang="cs-CZ" sz="2400" b="1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55170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400" b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Pro ekoturismus jsou typické ekoturistické aktivity (angl. </a:t>
            </a:r>
            <a:r>
              <a:rPr lang="cs-CZ" sz="24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ecotourism</a:t>
            </a:r>
            <a:r>
              <a:rPr lang="cs-CZ" sz="2400" b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 </a:t>
            </a:r>
            <a:r>
              <a:rPr lang="cs-CZ" sz="2400" b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activities</a:t>
            </a:r>
            <a:r>
              <a:rPr lang="cs-CZ" sz="2400" b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) – podle různé klasifikace více než 80 různých aktivit s relativně malým vlivem na ekosystémy: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pěší turistika,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fotografování,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pozorování volně žijících živočichů a planě rostoucích rostlin,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jízda na kajaku,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montanistika,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cykloturistika, 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 err="1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survival</a:t>
            </a: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,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i="1" dirty="0">
                <a:latin typeface="Cambria" panose="02040503050406030204" pitchFamily="18" charset="0"/>
                <a:ea typeface="Calibri" panose="020F0502020204030204" pitchFamily="34" charset="0"/>
                <a:cs typeface="Cambria" panose="02040503050406030204" pitchFamily="18" charset="0"/>
              </a:rPr>
              <a:t>pozorování ptactva aj. </a:t>
            </a:r>
            <a:endParaRPr lang="cs-CZ" sz="2400" b="1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  <a:p>
            <a:pPr algn="just"/>
            <a:endParaRPr lang="cs-CZ" sz="2400" b="1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Základní pojmy</a:t>
            </a:r>
          </a:p>
        </p:txBody>
      </p:sp>
    </p:spTree>
    <p:extLst>
      <p:ext uri="{BB962C8B-B14F-4D97-AF65-F5344CB8AC3E}">
        <p14:creationId xmlns:p14="http://schemas.microsoft.com/office/powerpoint/2010/main" val="3183603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Obec Hostětín </a:t>
            </a:r>
            <a:r>
              <a:rPr lang="cs-CZ" sz="2400" dirty="0"/>
              <a:t>na </a:t>
            </a:r>
            <a:r>
              <a:rPr lang="cs-CZ" sz="2400" dirty="0" err="1"/>
              <a:t>Uherskohradišťku</a:t>
            </a:r>
            <a:r>
              <a:rPr lang="cs-CZ" sz="2400" dirty="0"/>
              <a:t> se probojovala do finále celosvětové ekologické soutěže </a:t>
            </a:r>
            <a:r>
              <a:rPr lang="cs-CZ" sz="2400" dirty="0" err="1"/>
              <a:t>Energy</a:t>
            </a:r>
            <a:r>
              <a:rPr lang="cs-CZ" sz="2400" dirty="0"/>
              <a:t> Globe </a:t>
            </a:r>
            <a:r>
              <a:rPr lang="cs-CZ" sz="2400" dirty="0" err="1"/>
              <a:t>Award</a:t>
            </a:r>
            <a:r>
              <a:rPr lang="cs-CZ" sz="2400" dirty="0"/>
              <a:t>.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Ačkoli vítězem v kategorii Vzduch se stal projekt z Islandu, patří </a:t>
            </a:r>
            <a:r>
              <a:rPr lang="cs-CZ" sz="2400" b="1" dirty="0"/>
              <a:t>Hostětín mezi čtyři nejlepší ekologické počiny na světě</a:t>
            </a:r>
            <a:r>
              <a:rPr lang="cs-CZ" sz="2400" dirty="0"/>
              <a:t>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Hostětín je příkladem obce, která dlouhodobě klade důraz na trvale udržitelný rozvoj s co největší šetrností k životnímu prostředí.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Obec aktivně využívá místních zdrojů a obnovitelných energetických surovin. Přestože jde o malou obec v podhůří Bílých Karpat se zhruba 200 obyvateli, její ekologické a dobře fungující projekty slouží jako vzor pro další samosprávy.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cs-CZ" sz="2400" b="1" dirty="0"/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955516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kumimoji="0" lang="cs-CZ" sz="2400" i="0" u="none" strike="noStrike" kern="1200" cap="none" spc="0" normalizeH="0" baseline="0" noProof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Obec</a:t>
            </a:r>
            <a:r>
              <a:rPr lang="cs-CZ" sz="2400" dirty="0"/>
              <a:t> využívá </a:t>
            </a:r>
            <a:r>
              <a:rPr lang="cs-CZ" sz="2400" b="1" dirty="0"/>
              <a:t>šetrné veřejné osvětlení</a:t>
            </a:r>
            <a:r>
              <a:rPr lang="cs-CZ" sz="2400" dirty="0"/>
              <a:t>, které je projektováno tak, aby svítilo jen na chodníky a komunikace. Moderní plně cloněné lampy s vysoce účinnými sodíkovými výbojkami tím omezují produkci škodlivého světelného smogu. 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Obec v maximální možné míře využívá také </a:t>
            </a:r>
            <a:r>
              <a:rPr lang="cs-CZ" sz="2400" b="1" dirty="0"/>
              <a:t>obnovitelné zdroje energie. </a:t>
            </a:r>
            <a:r>
              <a:rPr lang="cs-CZ" sz="2400" dirty="0"/>
              <a:t>Fungují zde tři </a:t>
            </a:r>
            <a:r>
              <a:rPr lang="cs-CZ" sz="2400" dirty="0" err="1"/>
              <a:t>fotovoltaické</a:t>
            </a:r>
            <a:r>
              <a:rPr lang="cs-CZ" sz="2400" dirty="0"/>
              <a:t> elektrárny, přičemž většina solárních panelů je umístěna na stávajících budovách – hlavně na střeše moštárny a několika rodinných domech.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Součástí obce je i </a:t>
            </a:r>
            <a:r>
              <a:rPr lang="cs-CZ" sz="2400" b="1" dirty="0"/>
              <a:t>výtopna na dřevní štěpku</a:t>
            </a:r>
            <a:r>
              <a:rPr lang="cs-CZ" sz="2400" dirty="0"/>
              <a:t>. O čistění odpadních vod se stará kořenová čistička. 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2418248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b="1" dirty="0"/>
              <a:t>Národní park Šumava</a:t>
            </a:r>
            <a:r>
              <a:rPr lang="cs-CZ" sz="2400" dirty="0"/>
              <a:t> se svým jedinečným ekosystémem s rozmanitou flórou a faunou.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Na Šumavě můžete objevovat prastaré lesy, krásné horské vrcholky i malebná jezera.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Celý národní park disponuje dobře vytyčenými turistickými trasami, které umožňují návštěvníkům prozkoumat tuto českou přírodní oázu klidu.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Kromě toho se zde také nachází několik ekofarem, kde můžete ochutnat nejen místní bioprodukty, ale také se ubytovat a užít si Šumavu o to více.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286245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771550"/>
            <a:ext cx="90364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Další zajímavou českou lokalitou je </a:t>
            </a:r>
            <a:r>
              <a:rPr lang="cs-CZ" sz="2400" b="1" dirty="0"/>
              <a:t>Moravský kras</a:t>
            </a:r>
            <a:r>
              <a:rPr lang="cs-CZ" sz="2400" dirty="0"/>
              <a:t>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Oblast známá svými jeskyněmi a propastmi, které poskytují úžasný pohled do podzemního světa. 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r>
              <a:rPr lang="cs-CZ" sz="2400" dirty="0"/>
              <a:t>V posledních letech zde byla provedena celá řada ekologických inovací – například zlepšení odpadového hospodářství a podpora ekoturistiky. Návštěvníci zde mohou také využít cyklotrasy a pěší stezky, které propojují různé atrakce v regionu.</a:t>
            </a:r>
          </a:p>
          <a:p>
            <a:pPr marL="285750" lvl="0" indent="-285750" algn="just">
              <a:buFont typeface="Wingdings" panose="05000000000000000000" pitchFamily="2" charset="2"/>
              <a:buChar char="q"/>
            </a:pP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80920" cy="507703"/>
          </a:xfrm>
        </p:spPr>
        <p:txBody>
          <a:bodyPr/>
          <a:lstStyle/>
          <a:p>
            <a:r>
              <a:rPr lang="cs-CZ" sz="2800" dirty="0"/>
              <a:t>Příklady ekologických destinací v ČR</a:t>
            </a:r>
          </a:p>
        </p:txBody>
      </p:sp>
    </p:spTree>
    <p:extLst>
      <p:ext uri="{BB962C8B-B14F-4D97-AF65-F5344CB8AC3E}">
        <p14:creationId xmlns:p14="http://schemas.microsoft.com/office/powerpoint/2010/main" val="39401483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B4E0C47-B05A-4FB4-AB92-8D185B8499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9C10C7-27FD-40A8-810B-6C2AC55A60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7857787-FE89-4FE9-9950-FD7CAFAAEC9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4389</TotalTime>
  <Words>1794</Words>
  <Application>Microsoft Office PowerPoint</Application>
  <PresentationFormat>Předvádění na obrazovce (16:9)</PresentationFormat>
  <Paragraphs>167</Paragraphs>
  <Slides>22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</vt:lpstr>
      <vt:lpstr>Times New Roman</vt:lpstr>
      <vt:lpstr>Wingdings</vt:lpstr>
      <vt:lpstr>SLU</vt:lpstr>
      <vt:lpstr>      </vt:lpstr>
      <vt:lpstr>Obsah prezentace </vt:lpstr>
      <vt:lpstr>Základní pojmy</vt:lpstr>
      <vt:lpstr>Základní pojmy</vt:lpstr>
      <vt:lpstr>Základní pojmy</vt:lpstr>
      <vt:lpstr>Příklady ekologických destinací v ČR</vt:lpstr>
      <vt:lpstr>Příklady ekologických destinací v ČR</vt:lpstr>
      <vt:lpstr>Příklady ekologických destinací v ČR</vt:lpstr>
      <vt:lpstr>Příklady ekologických destinací v ČR</vt:lpstr>
      <vt:lpstr>Příklady ekologických destinací v ČR</vt:lpstr>
      <vt:lpstr>Příklady ekologických destinací v ČR</vt:lpstr>
      <vt:lpstr>Příklady ekologických destinací v Evropě</vt:lpstr>
      <vt:lpstr>Příklady ekologických destinací v Evropě</vt:lpstr>
      <vt:lpstr>Příklady ekologických destinací v Evropě</vt:lpstr>
      <vt:lpstr>Příklady ekologických destinací v Evropě</vt:lpstr>
      <vt:lpstr>Příklady ekologických destinací v Evropě</vt:lpstr>
      <vt:lpstr>Evropská města a místa, která jdou cestou udržitelnosti </vt:lpstr>
      <vt:lpstr>Evropská města a místa, která jdou cestou udržitelnosti </vt:lpstr>
      <vt:lpstr>Evropská města a místa, která jdou cestou udržitelnosti </vt:lpstr>
      <vt:lpstr>Evropská města a místa, která jdou cestou udržitelnosti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Robert Kempný</cp:lastModifiedBy>
  <cp:revision>241</cp:revision>
  <dcterms:created xsi:type="dcterms:W3CDTF">2016-07-06T15:42:34Z</dcterms:created>
  <dcterms:modified xsi:type="dcterms:W3CDTF">2024-11-15T09:40:50Z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