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15" r:id="rId2"/>
    <p:sldId id="514" r:id="rId3"/>
    <p:sldId id="442" r:id="rId4"/>
    <p:sldId id="445" r:id="rId5"/>
    <p:sldId id="481" r:id="rId6"/>
    <p:sldId id="482" r:id="rId7"/>
    <p:sldId id="483" r:id="rId8"/>
    <p:sldId id="485" r:id="rId9"/>
    <p:sldId id="486" r:id="rId10"/>
    <p:sldId id="487" r:id="rId11"/>
    <p:sldId id="488" r:id="rId12"/>
    <p:sldId id="489" r:id="rId13"/>
    <p:sldId id="492" r:id="rId14"/>
    <p:sldId id="490" r:id="rId15"/>
    <p:sldId id="491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2" r:id="rId36"/>
    <p:sldId id="513" r:id="rId37"/>
    <p:sldId id="480" r:id="rId38"/>
    <p:sldId id="293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3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535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247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645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094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583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7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808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450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4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87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397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934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726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20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379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2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196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5957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9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226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919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148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84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8045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3681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0808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23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57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10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039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399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800" b="1" dirty="0" smtClean="0"/>
              <a:t>Globální </a:t>
            </a:r>
            <a:r>
              <a:rPr lang="cs-CZ" sz="2800" b="1" dirty="0"/>
              <a:t>problémy </a:t>
            </a:r>
            <a:r>
              <a:rPr lang="cs-CZ" sz="2800" dirty="0"/>
              <a:t>světové ekonomiky se odrážení také v mezinárodním turismu, na druhou stranu však turismus může přispívat jak k jejich prohlubování, tak i k jejich řešení</a:t>
            </a:r>
            <a:r>
              <a:rPr lang="cs-CZ" sz="28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800" b="1" dirty="0" smtClean="0"/>
              <a:t>Mezinárodní </a:t>
            </a:r>
            <a:r>
              <a:rPr lang="cs-CZ" sz="2800" b="1" dirty="0"/>
              <a:t>turismus </a:t>
            </a:r>
            <a:r>
              <a:rPr lang="cs-CZ" sz="2800" dirty="0"/>
              <a:t>se projevuje v různých typech mezinárodních vztahů, jako je obchod se zbožím, službami, pohyb kapitálu, pracovních sil i vědecko-technických </a:t>
            </a:r>
            <a:r>
              <a:rPr lang="cs-CZ" sz="2800" dirty="0" smtClean="0"/>
              <a:t>poznatků.</a:t>
            </a:r>
          </a:p>
        </p:txBody>
      </p:sp>
    </p:spTree>
    <p:extLst>
      <p:ext uri="{BB962C8B-B14F-4D97-AF65-F5344CB8AC3E}">
        <p14:creationId xmlns:p14="http://schemas.microsoft.com/office/powerpoint/2010/main" val="41537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Vztahy </a:t>
            </a:r>
            <a:r>
              <a:rPr lang="cs-CZ" sz="2400" dirty="0"/>
              <a:t>jsou utvářeny mezi subjekty mezinárodního turismu, k nimž patří firmy, účastníci turismu, rezidenti, destinace, finanční instituce, mezinárodní organizace a uskupení a případně další subjekty. </a:t>
            </a: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Charakter </a:t>
            </a:r>
            <a:r>
              <a:rPr lang="cs-CZ" sz="2400" dirty="0"/>
              <a:t>vzájemných vztahů mezi subjekty turismu je dán z velké části charakterem </a:t>
            </a:r>
            <a:r>
              <a:rPr lang="cs-CZ" sz="2400" b="1" dirty="0"/>
              <a:t>a trendy světové ekonomiky, tedy globalizací, regionalizací, integrací, interdependencí (vzájemnou závislostí) a </a:t>
            </a:r>
            <a:r>
              <a:rPr lang="cs-CZ" sz="2400" b="1" dirty="0" smtClean="0"/>
              <a:t>internacionalizací.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Systém světové ekonomiky </a:t>
            </a:r>
            <a:r>
              <a:rPr lang="cs-CZ" sz="2400" dirty="0" smtClean="0"/>
              <a:t> má svoji strukturu, kterou lze popsat jak v obecné rovině, tak i z hlediska turismu: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003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měřitelnými vlastnostmi prvků i vazeb mezi součástmi systému </a:t>
            </a:r>
            <a:r>
              <a:rPr lang="cs-CZ" sz="2200" dirty="0" smtClean="0"/>
              <a:t>(hodnota mezinárodního obchodu, obchodu službami a další)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Neměřitelnými vlastnostmi prvků i vazeb mezi součástmi systému </a:t>
            </a:r>
            <a:r>
              <a:rPr lang="cs-CZ" sz="2200" dirty="0" smtClean="0"/>
              <a:t>(kulturní a civilizační vlastnosti etnik, politika apod.)</a:t>
            </a:r>
          </a:p>
          <a:p>
            <a:pPr algn="just"/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 </a:t>
            </a:r>
            <a:r>
              <a:rPr lang="cs-CZ" sz="2200" b="1" dirty="0"/>
              <a:t>Přímé dopady na ekonomiku</a:t>
            </a:r>
            <a:r>
              <a:rPr lang="cs-CZ" sz="2200" dirty="0"/>
              <a:t> </a:t>
            </a:r>
            <a:r>
              <a:rPr lang="cs-CZ" sz="2200" dirty="0" smtClean="0"/>
              <a:t>jednotlivých destinací </a:t>
            </a:r>
            <a:r>
              <a:rPr lang="cs-CZ" sz="2200" dirty="0"/>
              <a:t>plynou z „hmatatelných“ efektů, zejména z </a:t>
            </a:r>
            <a:r>
              <a:rPr lang="cs-CZ" sz="2200" dirty="0" smtClean="0"/>
              <a:t>výdajů – </a:t>
            </a:r>
            <a:r>
              <a:rPr lang="cs-CZ" sz="2200" dirty="0"/>
              <a:t>např. podíl turizmu na </a:t>
            </a:r>
            <a:r>
              <a:rPr lang="cs-CZ" sz="2200" dirty="0" smtClean="0"/>
              <a:t>tvorbě HDP, devizové </a:t>
            </a:r>
            <a:r>
              <a:rPr lang="cs-CZ" sz="2200" dirty="0"/>
              <a:t>příjmy z aktivního turizmu, poměrné ukazatele (podíl devizových příjmů na </a:t>
            </a:r>
            <a:r>
              <a:rPr lang="cs-CZ" sz="2200" dirty="0" smtClean="0"/>
              <a:t>HDP</a:t>
            </a:r>
            <a:r>
              <a:rPr lang="cs-CZ" sz="2200" dirty="0"/>
              <a:t> </a:t>
            </a:r>
            <a:r>
              <a:rPr lang="cs-CZ" sz="2200" dirty="0" smtClean="0"/>
              <a:t>apod.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720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/>
              <a:t>Nepřímé dopady </a:t>
            </a:r>
            <a:r>
              <a:rPr lang="cs-CZ" sz="2200" dirty="0"/>
              <a:t>na ekonomiku destinace představují zprostředkované efekty </a:t>
            </a:r>
            <a:r>
              <a:rPr lang="cs-CZ" sz="2200" dirty="0" smtClean="0"/>
              <a:t>turizmu v </a:t>
            </a:r>
            <a:r>
              <a:rPr lang="cs-CZ" sz="2200" dirty="0"/>
              <a:t>podobě multiplikačních efektů, které lze měřit např. </a:t>
            </a:r>
            <a:r>
              <a:rPr lang="cs-CZ" sz="2200" dirty="0" smtClean="0"/>
              <a:t>pomocí příjmového </a:t>
            </a:r>
            <a:r>
              <a:rPr lang="cs-CZ" sz="2200" dirty="0"/>
              <a:t>multiplikátoru, multiplikátoru investic, multiplikátoru </a:t>
            </a:r>
            <a:r>
              <a:rPr lang="cs-CZ" sz="2200" dirty="0" smtClean="0"/>
              <a:t>zaměstnanosti, multiplikátoru </a:t>
            </a:r>
            <a:r>
              <a:rPr lang="cs-CZ" sz="2200" dirty="0"/>
              <a:t>mzdového a dalších.</a:t>
            </a:r>
          </a:p>
        </p:txBody>
      </p:sp>
    </p:spTree>
    <p:extLst>
      <p:ext uri="{BB962C8B-B14F-4D97-AF65-F5344CB8AC3E}">
        <p14:creationId xmlns:p14="http://schemas.microsoft.com/office/powerpoint/2010/main" val="651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Turismus jako světový fenomén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Turismus</a:t>
            </a:r>
            <a:r>
              <a:rPr lang="cs-CZ" sz="2200" dirty="0" smtClean="0"/>
              <a:t> </a:t>
            </a:r>
            <a:r>
              <a:rPr lang="cs-CZ" sz="2200" dirty="0"/>
              <a:t>tvoří významnou složku světové ekonomiky i hospodářství jednotlivých států.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 </a:t>
            </a:r>
            <a:r>
              <a:rPr lang="cs-CZ" sz="2200" dirty="0"/>
              <a:t>některých oblastech tvoří </a:t>
            </a:r>
            <a:r>
              <a:rPr lang="cs-CZ" sz="2200" b="1" dirty="0"/>
              <a:t>hlavní zdroj příjmů obyvatel</a:t>
            </a:r>
            <a:r>
              <a:rPr lang="cs-CZ" sz="2200" dirty="0"/>
              <a:t>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Ve </a:t>
            </a:r>
            <a:r>
              <a:rPr lang="cs-CZ" sz="2200" dirty="0"/>
              <a:t>20. století se stal běžnou součástí životního stylu mnoha lidí, zejména ve vyspělých zemích.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Na </a:t>
            </a:r>
            <a:r>
              <a:rPr lang="cs-CZ" sz="2200" dirty="0"/>
              <a:t>jedné straně je </a:t>
            </a:r>
            <a:r>
              <a:rPr lang="cs-CZ" sz="2200" b="1" dirty="0"/>
              <a:t>zdrojem přínosů, </a:t>
            </a:r>
            <a:r>
              <a:rPr lang="cs-CZ" sz="2200" dirty="0"/>
              <a:t>které jsou závislé na vložených nákladech. Jako s každým druhem podnikání, i s cestovním ruchem jsou však na straně druhé spojena určitá rizika a </a:t>
            </a:r>
            <a:r>
              <a:rPr lang="cs-CZ" sz="2200" b="1" dirty="0"/>
              <a:t>negativní jevy, </a:t>
            </a:r>
            <a:r>
              <a:rPr lang="cs-CZ" sz="2200" dirty="0"/>
              <a:t>zejména v podobě škod na životním prostředí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Význam turismus, ať už mezinárodního či domácího, lze ve světovém kontextu chápat ve 3 rovinách: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13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Turismus jako světový fenomén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Turismus jako fenomén světové ekonomiky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Turismus jako fenomén světové spotřeby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Turismus jako fenomén vzájemného porozumění mezi národy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Turismus jako fenomén světové </a:t>
            </a:r>
            <a:r>
              <a:rPr lang="cs-CZ" sz="2200" b="1" dirty="0" smtClean="0"/>
              <a:t>ekonomiky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Turismus se </a:t>
            </a:r>
            <a:r>
              <a:rPr lang="cs-CZ" sz="2200" dirty="0"/>
              <a:t>stal v posledních desetiletích významnou ekonomickou činností s příznivým dopadem na hospodářský rozvoj a zaměstnanost díky svému kumulovanému rozvojovému potenciálu (multiplikačním efektům). Pojí se totiž s řadou dalších hospodářských odvětví a sektorů – např. ubytováním, pohostinstvím, dopravou nebo stavebnictvím</a:t>
            </a:r>
            <a:r>
              <a:rPr lang="cs-CZ" sz="2200" b="1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9922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Turismus jako fenomén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Světový </a:t>
            </a:r>
            <a:r>
              <a:rPr lang="cs-CZ" sz="2200" dirty="0"/>
              <a:t>cestovní ruch se </a:t>
            </a:r>
            <a:r>
              <a:rPr lang="cs-CZ" sz="2200" b="1" dirty="0"/>
              <a:t>tradičně kvantitativně měří především počtem příjezdů a objemem příjmů (případně výdajů) v mezinárodním cestovním ruchu. </a:t>
            </a: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Komplexně </a:t>
            </a:r>
            <a:r>
              <a:rPr lang="cs-CZ" sz="2200" dirty="0"/>
              <a:t>jsou statistiky tvořeny Světovou organizací cestovního ruchu – UNWTO. Základním cílem je přitom vytvoření navazujících časových řad, které by v globálním měřítku a srovnání popisovaly vývoj cestovního ruchu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Vliv turismu na </a:t>
            </a:r>
            <a:r>
              <a:rPr lang="cs-CZ" sz="2200" dirty="0" smtClean="0"/>
              <a:t>zaměstnanost, </a:t>
            </a:r>
            <a:r>
              <a:rPr lang="cs-CZ" sz="2200" dirty="0"/>
              <a:t>je vedle vlivu na HDP druhým základním ukazatelem postavení turismu v </a:t>
            </a:r>
            <a:r>
              <a:rPr lang="cs-CZ" sz="2200" dirty="0" smtClean="0"/>
              <a:t>ekonomice.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Mezinárodní příjezdy turistů vzrostly v roce 2016 meziročně o 3,9 % na 1 235 mil. UNWTO předpovídá, že do roku 2030 se zvýší až na 1,8 mld.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774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Turismus jako fenomén světové spotřeby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Spotřeba coby komplexní pojem zahrnuje několik rovin – </a:t>
            </a:r>
            <a:r>
              <a:rPr lang="cs-CZ" sz="2400" b="1" dirty="0"/>
              <a:t>sociologickou rovinu </a:t>
            </a:r>
            <a:r>
              <a:rPr lang="cs-CZ" sz="2400" dirty="0"/>
              <a:t>(standard života, </a:t>
            </a:r>
            <a:r>
              <a:rPr lang="cs-CZ" sz="2400" dirty="0" smtClean="0"/>
              <a:t>třída, status</a:t>
            </a:r>
            <a:r>
              <a:rPr lang="cs-CZ" sz="2400" dirty="0"/>
              <a:t>), </a:t>
            </a:r>
            <a:r>
              <a:rPr lang="cs-CZ" sz="2400" b="1" dirty="0"/>
              <a:t>psychologickou a sociokulturní rovinu. </a:t>
            </a:r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Posouzení </a:t>
            </a:r>
            <a:r>
              <a:rPr lang="cs-CZ" sz="2400" dirty="0"/>
              <a:t>spotřeby lze provést z hlediska </a:t>
            </a:r>
            <a:r>
              <a:rPr lang="cs-CZ" sz="2400" dirty="0" smtClean="0"/>
              <a:t>sociologického, z </a:t>
            </a:r>
            <a:r>
              <a:rPr lang="cs-CZ" sz="2400" dirty="0"/>
              <a:t>hlediska neoklasické ekonomie (vztah mezi nabídkou a poptávkou) i z hlediska marxistického (</a:t>
            </a:r>
            <a:r>
              <a:rPr lang="cs-CZ" sz="2400" dirty="0" smtClean="0"/>
              <a:t>komodity nejsou </a:t>
            </a:r>
            <a:r>
              <a:rPr lang="cs-CZ" sz="2400" dirty="0"/>
              <a:t>pouze věci, ale skrývají i sociální dimenzi</a:t>
            </a:r>
            <a:r>
              <a:rPr lang="cs-CZ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195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Turismus jako fenomén světové spotřeby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 hlediska ekonomického představuje spotřeba část poptávky, která byla realizována. </a:t>
            </a:r>
            <a:r>
              <a:rPr lang="cs-CZ" sz="2400" dirty="0" smtClean="0"/>
              <a:t>Spotřeba v </a:t>
            </a:r>
            <a:r>
              <a:rPr lang="cs-CZ" sz="2400" dirty="0"/>
              <a:t>turismu znamená uspokojování potřeb lidí pomocí účasti na turismu. Spotřeba v turismu se stává </a:t>
            </a:r>
            <a:r>
              <a:rPr lang="cs-CZ" sz="2400" dirty="0" smtClean="0"/>
              <a:t>významnou částí </a:t>
            </a:r>
            <a:r>
              <a:rPr lang="cs-CZ" sz="2400" dirty="0"/>
              <a:t>spotřeby, a to díky funkcím, které plní turismus v životě lidí</a:t>
            </a:r>
            <a:r>
              <a:rPr lang="cs-CZ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 </a:t>
            </a:r>
            <a:r>
              <a:rPr lang="cs-CZ" sz="2400" dirty="0"/>
              <a:t>Patří k </a:t>
            </a:r>
            <a:r>
              <a:rPr lang="cs-CZ" sz="2400" dirty="0" smtClean="0"/>
              <a:t>nim: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reprodukce </a:t>
            </a:r>
            <a:r>
              <a:rPr lang="cs-CZ" sz="2400" dirty="0"/>
              <a:t>pracovních sil,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rozvoj </a:t>
            </a:r>
            <a:r>
              <a:rPr lang="cs-CZ" sz="2400" dirty="0"/>
              <a:t>osobnosti člověka,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zdravotní </a:t>
            </a:r>
            <a:r>
              <a:rPr lang="cs-CZ" sz="2400" dirty="0"/>
              <a:t>funkce,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vědecko-informační </a:t>
            </a:r>
            <a:r>
              <a:rPr lang="cs-CZ" sz="2400" dirty="0"/>
              <a:t>funkce,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postavení </a:t>
            </a:r>
            <a:r>
              <a:rPr lang="cs-CZ" sz="2400" dirty="0"/>
              <a:t>turismu ve volném </a:t>
            </a:r>
            <a:r>
              <a:rPr lang="cs-CZ" sz="2400" dirty="0" smtClean="0"/>
              <a:t>čase,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28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Turismus jako fenomén světové spotřeby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Spotřebu lze vyjádřit hmotně (např. počet účastníků zahraničního turismu) nebo hodnotově (např. celkové výdaje obyvatelstva na turismus a jejich struktura)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Podle statistik Světové organizace cestovního ruch (UNWTO) tvořil cestovní ruch v roce 2015 ve svém širším pojetí celosvětově 10 % hrubého domácího produktu a zaměstnával každého 11 obyvatele planety.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Ve výdajích na cestovní ruch (CR) od roku 2012 dominuje světovým žebříčkům Čína, která je zároveň druhá v příjmech. Výdaje čínských turistů </a:t>
            </a:r>
            <a:r>
              <a:rPr lang="cs-CZ" sz="2000" dirty="0" smtClean="0"/>
              <a:t>rostly v posledních patnácti letech nejrychleji ze všech.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Od roku 2000 se téměř dvacetkrát zvýšily na 250 mld. dolarů v roce 2015 a lze očekávat, že ještě porostou.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37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</a:rPr>
              <a:t>1. </a:t>
            </a:r>
            <a:r>
              <a:rPr lang="cs-CZ" sz="3600" b="1" dirty="0" smtClean="0">
                <a:solidFill>
                  <a:schemeClr val="bg1"/>
                </a:solidFill>
              </a:rPr>
              <a:t>Úvod do mezinárodního cestovního </a:t>
            </a:r>
            <a:r>
              <a:rPr lang="cs-CZ" sz="3600" b="1" dirty="0" err="1" smtClean="0">
                <a:solidFill>
                  <a:schemeClr val="bg1"/>
                </a:solidFill>
              </a:rPr>
              <a:t>ruchu</a:t>
            </a:r>
            <a:r>
              <a:rPr lang="cs-CZ" sz="3600" b="1" dirty="0" err="1" smtClean="0"/>
              <a:t>Opavě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672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Turismus jako fenomén vzájemného porozumění mezi národy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Turismus bývá považován za prostředek </a:t>
            </a:r>
            <a:r>
              <a:rPr lang="cs-CZ" sz="2000" b="1" dirty="0"/>
              <a:t>porozumění mezi návštěvníky destinace a rezidenty </a:t>
            </a:r>
            <a:r>
              <a:rPr lang="cs-CZ" sz="2000" dirty="0"/>
              <a:t>a za </a:t>
            </a:r>
            <a:r>
              <a:rPr lang="cs-CZ" sz="2000" b="1" dirty="0" smtClean="0"/>
              <a:t>prostředek k </a:t>
            </a:r>
            <a:r>
              <a:rPr lang="cs-CZ" sz="2000" b="1" dirty="0"/>
              <a:t>udržení dobrých vztahů mezi národy</a:t>
            </a:r>
            <a:r>
              <a:rPr lang="cs-CZ" sz="2000" dirty="0"/>
              <a:t>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Turismus </a:t>
            </a:r>
            <a:r>
              <a:rPr lang="cs-CZ" sz="2000" dirty="0"/>
              <a:t>lze rovněž chápat jako prostředek k </a:t>
            </a:r>
            <a:r>
              <a:rPr lang="cs-CZ" sz="2000" dirty="0" smtClean="0"/>
              <a:t>budování sociokulturního </a:t>
            </a:r>
            <a:r>
              <a:rPr lang="cs-CZ" sz="2000" dirty="0"/>
              <a:t>pilíře udržitelného rozvoje (nejen turismu).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Na druhou stranu je třeba počítat i s negativním působením turismu v sociokulturní </a:t>
            </a:r>
            <a:r>
              <a:rPr lang="cs-CZ" sz="2000" b="1" dirty="0"/>
              <a:t>oblasti </a:t>
            </a:r>
            <a:r>
              <a:rPr lang="cs-CZ" sz="2000" b="1" dirty="0" smtClean="0"/>
              <a:t>spojeným s </a:t>
            </a:r>
            <a:r>
              <a:rPr lang="cs-CZ" sz="2000" b="1" dirty="0"/>
              <a:t>následujícími faktory: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střetávání </a:t>
            </a:r>
            <a:r>
              <a:rPr lang="cs-CZ" sz="2000" dirty="0"/>
              <a:t>rozdílných kultur – obohacování či degradace sociokulturního prostředí destinace,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vlivy </a:t>
            </a:r>
            <a:r>
              <a:rPr lang="cs-CZ" sz="2000" dirty="0"/>
              <a:t>pozitivní, ale i negativní,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 </a:t>
            </a:r>
            <a:r>
              <a:rPr lang="cs-CZ" sz="2000" dirty="0"/>
              <a:t>reálném prostředí se může turismus stát naopak kontroverzním tématem ve vztahu návštěvníků a </a:t>
            </a:r>
            <a:r>
              <a:rPr lang="cs-CZ" sz="2000" dirty="0" smtClean="0"/>
              <a:t>rezidentů (významnou </a:t>
            </a:r>
            <a:r>
              <a:rPr lang="cs-CZ" sz="2000" dirty="0"/>
              <a:t>roli hraje ekonomický pilíř udržitelného rozvoje).</a:t>
            </a:r>
          </a:p>
        </p:txBody>
      </p:sp>
    </p:spTree>
    <p:extLst>
      <p:ext uri="{BB962C8B-B14F-4D97-AF65-F5344CB8AC3E}">
        <p14:creationId xmlns:p14="http://schemas.microsoft.com/office/powerpoint/2010/main" val="20043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Přístupy k hodnocení významu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Turismus je heterogenní a průřezové </a:t>
            </a:r>
            <a:r>
              <a:rPr lang="cs-CZ" sz="2000" dirty="0" smtClean="0"/>
              <a:t>odvětví.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Ekonomická </a:t>
            </a:r>
            <a:r>
              <a:rPr lang="cs-CZ" sz="2000" dirty="0"/>
              <a:t>a statistická neuzavřenost a heterogennost turismu </a:t>
            </a:r>
            <a:r>
              <a:rPr lang="cs-CZ" sz="2000" dirty="0" smtClean="0"/>
              <a:t>způsobuje nelehké </a:t>
            </a:r>
            <a:r>
              <a:rPr lang="cs-CZ" sz="2000" dirty="0"/>
              <a:t>sledování jeho ekonomických i neekonomických efektů a vlivů, což je jistě také jednou z </a:t>
            </a:r>
            <a:r>
              <a:rPr lang="cs-CZ" sz="2000" dirty="0" smtClean="0"/>
              <a:t>příčin jeho </a:t>
            </a:r>
            <a:r>
              <a:rPr lang="cs-CZ" sz="2000" dirty="0"/>
              <a:t>nedostatečného politického a ekonomického docenění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Souhrnné vymezení ekonomických efektů turismu lze </a:t>
            </a:r>
            <a:r>
              <a:rPr lang="cs-CZ" sz="2000" b="1" dirty="0" smtClean="0"/>
              <a:t>rozdělit na </a:t>
            </a:r>
            <a:r>
              <a:rPr lang="cs-CZ" sz="2000" b="1" dirty="0"/>
              <a:t>tři oblasti: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Přímé </a:t>
            </a:r>
            <a:r>
              <a:rPr lang="cs-CZ" sz="2000" dirty="0"/>
              <a:t>efekty turismu.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Nepřímé </a:t>
            </a:r>
            <a:r>
              <a:rPr lang="cs-CZ" sz="2000" dirty="0"/>
              <a:t>efekty turismu.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Indukované </a:t>
            </a:r>
            <a:r>
              <a:rPr lang="cs-CZ" sz="2000" dirty="0"/>
              <a:t>efekty turismu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571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Přímé a nepřímé vlivy turismus, indukované efekty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Rozdělení vlivu turismu na </a:t>
            </a:r>
            <a:r>
              <a:rPr lang="cs-CZ" sz="2200" b="1" dirty="0"/>
              <a:t>přímý a nepřímý </a:t>
            </a:r>
            <a:r>
              <a:rPr lang="cs-CZ" sz="2200" dirty="0"/>
              <a:t>je podstatné pro sledování efektu turismu na </a:t>
            </a:r>
            <a:r>
              <a:rPr lang="cs-CZ" sz="2200" dirty="0" smtClean="0"/>
              <a:t>národní (regionální </a:t>
            </a:r>
            <a:r>
              <a:rPr lang="cs-CZ" sz="2200" dirty="0"/>
              <a:t>či světovou) ekonomiku. Jedná se o tradiční přístup statistického sledování s </a:t>
            </a:r>
            <a:r>
              <a:rPr lang="cs-CZ" sz="2200" dirty="0" smtClean="0"/>
              <a:t>využitím standardních </a:t>
            </a:r>
            <a:r>
              <a:rPr lang="cs-CZ" sz="2200" dirty="0"/>
              <a:t>odvětvových a produktových klasifikací běžně využívaných v národním účetnictví.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Podle nové metodiky UNWTO (2008) je uvedené tradiční rozdělení na </a:t>
            </a:r>
            <a:r>
              <a:rPr lang="cs-CZ" sz="2200" b="1" dirty="0"/>
              <a:t>přímé vlivy (průmysl </a:t>
            </a:r>
            <a:r>
              <a:rPr lang="cs-CZ" sz="2200" b="1" dirty="0" smtClean="0"/>
              <a:t>turismu) </a:t>
            </a:r>
            <a:r>
              <a:rPr lang="cs-CZ" sz="2200" dirty="0" smtClean="0"/>
              <a:t>a </a:t>
            </a:r>
            <a:r>
              <a:rPr lang="cs-CZ" sz="2200" b="1" dirty="0"/>
              <a:t>nepřímé vlivy (ekonomika turismu) </a:t>
            </a:r>
            <a:r>
              <a:rPr lang="cs-CZ" sz="2200" dirty="0"/>
              <a:t>rozšířeno o vlivy </a:t>
            </a:r>
            <a:r>
              <a:rPr lang="cs-CZ" sz="2200" b="1" dirty="0" smtClean="0"/>
              <a:t>indukované, </a:t>
            </a:r>
            <a:r>
              <a:rPr lang="cs-CZ" sz="2200" dirty="0" smtClean="0"/>
              <a:t>které</a:t>
            </a:r>
            <a:r>
              <a:rPr lang="cs-CZ" sz="2200" b="1" dirty="0" smtClean="0"/>
              <a:t> </a:t>
            </a:r>
            <a:r>
              <a:rPr lang="cs-CZ" sz="2200" dirty="0" smtClean="0"/>
              <a:t>představují </a:t>
            </a:r>
            <a:r>
              <a:rPr lang="cs-CZ" sz="2200" dirty="0"/>
              <a:t>dodatečnou realizaci příjmů z turismu ze strany soukromého sektoru, </a:t>
            </a:r>
            <a:r>
              <a:rPr lang="cs-CZ" sz="2200" dirty="0" smtClean="0"/>
              <a:t>veřejného sektoru </a:t>
            </a:r>
            <a:r>
              <a:rPr lang="cs-CZ" sz="2200" dirty="0"/>
              <a:t>i domácností (zaměstnanců).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Příkladem indukovaných efektů </a:t>
            </a:r>
            <a:r>
              <a:rPr lang="cs-CZ" sz="2200" dirty="0"/>
              <a:t>může být zvýšení výdajů sektoru domácností na základě zvýšení příjmů </a:t>
            </a:r>
            <a:r>
              <a:rPr lang="cs-CZ" sz="2200" dirty="0" smtClean="0"/>
              <a:t>ze zahraničního </a:t>
            </a:r>
            <a:r>
              <a:rPr lang="cs-CZ" sz="2200" dirty="0"/>
              <a:t>turismu v destinaci.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895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Přímé a nepřímé vlivy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Přímé vlivy turismu </a:t>
            </a:r>
            <a:r>
              <a:rPr lang="cs-CZ" sz="2200" dirty="0" smtClean="0"/>
              <a:t>jsou realizovány v odvětvích přímo spojených s turismem, tedy v odvětvích, kde dochází k přímému kontaktu poskytovatele/zprostředkovatele služby turismu a zákazníka/spotřebitele. </a:t>
            </a:r>
          </a:p>
          <a:p>
            <a:pPr algn="just"/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Příkladem může být zakoupení pobytu v penzionu, balíček služeb u CK nebo CA nebo letenky, v těchto případech je realizován přímý efekt turismu.</a:t>
            </a:r>
          </a:p>
          <a:p>
            <a:pPr algn="just"/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Nepřímé efekty turismu </a:t>
            </a:r>
            <a:r>
              <a:rPr lang="cs-CZ" sz="2200" dirty="0"/>
              <a:t>bývají označovány jako tzv. vyvolané nebo multiplikované/multiplikační a k </a:t>
            </a:r>
            <a:r>
              <a:rPr lang="cs-CZ" sz="2200" dirty="0" smtClean="0"/>
              <a:t>jejich realizaci dochází zejména u dodavatelských odvětví.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54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Přímé a nepřímé vlivy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Příkladem </a:t>
            </a:r>
            <a:r>
              <a:rPr lang="cs-CZ" sz="2200" dirty="0"/>
              <a:t>může být poskytování </a:t>
            </a:r>
            <a:r>
              <a:rPr lang="cs-CZ" sz="2200" dirty="0" smtClean="0"/>
              <a:t>účetních služeb</a:t>
            </a:r>
            <a:r>
              <a:rPr lang="cs-CZ" sz="2200" dirty="0"/>
              <a:t>, marketingových služeb pro hotel, cestovní kancelář, poskytování stavebních služeb a </a:t>
            </a:r>
            <a:r>
              <a:rPr lang="cs-CZ" sz="2200" dirty="0" smtClean="0"/>
              <a:t>nákup vybavení </a:t>
            </a:r>
            <a:r>
              <a:rPr lang="cs-CZ" sz="2200" dirty="0"/>
              <a:t>pro hotelový řetězec, nákup potravin a zemědělských produktů pro restauraci a řada dalších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Nepřímé efekty turismu jsou spojeny s jeho multiplikační funkcí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Multiplikátory obecně udávají, o kolik vzroste určitá veličina (např. zaměstnanost v turismu), </a:t>
            </a:r>
            <a:r>
              <a:rPr lang="cs-CZ" sz="2200" dirty="0" smtClean="0"/>
              <a:t>změní-li se </a:t>
            </a:r>
            <a:r>
              <a:rPr lang="cs-CZ" sz="2200" dirty="0"/>
              <a:t>nějaký vstup (většinou výdaje návštěvníků) o dodatečnou jednotku (např. 1 USD, </a:t>
            </a:r>
            <a:r>
              <a:rPr lang="cs-CZ" sz="2200" dirty="0" smtClean="0"/>
              <a:t>1 EURO, 100 </a:t>
            </a:r>
            <a:r>
              <a:rPr lang="cs-CZ" sz="2200" dirty="0"/>
              <a:t>CZK</a:t>
            </a:r>
            <a:r>
              <a:rPr lang="cs-CZ" sz="22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Existuje řada </a:t>
            </a:r>
            <a:r>
              <a:rPr lang="cs-CZ" sz="2200" b="1" dirty="0"/>
              <a:t>multiplikátorů turismu </a:t>
            </a:r>
            <a:r>
              <a:rPr lang="cs-CZ" sz="2200" dirty="0"/>
              <a:t>– multiplikátor příjmový, multiplikátor zaměstnanosti, multiplikátor </a:t>
            </a:r>
            <a:r>
              <a:rPr lang="cs-CZ" sz="2200" dirty="0" smtClean="0"/>
              <a:t>investic, multiplikátor </a:t>
            </a:r>
            <a:r>
              <a:rPr lang="cs-CZ" sz="2200" dirty="0"/>
              <a:t>mzdový, multiplikátor vládních </a:t>
            </a:r>
            <a:r>
              <a:rPr lang="cs-CZ" sz="2200" dirty="0" smtClean="0"/>
              <a:t>výdajů</a:t>
            </a:r>
            <a:r>
              <a:rPr lang="cs-CZ" sz="2200" dirty="0"/>
              <a:t> </a:t>
            </a:r>
            <a:r>
              <a:rPr lang="cs-CZ" sz="2200" dirty="0" smtClean="0"/>
              <a:t>apod.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973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Průmysl cestovního ruchu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Prvním krokem k vymezení pojmu turismus zejména v ekonomickém slova smyslu jsou pojmy </a:t>
            </a:r>
            <a:r>
              <a:rPr lang="cs-CZ" sz="2400" b="1" dirty="0" smtClean="0"/>
              <a:t>průmysl</a:t>
            </a:r>
            <a:r>
              <a:rPr lang="cs-CZ" sz="2400" dirty="0" smtClean="0"/>
              <a:t> </a:t>
            </a:r>
            <a:r>
              <a:rPr lang="cs-CZ" sz="2400" b="1" dirty="0" smtClean="0"/>
              <a:t>turismu </a:t>
            </a:r>
            <a:r>
              <a:rPr lang="cs-CZ" sz="2400" b="1" dirty="0"/>
              <a:t>(</a:t>
            </a:r>
            <a:r>
              <a:rPr lang="cs-CZ" sz="2400" b="1" dirty="0" err="1"/>
              <a:t>travel</a:t>
            </a:r>
            <a:r>
              <a:rPr lang="cs-CZ" sz="2400" b="1" dirty="0"/>
              <a:t> &amp; </a:t>
            </a:r>
            <a:r>
              <a:rPr lang="cs-CZ" sz="2400" b="1" dirty="0" err="1"/>
              <a:t>tourism</a:t>
            </a:r>
            <a:r>
              <a:rPr lang="cs-CZ" sz="2400" b="1" dirty="0"/>
              <a:t> </a:t>
            </a:r>
            <a:r>
              <a:rPr lang="cs-CZ" sz="2400" b="1" dirty="0" err="1"/>
              <a:t>industry</a:t>
            </a:r>
            <a:r>
              <a:rPr lang="cs-CZ" sz="2400" b="1" dirty="0"/>
              <a:t>) </a:t>
            </a:r>
            <a:r>
              <a:rPr lang="cs-CZ" sz="2400" dirty="0"/>
              <a:t>a </a:t>
            </a:r>
            <a:r>
              <a:rPr lang="cs-CZ" sz="2400" b="1" dirty="0"/>
              <a:t>ekonomika turismu (</a:t>
            </a:r>
            <a:r>
              <a:rPr lang="cs-CZ" sz="2400" b="1" dirty="0" err="1"/>
              <a:t>travel</a:t>
            </a:r>
            <a:r>
              <a:rPr lang="cs-CZ" sz="2400" b="1" dirty="0"/>
              <a:t> &amp; </a:t>
            </a:r>
            <a:r>
              <a:rPr lang="cs-CZ" sz="2400" b="1" dirty="0" err="1"/>
              <a:t>tourism</a:t>
            </a:r>
            <a:r>
              <a:rPr lang="cs-CZ" sz="2400" b="1" dirty="0"/>
              <a:t> </a:t>
            </a:r>
            <a:r>
              <a:rPr lang="cs-CZ" sz="2400" b="1" dirty="0" err="1"/>
              <a:t>economy</a:t>
            </a:r>
            <a:r>
              <a:rPr lang="cs-CZ" sz="24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 </a:t>
            </a:r>
            <a:r>
              <a:rPr lang="cs-CZ" sz="2400" dirty="0"/>
              <a:t>Jedná </a:t>
            </a:r>
            <a:r>
              <a:rPr lang="cs-CZ" sz="2400" dirty="0" smtClean="0"/>
              <a:t>se o </a:t>
            </a:r>
            <a:r>
              <a:rPr lang="cs-CZ" sz="2400" dirty="0"/>
              <a:t>odvětvové členění národní ekonomiky na dva typy odvětví v závislosti na přímých a nepřímých </a:t>
            </a:r>
            <a:r>
              <a:rPr lang="cs-CZ" sz="2400" dirty="0" smtClean="0"/>
              <a:t>ekonomických efektech </a:t>
            </a:r>
            <a:r>
              <a:rPr lang="cs-CZ" sz="2400" dirty="0"/>
              <a:t>turismu. </a:t>
            </a: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Průmysl </a:t>
            </a:r>
            <a:r>
              <a:rPr lang="cs-CZ" sz="2400" dirty="0"/>
              <a:t>turismu </a:t>
            </a:r>
            <a:r>
              <a:rPr lang="cs-CZ" sz="2400" b="1" dirty="0"/>
              <a:t>zahrnuje přímá odvětví </a:t>
            </a:r>
            <a:r>
              <a:rPr lang="cs-CZ" sz="2400" b="1" dirty="0" smtClean="0"/>
              <a:t>turismu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E</a:t>
            </a:r>
            <a:r>
              <a:rPr lang="cs-CZ" sz="2400" dirty="0" smtClean="0"/>
              <a:t>konomika </a:t>
            </a:r>
            <a:r>
              <a:rPr lang="cs-CZ" sz="2400" dirty="0"/>
              <a:t>turismu </a:t>
            </a:r>
            <a:r>
              <a:rPr lang="cs-CZ" sz="2400" dirty="0" smtClean="0"/>
              <a:t>je pak </a:t>
            </a:r>
            <a:r>
              <a:rPr lang="cs-CZ" sz="2400" b="1" dirty="0"/>
              <a:t>souhrnem přímých i nepřímých odvětví </a:t>
            </a:r>
            <a:r>
              <a:rPr lang="cs-CZ" sz="2400" b="1" dirty="0" smtClean="0"/>
              <a:t>turismu.</a:t>
            </a:r>
            <a:endParaRPr lang="cs-CZ" sz="24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324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Průmysl cestovního ruchu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Jedná se o souhrn </a:t>
            </a:r>
            <a:r>
              <a:rPr lang="cs-CZ" sz="2000" dirty="0"/>
              <a:t>specifických </a:t>
            </a:r>
            <a:r>
              <a:rPr lang="cs-CZ" sz="2000" dirty="0" smtClean="0"/>
              <a:t>služeb</a:t>
            </a:r>
            <a:r>
              <a:rPr lang="cs-CZ" sz="2000" dirty="0"/>
              <a:t>, procesů a produktů spjatých s aktivitami cestujících osob</a:t>
            </a:r>
            <a:r>
              <a:rPr lang="cs-CZ" sz="2000" dirty="0" smtClean="0"/>
              <a:t>. </a:t>
            </a:r>
            <a:r>
              <a:rPr lang="cs-CZ" sz="2000" b="1" dirty="0" smtClean="0"/>
              <a:t>Můžeme zde zařadit např.:</a:t>
            </a: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ubytovací </a:t>
            </a:r>
            <a:r>
              <a:rPr lang="cs-CZ" sz="2000" dirty="0"/>
              <a:t>služby,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stravovací </a:t>
            </a:r>
            <a:r>
              <a:rPr lang="cs-CZ" sz="2000" dirty="0"/>
              <a:t>služby a prodej nápojů,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služby </a:t>
            </a:r>
            <a:r>
              <a:rPr lang="cs-CZ" sz="2000" dirty="0"/>
              <a:t>osobní dopravy,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pomocné </a:t>
            </a:r>
            <a:r>
              <a:rPr lang="cs-CZ" sz="2000" dirty="0"/>
              <a:t>služby v osobní dopravě,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pronájem </a:t>
            </a:r>
            <a:r>
              <a:rPr lang="cs-CZ" sz="2000" dirty="0"/>
              <a:t>osobních dopravních prostředků,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udržovací </a:t>
            </a:r>
            <a:r>
              <a:rPr lang="cs-CZ" sz="2000" dirty="0"/>
              <a:t>a opravárenské služby osobních dopravních prostředků,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cestovní </a:t>
            </a:r>
            <a:r>
              <a:rPr lang="cs-CZ" sz="2000" dirty="0"/>
              <a:t>kanceláře a průvodcovské služby, informační kanceláře,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kulturní služby, rekreační </a:t>
            </a:r>
            <a:r>
              <a:rPr lang="cs-CZ" sz="2000" dirty="0"/>
              <a:t>a zábavní služby,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různé </a:t>
            </a:r>
            <a:r>
              <a:rPr lang="cs-CZ" sz="2000" dirty="0"/>
              <a:t>služby pro turisty (prodej jízdenek, cestovní a zdravotní pojištění, lázeňské, směnárenské </a:t>
            </a:r>
            <a:r>
              <a:rPr lang="cs-CZ" sz="2000" dirty="0" smtClean="0"/>
              <a:t>služby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755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Ekonomika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Zahrnuje </a:t>
            </a:r>
            <a:r>
              <a:rPr lang="cs-CZ" sz="2000" b="1" dirty="0"/>
              <a:t>průmysl turismu </a:t>
            </a:r>
            <a:r>
              <a:rPr lang="cs-CZ" sz="2000" dirty="0"/>
              <a:t>a </a:t>
            </a:r>
            <a:r>
              <a:rPr lang="cs-CZ" sz="2000" b="1" dirty="0"/>
              <a:t>všechna další odvětví, </a:t>
            </a:r>
            <a:r>
              <a:rPr lang="cs-CZ" sz="2000" dirty="0"/>
              <a:t>která slouží pro odvětví </a:t>
            </a:r>
            <a:r>
              <a:rPr lang="cs-CZ" sz="2000" dirty="0" smtClean="0"/>
              <a:t>průmyslu jako </a:t>
            </a:r>
            <a:r>
              <a:rPr lang="cs-CZ" sz="2000" dirty="0"/>
              <a:t>dodavatelská.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Může </a:t>
            </a:r>
            <a:r>
              <a:rPr lang="cs-CZ" sz="2000" dirty="0"/>
              <a:t>se jednat o prodej cestovních potřeb, výrobu a dodávky potravin do </a:t>
            </a:r>
            <a:r>
              <a:rPr lang="cs-CZ" sz="2000" dirty="0" smtClean="0"/>
              <a:t>restauračních zařízení</a:t>
            </a:r>
            <a:r>
              <a:rPr lang="cs-CZ" sz="2000" dirty="0"/>
              <a:t>, marketingové služby, účetní služby, stavební služby, prodej a opravy </a:t>
            </a:r>
            <a:r>
              <a:rPr lang="cs-CZ" sz="2000" dirty="0" smtClean="0"/>
              <a:t>motorových vozidel</a:t>
            </a:r>
            <a:r>
              <a:rPr lang="cs-CZ" sz="2000" dirty="0"/>
              <a:t>, catering letecké dopravy, výrobu a dodávky vybavení pro hotely, služby hotelovému </a:t>
            </a:r>
            <a:r>
              <a:rPr lang="cs-CZ" sz="2000" dirty="0" smtClean="0"/>
              <a:t>průmyslu (např</a:t>
            </a:r>
            <a:r>
              <a:rPr lang="cs-CZ" sz="2000" dirty="0"/>
              <a:t>. prádelny) a další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K vysvětlení pozice turismu ve světové ekonomice je možné využít další možné přístupy </a:t>
            </a:r>
            <a:r>
              <a:rPr lang="cs-CZ" sz="2000" dirty="0" smtClean="0"/>
              <a:t>hodnocení vlivu </a:t>
            </a:r>
            <a:r>
              <a:rPr lang="cs-CZ" sz="2000" dirty="0"/>
              <a:t>a významu turismu ve světové </a:t>
            </a:r>
            <a:r>
              <a:rPr lang="cs-CZ" sz="2000" dirty="0" smtClean="0"/>
              <a:t>ekonomice. </a:t>
            </a:r>
            <a:r>
              <a:rPr lang="cs-CZ" sz="2000" dirty="0"/>
              <a:t>Podle </a:t>
            </a:r>
            <a:r>
              <a:rPr lang="cs-CZ" sz="2000" dirty="0" smtClean="0"/>
              <a:t>některých autorů můžeme vymezit 5 </a:t>
            </a:r>
            <a:r>
              <a:rPr lang="cs-CZ" sz="2000" dirty="0"/>
              <a:t>okruhů zkoumání a </a:t>
            </a:r>
            <a:r>
              <a:rPr lang="cs-CZ" sz="2000" dirty="0" smtClean="0"/>
              <a:t>hodnocení vlivu </a:t>
            </a:r>
            <a:r>
              <a:rPr lang="cs-CZ" sz="2000" dirty="0"/>
              <a:t>turismu na </a:t>
            </a:r>
            <a:r>
              <a:rPr lang="cs-CZ" sz="2000" dirty="0" smtClean="0"/>
              <a:t>ekonomiku: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Statistické </a:t>
            </a:r>
            <a:r>
              <a:rPr lang="cs-CZ" sz="2000" b="1" dirty="0"/>
              <a:t>hodnocení </a:t>
            </a:r>
            <a:r>
              <a:rPr lang="cs-CZ" sz="2000" dirty="0"/>
              <a:t>sledující účastníka turismu jako statistickou jednotku (spíše hmotné vyjádření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30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Ekonomika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Ekonomicko-peněžní </a:t>
            </a:r>
            <a:r>
              <a:rPr lang="cs-CZ" sz="2400" b="1" dirty="0"/>
              <a:t>hodnocení </a:t>
            </a:r>
            <a:r>
              <a:rPr lang="cs-CZ" sz="2400" dirty="0"/>
              <a:t>sledující účastníka turismu jako zdroj příjmů (hodnotové vyjádření).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Individuální </a:t>
            </a:r>
            <a:r>
              <a:rPr lang="cs-CZ" sz="2400" b="1" dirty="0"/>
              <a:t>hodnocení</a:t>
            </a:r>
            <a:r>
              <a:rPr lang="cs-CZ" sz="2400" dirty="0"/>
              <a:t>, které pojímá účastníka turismu jako jedince s jeho potřebami </a:t>
            </a:r>
            <a:r>
              <a:rPr lang="cs-CZ" sz="2400" dirty="0" smtClean="0"/>
              <a:t>odrážejícími se </a:t>
            </a:r>
            <a:r>
              <a:rPr lang="cs-CZ" sz="2400" dirty="0"/>
              <a:t>ve spotřebě.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Sociokulturní </a:t>
            </a:r>
            <a:r>
              <a:rPr lang="cs-CZ" sz="2400" b="1" dirty="0"/>
              <a:t>hodnocení </a:t>
            </a:r>
            <a:r>
              <a:rPr lang="cs-CZ" sz="2400" dirty="0"/>
              <a:t>vnímající účastníka turismu jako sociální bytost vstupující do vztahů s </a:t>
            </a:r>
            <a:r>
              <a:rPr lang="cs-CZ" sz="2400" dirty="0" smtClean="0"/>
              <a:t>dalšími účastníky</a:t>
            </a:r>
            <a:r>
              <a:rPr lang="cs-CZ" sz="2400" dirty="0"/>
              <a:t>, s poskytovateli a zprostředkovateli služeb a zejména s rezidenty.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Globální </a:t>
            </a:r>
            <a:r>
              <a:rPr lang="cs-CZ" sz="2400" b="1" dirty="0"/>
              <a:t>dopady turismu na světové hospodářství </a:t>
            </a:r>
            <a:r>
              <a:rPr lang="cs-CZ" sz="2400" dirty="0"/>
              <a:t>jako souhrn přímých, nepřímých a </a:t>
            </a:r>
            <a:r>
              <a:rPr lang="cs-CZ" sz="2400" dirty="0" smtClean="0"/>
              <a:t>indukovaných dopadů turismu.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24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/>
              <a:t>Statistické hodnocení </a:t>
            </a:r>
            <a:r>
              <a:rPr lang="cs-CZ" dirty="0" smtClean="0"/>
              <a:t>vlivu mezinárodního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Statistické hodnocení představuje vlastně problematiku statistického monitoringu turismu, a to z </a:t>
            </a:r>
            <a:r>
              <a:rPr lang="cs-CZ" sz="2200" dirty="0" smtClean="0"/>
              <a:t>pohledu sledování </a:t>
            </a:r>
            <a:r>
              <a:rPr lang="cs-CZ" sz="2200" dirty="0"/>
              <a:t>trhu turismu (nabídky a poptávky).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Součástí </a:t>
            </a:r>
            <a:r>
              <a:rPr lang="cs-CZ" sz="2200" dirty="0"/>
              <a:t>statistického hodnocení je sledování </a:t>
            </a:r>
            <a:r>
              <a:rPr lang="cs-CZ" sz="2200" dirty="0" smtClean="0"/>
              <a:t>ekonomických přínosů </a:t>
            </a:r>
            <a:r>
              <a:rPr lang="cs-CZ" sz="2200" dirty="0"/>
              <a:t>turismu, ale i snaha vyhodnotit jeho negativní efekty např. pomocí analýzy </a:t>
            </a:r>
            <a:r>
              <a:rPr lang="cs-CZ" sz="2200" dirty="0" smtClean="0"/>
              <a:t>nákladů a </a:t>
            </a:r>
            <a:r>
              <a:rPr lang="cs-CZ" sz="2200" dirty="0"/>
              <a:t>výnosů.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K </a:t>
            </a:r>
            <a:r>
              <a:rPr lang="cs-CZ" sz="2200" dirty="0"/>
              <a:t>hlavním statistickým ukazatelům mezinárodního turismu </a:t>
            </a:r>
            <a:r>
              <a:rPr lang="cs-CZ" sz="2200" b="1" dirty="0"/>
              <a:t>patří počet </a:t>
            </a:r>
            <a:r>
              <a:rPr lang="cs-CZ" sz="2200" b="1" dirty="0" smtClean="0"/>
              <a:t>účastníků mezinárodního </a:t>
            </a:r>
            <a:r>
              <a:rPr lang="cs-CZ" sz="2200" b="1" dirty="0"/>
              <a:t>turismu, devizové příjmy a výdaje, spotřeba v pasivním a aktivním turismu</a:t>
            </a:r>
            <a:r>
              <a:rPr lang="cs-CZ" sz="2200" dirty="0"/>
              <a:t> a řada </a:t>
            </a:r>
            <a:r>
              <a:rPr lang="cs-CZ" sz="2200" dirty="0" smtClean="0"/>
              <a:t>dalších.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453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Vymezení základních pojmů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Definice cestovního ruchu (WTO, </a:t>
            </a:r>
            <a:r>
              <a:rPr lang="cs-CZ" sz="2000" b="1" dirty="0" err="1"/>
              <a:t>World</a:t>
            </a:r>
            <a:r>
              <a:rPr lang="cs-CZ" sz="2000" b="1" dirty="0"/>
              <a:t> </a:t>
            </a:r>
            <a:r>
              <a:rPr lang="cs-CZ" sz="2000" b="1" dirty="0" err="1"/>
              <a:t>Tourism</a:t>
            </a:r>
            <a:r>
              <a:rPr lang="cs-CZ" sz="2000" b="1" dirty="0"/>
              <a:t> </a:t>
            </a:r>
            <a:r>
              <a:rPr lang="cs-CZ" sz="2000" b="1" dirty="0" err="1"/>
              <a:t>Organization</a:t>
            </a:r>
            <a:r>
              <a:rPr lang="cs-CZ" sz="2000" b="1" dirty="0"/>
              <a:t>, Ottawa, 1991)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Činnost osoby cestující na přechodnou dobu do místa mimo její běžné životní prostředí a </a:t>
            </a:r>
            <a:r>
              <a:rPr lang="cs-CZ" sz="2000" dirty="0" smtClean="0"/>
              <a:t>to na </a:t>
            </a:r>
            <a:r>
              <a:rPr lang="cs-CZ" sz="2000" dirty="0"/>
              <a:t>dobu kratší než je stanovena (</a:t>
            </a:r>
            <a:r>
              <a:rPr lang="cs-CZ" sz="2000" b="1" dirty="0"/>
              <a:t>mezinárodní cestovní ruch – 1 rok</a:t>
            </a:r>
            <a:r>
              <a:rPr lang="cs-CZ" sz="2000" dirty="0"/>
              <a:t>, </a:t>
            </a:r>
            <a:r>
              <a:rPr lang="cs-CZ" sz="2000" b="1" dirty="0"/>
              <a:t>domácí cestovní ruch – </a:t>
            </a:r>
            <a:r>
              <a:rPr lang="cs-CZ" sz="2000" b="1" dirty="0" smtClean="0"/>
              <a:t>6 měsíců</a:t>
            </a:r>
            <a:r>
              <a:rPr lang="cs-CZ" sz="2000" dirty="0"/>
              <a:t>), přičemž hlavní účel její cesty je jiný než vykonávání výdělečné </a:t>
            </a:r>
            <a:r>
              <a:rPr lang="cs-CZ" sz="2000" dirty="0" smtClean="0"/>
              <a:t>činnosti v </a:t>
            </a:r>
            <a:r>
              <a:rPr lang="cs-CZ" sz="2000" dirty="0"/>
              <a:t>navštíveném místě (výdělečná činnost není v navštíveném místě založena na trvalém </a:t>
            </a:r>
            <a:r>
              <a:rPr lang="cs-CZ" sz="2000" dirty="0" smtClean="0"/>
              <a:t>či přechodném </a:t>
            </a:r>
            <a:r>
              <a:rPr lang="cs-CZ" sz="2000" dirty="0"/>
              <a:t>pracovním poměru</a:t>
            </a:r>
            <a:r>
              <a:rPr lang="cs-CZ" sz="2000" b="1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Cestovní ruch se vyznačuje následujícími charakteristikami: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dočasnost </a:t>
            </a:r>
            <a:r>
              <a:rPr lang="cs-CZ" sz="1900" dirty="0"/>
              <a:t>změny místa stálého bydliště a dočasnost pobytu mimo něj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nevýdělečný </a:t>
            </a:r>
            <a:r>
              <a:rPr lang="cs-CZ" sz="1900" dirty="0"/>
              <a:t>charakter cesty a pobytu (obvykle realizovány ve volném čase)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vztahy </a:t>
            </a:r>
            <a:r>
              <a:rPr lang="cs-CZ" sz="1900" dirty="0"/>
              <a:t>mezi lidmi, jež turizmus vyvolává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vyloučeny </a:t>
            </a:r>
            <a:r>
              <a:rPr lang="cs-CZ" sz="1900" dirty="0"/>
              <a:t>jsou: cesty v rámci místa trvalého bydliště, pravidelné cesty do </a:t>
            </a:r>
            <a:r>
              <a:rPr lang="cs-CZ" sz="1900" dirty="0" smtClean="0"/>
              <a:t>zahraničí a dočasné </a:t>
            </a:r>
            <a:r>
              <a:rPr lang="cs-CZ" sz="1900" dirty="0"/>
              <a:t>přistěhování za prací, dlouhodobé migrace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err="1" smtClean="0"/>
              <a:t>Ekonomicko</a:t>
            </a:r>
            <a:r>
              <a:rPr lang="cs-CZ" dirty="0" smtClean="0"/>
              <a:t> – peněžní hodnocení vlivu mezinárodního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Ekonomicko-peněžní hodnocení vlivu turismu je základem hodnocení efektů mezinárodního </a:t>
            </a:r>
            <a:r>
              <a:rPr lang="cs-CZ" sz="2400" dirty="0" smtClean="0"/>
              <a:t>turismu a </a:t>
            </a:r>
            <a:r>
              <a:rPr lang="cs-CZ" sz="2400" dirty="0"/>
              <a:t>pracuje s tzv. magickým čtyřúhelníkem, který tvoří: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hrubý </a:t>
            </a:r>
            <a:r>
              <a:rPr lang="cs-CZ" sz="2400" b="1" dirty="0"/>
              <a:t>domácí produkt </a:t>
            </a:r>
            <a:r>
              <a:rPr lang="cs-CZ" sz="2400" dirty="0"/>
              <a:t>(</a:t>
            </a:r>
            <a:r>
              <a:rPr lang="cs-CZ" sz="2400" dirty="0" smtClean="0"/>
              <a:t>HDP, GDP</a:t>
            </a:r>
            <a:r>
              <a:rPr lang="cs-CZ" sz="2400" dirty="0"/>
              <a:t>, gross </a:t>
            </a:r>
            <a:r>
              <a:rPr lang="cs-CZ" sz="2400" dirty="0" err="1"/>
              <a:t>domestic</a:t>
            </a:r>
            <a:r>
              <a:rPr lang="cs-CZ" sz="2400" dirty="0"/>
              <a:t> </a:t>
            </a:r>
            <a:r>
              <a:rPr lang="cs-CZ" sz="2400" dirty="0" err="1"/>
              <a:t>product</a:t>
            </a:r>
            <a:r>
              <a:rPr lang="cs-CZ" sz="2400" dirty="0"/>
              <a:t>) se používá pro </a:t>
            </a:r>
            <a:r>
              <a:rPr lang="cs-CZ" sz="2400" dirty="0" smtClean="0"/>
              <a:t>stanovení výkonnosti </a:t>
            </a:r>
            <a:r>
              <a:rPr lang="cs-CZ" sz="2400" dirty="0"/>
              <a:t>ekonomiky a označuje peněžní vyjádření celkové hodnoty statků a služeb nově </a:t>
            </a:r>
            <a:r>
              <a:rPr lang="cs-CZ" sz="2400" dirty="0" smtClean="0"/>
              <a:t>vytvořených rezidenty </a:t>
            </a:r>
            <a:r>
              <a:rPr lang="cs-CZ" sz="2400" dirty="0"/>
              <a:t>(domácnosti, podniky) i nerezidenty v daném období na určitém území. Odvozeným ukazatelem </a:t>
            </a:r>
            <a:r>
              <a:rPr lang="cs-CZ" sz="2400" dirty="0" smtClean="0"/>
              <a:t>vypovídajícím o </a:t>
            </a:r>
            <a:r>
              <a:rPr lang="cs-CZ" sz="2400" dirty="0"/>
              <a:t>ekonomické úrovni jednotlivých zemí je ukazatel </a:t>
            </a:r>
            <a:r>
              <a:rPr lang="cs-CZ" sz="2400" dirty="0" smtClean="0"/>
              <a:t>HDP/obyvatele.</a:t>
            </a:r>
          </a:p>
        </p:txBody>
      </p:sp>
    </p:spTree>
    <p:extLst>
      <p:ext uri="{BB962C8B-B14F-4D97-AF65-F5344CB8AC3E}">
        <p14:creationId xmlns:p14="http://schemas.microsoft.com/office/powerpoint/2010/main" val="986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err="1" smtClean="0"/>
              <a:t>Ekonomicko</a:t>
            </a:r>
            <a:r>
              <a:rPr lang="cs-CZ" dirty="0" smtClean="0"/>
              <a:t> – peněžní hodnocení vlivu mezinárodního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Dalším ukazatelem charakterizujícím výkonnost světové ekonomiky, na níž je přímo závislý </a:t>
            </a:r>
            <a:r>
              <a:rPr lang="cs-CZ" sz="2000" dirty="0" smtClean="0"/>
              <a:t>objem mezinárodního </a:t>
            </a:r>
            <a:r>
              <a:rPr lang="cs-CZ" sz="2000" dirty="0"/>
              <a:t>turismu, je ukazatel </a:t>
            </a:r>
            <a:r>
              <a:rPr lang="cs-CZ" sz="2000" b="1" dirty="0"/>
              <a:t>hrubého národního příjmu GNI (gross </a:t>
            </a:r>
            <a:r>
              <a:rPr lang="cs-CZ" sz="2000" b="1" dirty="0" err="1"/>
              <a:t>national</a:t>
            </a:r>
            <a:r>
              <a:rPr lang="cs-CZ" sz="2000" b="1" dirty="0"/>
              <a:t> </a:t>
            </a:r>
            <a:r>
              <a:rPr lang="cs-CZ" sz="2000" b="1" dirty="0" err="1"/>
              <a:t>income</a:t>
            </a:r>
            <a:r>
              <a:rPr lang="cs-CZ" sz="2000" b="1" dirty="0"/>
              <a:t>)</a:t>
            </a:r>
            <a:r>
              <a:rPr lang="cs-CZ" sz="2000" dirty="0"/>
              <a:t>, dříve </a:t>
            </a:r>
            <a:r>
              <a:rPr lang="cs-CZ" sz="2000" dirty="0" smtClean="0"/>
              <a:t>GNP (gross </a:t>
            </a:r>
            <a:r>
              <a:rPr lang="cs-CZ" sz="2000" dirty="0" err="1"/>
              <a:t>national</a:t>
            </a:r>
            <a:r>
              <a:rPr lang="cs-CZ" sz="2000" dirty="0"/>
              <a:t> </a:t>
            </a:r>
            <a:r>
              <a:rPr lang="cs-CZ" sz="2000" dirty="0" err="1"/>
              <a:t>product</a:t>
            </a:r>
            <a:r>
              <a:rPr lang="cs-CZ" sz="2000" dirty="0"/>
              <a:t> – hrubý národní produkt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současné době lze vymezit hlavní růstové faktory světového HDP/GNI jako práce (pracovní síla), </a:t>
            </a:r>
            <a:r>
              <a:rPr lang="cs-CZ" sz="2000" dirty="0" smtClean="0"/>
              <a:t>půda, kapitál </a:t>
            </a:r>
            <a:r>
              <a:rPr lang="cs-CZ" sz="2000" dirty="0"/>
              <a:t>a vědecko-technický pokrok, a to jako rozvoj dopravních technologií (nárůst mobility), a stejně </a:t>
            </a:r>
            <a:r>
              <a:rPr lang="cs-CZ" sz="2000" dirty="0" smtClean="0"/>
              <a:t>tak jako </a:t>
            </a:r>
            <a:r>
              <a:rPr lang="cs-CZ" sz="2000" dirty="0"/>
              <a:t>rozvoj informačních a komunikačních technologií vedoucí ke změně obchodních modelů i </a:t>
            </a:r>
            <a:r>
              <a:rPr lang="cs-CZ" sz="2000" dirty="0" smtClean="0"/>
              <a:t>světových distribučních </a:t>
            </a:r>
            <a:r>
              <a:rPr lang="cs-CZ" sz="2000" dirty="0"/>
              <a:t>kanálů mezinárodního </a:t>
            </a:r>
            <a:r>
              <a:rPr lang="cs-CZ" sz="2200" dirty="0"/>
              <a:t>turismu.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4330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err="1" smtClean="0"/>
              <a:t>Ekonomicko</a:t>
            </a:r>
            <a:r>
              <a:rPr lang="cs-CZ" dirty="0" smtClean="0"/>
              <a:t> – peněžní hodnocení vlivu mezinárodního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Nezaměstnanost</a:t>
            </a:r>
            <a:r>
              <a:rPr lang="cs-CZ" sz="2200" dirty="0" smtClean="0"/>
              <a:t> - Vliv </a:t>
            </a:r>
            <a:r>
              <a:rPr lang="cs-CZ" sz="2200" dirty="0"/>
              <a:t>turismu na zaměstnanost je vedle vlivu na HDP druhým základním ukazatelem postavení </a:t>
            </a:r>
            <a:r>
              <a:rPr lang="cs-CZ" sz="2200" dirty="0" smtClean="0"/>
              <a:t>turismu v </a:t>
            </a:r>
            <a:r>
              <a:rPr lang="cs-CZ" sz="2200" dirty="0"/>
              <a:t>ekonomice. Podobně jako u HDP je třeba i při hodnocení vlivu na zaměstnanost rozlišit </a:t>
            </a:r>
            <a:r>
              <a:rPr lang="cs-CZ" sz="2200" b="1" dirty="0" smtClean="0"/>
              <a:t>zaměstnanost přímou </a:t>
            </a:r>
            <a:r>
              <a:rPr lang="cs-CZ" sz="2200" b="1" dirty="0"/>
              <a:t>a nepřímou, </a:t>
            </a:r>
            <a:r>
              <a:rPr lang="cs-CZ" sz="2200" dirty="0"/>
              <a:t>resp. indukovanou v závislosti na odvětvovém členění na průmysl a </a:t>
            </a:r>
            <a:r>
              <a:rPr lang="cs-CZ" sz="2200" dirty="0" smtClean="0"/>
              <a:t>ekonomiku turismu</a:t>
            </a:r>
            <a:r>
              <a:rPr lang="cs-CZ" sz="2200" dirty="0"/>
              <a:t>. </a:t>
            </a:r>
            <a:r>
              <a:rPr lang="cs-CZ" sz="2200" b="1" dirty="0" smtClean="0"/>
              <a:t>Přímá </a:t>
            </a:r>
            <a:r>
              <a:rPr lang="cs-CZ" sz="2200" b="1" dirty="0"/>
              <a:t>zaměstnanost </a:t>
            </a:r>
            <a:r>
              <a:rPr lang="cs-CZ" sz="2200" dirty="0"/>
              <a:t>představuje souhrn pracovních míst, která jsou vytvořena v přímých </a:t>
            </a:r>
            <a:r>
              <a:rPr lang="cs-CZ" sz="2200" dirty="0" smtClean="0"/>
              <a:t>odvětvích (průmysl </a:t>
            </a:r>
            <a:r>
              <a:rPr lang="cs-CZ" sz="2200" dirty="0"/>
              <a:t>turismu), a </a:t>
            </a:r>
            <a:r>
              <a:rPr lang="cs-CZ" sz="2200" b="1" dirty="0"/>
              <a:t>nepřímá zaměstnanost </a:t>
            </a:r>
            <a:r>
              <a:rPr lang="cs-CZ" sz="2200" dirty="0"/>
              <a:t>zahrnuje počet pracovních míst v odvětvích </a:t>
            </a:r>
            <a:r>
              <a:rPr lang="cs-CZ" sz="2200" dirty="0" smtClean="0"/>
              <a:t>nepřímých.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Stejně jako úroveň HDP je i zaměstnanost v turismu sledována </a:t>
            </a:r>
            <a:r>
              <a:rPr lang="cs-CZ" sz="2200" b="1" dirty="0"/>
              <a:t>v satelitním účtu turismu,</a:t>
            </a:r>
            <a:r>
              <a:rPr lang="cs-CZ" sz="2200" dirty="0"/>
              <a:t> a to jako </a:t>
            </a:r>
            <a:r>
              <a:rPr lang="cs-CZ" sz="2200" dirty="0" smtClean="0"/>
              <a:t>zaměstnanost přímá</a:t>
            </a:r>
            <a:r>
              <a:rPr lang="cs-CZ" sz="2200" dirty="0"/>
              <a:t>, nepřímá a indukovaná v domácím i zahraničním turismu.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2733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err="1" smtClean="0"/>
              <a:t>Ekonomicko</a:t>
            </a:r>
            <a:r>
              <a:rPr lang="cs-CZ" dirty="0" smtClean="0"/>
              <a:t> – peněžní hodnocení vlivu mezinárodního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cenová stabilita</a:t>
            </a:r>
            <a:r>
              <a:rPr lang="cs-CZ" sz="2400" b="1" dirty="0"/>
              <a:t> </a:t>
            </a:r>
            <a:r>
              <a:rPr lang="cs-CZ" sz="2400" dirty="0" smtClean="0"/>
              <a:t>- (inflace </a:t>
            </a:r>
            <a:r>
              <a:rPr lang="cs-CZ" sz="2400" dirty="0"/>
              <a:t>vyjádřená jako růst cenové hladiny v časovém období) představuje třetí bod </a:t>
            </a:r>
            <a:r>
              <a:rPr lang="cs-CZ" sz="2400" dirty="0" smtClean="0"/>
              <a:t>tzv. magického </a:t>
            </a:r>
            <a:r>
              <a:rPr lang="cs-CZ" sz="2400" dirty="0"/>
              <a:t>čtyřúhelníku. Inflace se měří indexem spotřebitelských cen, který odráží meziroční </a:t>
            </a:r>
            <a:r>
              <a:rPr lang="cs-CZ" sz="2400" dirty="0" smtClean="0"/>
              <a:t>procentní změnu </a:t>
            </a:r>
            <a:r>
              <a:rPr lang="cs-CZ" sz="2400" dirty="0"/>
              <a:t>v nákladech na průměrného spotřebitele na pořízení stanoveného koše zboží a </a:t>
            </a:r>
            <a:r>
              <a:rPr lang="cs-CZ" sz="2400" dirty="0" smtClean="0"/>
              <a:t>služeb vnější </a:t>
            </a:r>
            <a:r>
              <a:rPr lang="cs-CZ" sz="2400" dirty="0"/>
              <a:t>ekonomická rovnováha</a:t>
            </a:r>
            <a:r>
              <a:rPr lang="cs-CZ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 oblasti změny cen ve vztahu k turismu lze vymezit vzájemnou závislost – za prvé, </a:t>
            </a:r>
            <a:r>
              <a:rPr lang="cs-CZ" sz="2400" b="1" dirty="0"/>
              <a:t>cenová </a:t>
            </a:r>
            <a:r>
              <a:rPr lang="cs-CZ" sz="2400" b="1" dirty="0" smtClean="0"/>
              <a:t>úroveň zahraniční </a:t>
            </a:r>
            <a:r>
              <a:rPr lang="cs-CZ" sz="2400" b="1" dirty="0"/>
              <a:t>destinace ovlivňuje úroveň poptávky</a:t>
            </a:r>
            <a:r>
              <a:rPr lang="cs-CZ" sz="2400" dirty="0"/>
              <a:t>, za druhé, </a:t>
            </a:r>
            <a:r>
              <a:rPr lang="cs-CZ" sz="2400" b="1" dirty="0"/>
              <a:t>úroveň zahraniční poptávky </a:t>
            </a:r>
            <a:r>
              <a:rPr lang="cs-CZ" sz="2400" b="1" dirty="0" smtClean="0"/>
              <a:t>ovlivňuje cenovou </a:t>
            </a:r>
            <a:r>
              <a:rPr lang="cs-CZ" sz="2400" b="1" dirty="0"/>
              <a:t>úroveň destinace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0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err="1" smtClean="0"/>
              <a:t>Ekonomicko</a:t>
            </a:r>
            <a:r>
              <a:rPr lang="cs-CZ" dirty="0" smtClean="0"/>
              <a:t> – peněžní hodnocení vlivu mezinárodního turismu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prvním případě dochází ke </a:t>
            </a:r>
            <a:r>
              <a:rPr lang="cs-CZ" sz="2000" b="1" dirty="0"/>
              <a:t>změně úrovně poptávky po službách a zboží spotřebovávaných </a:t>
            </a:r>
            <a:r>
              <a:rPr lang="cs-CZ" sz="2000" b="1" dirty="0" smtClean="0"/>
              <a:t>při účasti </a:t>
            </a:r>
            <a:r>
              <a:rPr lang="cs-CZ" sz="2000" b="1" dirty="0"/>
              <a:t>na mezinárodním turismu</a:t>
            </a:r>
            <a:r>
              <a:rPr lang="cs-CZ" sz="2000" dirty="0"/>
              <a:t>. Změna cenové úrovně ovlivňující zahraniční poptávku je </a:t>
            </a:r>
            <a:r>
              <a:rPr lang="cs-CZ" sz="2000" dirty="0" smtClean="0"/>
              <a:t>způsobena např</a:t>
            </a:r>
            <a:r>
              <a:rPr lang="cs-CZ" sz="2000" dirty="0"/>
              <a:t>. změnou daňového zatížení, vývojem devizového kurzu, vývojem světových cen </a:t>
            </a:r>
            <a:r>
              <a:rPr lang="cs-CZ" sz="2000" dirty="0" smtClean="0"/>
              <a:t>ropy, apod.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Druhý </a:t>
            </a:r>
            <a:r>
              <a:rPr lang="cs-CZ" sz="2000" dirty="0"/>
              <a:t>případ, kdy </a:t>
            </a:r>
            <a:r>
              <a:rPr lang="cs-CZ" sz="2000" b="1" dirty="0"/>
              <a:t>úroveň zahraniční poptávky ovlivňuje cenovou úroveň destin</a:t>
            </a:r>
            <a:r>
              <a:rPr lang="cs-CZ" sz="2000" dirty="0"/>
              <a:t>ace, není pro </a:t>
            </a:r>
            <a:r>
              <a:rPr lang="cs-CZ" sz="2000" dirty="0" smtClean="0"/>
              <a:t>ekonomiku na </a:t>
            </a:r>
            <a:r>
              <a:rPr lang="cs-CZ" sz="2000" dirty="0"/>
              <a:t>národní úrovni zcela typický, jedná se spíše o ovlivnění cenové úrovně místně (v </a:t>
            </a:r>
            <a:r>
              <a:rPr lang="cs-CZ" sz="2000" dirty="0" smtClean="0"/>
              <a:t>regionech či </a:t>
            </a:r>
            <a:r>
              <a:rPr lang="cs-CZ" sz="2000" dirty="0"/>
              <a:t>místech s vysokou koncentrací turismu), časově (vysoká míra sezónnosti) či komoditně (vybrané </a:t>
            </a:r>
            <a:r>
              <a:rPr lang="cs-CZ" sz="2000" dirty="0" smtClean="0"/>
              <a:t>produkty a </a:t>
            </a:r>
            <a:r>
              <a:rPr lang="cs-CZ" sz="2000" dirty="0"/>
              <a:t>služby). </a:t>
            </a:r>
          </a:p>
        </p:txBody>
      </p:sp>
    </p:spTree>
    <p:extLst>
      <p:ext uri="{BB962C8B-B14F-4D97-AF65-F5344CB8AC3E}">
        <p14:creationId xmlns:p14="http://schemas.microsoft.com/office/powerpoint/2010/main" val="11464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Vnější ekonomická rovnováha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Vnější ekonomická rovnováha </a:t>
            </a:r>
            <a:r>
              <a:rPr lang="cs-CZ" sz="2100" dirty="0"/>
              <a:t>je vyjádřena v platební bilanci národní ekonomiky a v devizovém </a:t>
            </a:r>
            <a:r>
              <a:rPr lang="cs-CZ" sz="2100" dirty="0" smtClean="0"/>
              <a:t>kurzu národní </a:t>
            </a:r>
            <a:r>
              <a:rPr lang="cs-CZ" sz="2100" dirty="0"/>
              <a:t>měny odrážejícím toky zaznamenané v platební bilanci</a:t>
            </a:r>
            <a:r>
              <a:rPr lang="cs-CZ" sz="21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Platební </a:t>
            </a:r>
            <a:r>
              <a:rPr lang="cs-CZ" sz="2100" b="1" dirty="0"/>
              <a:t>bilance </a:t>
            </a:r>
            <a:r>
              <a:rPr lang="cs-CZ" sz="2100" dirty="0"/>
              <a:t>je </a:t>
            </a:r>
            <a:r>
              <a:rPr lang="cs-CZ" sz="2100" dirty="0" smtClean="0"/>
              <a:t>systematický statistický </a:t>
            </a:r>
            <a:r>
              <a:rPr lang="cs-CZ" sz="2100" dirty="0"/>
              <a:t>výkaz ekonomických transakcí za časové období mezi národní ekonomikou a zahraničím.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Platební bilance </a:t>
            </a:r>
            <a:r>
              <a:rPr lang="cs-CZ" sz="2100" dirty="0"/>
              <a:t>zachycuje čisté a hmotné platební toky (zboží, služby včetně služeb turismu, </a:t>
            </a:r>
            <a:r>
              <a:rPr lang="cs-CZ" sz="2100" dirty="0" smtClean="0"/>
              <a:t>výnosy, transfery</a:t>
            </a:r>
            <a:r>
              <a:rPr lang="cs-CZ" sz="2100" dirty="0"/>
              <a:t>, dlouhodobý a krátkodobý kapitál a devizové rezervy</a:t>
            </a:r>
            <a:r>
              <a:rPr lang="cs-CZ" sz="21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Pojem platební bilance turismu </a:t>
            </a:r>
            <a:r>
              <a:rPr lang="cs-CZ" sz="2100" dirty="0"/>
              <a:t>bývá někdy nesprávně používán pro označení prostého salda turismu (příjmy z aktivního turismu minus výdaje na pasivní turismus). 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42329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028384" cy="507703"/>
          </a:xfrm>
        </p:spPr>
        <p:txBody>
          <a:bodyPr/>
          <a:lstStyle/>
          <a:p>
            <a:r>
              <a:rPr lang="cs-CZ" dirty="0" smtClean="0"/>
              <a:t>Vnější ekonomická rovnováha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Platební </a:t>
            </a:r>
            <a:r>
              <a:rPr lang="cs-CZ" sz="2000" b="1" dirty="0"/>
              <a:t>bilance turismu </a:t>
            </a:r>
            <a:r>
              <a:rPr lang="cs-CZ" sz="2000" dirty="0"/>
              <a:t>ve </a:t>
            </a:r>
            <a:r>
              <a:rPr lang="cs-CZ" sz="2000" dirty="0" smtClean="0"/>
              <a:t>skutečnosti představuje </a:t>
            </a:r>
            <a:r>
              <a:rPr lang="cs-CZ" sz="2000" dirty="0"/>
              <a:t>komplexní výkaz ekonomických transakcí mezi národní ekonomikou a </a:t>
            </a:r>
            <a:r>
              <a:rPr lang="cs-CZ" sz="2000" dirty="0" smtClean="0"/>
              <a:t>zahraničím, zachycující </a:t>
            </a:r>
            <a:r>
              <a:rPr lang="cs-CZ" sz="2000" dirty="0"/>
              <a:t>veškeré operace týkající se turismu. </a:t>
            </a:r>
            <a:endParaRPr lang="cs-CZ" sz="2000" dirty="0" smtClean="0"/>
          </a:p>
          <a:p>
            <a:pPr algn="just"/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Konstrukce </a:t>
            </a:r>
            <a:r>
              <a:rPr lang="cs-CZ" sz="2000" b="1" dirty="0"/>
              <a:t>platební bilance </a:t>
            </a:r>
            <a:r>
              <a:rPr lang="cs-CZ" sz="2000" dirty="0" smtClean="0"/>
              <a:t>turismu předpokládá </a:t>
            </a:r>
            <a:r>
              <a:rPr lang="cs-CZ" sz="2000" dirty="0"/>
              <a:t>vymezení turismu jako ekonomické aktivity, tedy dle odvětví a produktů do </a:t>
            </a:r>
            <a:r>
              <a:rPr lang="cs-CZ" sz="2000" dirty="0" smtClean="0"/>
              <a:t>turismu zahrnutých</a:t>
            </a:r>
            <a:r>
              <a:rPr lang="cs-CZ" sz="2000" dirty="0"/>
              <a:t>. Je možné vyjít z metodiky odvětvového rozdělení na průmysl a ekonomiku turismu (</a:t>
            </a:r>
            <a:r>
              <a:rPr lang="cs-CZ" sz="2000" dirty="0" smtClean="0"/>
              <a:t>přímé a </a:t>
            </a:r>
            <a:r>
              <a:rPr lang="cs-CZ" sz="2000" dirty="0"/>
              <a:t>nepřímé vlivy) tak, jak je využíváno v konstrukci satelitního účtu turismu. </a:t>
            </a:r>
          </a:p>
        </p:txBody>
      </p:sp>
    </p:spTree>
    <p:extLst>
      <p:ext uri="{BB962C8B-B14F-4D97-AF65-F5344CB8AC3E}">
        <p14:creationId xmlns:p14="http://schemas.microsoft.com/office/powerpoint/2010/main" val="27913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86764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200" dirty="0" smtClean="0"/>
              <a:t>HAMARNEH</a:t>
            </a:r>
            <a:r>
              <a:rPr lang="cs-CZ" sz="2200" dirty="0"/>
              <a:t>, I., 2014. </a:t>
            </a:r>
            <a:r>
              <a:rPr lang="cs-CZ" sz="2200" i="1" dirty="0" smtClean="0"/>
              <a:t>Mezinárodní </a:t>
            </a:r>
            <a:r>
              <a:rPr lang="cs-CZ" sz="2200" i="1" dirty="0"/>
              <a:t>cestovní ruch: vybrané kapitoly</a:t>
            </a:r>
            <a:r>
              <a:rPr lang="cs-CZ" sz="2200" dirty="0"/>
              <a:t>. Praha: Univerzita Jana Amose Komenského. ISBN 978-80-7452-040-2. </a:t>
            </a:r>
            <a:endParaRPr lang="cs-CZ" sz="2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200" dirty="0" smtClean="0"/>
              <a:t>INDROVÁ</a:t>
            </a:r>
            <a:r>
              <a:rPr lang="cs-CZ" sz="2200" dirty="0"/>
              <a:t>, J. a kol., 2008. </a:t>
            </a:r>
            <a:r>
              <a:rPr lang="cs-CZ" sz="2200" i="1" dirty="0"/>
              <a:t>Cestovní ruch pro všechny</a:t>
            </a:r>
            <a:r>
              <a:rPr lang="cs-CZ" sz="2200" dirty="0"/>
              <a:t>. Praha: MMR ČR. ISBN 978-80-7399-407-05</a:t>
            </a:r>
            <a:r>
              <a:rPr lang="cs-CZ" sz="22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200" dirty="0"/>
              <a:t>NOVACKÁ, L. a kol., 2013</a:t>
            </a:r>
            <a:r>
              <a:rPr lang="cs-CZ" sz="2200" i="1" dirty="0"/>
              <a:t>. </a:t>
            </a:r>
            <a:r>
              <a:rPr lang="cs-CZ" sz="2200" i="1" dirty="0" err="1"/>
              <a:t>Cestovný</a:t>
            </a:r>
            <a:r>
              <a:rPr lang="cs-CZ" sz="2200" i="1" dirty="0"/>
              <a:t> ruch, </a:t>
            </a:r>
            <a:r>
              <a:rPr lang="cs-CZ" sz="2200" i="1" dirty="0" err="1"/>
              <a:t>udržateľnosť</a:t>
            </a:r>
            <a:r>
              <a:rPr lang="cs-CZ" sz="2200" i="1" dirty="0"/>
              <a:t> a </a:t>
            </a:r>
            <a:r>
              <a:rPr lang="cs-CZ" sz="2200" i="1" dirty="0" err="1"/>
              <a:t>zodpovednosť</a:t>
            </a:r>
            <a:r>
              <a:rPr lang="cs-CZ" sz="2200" i="1" dirty="0"/>
              <a:t> na </a:t>
            </a:r>
            <a:r>
              <a:rPr lang="cs-CZ" sz="2200" i="1" dirty="0" err="1"/>
              <a:t>medzinárodnom</a:t>
            </a:r>
            <a:r>
              <a:rPr lang="cs-CZ" sz="2200" i="1" dirty="0"/>
              <a:t> trhu</a:t>
            </a:r>
            <a:r>
              <a:rPr lang="cs-CZ" sz="2200" dirty="0"/>
              <a:t>. Bratislava: EKONÓM. ISBN 978-80-225-3475-8</a:t>
            </a:r>
            <a:endParaRPr lang="cs-CZ" sz="2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200" dirty="0" smtClean="0"/>
              <a:t>PALATKOVÁ</a:t>
            </a:r>
            <a:r>
              <a:rPr lang="cs-CZ" sz="2200" dirty="0"/>
              <a:t>, M., 2013. </a:t>
            </a:r>
            <a:r>
              <a:rPr lang="cs-CZ" sz="2200" i="1" dirty="0"/>
              <a:t>Mezinárodní turismus: 2., aktualizované a </a:t>
            </a:r>
            <a:r>
              <a:rPr lang="cs-CZ" sz="2200" i="1" dirty="0" smtClean="0"/>
              <a:t>rozšířené </a:t>
            </a:r>
            <a:r>
              <a:rPr lang="cs-CZ" sz="2200" i="1" dirty="0"/>
              <a:t>vydání</a:t>
            </a:r>
            <a:r>
              <a:rPr lang="cs-CZ" sz="2200" dirty="0"/>
              <a:t>. Praha: </a:t>
            </a:r>
            <a:r>
              <a:rPr lang="cs-CZ" sz="2200" dirty="0" err="1"/>
              <a:t>Grada</a:t>
            </a:r>
            <a:r>
              <a:rPr lang="cs-CZ" sz="2200" dirty="0"/>
              <a:t>. ISBN 978-80-247-4862-7</a:t>
            </a:r>
            <a:r>
              <a:rPr lang="cs-CZ" sz="22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200" dirty="0" smtClean="0"/>
              <a:t>PALATKOVÁ</a:t>
            </a:r>
            <a:r>
              <a:rPr lang="cs-CZ" sz="2200" dirty="0"/>
              <a:t>, M., </a:t>
            </a:r>
            <a:r>
              <a:rPr lang="cs-CZ" sz="2200" dirty="0" smtClean="0"/>
              <a:t>2006</a:t>
            </a:r>
            <a:r>
              <a:rPr lang="cs-CZ" sz="2200" dirty="0"/>
              <a:t>. </a:t>
            </a:r>
            <a:r>
              <a:rPr lang="cs-CZ" sz="2200" i="1" dirty="0"/>
              <a:t>Prolínání destinací a </a:t>
            </a:r>
            <a:r>
              <a:rPr lang="cs-CZ" sz="2200" i="1" dirty="0" smtClean="0"/>
              <a:t>destinační partnerství.</a:t>
            </a:r>
            <a:r>
              <a:rPr lang="cs-CZ" sz="2200" dirty="0" smtClean="0"/>
              <a:t> Praha</a:t>
            </a:r>
            <a:r>
              <a:rPr lang="cs-CZ" sz="2200" dirty="0"/>
              <a:t>: </a:t>
            </a:r>
            <a:r>
              <a:rPr lang="cs-CZ" sz="2200" dirty="0" smtClean="0"/>
              <a:t>MMR ČR. </a:t>
            </a:r>
            <a:r>
              <a:rPr lang="cs-CZ" sz="2200" dirty="0"/>
              <a:t>ISBN 978-80-247-4862-7.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Vymezení základních pojmů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7330" y="1059582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Mezinárodní cestovní ruch je nejširší (nejvolnější) pojem z hlediska územní realizace turizmu, zahrnuje pohyb účastníků cestovní ruchu mezi státy, bez konkrétního teritoriálního určení (jde o zahraniční cestovní ruch více států či regionů).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Mezinárodní cestovní ruch označuje účast na turismu, kdy dochází k překročení hranice národního státu.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Světový </a:t>
            </a:r>
            <a:r>
              <a:rPr lang="cs-CZ" sz="2000" b="1" dirty="0"/>
              <a:t>turizmus 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Turismus světa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15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Vymezení základních pojmů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6995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Turista (</a:t>
            </a:r>
            <a:r>
              <a:rPr lang="cs-CZ" sz="2000" b="1" dirty="0" err="1"/>
              <a:t>tourist</a:t>
            </a:r>
            <a:r>
              <a:rPr lang="cs-CZ" sz="2000" b="1" dirty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 </a:t>
            </a:r>
            <a:r>
              <a:rPr lang="cs-CZ" sz="2000" b="1" dirty="0"/>
              <a:t>mezinárodním cestovním ruchu – </a:t>
            </a:r>
            <a:r>
              <a:rPr lang="cs-CZ" sz="2000" dirty="0"/>
              <a:t>osoba, která cestuje do jiné země než v níž má </a:t>
            </a:r>
            <a:r>
              <a:rPr lang="cs-CZ" sz="2000" dirty="0" smtClean="0"/>
              <a:t>své obvyklé </a:t>
            </a:r>
            <a:r>
              <a:rPr lang="cs-CZ" sz="2000" dirty="0"/>
              <a:t>bydliště, na dobu zahrnující alespoň 1 přenocování, avšak ne delší 1 </a:t>
            </a:r>
            <a:r>
              <a:rPr lang="cs-CZ" sz="2000" dirty="0" smtClean="0"/>
              <a:t>roku, přičemž </a:t>
            </a:r>
            <a:r>
              <a:rPr lang="cs-CZ" sz="2000" dirty="0"/>
              <a:t>hlavní účel její cesty je jiný než vykonávání výdělečné činnost v navštívené </a:t>
            </a:r>
            <a:r>
              <a:rPr lang="cs-CZ" sz="2000" dirty="0" smtClean="0"/>
              <a:t>zemi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 </a:t>
            </a:r>
            <a:r>
              <a:rPr lang="cs-CZ" sz="2000" b="1" dirty="0"/>
              <a:t>domácím cestovním ruchu – </a:t>
            </a:r>
            <a:r>
              <a:rPr lang="cs-CZ" sz="2000" dirty="0"/>
              <a:t>osoba trvale usídlená v zemi, která cestuje do jiného </a:t>
            </a:r>
            <a:r>
              <a:rPr lang="cs-CZ" sz="2000" dirty="0" smtClean="0"/>
              <a:t>místa odlišného </a:t>
            </a:r>
            <a:r>
              <a:rPr lang="cs-CZ" sz="2000" dirty="0"/>
              <a:t>od jejího běžného životního prostředí (v téže zemi), na dobu zahrnující </a:t>
            </a:r>
            <a:r>
              <a:rPr lang="cs-CZ" sz="2000" dirty="0" smtClean="0"/>
              <a:t>alespoň 1 </a:t>
            </a:r>
            <a:r>
              <a:rPr lang="cs-CZ" sz="2000" dirty="0"/>
              <a:t>přenocování, ale ne na dobu delší 6 měsíců, přičemž hlavní účel její cesty je jiný než vykonávání výdělečné činnosti v navštíveném </a:t>
            </a:r>
            <a:r>
              <a:rPr lang="cs-CZ" sz="2000" dirty="0" smtClean="0"/>
              <a:t>místě.</a:t>
            </a:r>
          </a:p>
        </p:txBody>
      </p:sp>
    </p:spTree>
    <p:extLst>
      <p:ext uri="{BB962C8B-B14F-4D97-AF65-F5344CB8AC3E}">
        <p14:creationId xmlns:p14="http://schemas.microsoft.com/office/powerpoint/2010/main" val="9128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Vymezení základních pojmů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69954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Návštěvník (</a:t>
            </a:r>
            <a:r>
              <a:rPr lang="cs-CZ" sz="2000" b="1" dirty="0" err="1"/>
              <a:t>visitor</a:t>
            </a:r>
            <a:r>
              <a:rPr lang="cs-CZ" sz="2000" b="1" dirty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 </a:t>
            </a:r>
            <a:r>
              <a:rPr lang="cs-CZ" sz="2000" b="1" dirty="0"/>
              <a:t>mezinárodním cestovním ruchu </a:t>
            </a:r>
            <a:r>
              <a:rPr lang="cs-CZ" sz="2000" dirty="0"/>
              <a:t>– osoba, která cestuje do jiné země, než v níž má </a:t>
            </a:r>
            <a:r>
              <a:rPr lang="cs-CZ" sz="2000" dirty="0" smtClean="0"/>
              <a:t>své trvalé </a:t>
            </a:r>
            <a:r>
              <a:rPr lang="cs-CZ" sz="2000" dirty="0"/>
              <a:t>bydliště na dobu nepřekračující 1 rok, přičemž hlavní účel její cesty je jiný </a:t>
            </a:r>
            <a:r>
              <a:rPr lang="cs-CZ" sz="2000" dirty="0" smtClean="0"/>
              <a:t>než vykonávání </a:t>
            </a:r>
            <a:r>
              <a:rPr lang="cs-CZ" sz="2000" dirty="0"/>
              <a:t>výdělečné činnosti v navštívené zemi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 </a:t>
            </a:r>
            <a:r>
              <a:rPr lang="cs-CZ" sz="2000" b="1" dirty="0"/>
              <a:t>domácím cestovním ruchu </a:t>
            </a:r>
            <a:r>
              <a:rPr lang="cs-CZ" sz="2000" dirty="0"/>
              <a:t>– osoba, která má trvalé bydliště v dané zemi a která </a:t>
            </a:r>
            <a:r>
              <a:rPr lang="cs-CZ" sz="2000" dirty="0" smtClean="0"/>
              <a:t>cestuje na </a:t>
            </a:r>
            <a:r>
              <a:rPr lang="cs-CZ" sz="2000" dirty="0"/>
              <a:t>jiné místo v zemi mimo své bydliště na dobu kratší než 6 měsíců, přičemž hlavní </a:t>
            </a:r>
            <a:r>
              <a:rPr lang="cs-CZ" sz="2000" dirty="0" smtClean="0"/>
              <a:t>účel její </a:t>
            </a:r>
            <a:r>
              <a:rPr lang="cs-CZ" sz="2000" dirty="0"/>
              <a:t>cesty je jiný než vykonávání výdělečné činnosti v navštíveném </a:t>
            </a:r>
            <a:r>
              <a:rPr lang="cs-CZ" sz="2000" dirty="0" smtClean="0"/>
              <a:t>místě.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Stálý obyvatel (rezident)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 </a:t>
            </a:r>
            <a:r>
              <a:rPr lang="cs-CZ" sz="2000" b="1" dirty="0"/>
              <a:t>mezinárodním cestovním ruchu </a:t>
            </a:r>
            <a:r>
              <a:rPr lang="cs-CZ" sz="2000" dirty="0"/>
              <a:t>– osoba, která žije v dané zemi min. 1 rok </a:t>
            </a:r>
            <a:r>
              <a:rPr lang="cs-CZ" sz="2000" dirty="0" smtClean="0"/>
              <a:t>před příjezdem </a:t>
            </a:r>
            <a:r>
              <a:rPr lang="cs-CZ" sz="2000" dirty="0"/>
              <a:t>do jiné země na dobu kratší jednoho </a:t>
            </a:r>
            <a:r>
              <a:rPr lang="cs-CZ" sz="2000" dirty="0" smtClean="0"/>
              <a:t>roku.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 </a:t>
            </a:r>
            <a:r>
              <a:rPr lang="cs-CZ" sz="2000" b="1" dirty="0"/>
              <a:t>domácím cestovním ruchu </a:t>
            </a:r>
            <a:r>
              <a:rPr lang="cs-CZ" sz="2000" dirty="0"/>
              <a:t>– osoba, která žije v daném místě min. 6 měsíců </a:t>
            </a:r>
            <a:r>
              <a:rPr lang="cs-CZ" sz="2000" dirty="0" smtClean="0"/>
              <a:t>před příjezdem </a:t>
            </a:r>
            <a:r>
              <a:rPr lang="cs-CZ" sz="2000" dirty="0"/>
              <a:t>do jiného místa daní země na dobu kratší 6 </a:t>
            </a:r>
            <a:r>
              <a:rPr lang="cs-CZ" sz="2000" dirty="0" smtClean="0"/>
              <a:t>měsíců.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40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Vymezení základních pojmů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Výletník (</a:t>
            </a:r>
            <a:r>
              <a:rPr lang="cs-CZ" sz="2200" b="1" dirty="0" err="1"/>
              <a:t>excursionist</a:t>
            </a:r>
            <a:r>
              <a:rPr lang="cs-CZ" sz="2200" b="1" dirty="0"/>
              <a:t>, </a:t>
            </a:r>
            <a:r>
              <a:rPr lang="cs-CZ" sz="2200" b="1" dirty="0" err="1"/>
              <a:t>sameday</a:t>
            </a:r>
            <a:r>
              <a:rPr lang="cs-CZ" sz="2200" b="1" dirty="0"/>
              <a:t> </a:t>
            </a:r>
            <a:r>
              <a:rPr lang="cs-CZ" sz="2200" b="1" dirty="0" err="1"/>
              <a:t>visitor</a:t>
            </a:r>
            <a:r>
              <a:rPr lang="cs-CZ" sz="2200" b="1" dirty="0"/>
              <a:t>) – jednodenní návštěvník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v </a:t>
            </a:r>
            <a:r>
              <a:rPr lang="cs-CZ" sz="2200" b="1" dirty="0"/>
              <a:t>mezinárodním cestovním ruchu – </a:t>
            </a:r>
            <a:r>
              <a:rPr lang="cs-CZ" sz="2200" dirty="0"/>
              <a:t>osoba, která cestuje do jiné země než v níž má </a:t>
            </a:r>
            <a:r>
              <a:rPr lang="cs-CZ" sz="2200" dirty="0" smtClean="0"/>
              <a:t>své trvalé </a:t>
            </a:r>
            <a:r>
              <a:rPr lang="cs-CZ" sz="2200" dirty="0"/>
              <a:t>bydliště a běžné životní prostředí na dobu kratší než 24 hodin, aniž by v </a:t>
            </a:r>
            <a:r>
              <a:rPr lang="cs-CZ" sz="2200" dirty="0" smtClean="0"/>
              <a:t>navštívené zemi </a:t>
            </a:r>
            <a:r>
              <a:rPr lang="cs-CZ" sz="2200" dirty="0"/>
              <a:t>přenocovala, přičemž hlavní účel její cesty je jiný než vykonávání </a:t>
            </a:r>
            <a:r>
              <a:rPr lang="cs-CZ" sz="2200" dirty="0" smtClean="0"/>
              <a:t>výdělečné činnosti </a:t>
            </a:r>
            <a:r>
              <a:rPr lang="cs-CZ" sz="2200" dirty="0"/>
              <a:t>v navštívené zemi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v </a:t>
            </a:r>
            <a:r>
              <a:rPr lang="cs-CZ" sz="2200" b="1" dirty="0"/>
              <a:t>domácím cestovním ruchu – </a:t>
            </a:r>
            <a:r>
              <a:rPr lang="cs-CZ" sz="2200" dirty="0"/>
              <a:t>osoba trvale usídlená v dané zemi, která cestuje do </a:t>
            </a:r>
            <a:r>
              <a:rPr lang="cs-CZ" sz="2200" dirty="0" smtClean="0"/>
              <a:t>místa odlišného </a:t>
            </a:r>
            <a:r>
              <a:rPr lang="cs-CZ" sz="2200" dirty="0"/>
              <a:t>od místa jejího trvalého bydliště a běžného životního prostředí na dobu </a:t>
            </a:r>
            <a:r>
              <a:rPr lang="cs-CZ" sz="2200" dirty="0" smtClean="0"/>
              <a:t>kratší 24 </a:t>
            </a:r>
            <a:r>
              <a:rPr lang="cs-CZ" sz="2200" dirty="0"/>
              <a:t>hodin, aniž by v navštíveném místě přenocovala, přičemž hlavní účel její cesty je </a:t>
            </a:r>
            <a:r>
              <a:rPr lang="cs-CZ" sz="2200" dirty="0" smtClean="0"/>
              <a:t>jiný než </a:t>
            </a:r>
            <a:r>
              <a:rPr lang="cs-CZ" sz="2200" dirty="0"/>
              <a:t>vykonávání výdělečné činnost v navštíveném </a:t>
            </a:r>
            <a:r>
              <a:rPr lang="cs-CZ" sz="2200" dirty="0" smtClean="0"/>
              <a:t>místě dobu kratší 6 měsíců.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266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Mezinárodní cestovní ruch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příjezdový </a:t>
            </a:r>
            <a:r>
              <a:rPr lang="cs-CZ" sz="2200" b="1" dirty="0"/>
              <a:t>cestovní ruch = </a:t>
            </a:r>
            <a:r>
              <a:rPr lang="cs-CZ" sz="2200" dirty="0"/>
              <a:t>aktivity spojené s příjezdem občanů ze zahraničí do dané země, =&gt; aktivní cestovní ruch (dovoz deviz),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tranzitní </a:t>
            </a:r>
            <a:r>
              <a:rPr lang="cs-CZ" sz="2200" b="1" dirty="0"/>
              <a:t>cestovní ruch = </a:t>
            </a:r>
            <a:r>
              <a:rPr lang="cs-CZ" sz="2200" dirty="0"/>
              <a:t>aktivity spojené s tranzitem zahraničních osob přes danou zemi, =&gt; část aktivního cestovního ruchu,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výjezdový </a:t>
            </a:r>
            <a:r>
              <a:rPr lang="cs-CZ" sz="2200" b="1" dirty="0"/>
              <a:t>cestovní ruch = </a:t>
            </a:r>
            <a:r>
              <a:rPr lang="cs-CZ" sz="2200" dirty="0"/>
              <a:t>aktivity spojené s výjezdem občanů dané země do zahraničí, =&gt;pasivní cestovní ruch (vývoz platebních prostředků</a:t>
            </a:r>
            <a:r>
              <a:rPr lang="cs-CZ" sz="22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V mezinárodním cestovním ruchu </a:t>
            </a:r>
            <a:r>
              <a:rPr lang="cs-CZ" sz="2200" dirty="0"/>
              <a:t>je pohyb osob je spojen s pohybem </a:t>
            </a:r>
            <a:r>
              <a:rPr lang="cs-CZ" sz="2200" dirty="0" smtClean="0"/>
              <a:t>platebních prostředků </a:t>
            </a:r>
            <a:r>
              <a:rPr lang="cs-CZ" sz="2200" dirty="0"/>
              <a:t>(pohybuje se účastník – na rozdíl od obchodu zbožím). Vzniká tak </a:t>
            </a:r>
            <a:r>
              <a:rPr lang="cs-CZ" sz="2200" b="1" dirty="0"/>
              <a:t>tzv. </a:t>
            </a:r>
            <a:r>
              <a:rPr lang="cs-CZ" sz="2200" b="1" dirty="0" smtClean="0"/>
              <a:t>saldo zahraničního </a:t>
            </a:r>
            <a:r>
              <a:rPr lang="cs-CZ" sz="2200" b="1" dirty="0"/>
              <a:t>cestovního ruchu </a:t>
            </a:r>
            <a:r>
              <a:rPr lang="cs-CZ" sz="2200" dirty="0"/>
              <a:t>(aktivní, pasivní, vyrovnané).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980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Vznik a vývoj světové ekonomiky v moderním pojetí od konce 19. století je těsně svázán s rozvojem mezinárodního turismu. </a:t>
            </a: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Vývoj </a:t>
            </a:r>
            <a:r>
              <a:rPr lang="cs-CZ" sz="2300" dirty="0"/>
              <a:t>mezinárodního turismu kopíruje vývoj hospodářství co do rychlosti vývoje, regionální rozložení poptávky a dalších trendů propojení s globálními problémy světové </a:t>
            </a:r>
            <a:r>
              <a:rPr lang="cs-CZ" sz="2300" dirty="0" smtClean="0"/>
              <a:t>ekonomiky.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Světová ekonomika představuje reálný </a:t>
            </a:r>
            <a:r>
              <a:rPr lang="cs-CZ" sz="2300" b="1" dirty="0" smtClean="0"/>
              <a:t>sociálně – ekonomický systém</a:t>
            </a:r>
            <a:r>
              <a:rPr lang="cs-CZ" sz="2300" dirty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755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3361</Words>
  <Application>Microsoft Office PowerPoint</Application>
  <PresentationFormat>Předvádění na obrazovce (16:9)</PresentationFormat>
  <Paragraphs>238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Název prezentace</vt:lpstr>
      <vt:lpstr>      </vt:lpstr>
      <vt:lpstr>Vymezení základních pojmů </vt:lpstr>
      <vt:lpstr>Vymezení základních pojmů </vt:lpstr>
      <vt:lpstr>Vymezení základních pojmů </vt:lpstr>
      <vt:lpstr>Vymezení základních pojmů </vt:lpstr>
      <vt:lpstr>Vymezení základních pojmů </vt:lpstr>
      <vt:lpstr>Mezinárodní cestovní ruch </vt:lpstr>
      <vt:lpstr>Světová ekonomika </vt:lpstr>
      <vt:lpstr>Světová ekonomika </vt:lpstr>
      <vt:lpstr>Světová ekonomika </vt:lpstr>
      <vt:lpstr>Světová ekonomika </vt:lpstr>
      <vt:lpstr>Světová ekonomika </vt:lpstr>
      <vt:lpstr>Turismus jako světový fenomén </vt:lpstr>
      <vt:lpstr>Turismus jako světový fenomén </vt:lpstr>
      <vt:lpstr>Turismus jako fenomén světové ekonomiky </vt:lpstr>
      <vt:lpstr>Turismus jako fenomén světové spotřeby </vt:lpstr>
      <vt:lpstr>Turismus jako fenomén světové spotřeby </vt:lpstr>
      <vt:lpstr>Turismus jako fenomén světové spotřeby </vt:lpstr>
      <vt:lpstr>Turismus jako fenomén vzájemného porozumění mezi národy </vt:lpstr>
      <vt:lpstr>Přístupy k hodnocení významu turismu ve světové ekonomice </vt:lpstr>
      <vt:lpstr>Přímé a nepřímé vlivy turismus, indukované efekty </vt:lpstr>
      <vt:lpstr>Přímé a nepřímé vlivy turismus </vt:lpstr>
      <vt:lpstr>Přímé a nepřímé vlivy turismus </vt:lpstr>
      <vt:lpstr>Průmysl cestovního ruchu </vt:lpstr>
      <vt:lpstr>Průmysl cestovního ruchu </vt:lpstr>
      <vt:lpstr>Ekonomika turismu </vt:lpstr>
      <vt:lpstr>Ekonomika turismu </vt:lpstr>
      <vt:lpstr>Statistické hodnocení vlivu mezinárodního turismu </vt:lpstr>
      <vt:lpstr>Ekonomicko – peněžní hodnocení vlivu mezinárodního turismu </vt:lpstr>
      <vt:lpstr>Ekonomicko – peněžní hodnocení vlivu mezinárodního turismu </vt:lpstr>
      <vt:lpstr>Ekonomicko – peněžní hodnocení vlivu mezinárodního turismu </vt:lpstr>
      <vt:lpstr>Ekonomicko – peněžní hodnocení vlivu mezinárodního turismu </vt:lpstr>
      <vt:lpstr>Ekonomicko – peněžní hodnocení vlivu mezinárodního turismu </vt:lpstr>
      <vt:lpstr>Vnější ekonomická rovnováha </vt:lpstr>
      <vt:lpstr>Vnější ekonomická rovnováha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184</cp:revision>
  <dcterms:created xsi:type="dcterms:W3CDTF">2016-07-06T15:42:34Z</dcterms:created>
  <dcterms:modified xsi:type="dcterms:W3CDTF">2018-04-05T06:27:48Z</dcterms:modified>
</cp:coreProperties>
</file>