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7" r:id="rId3"/>
    <p:sldId id="290" r:id="rId4"/>
    <p:sldId id="277" r:id="rId5"/>
    <p:sldId id="289" r:id="rId6"/>
    <p:sldId id="282" r:id="rId7"/>
    <p:sldId id="285" r:id="rId8"/>
    <p:sldId id="276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CED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815928-C4CF-450F-ACF1-EEDBDFCE523C}" type="doc">
      <dgm:prSet loTypeId="urn:microsoft.com/office/officeart/2005/8/layout/cycle2" loCatId="cycl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CD13F983-DAE4-4CCF-8F6E-81F163508A92}">
      <dgm:prSet phldrT="[Text]" custT="1"/>
      <dgm:spPr/>
      <dgm:t>
        <a:bodyPr/>
        <a:lstStyle/>
        <a:p>
          <a:r>
            <a:rPr lang="cs-CZ" sz="2000" dirty="0"/>
            <a:t>specifika regionu</a:t>
          </a:r>
        </a:p>
      </dgm:t>
    </dgm:pt>
    <dgm:pt modelId="{380623BD-8AB8-465D-91B1-425A2903EC96}" type="parTrans" cxnId="{DC6A978F-B493-49B2-A8F8-A7965D9FA0AA}">
      <dgm:prSet/>
      <dgm:spPr/>
      <dgm:t>
        <a:bodyPr/>
        <a:lstStyle/>
        <a:p>
          <a:endParaRPr lang="cs-CZ" sz="2000"/>
        </a:p>
      </dgm:t>
    </dgm:pt>
    <dgm:pt modelId="{F9AB9867-3C97-4313-A3A3-D3E1F452CAD7}" type="sibTrans" cxnId="{DC6A978F-B493-49B2-A8F8-A7965D9FA0AA}">
      <dgm:prSet custT="1"/>
      <dgm:spPr/>
      <dgm:t>
        <a:bodyPr/>
        <a:lstStyle/>
        <a:p>
          <a:endParaRPr lang="cs-CZ" sz="2000"/>
        </a:p>
      </dgm:t>
    </dgm:pt>
    <dgm:pt modelId="{ED1E895D-2D38-42D9-9B60-82EBFFF36DE5}">
      <dgm:prSet phldrT="[Text]" custT="1"/>
      <dgm:spPr/>
      <dgm:t>
        <a:bodyPr/>
        <a:lstStyle/>
        <a:p>
          <a:r>
            <a:rPr lang="cs-CZ" sz="2000" dirty="0"/>
            <a:t>struktura regionu</a:t>
          </a:r>
        </a:p>
      </dgm:t>
    </dgm:pt>
    <dgm:pt modelId="{4AAED564-5E17-4CBC-9D83-DE455E13BB29}" type="parTrans" cxnId="{D45C5B9A-62CA-4AA0-91A4-0F3562E9C4C7}">
      <dgm:prSet/>
      <dgm:spPr/>
      <dgm:t>
        <a:bodyPr/>
        <a:lstStyle/>
        <a:p>
          <a:endParaRPr lang="cs-CZ" sz="2000"/>
        </a:p>
      </dgm:t>
    </dgm:pt>
    <dgm:pt modelId="{616911EC-8D23-4939-94BE-6AA772374C23}" type="sibTrans" cxnId="{D45C5B9A-62CA-4AA0-91A4-0F3562E9C4C7}">
      <dgm:prSet custT="1"/>
      <dgm:spPr/>
      <dgm:t>
        <a:bodyPr/>
        <a:lstStyle/>
        <a:p>
          <a:endParaRPr lang="cs-CZ" sz="2000"/>
        </a:p>
      </dgm:t>
    </dgm:pt>
    <dgm:pt modelId="{C272EC54-AB66-41F5-9A0F-88D630701409}">
      <dgm:prSet phldrT="[Text]" custT="1"/>
      <dgm:spPr/>
      <dgm:t>
        <a:bodyPr/>
        <a:lstStyle/>
        <a:p>
          <a:r>
            <a:rPr lang="cs-CZ" sz="2000" dirty="0"/>
            <a:t>regionální problémy</a:t>
          </a:r>
        </a:p>
      </dgm:t>
    </dgm:pt>
    <dgm:pt modelId="{FD7F4AD4-7376-4E0D-AB14-1E9620B838F9}" type="parTrans" cxnId="{4D158351-A0A0-466F-A996-901AC632838C}">
      <dgm:prSet/>
      <dgm:spPr/>
      <dgm:t>
        <a:bodyPr/>
        <a:lstStyle/>
        <a:p>
          <a:endParaRPr lang="cs-CZ" sz="2000"/>
        </a:p>
      </dgm:t>
    </dgm:pt>
    <dgm:pt modelId="{6BA72EBE-E352-4506-B0CC-4918396F0156}" type="sibTrans" cxnId="{4D158351-A0A0-466F-A996-901AC632838C}">
      <dgm:prSet custT="1"/>
      <dgm:spPr/>
      <dgm:t>
        <a:bodyPr/>
        <a:lstStyle/>
        <a:p>
          <a:endParaRPr lang="cs-CZ" sz="2000"/>
        </a:p>
      </dgm:t>
    </dgm:pt>
    <dgm:pt modelId="{4A4D59DC-ED41-4F87-AE18-22CA3100C581}">
      <dgm:prSet phldrT="[Text]" custT="1"/>
      <dgm:spPr/>
      <dgm:t>
        <a:bodyPr/>
        <a:lstStyle/>
        <a:p>
          <a:r>
            <a:rPr lang="cs-CZ" sz="2000" dirty="0"/>
            <a:t>regionální rozdíly</a:t>
          </a:r>
        </a:p>
      </dgm:t>
    </dgm:pt>
    <dgm:pt modelId="{5F2C8BFD-4992-44F0-8529-05E46306FCC2}" type="parTrans" cxnId="{606ACBC4-93D4-4A0D-B9EE-763860B03055}">
      <dgm:prSet/>
      <dgm:spPr/>
      <dgm:t>
        <a:bodyPr/>
        <a:lstStyle/>
        <a:p>
          <a:endParaRPr lang="cs-CZ" sz="2000"/>
        </a:p>
      </dgm:t>
    </dgm:pt>
    <dgm:pt modelId="{5762FB4C-5113-47C2-A8FF-9ED39CDF576F}" type="sibTrans" cxnId="{606ACBC4-93D4-4A0D-B9EE-763860B03055}">
      <dgm:prSet custT="1"/>
      <dgm:spPr/>
      <dgm:t>
        <a:bodyPr/>
        <a:lstStyle/>
        <a:p>
          <a:endParaRPr lang="cs-CZ" sz="2000"/>
        </a:p>
      </dgm:t>
    </dgm:pt>
    <dgm:pt modelId="{53996EA2-8EEE-4664-915F-0B3CDF028966}" type="pres">
      <dgm:prSet presAssocID="{13815928-C4CF-450F-ACF1-EEDBDFCE523C}" presName="cycle" presStyleCnt="0">
        <dgm:presLayoutVars>
          <dgm:dir/>
          <dgm:resizeHandles val="exact"/>
        </dgm:presLayoutVars>
      </dgm:prSet>
      <dgm:spPr/>
    </dgm:pt>
    <dgm:pt modelId="{C9A896DD-F64B-448E-914A-35E994DA3D15}" type="pres">
      <dgm:prSet presAssocID="{CD13F983-DAE4-4CCF-8F6E-81F163508A92}" presName="node" presStyleLbl="node1" presStyleIdx="0" presStyleCnt="4" custScaleX="115379" custScaleY="115379">
        <dgm:presLayoutVars>
          <dgm:bulletEnabled val="1"/>
        </dgm:presLayoutVars>
      </dgm:prSet>
      <dgm:spPr/>
    </dgm:pt>
    <dgm:pt modelId="{EE9FEB20-2253-4497-8192-25CF03F62CA1}" type="pres">
      <dgm:prSet presAssocID="{F9AB9867-3C97-4313-A3A3-D3E1F452CAD7}" presName="sibTrans" presStyleLbl="sibTrans2D1" presStyleIdx="0" presStyleCnt="4"/>
      <dgm:spPr/>
    </dgm:pt>
    <dgm:pt modelId="{D4DA6952-AD0E-4EC0-BBF0-370AB2918780}" type="pres">
      <dgm:prSet presAssocID="{F9AB9867-3C97-4313-A3A3-D3E1F452CAD7}" presName="connectorText" presStyleLbl="sibTrans2D1" presStyleIdx="0" presStyleCnt="4"/>
      <dgm:spPr/>
    </dgm:pt>
    <dgm:pt modelId="{E1AD8839-90C5-40C2-AD76-B48E16581AA3}" type="pres">
      <dgm:prSet presAssocID="{ED1E895D-2D38-42D9-9B60-82EBFFF36DE5}" presName="node" presStyleLbl="node1" presStyleIdx="1" presStyleCnt="4" custScaleX="124147" custScaleY="115379">
        <dgm:presLayoutVars>
          <dgm:bulletEnabled val="1"/>
        </dgm:presLayoutVars>
      </dgm:prSet>
      <dgm:spPr/>
    </dgm:pt>
    <dgm:pt modelId="{0DA81813-BD78-4567-9699-7D8E644AF41A}" type="pres">
      <dgm:prSet presAssocID="{616911EC-8D23-4939-94BE-6AA772374C23}" presName="sibTrans" presStyleLbl="sibTrans2D1" presStyleIdx="1" presStyleCnt="4"/>
      <dgm:spPr/>
    </dgm:pt>
    <dgm:pt modelId="{E33ECEB9-8BB7-463D-A98E-06C181F51A4D}" type="pres">
      <dgm:prSet presAssocID="{616911EC-8D23-4939-94BE-6AA772374C23}" presName="connectorText" presStyleLbl="sibTrans2D1" presStyleIdx="1" presStyleCnt="4"/>
      <dgm:spPr/>
    </dgm:pt>
    <dgm:pt modelId="{BAD608B0-7333-46A4-9AF3-F2C1A131EF0F}" type="pres">
      <dgm:prSet presAssocID="{C272EC54-AB66-41F5-9A0F-88D630701409}" presName="node" presStyleLbl="node1" presStyleIdx="2" presStyleCnt="4" custScaleX="115379" custScaleY="115379">
        <dgm:presLayoutVars>
          <dgm:bulletEnabled val="1"/>
        </dgm:presLayoutVars>
      </dgm:prSet>
      <dgm:spPr/>
    </dgm:pt>
    <dgm:pt modelId="{1300394E-ADC1-4E4A-B491-8FE05901B52D}" type="pres">
      <dgm:prSet presAssocID="{6BA72EBE-E352-4506-B0CC-4918396F0156}" presName="sibTrans" presStyleLbl="sibTrans2D1" presStyleIdx="2" presStyleCnt="4"/>
      <dgm:spPr/>
    </dgm:pt>
    <dgm:pt modelId="{F91D4B60-41DB-4D71-868D-E8E8B3A891A5}" type="pres">
      <dgm:prSet presAssocID="{6BA72EBE-E352-4506-B0CC-4918396F0156}" presName="connectorText" presStyleLbl="sibTrans2D1" presStyleIdx="2" presStyleCnt="4"/>
      <dgm:spPr/>
    </dgm:pt>
    <dgm:pt modelId="{DE7FCF40-9ABF-40FE-91CA-D01303E4AEFA}" type="pres">
      <dgm:prSet presAssocID="{4A4D59DC-ED41-4F87-AE18-22CA3100C581}" presName="node" presStyleLbl="node1" presStyleIdx="3" presStyleCnt="4" custScaleX="115379" custScaleY="115379">
        <dgm:presLayoutVars>
          <dgm:bulletEnabled val="1"/>
        </dgm:presLayoutVars>
      </dgm:prSet>
      <dgm:spPr/>
    </dgm:pt>
    <dgm:pt modelId="{DBB443D3-124E-47CB-84B5-A93294FF9A27}" type="pres">
      <dgm:prSet presAssocID="{5762FB4C-5113-47C2-A8FF-9ED39CDF576F}" presName="sibTrans" presStyleLbl="sibTrans2D1" presStyleIdx="3" presStyleCnt="4"/>
      <dgm:spPr/>
    </dgm:pt>
    <dgm:pt modelId="{DA1B86F3-FCA2-4872-9AA9-44A9EB104B33}" type="pres">
      <dgm:prSet presAssocID="{5762FB4C-5113-47C2-A8FF-9ED39CDF576F}" presName="connectorText" presStyleLbl="sibTrans2D1" presStyleIdx="3" presStyleCnt="4"/>
      <dgm:spPr/>
    </dgm:pt>
  </dgm:ptLst>
  <dgm:cxnLst>
    <dgm:cxn modelId="{B4455D07-3AAB-4694-BADB-98F0700F73A2}" type="presOf" srcId="{4A4D59DC-ED41-4F87-AE18-22CA3100C581}" destId="{DE7FCF40-9ABF-40FE-91CA-D01303E4AEFA}" srcOrd="0" destOrd="0" presId="urn:microsoft.com/office/officeart/2005/8/layout/cycle2"/>
    <dgm:cxn modelId="{6CF34B1F-5B62-4218-B4A0-336915223458}" type="presOf" srcId="{5762FB4C-5113-47C2-A8FF-9ED39CDF576F}" destId="{DA1B86F3-FCA2-4872-9AA9-44A9EB104B33}" srcOrd="1" destOrd="0" presId="urn:microsoft.com/office/officeart/2005/8/layout/cycle2"/>
    <dgm:cxn modelId="{F0FE0128-831D-4482-AA4A-B091C5BB5F80}" type="presOf" srcId="{ED1E895D-2D38-42D9-9B60-82EBFFF36DE5}" destId="{E1AD8839-90C5-40C2-AD76-B48E16581AA3}" srcOrd="0" destOrd="0" presId="urn:microsoft.com/office/officeart/2005/8/layout/cycle2"/>
    <dgm:cxn modelId="{1EABE83E-1776-4C74-A1E4-7156330BE3DB}" type="presOf" srcId="{13815928-C4CF-450F-ACF1-EEDBDFCE523C}" destId="{53996EA2-8EEE-4664-915F-0B3CDF028966}" srcOrd="0" destOrd="0" presId="urn:microsoft.com/office/officeart/2005/8/layout/cycle2"/>
    <dgm:cxn modelId="{236B244F-EFD2-4971-A71F-01104455915D}" type="presOf" srcId="{6BA72EBE-E352-4506-B0CC-4918396F0156}" destId="{1300394E-ADC1-4E4A-B491-8FE05901B52D}" srcOrd="0" destOrd="0" presId="urn:microsoft.com/office/officeart/2005/8/layout/cycle2"/>
    <dgm:cxn modelId="{4D158351-A0A0-466F-A996-901AC632838C}" srcId="{13815928-C4CF-450F-ACF1-EEDBDFCE523C}" destId="{C272EC54-AB66-41F5-9A0F-88D630701409}" srcOrd="2" destOrd="0" parTransId="{FD7F4AD4-7376-4E0D-AB14-1E9620B838F9}" sibTransId="{6BA72EBE-E352-4506-B0CC-4918396F0156}"/>
    <dgm:cxn modelId="{74A73C5A-228A-46DE-ABFD-4035A9186834}" type="presOf" srcId="{F9AB9867-3C97-4313-A3A3-D3E1F452CAD7}" destId="{D4DA6952-AD0E-4EC0-BBF0-370AB2918780}" srcOrd="1" destOrd="0" presId="urn:microsoft.com/office/officeart/2005/8/layout/cycle2"/>
    <dgm:cxn modelId="{7C00A57E-A22A-4479-B68C-356B1FD62CFE}" type="presOf" srcId="{616911EC-8D23-4939-94BE-6AA772374C23}" destId="{E33ECEB9-8BB7-463D-A98E-06C181F51A4D}" srcOrd="1" destOrd="0" presId="urn:microsoft.com/office/officeart/2005/8/layout/cycle2"/>
    <dgm:cxn modelId="{DC6A978F-B493-49B2-A8F8-A7965D9FA0AA}" srcId="{13815928-C4CF-450F-ACF1-EEDBDFCE523C}" destId="{CD13F983-DAE4-4CCF-8F6E-81F163508A92}" srcOrd="0" destOrd="0" parTransId="{380623BD-8AB8-465D-91B1-425A2903EC96}" sibTransId="{F9AB9867-3C97-4313-A3A3-D3E1F452CAD7}"/>
    <dgm:cxn modelId="{91077998-D6AE-4C61-9D53-93854C5A8032}" type="presOf" srcId="{F9AB9867-3C97-4313-A3A3-D3E1F452CAD7}" destId="{EE9FEB20-2253-4497-8192-25CF03F62CA1}" srcOrd="0" destOrd="0" presId="urn:microsoft.com/office/officeart/2005/8/layout/cycle2"/>
    <dgm:cxn modelId="{D45C5B9A-62CA-4AA0-91A4-0F3562E9C4C7}" srcId="{13815928-C4CF-450F-ACF1-EEDBDFCE523C}" destId="{ED1E895D-2D38-42D9-9B60-82EBFFF36DE5}" srcOrd="1" destOrd="0" parTransId="{4AAED564-5E17-4CBC-9D83-DE455E13BB29}" sibTransId="{616911EC-8D23-4939-94BE-6AA772374C23}"/>
    <dgm:cxn modelId="{C9A3E2AE-4B16-4BC6-A019-05C937C17BD6}" type="presOf" srcId="{6BA72EBE-E352-4506-B0CC-4918396F0156}" destId="{F91D4B60-41DB-4D71-868D-E8E8B3A891A5}" srcOrd="1" destOrd="0" presId="urn:microsoft.com/office/officeart/2005/8/layout/cycle2"/>
    <dgm:cxn modelId="{606ACBC4-93D4-4A0D-B9EE-763860B03055}" srcId="{13815928-C4CF-450F-ACF1-EEDBDFCE523C}" destId="{4A4D59DC-ED41-4F87-AE18-22CA3100C581}" srcOrd="3" destOrd="0" parTransId="{5F2C8BFD-4992-44F0-8529-05E46306FCC2}" sibTransId="{5762FB4C-5113-47C2-A8FF-9ED39CDF576F}"/>
    <dgm:cxn modelId="{0E90EACC-2F29-4048-9E28-F35CDF36295C}" type="presOf" srcId="{C272EC54-AB66-41F5-9A0F-88D630701409}" destId="{BAD608B0-7333-46A4-9AF3-F2C1A131EF0F}" srcOrd="0" destOrd="0" presId="urn:microsoft.com/office/officeart/2005/8/layout/cycle2"/>
    <dgm:cxn modelId="{F6770ECE-85FC-4173-ABB9-0EA8EEF32CF9}" type="presOf" srcId="{CD13F983-DAE4-4CCF-8F6E-81F163508A92}" destId="{C9A896DD-F64B-448E-914A-35E994DA3D15}" srcOrd="0" destOrd="0" presId="urn:microsoft.com/office/officeart/2005/8/layout/cycle2"/>
    <dgm:cxn modelId="{5E1D9BDF-2D99-44A9-9371-915BEC60AF90}" type="presOf" srcId="{616911EC-8D23-4939-94BE-6AA772374C23}" destId="{0DA81813-BD78-4567-9699-7D8E644AF41A}" srcOrd="0" destOrd="0" presId="urn:microsoft.com/office/officeart/2005/8/layout/cycle2"/>
    <dgm:cxn modelId="{9CDC60E7-5C6B-4393-A496-6FE5DFF5AB8B}" type="presOf" srcId="{5762FB4C-5113-47C2-A8FF-9ED39CDF576F}" destId="{DBB443D3-124E-47CB-84B5-A93294FF9A27}" srcOrd="0" destOrd="0" presId="urn:microsoft.com/office/officeart/2005/8/layout/cycle2"/>
    <dgm:cxn modelId="{F1597FEB-527F-4A14-AA13-426B0685E4E8}" type="presParOf" srcId="{53996EA2-8EEE-4664-915F-0B3CDF028966}" destId="{C9A896DD-F64B-448E-914A-35E994DA3D15}" srcOrd="0" destOrd="0" presId="urn:microsoft.com/office/officeart/2005/8/layout/cycle2"/>
    <dgm:cxn modelId="{0319EF71-F850-4AE2-8909-31FA85812C74}" type="presParOf" srcId="{53996EA2-8EEE-4664-915F-0B3CDF028966}" destId="{EE9FEB20-2253-4497-8192-25CF03F62CA1}" srcOrd="1" destOrd="0" presId="urn:microsoft.com/office/officeart/2005/8/layout/cycle2"/>
    <dgm:cxn modelId="{26170172-7369-4B45-BA79-35BED5877A3A}" type="presParOf" srcId="{EE9FEB20-2253-4497-8192-25CF03F62CA1}" destId="{D4DA6952-AD0E-4EC0-BBF0-370AB2918780}" srcOrd="0" destOrd="0" presId="urn:microsoft.com/office/officeart/2005/8/layout/cycle2"/>
    <dgm:cxn modelId="{7337E1B7-40D9-4477-B14F-2A69C522845F}" type="presParOf" srcId="{53996EA2-8EEE-4664-915F-0B3CDF028966}" destId="{E1AD8839-90C5-40C2-AD76-B48E16581AA3}" srcOrd="2" destOrd="0" presId="urn:microsoft.com/office/officeart/2005/8/layout/cycle2"/>
    <dgm:cxn modelId="{9BCC284E-6DDF-4AF5-B0EA-556B35AF1243}" type="presParOf" srcId="{53996EA2-8EEE-4664-915F-0B3CDF028966}" destId="{0DA81813-BD78-4567-9699-7D8E644AF41A}" srcOrd="3" destOrd="0" presId="urn:microsoft.com/office/officeart/2005/8/layout/cycle2"/>
    <dgm:cxn modelId="{88A78F28-FA9D-4BA9-8680-3E2940FBB13B}" type="presParOf" srcId="{0DA81813-BD78-4567-9699-7D8E644AF41A}" destId="{E33ECEB9-8BB7-463D-A98E-06C181F51A4D}" srcOrd="0" destOrd="0" presId="urn:microsoft.com/office/officeart/2005/8/layout/cycle2"/>
    <dgm:cxn modelId="{4CA97A61-DCEA-4636-8B5C-473559A06136}" type="presParOf" srcId="{53996EA2-8EEE-4664-915F-0B3CDF028966}" destId="{BAD608B0-7333-46A4-9AF3-F2C1A131EF0F}" srcOrd="4" destOrd="0" presId="urn:microsoft.com/office/officeart/2005/8/layout/cycle2"/>
    <dgm:cxn modelId="{5EDE62E3-DE31-400E-84C3-52149ACE4A54}" type="presParOf" srcId="{53996EA2-8EEE-4664-915F-0B3CDF028966}" destId="{1300394E-ADC1-4E4A-B491-8FE05901B52D}" srcOrd="5" destOrd="0" presId="urn:microsoft.com/office/officeart/2005/8/layout/cycle2"/>
    <dgm:cxn modelId="{F98B209E-2DEE-4B51-BDD3-C779933B6B9E}" type="presParOf" srcId="{1300394E-ADC1-4E4A-B491-8FE05901B52D}" destId="{F91D4B60-41DB-4D71-868D-E8E8B3A891A5}" srcOrd="0" destOrd="0" presId="urn:microsoft.com/office/officeart/2005/8/layout/cycle2"/>
    <dgm:cxn modelId="{106AAE7A-D5D5-449D-9A66-39A1C04BA3A4}" type="presParOf" srcId="{53996EA2-8EEE-4664-915F-0B3CDF028966}" destId="{DE7FCF40-9ABF-40FE-91CA-D01303E4AEFA}" srcOrd="6" destOrd="0" presId="urn:microsoft.com/office/officeart/2005/8/layout/cycle2"/>
    <dgm:cxn modelId="{A58DC7B1-215C-4021-B5B5-C4B1AC14236C}" type="presParOf" srcId="{53996EA2-8EEE-4664-915F-0B3CDF028966}" destId="{DBB443D3-124E-47CB-84B5-A93294FF9A27}" srcOrd="7" destOrd="0" presId="urn:microsoft.com/office/officeart/2005/8/layout/cycle2"/>
    <dgm:cxn modelId="{B55FDA77-39C7-47E0-9600-5624A755782A}" type="presParOf" srcId="{DBB443D3-124E-47CB-84B5-A93294FF9A27}" destId="{DA1B86F3-FCA2-4872-9AA9-44A9EB104B3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896DD-F64B-448E-914A-35E994DA3D15}">
      <dsp:nvSpPr>
        <dsp:cNvPr id="0" name=""/>
        <dsp:cNvSpPr/>
      </dsp:nvSpPr>
      <dsp:spPr>
        <a:xfrm>
          <a:off x="2134760" y="-113789"/>
          <a:ext cx="1718899" cy="17188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specifika regionu</a:t>
          </a:r>
        </a:p>
      </dsp:txBody>
      <dsp:txXfrm>
        <a:off x="2386487" y="137938"/>
        <a:ext cx="1215445" cy="1215445"/>
      </dsp:txXfrm>
    </dsp:sp>
    <dsp:sp modelId="{EE9FEB20-2253-4497-8192-25CF03F62CA1}">
      <dsp:nvSpPr>
        <dsp:cNvPr id="0" name=""/>
        <dsp:cNvSpPr/>
      </dsp:nvSpPr>
      <dsp:spPr>
        <a:xfrm rot="2700000">
          <a:off x="3639892" y="1268997"/>
          <a:ext cx="258111" cy="502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>
        <a:off x="3651232" y="1342180"/>
        <a:ext cx="180678" cy="301682"/>
      </dsp:txXfrm>
    </dsp:sp>
    <dsp:sp modelId="{E1AD8839-90C5-40C2-AD76-B48E16581AA3}">
      <dsp:nvSpPr>
        <dsp:cNvPr id="0" name=""/>
        <dsp:cNvSpPr/>
      </dsp:nvSpPr>
      <dsp:spPr>
        <a:xfrm>
          <a:off x="3651080" y="1467843"/>
          <a:ext cx="1849524" cy="17188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struktura regionu</a:t>
          </a:r>
        </a:p>
      </dsp:txBody>
      <dsp:txXfrm>
        <a:off x="3921937" y="1719570"/>
        <a:ext cx="1307810" cy="1215445"/>
      </dsp:txXfrm>
    </dsp:sp>
    <dsp:sp modelId="{0DA81813-BD78-4567-9699-7D8E644AF41A}">
      <dsp:nvSpPr>
        <dsp:cNvPr id="0" name=""/>
        <dsp:cNvSpPr/>
      </dsp:nvSpPr>
      <dsp:spPr>
        <a:xfrm rot="8100000">
          <a:off x="3650223" y="2872454"/>
          <a:ext cx="258111" cy="502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 rot="10800000">
        <a:off x="3716316" y="2945637"/>
        <a:ext cx="180678" cy="301682"/>
      </dsp:txXfrm>
    </dsp:sp>
    <dsp:sp modelId="{BAD608B0-7333-46A4-9AF3-F2C1A131EF0F}">
      <dsp:nvSpPr>
        <dsp:cNvPr id="0" name=""/>
        <dsp:cNvSpPr/>
      </dsp:nvSpPr>
      <dsp:spPr>
        <a:xfrm>
          <a:off x="2134760" y="3049475"/>
          <a:ext cx="1718899" cy="17188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regionální problémy</a:t>
          </a:r>
        </a:p>
      </dsp:txBody>
      <dsp:txXfrm>
        <a:off x="2386487" y="3301202"/>
        <a:ext cx="1215445" cy="1215445"/>
      </dsp:txXfrm>
    </dsp:sp>
    <dsp:sp modelId="{1300394E-ADC1-4E4A-B491-8FE05901B52D}">
      <dsp:nvSpPr>
        <dsp:cNvPr id="0" name=""/>
        <dsp:cNvSpPr/>
      </dsp:nvSpPr>
      <dsp:spPr>
        <a:xfrm rot="13500000">
          <a:off x="2071651" y="2872200"/>
          <a:ext cx="274469" cy="502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 rot="10800000">
        <a:off x="2141933" y="3001872"/>
        <a:ext cx="192128" cy="301682"/>
      </dsp:txXfrm>
    </dsp:sp>
    <dsp:sp modelId="{DE7FCF40-9ABF-40FE-91CA-D01303E4AEFA}">
      <dsp:nvSpPr>
        <dsp:cNvPr id="0" name=""/>
        <dsp:cNvSpPr/>
      </dsp:nvSpPr>
      <dsp:spPr>
        <a:xfrm>
          <a:off x="553127" y="1467843"/>
          <a:ext cx="1718899" cy="17188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regionální rozdíly</a:t>
          </a:r>
        </a:p>
      </dsp:txBody>
      <dsp:txXfrm>
        <a:off x="804854" y="1719570"/>
        <a:ext cx="1215445" cy="1215445"/>
      </dsp:txXfrm>
    </dsp:sp>
    <dsp:sp modelId="{DBB443D3-124E-47CB-84B5-A93294FF9A27}">
      <dsp:nvSpPr>
        <dsp:cNvPr id="0" name=""/>
        <dsp:cNvSpPr/>
      </dsp:nvSpPr>
      <dsp:spPr>
        <a:xfrm rot="18900000">
          <a:off x="2060666" y="1290568"/>
          <a:ext cx="274469" cy="502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>
        <a:off x="2072725" y="1420240"/>
        <a:ext cx="192128" cy="301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E47221B-3450-4466-A490-E0EC82BBA5EB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5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4377-41EB-4267-BF49-9DB0F1D83DFE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FF524A7-38CD-4D49-91CB-B0844414D8F7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8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6B4A-86B3-4DA3-9C9C-71D49B7F04AD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48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7EB643B-0454-4492-B9F7-BEFAFA1F51F7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19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0993-7390-4AE7-B6CA-C7AEAB9DA5EB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9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9E71-072F-4868-8C44-601CACDE2AA7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49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5F17-7208-4B0B-B933-C1C2DDA429D1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4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5755-A11E-4DD3-8D04-6E321D95181A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8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9AF7116-B6F3-45F3-AD26-FEE9DBB79F5E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550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0B51-9898-4F5C-89CC-67E924DFB987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5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468A518-ADFF-4A02-9C02-448EC94B65A2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670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Regionální ekonomika a politika</a:t>
            </a:r>
            <a:endParaRPr lang="en-US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Doc. Ing. Kamila Turečková, Ph.D., MBA</a:t>
            </a:r>
            <a:endParaRPr lang="en-US" sz="2800" dirty="0"/>
          </a:p>
        </p:txBody>
      </p:sp>
      <p:pic>
        <p:nvPicPr>
          <p:cNvPr id="4" name="Picture 2" descr="Slezská univerzita v Opav&amp;ecaron;, Obchodn&amp;ecaron; podnikatelská fakulta v Karvin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67" y="636971"/>
            <a:ext cx="3024336" cy="93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581191" y="3523129"/>
            <a:ext cx="10993546" cy="27673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8CB64A">
                    <a:lumMod val="40000"/>
                    <a:lumOff val="6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cs-CZ" sz="7700" b="0" i="0" u="none" strike="noStrike" kern="1200" cap="all" spc="0" normalizeH="0" baseline="0" noProof="0" dirty="0">
                <a:ln>
                  <a:noFill/>
                </a:ln>
                <a:solidFill>
                  <a:srgbClr val="8CB64A">
                    <a:lumMod val="40000"/>
                    <a:lumOff val="6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5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cs-CZ" sz="2800" b="0" i="0" u="none" strike="noStrike" kern="1200" cap="all" spc="0" normalizeH="0" baseline="0" noProof="0" dirty="0">
              <a:ln>
                <a:noFill/>
              </a:ln>
              <a:solidFill>
                <a:srgbClr val="8CB64A">
                  <a:lumMod val="40000"/>
                  <a:lumOff val="6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cs-CZ" sz="6900" b="0" i="0" u="none" strike="noStrike" kern="1200" cap="all" spc="0" normalizeH="0" baseline="0" noProof="0" dirty="0">
                <a:ln>
                  <a:noFill/>
                </a:ln>
                <a:solidFill>
                  <a:srgbClr val="8CB64A">
                    <a:lumMod val="20000"/>
                    <a:lumOff val="8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Regionální rozdíly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cs-CZ" sz="6900" b="0" i="0" u="none" strike="noStrike" kern="1200" cap="all" spc="0" normalizeH="0" baseline="0" noProof="0" dirty="0">
                <a:ln>
                  <a:noFill/>
                </a:ln>
                <a:solidFill>
                  <a:srgbClr val="8CB64A">
                    <a:lumMod val="20000"/>
                    <a:lumOff val="8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regionální PROBLEMY</a:t>
            </a:r>
            <a:endParaRPr kumimoji="0" lang="en-US" sz="6900" b="0" i="0" u="none" strike="noStrike" kern="1200" cap="all" spc="0" normalizeH="0" baseline="0" noProof="0" dirty="0">
              <a:ln>
                <a:noFill/>
              </a:ln>
              <a:solidFill>
                <a:srgbClr val="8CB64A">
                  <a:lumMod val="20000"/>
                  <a:lumOff val="8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66658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66658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53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2910" y="510568"/>
            <a:ext cx="11029616" cy="1013800"/>
          </a:xfrm>
        </p:spPr>
        <p:txBody>
          <a:bodyPr>
            <a:normAutofit/>
          </a:bodyPr>
          <a:lstStyle/>
          <a:p>
            <a:r>
              <a:rPr lang="cs-CZ" sz="3600" b="1" dirty="0"/>
              <a:t>Regionální problémy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3410" y="1836093"/>
            <a:ext cx="6714565" cy="1947013"/>
          </a:xfrm>
        </p:spPr>
        <p:txBody>
          <a:bodyPr>
            <a:normAutofit/>
          </a:bodyPr>
          <a:lstStyle/>
          <a:p>
            <a:r>
              <a:rPr lang="cs-CZ" sz="2400" dirty="0"/>
              <a:t>jsou odrazem </a:t>
            </a:r>
            <a:r>
              <a:rPr lang="cs-CZ" sz="2400" b="1" dirty="0"/>
              <a:t>nežádoucí rozdílnosti regionů </a:t>
            </a:r>
            <a:r>
              <a:rPr lang="cs-CZ" sz="2400" dirty="0"/>
              <a:t>a jejich existence vyžaduje aktivizaci institucí působících v regionální rozvoji (zejména regionální politiky) s cílem tyto regionální problémy omezit nebo odstranit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622DF339-3D34-4D2D-A15A-B483AA384BC4}"/>
              </a:ext>
            </a:extLst>
          </p:cNvPr>
          <p:cNvSpPr txBox="1">
            <a:spLocks/>
          </p:cNvSpPr>
          <p:nvPr/>
        </p:nvSpPr>
        <p:spPr>
          <a:xfrm>
            <a:off x="7189694" y="2276876"/>
            <a:ext cx="5002306" cy="45811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/>
              <a:t>příčinné faktory regionálních problémů </a:t>
            </a:r>
            <a:r>
              <a:rPr lang="cs-CZ" sz="2900" b="1" dirty="0"/>
              <a:t>(ekonomické nebo neekonomické povahy) :</a:t>
            </a:r>
            <a:endParaRPr lang="cs-CZ" sz="29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900" dirty="0"/>
              <a:t>nízká mobilita pracovní síly a kapitálu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900" dirty="0"/>
              <a:t>rozdílnost v cenách a mzdách (+ jejich rigidita)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900" dirty="0"/>
              <a:t>geografické faktory (odlehlost, nedostatečné přírodní zdroje)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900" dirty="0"/>
              <a:t>nevyhovující ekonomická struktura regionu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900" dirty="0"/>
              <a:t>institucionální faktor (přílišná centralizace)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900" dirty="0"/>
              <a:t>psychologické faktory (stigmatizace míst, špatná pověst a image)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900" dirty="0"/>
              <a:t>environmentální faktory (znečištění)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900" dirty="0"/>
              <a:t>demografická situace (věková pyramida, vzdělanostní úroveň, imigrace/emigrace)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900" dirty="0"/>
              <a:t>regionální diference v inovacích, investicích, infrastruktuře …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900" dirty="0"/>
              <a:t>regionální diference v přístupu ke službách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900" dirty="0"/>
              <a:t>aj.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18C7758-FBF4-4F47-9C2D-F6ADB5A4C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717" y="3783106"/>
            <a:ext cx="4610386" cy="307489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4C13F27-2A34-4097-92AE-1CFC3AB9D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214" y="0"/>
            <a:ext cx="4106998" cy="213564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A50A7E7B-3B6B-4C31-A9EF-BAEDF2B94D65}"/>
              </a:ext>
            </a:extLst>
          </p:cNvPr>
          <p:cNvSpPr/>
          <p:nvPr/>
        </p:nvSpPr>
        <p:spPr>
          <a:xfrm>
            <a:off x="6567219" y="0"/>
            <a:ext cx="2727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MAPA ZÁSOB VODY, 2017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7F45A34-9509-49EF-8E0F-7CECA4EF5004}"/>
              </a:ext>
            </a:extLst>
          </p:cNvPr>
          <p:cNvSpPr txBox="1"/>
          <p:nvPr/>
        </p:nvSpPr>
        <p:spPr>
          <a:xfrm>
            <a:off x="19443" y="3886434"/>
            <a:ext cx="2123122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Intenzita vnímání regionálních problémů a jejich identifikace závisí na čase, daném místě, kultuře, zvyklostech, celospolečenských prioritách apod.</a:t>
            </a:r>
          </a:p>
        </p:txBody>
      </p:sp>
    </p:spTree>
    <p:extLst>
      <p:ext uri="{BB962C8B-B14F-4D97-AF65-F5344CB8AC3E}">
        <p14:creationId xmlns:p14="http://schemas.microsoft.com/office/powerpoint/2010/main" val="1812912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05BD93C9-C97F-4155-B3BA-193338EE9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737" y="1942936"/>
            <a:ext cx="5551263" cy="392297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typy problémových regionů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864659"/>
            <a:ext cx="6465454" cy="4993342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8CB64A"/>
              </a:buClr>
            </a:pPr>
            <a:r>
              <a:rPr lang="cs-CZ" sz="3100" dirty="0">
                <a:solidFill>
                  <a:prstClr val="black"/>
                </a:solidFill>
              </a:rPr>
              <a:t>z pohledu koncentrace regionálních problémů rozlišujeme 4 hlavní typy tzv. problémových regionů:</a:t>
            </a:r>
          </a:p>
          <a:p>
            <a:pPr marL="838350" lvl="1" indent="-514350">
              <a:buClr>
                <a:srgbClr val="8CB64A"/>
              </a:buClr>
              <a:buFont typeface="+mj-lt"/>
              <a:buAutoNum type="arabicPeriod"/>
            </a:pPr>
            <a:r>
              <a:rPr lang="cs-CZ" sz="2800" b="1" dirty="0">
                <a:solidFill>
                  <a:prstClr val="black"/>
                </a:solidFill>
              </a:rPr>
              <a:t>regiony nedostatečně vybavené přírodními zdroji </a:t>
            </a:r>
            <a:r>
              <a:rPr lang="cs-CZ" sz="2800" dirty="0">
                <a:solidFill>
                  <a:prstClr val="black"/>
                </a:solidFill>
              </a:rPr>
              <a:t>charakteristické nepříznivými přírodními podmínkami</a:t>
            </a:r>
          </a:p>
          <a:p>
            <a:pPr marL="838350" lvl="1" indent="-514350">
              <a:buClr>
                <a:srgbClr val="8CB64A"/>
              </a:buClr>
              <a:buFont typeface="+mj-lt"/>
              <a:buAutoNum type="arabicPeriod"/>
            </a:pPr>
            <a:r>
              <a:rPr lang="cs-CZ" sz="2800" b="1" dirty="0">
                <a:solidFill>
                  <a:prstClr val="black"/>
                </a:solidFill>
              </a:rPr>
              <a:t>regiony s nedostatečným využitím vlastních zdrojů</a:t>
            </a:r>
            <a:r>
              <a:rPr lang="cs-CZ" sz="2800" dirty="0">
                <a:solidFill>
                  <a:prstClr val="black"/>
                </a:solidFill>
              </a:rPr>
              <a:t>, kdy nízké využití vlastních zdrojů je podmíněno nedostatkem kapitálu</a:t>
            </a:r>
          </a:p>
          <a:p>
            <a:pPr marL="838350" lvl="1" indent="-514350">
              <a:buClr>
                <a:srgbClr val="8CB64A"/>
              </a:buClr>
              <a:buFont typeface="+mj-lt"/>
              <a:buAutoNum type="arabicPeriod"/>
            </a:pPr>
            <a:r>
              <a:rPr lang="cs-CZ" sz="2800" b="1" dirty="0">
                <a:solidFill>
                  <a:prstClr val="black"/>
                </a:solidFill>
              </a:rPr>
              <a:t>regiony se stagnujícími, upadajícími základními odvětvími</a:t>
            </a:r>
            <a:r>
              <a:rPr lang="cs-CZ" sz="2800" dirty="0">
                <a:solidFill>
                  <a:prstClr val="black"/>
                </a:solidFill>
              </a:rPr>
              <a:t>, které v minulosti patřily k vyspělým, avšak změnou ve struktuře poptávky zaznamenali stagnaci či úpadek tradičních odvětví (těžba uhlí, energetika, hutnictví, textilní výroba, strojírenství apod.)</a:t>
            </a:r>
          </a:p>
          <a:p>
            <a:pPr marL="838350" lvl="1" indent="-514350">
              <a:buClr>
                <a:srgbClr val="8CB64A"/>
              </a:buClr>
              <a:buFont typeface="+mj-lt"/>
              <a:buAutoNum type="arabicPeriod"/>
            </a:pPr>
            <a:r>
              <a:rPr lang="cs-CZ" sz="2800" b="1" dirty="0">
                <a:solidFill>
                  <a:prstClr val="black"/>
                </a:solidFill>
              </a:rPr>
              <a:t>hospodářsky slabé regiony</a:t>
            </a:r>
            <a:r>
              <a:rPr lang="cs-CZ" sz="2800" dirty="0">
                <a:solidFill>
                  <a:prstClr val="black"/>
                </a:solidFill>
              </a:rPr>
              <a:t> (regiony s podprůměrnou ekonomickou výkonností)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CB64A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CB64A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5C29DD9-115E-4ED3-865B-CDDBAECF9BFB}"/>
              </a:ext>
            </a:extLst>
          </p:cNvPr>
          <p:cNvSpPr/>
          <p:nvPr/>
        </p:nvSpPr>
        <p:spPr>
          <a:xfrm>
            <a:off x="6728378" y="5998096"/>
            <a:ext cx="538294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/>
              <a:t>„problémový region“ je relativní pojem charakteristický svou dynamikou v prostoru a čase</a:t>
            </a:r>
          </a:p>
        </p:txBody>
      </p:sp>
    </p:spTree>
    <p:extLst>
      <p:ext uri="{BB962C8B-B14F-4D97-AF65-F5344CB8AC3E}">
        <p14:creationId xmlns:p14="http://schemas.microsoft.com/office/powerpoint/2010/main" val="160029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Regionální disparity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9976" y="1837765"/>
            <a:ext cx="11600330" cy="4867835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8CB64A"/>
              </a:buClr>
            </a:pPr>
            <a:r>
              <a:rPr lang="cs-CZ" sz="2800" dirty="0">
                <a:solidFill>
                  <a:prstClr val="black"/>
                </a:solidFill>
              </a:rPr>
              <a:t>rozumíme jí </a:t>
            </a:r>
            <a:r>
              <a:rPr lang="cs-CZ" sz="2800" b="1" dirty="0">
                <a:solidFill>
                  <a:prstClr val="black"/>
                </a:solidFill>
              </a:rPr>
              <a:t>územní</a:t>
            </a:r>
            <a:r>
              <a:rPr lang="cs-CZ" sz="2800" dirty="0">
                <a:solidFill>
                  <a:prstClr val="black"/>
                </a:solidFill>
              </a:rPr>
              <a:t> nerovnost, rozdílnost či nepoměr ekonomických, sociálních, teritoriálních nebo jiných jevů, které jsou výsledkem vývoje reálně fungující ekonomiky. Mohou být:</a:t>
            </a:r>
          </a:p>
          <a:p>
            <a:pPr lvl="1">
              <a:buClr>
                <a:srgbClr val="8CB64A"/>
              </a:buClr>
            </a:pPr>
            <a:r>
              <a:rPr lang="cs-CZ" sz="2600" dirty="0">
                <a:solidFill>
                  <a:prstClr val="black"/>
                </a:solidFill>
              </a:rPr>
              <a:t>pozitivní - podporovány a prohlubovány (přispívají ke konkurenční výhodě regionu)</a:t>
            </a:r>
          </a:p>
          <a:p>
            <a:pPr lvl="1">
              <a:buClr>
                <a:srgbClr val="8CB64A"/>
              </a:buClr>
            </a:pPr>
            <a:r>
              <a:rPr lang="cs-CZ" sz="2600" dirty="0">
                <a:solidFill>
                  <a:prstClr val="black"/>
                </a:solidFill>
              </a:rPr>
              <a:t>negativní - omezovány a potlačovány (jsou zdroje zranitelnosti regionu a vedou k </a:t>
            </a:r>
            <a:r>
              <a:rPr lang="cs-CZ" sz="2600" b="1" dirty="0">
                <a:solidFill>
                  <a:prstClr val="black"/>
                </a:solidFill>
              </a:rPr>
              <a:t>polarizaci regionů</a:t>
            </a:r>
            <a:r>
              <a:rPr lang="cs-CZ" sz="2600" dirty="0">
                <a:solidFill>
                  <a:prstClr val="black"/>
                </a:solidFill>
              </a:rPr>
              <a:t>)</a:t>
            </a:r>
          </a:p>
          <a:p>
            <a:r>
              <a:rPr lang="cs-CZ" sz="2800" b="1" dirty="0">
                <a:solidFill>
                  <a:schemeClr val="tx1"/>
                </a:solidFill>
              </a:rPr>
              <a:t>regionální disparity </a:t>
            </a:r>
            <a:r>
              <a:rPr lang="cs-CZ" sz="2800" dirty="0">
                <a:solidFill>
                  <a:schemeClr val="tx1"/>
                </a:solidFill>
              </a:rPr>
              <a:t>členíme na:</a:t>
            </a:r>
          </a:p>
          <a:p>
            <a:pPr lvl="1"/>
            <a:r>
              <a:rPr lang="cs-CZ" sz="2600" b="1" dirty="0">
                <a:solidFill>
                  <a:schemeClr val="tx1"/>
                </a:solidFill>
              </a:rPr>
              <a:t>ekonomické</a:t>
            </a:r>
            <a:r>
              <a:rPr lang="cs-CZ" sz="2600" dirty="0">
                <a:solidFill>
                  <a:schemeClr val="tx1"/>
                </a:solidFill>
              </a:rPr>
              <a:t> - územní nerovnosti ekonomických jevů neboli územní rozdílnosti v procesu výroby, rozdělování, směny a spotřeby užitných hodnot</a:t>
            </a:r>
          </a:p>
          <a:p>
            <a:pPr lvl="2"/>
            <a:r>
              <a:rPr lang="cs-CZ" sz="2400" dirty="0">
                <a:solidFill>
                  <a:schemeClr val="tx1"/>
                </a:solidFill>
              </a:rPr>
              <a:t>životní úroveň, ekonomický růst, trh práce, hospodářská struktura regionů, firemní struktura aj.</a:t>
            </a:r>
          </a:p>
          <a:p>
            <a:pPr lvl="1"/>
            <a:r>
              <a:rPr lang="cs-CZ" sz="2600" b="1" dirty="0">
                <a:solidFill>
                  <a:schemeClr val="tx1"/>
                </a:solidFill>
              </a:rPr>
              <a:t>sociální</a:t>
            </a:r>
            <a:r>
              <a:rPr lang="cs-CZ" sz="2600" dirty="0">
                <a:solidFill>
                  <a:schemeClr val="tx1"/>
                </a:solidFill>
              </a:rPr>
              <a:t> - územní nerovnosti sociálních jevů, které se týkají především lidské společnosti a vtahů uvnitř této společnosti</a:t>
            </a:r>
          </a:p>
          <a:p>
            <a:pPr lvl="2"/>
            <a:r>
              <a:rPr lang="cs-CZ" sz="2400" dirty="0">
                <a:solidFill>
                  <a:schemeClr val="tx1"/>
                </a:solidFill>
              </a:rPr>
              <a:t>zdraví, vzdělání, bezpečnost – kriminalita, sociální služby a péče, bydlení, kultura aj.</a:t>
            </a:r>
          </a:p>
          <a:p>
            <a:pPr lvl="1"/>
            <a:r>
              <a:rPr lang="cs-CZ" sz="2600" b="1" dirty="0">
                <a:solidFill>
                  <a:schemeClr val="tx1"/>
                </a:solidFill>
              </a:rPr>
              <a:t>teritoriální </a:t>
            </a:r>
            <a:r>
              <a:rPr lang="cs-CZ" sz="2600" dirty="0">
                <a:solidFill>
                  <a:schemeClr val="tx1"/>
                </a:solidFill>
              </a:rPr>
              <a:t>- územní nerovnosti teritoriálních jevů, které jsou spjaty zejména s příslušným územím</a:t>
            </a:r>
          </a:p>
          <a:p>
            <a:pPr lvl="2"/>
            <a:r>
              <a:rPr lang="cs-CZ" sz="2500" dirty="0">
                <a:solidFill>
                  <a:schemeClr val="tx1"/>
                </a:solidFill>
              </a:rPr>
              <a:t>přírodní zdroje (charakter přírody), životní prostředí a znečištění environmentu, srážky, sluneční svit apod.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CB64A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CB64A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312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Příčiny meziregionálních rozdílů a faktory, které je způsobují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880" y="1866174"/>
            <a:ext cx="6188202" cy="4783456"/>
          </a:xfrm>
        </p:spPr>
        <p:txBody>
          <a:bodyPr anchor="t">
            <a:normAutofit fontScale="70000" lnSpcReduction="20000"/>
          </a:bodyPr>
          <a:lstStyle/>
          <a:p>
            <a:pPr>
              <a:buClr>
                <a:srgbClr val="8CB64A"/>
              </a:buClr>
            </a:pPr>
            <a:r>
              <a:rPr lang="cs-CZ" sz="2800" b="1" dirty="0">
                <a:solidFill>
                  <a:prstClr val="black"/>
                </a:solidFill>
              </a:rPr>
              <a:t>příčiny</a:t>
            </a:r>
            <a:r>
              <a:rPr lang="cs-CZ" sz="2800" dirty="0">
                <a:solidFill>
                  <a:prstClr val="black"/>
                </a:solidFill>
              </a:rPr>
              <a:t> meziregionálních rozdílů lze rozdělit do dvou kategorií na:</a:t>
            </a:r>
          </a:p>
          <a:p>
            <a:pPr lvl="1">
              <a:buClr>
                <a:srgbClr val="8CB64A"/>
              </a:buClr>
            </a:pPr>
            <a:r>
              <a:rPr lang="cs-CZ" sz="2600" b="1" dirty="0">
                <a:solidFill>
                  <a:prstClr val="black"/>
                </a:solidFill>
              </a:rPr>
              <a:t>vnitřní (endogenní)</a:t>
            </a:r>
            <a:r>
              <a:rPr lang="cs-CZ" sz="2600" dirty="0">
                <a:solidFill>
                  <a:prstClr val="black"/>
                </a:solidFill>
              </a:rPr>
              <a:t> - pocházejí od aktérů regionálního rozvoje v daném regionu, přičemž jde o jejich chování, zvyky, motivaci, schopnosti a míru jejich využití</a:t>
            </a:r>
          </a:p>
          <a:p>
            <a:pPr lvl="1">
              <a:buClr>
                <a:srgbClr val="8CB64A"/>
              </a:buClr>
            </a:pPr>
            <a:r>
              <a:rPr lang="cs-CZ" sz="2600" b="1" dirty="0">
                <a:solidFill>
                  <a:prstClr val="black"/>
                </a:solidFill>
              </a:rPr>
              <a:t>vnější (exogenní)</a:t>
            </a:r>
            <a:r>
              <a:rPr lang="cs-CZ" sz="2600" dirty="0">
                <a:solidFill>
                  <a:prstClr val="black"/>
                </a:solidFill>
              </a:rPr>
              <a:t>- společenské podmínky a podmínky externího prostředí (fyzicko-geografické i socio-ekonomické)</a:t>
            </a:r>
          </a:p>
          <a:p>
            <a:pPr>
              <a:buClr>
                <a:srgbClr val="8CB64A"/>
              </a:buClr>
            </a:pPr>
            <a:r>
              <a:rPr lang="cs-CZ" sz="2800" b="1" dirty="0">
                <a:solidFill>
                  <a:prstClr val="black"/>
                </a:solidFill>
              </a:rPr>
              <a:t>faktory </a:t>
            </a:r>
            <a:r>
              <a:rPr lang="cs-CZ" sz="2800" dirty="0">
                <a:solidFill>
                  <a:prstClr val="black"/>
                </a:solidFill>
              </a:rPr>
              <a:t>členíme na primární a sekundární:</a:t>
            </a:r>
          </a:p>
          <a:p>
            <a:pPr lvl="1">
              <a:buClr>
                <a:srgbClr val="8CB64A"/>
              </a:buClr>
            </a:pPr>
            <a:r>
              <a:rPr lang="cs-CZ" sz="2600" b="1" dirty="0">
                <a:solidFill>
                  <a:prstClr val="black"/>
                </a:solidFill>
              </a:rPr>
              <a:t>primární</a:t>
            </a:r>
            <a:r>
              <a:rPr lang="cs-CZ" sz="2600" dirty="0">
                <a:solidFill>
                  <a:prstClr val="black"/>
                </a:solidFill>
              </a:rPr>
              <a:t> – relativně nízká mobilita kapitálu a pracovní síly, geografické faktory, ekonomická struktura regionů aj.</a:t>
            </a:r>
          </a:p>
          <a:p>
            <a:pPr lvl="1">
              <a:buClr>
                <a:srgbClr val="8CB64A"/>
              </a:buClr>
            </a:pPr>
            <a:r>
              <a:rPr lang="cs-CZ" sz="2600" b="1" dirty="0">
                <a:solidFill>
                  <a:prstClr val="black"/>
                </a:solidFill>
              </a:rPr>
              <a:t>sekundární</a:t>
            </a:r>
            <a:r>
              <a:rPr lang="cs-CZ" sz="2600" dirty="0">
                <a:solidFill>
                  <a:prstClr val="black"/>
                </a:solidFill>
              </a:rPr>
              <a:t> – vnější ekonomika, demografická situace, image regionu, diference v inovacích, vzdělání apod.</a:t>
            </a:r>
          </a:p>
          <a:p>
            <a:pPr>
              <a:buClr>
                <a:srgbClr val="8CB64A"/>
              </a:buClr>
            </a:pPr>
            <a:r>
              <a:rPr lang="cs-CZ" sz="2800" dirty="0">
                <a:solidFill>
                  <a:prstClr val="black"/>
                </a:solidFill>
              </a:rPr>
              <a:t>eliminaci regionálních disparit má na starosti primárně </a:t>
            </a:r>
            <a:r>
              <a:rPr lang="cs-CZ" sz="2800" b="1" dirty="0">
                <a:solidFill>
                  <a:prstClr val="black"/>
                </a:solidFill>
              </a:rPr>
              <a:t>regionální politika a to formou selektivních intervencí </a:t>
            </a:r>
            <a:r>
              <a:rPr lang="cs-CZ" sz="2800" dirty="0">
                <a:solidFill>
                  <a:prstClr val="black"/>
                </a:solidFill>
              </a:rPr>
              <a:t>(viz další přednáška)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CB64A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CB64A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F1A7AB6-99FE-4DB6-8081-49703C0041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0930428"/>
              </p:ext>
            </p:extLst>
          </p:nvPr>
        </p:nvGraphicFramePr>
        <p:xfrm>
          <a:off x="5869327" y="1995044"/>
          <a:ext cx="6053732" cy="465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Šipka: čtyřstranná 6">
            <a:extLst>
              <a:ext uri="{FF2B5EF4-FFF2-40B4-BE49-F238E27FC236}">
                <a16:creationId xmlns:a16="http://schemas.microsoft.com/office/drawing/2014/main" id="{C10DB16E-40A1-4AF7-AD1D-C6B9AE5B5B30}"/>
              </a:ext>
            </a:extLst>
          </p:cNvPr>
          <p:cNvSpPr/>
          <p:nvPr/>
        </p:nvSpPr>
        <p:spPr>
          <a:xfrm>
            <a:off x="8166847" y="3657600"/>
            <a:ext cx="1317811" cy="1344706"/>
          </a:xfrm>
          <a:prstGeom prst="quad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547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F196288-5AF8-47CB-B5F6-5555DA839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82" y="2333047"/>
            <a:ext cx="6354618" cy="449291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Příčiny meziregionálních rozdílů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819564"/>
            <a:ext cx="6354618" cy="5038436"/>
          </a:xfrm>
        </p:spPr>
        <p:txBody>
          <a:bodyPr>
            <a:normAutofit fontScale="62500" lnSpcReduction="20000"/>
          </a:bodyPr>
          <a:lstStyle/>
          <a:p>
            <a:endParaRPr lang="cs-CZ" sz="3100" dirty="0">
              <a:solidFill>
                <a:schemeClr val="tx1"/>
              </a:solidFill>
            </a:endParaRPr>
          </a:p>
          <a:p>
            <a:r>
              <a:rPr lang="cs-CZ" sz="3400" dirty="0">
                <a:solidFill>
                  <a:schemeClr val="tx1"/>
                </a:solidFill>
              </a:rPr>
              <a:t>Příčiny nerovnoměrného vývoje a zdroje regionálních disparit lze nalézt ve třech základních skupinách faktorů: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sz="3100" b="1" dirty="0">
                <a:solidFill>
                  <a:schemeClr val="tx1"/>
                </a:solidFill>
              </a:rPr>
              <a:t>přírodní podmínky </a:t>
            </a:r>
            <a:r>
              <a:rPr lang="cs-CZ" sz="3100" dirty="0">
                <a:solidFill>
                  <a:schemeClr val="tx1"/>
                </a:solidFill>
              </a:rPr>
              <a:t>- množství nerostného bohatství, vybavenost a stupeň čerpání přírodních zdrojů, stupeň znehodnocení a obnovy životního prostředí, geografická poloha ve smyslu vzdálenosti k centrům obchodů a významným logistickým uzlům a další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sz="3100" b="1" dirty="0">
                <a:solidFill>
                  <a:schemeClr val="tx1"/>
                </a:solidFill>
              </a:rPr>
              <a:t>socio-kulturní faktory </a:t>
            </a:r>
            <a:r>
              <a:rPr lang="cs-CZ" sz="3100" dirty="0">
                <a:solidFill>
                  <a:schemeClr val="tx1"/>
                </a:solidFill>
              </a:rPr>
              <a:t>- hodnoty a tradice, které determinují přístup k inovacím, podnikání, mobilitě, psychologické faktory, struktura obyvatelstva, migrace a mobilita pracovní síly apod.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sz="3100" b="1" dirty="0">
                <a:solidFill>
                  <a:schemeClr val="tx1"/>
                </a:solidFill>
              </a:rPr>
              <a:t>politicko-ekonomické faktory </a:t>
            </a:r>
            <a:r>
              <a:rPr lang="cs-CZ" sz="3100" dirty="0">
                <a:solidFill>
                  <a:schemeClr val="tx1"/>
                </a:solidFill>
              </a:rPr>
              <a:t>- rozdílná ekonomická struktura a stav infrastruktury, soustředění politické i ekonomické moci do městských obvodů, regionální projevy státních rozhodnutí, inovace a schopnost jejich vytváření, aj.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CB64A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CB64A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469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3600" b="1" dirty="0"/>
            </a:br>
            <a:r>
              <a:rPr lang="cs-CZ" sz="3600" b="1" dirty="0">
                <a:solidFill>
                  <a:prstClr val="white"/>
                </a:solidFill>
              </a:rPr>
              <a:t>Regionální disparity a jejich členění</a:t>
            </a:r>
            <a:r>
              <a:rPr lang="cs-CZ" sz="3600" dirty="0">
                <a:solidFill>
                  <a:prstClr val="white"/>
                </a:solidFill>
              </a:rPr>
              <a:t>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8800"/>
            <a:ext cx="6076950" cy="5029199"/>
          </a:xfrm>
        </p:spPr>
        <p:txBody>
          <a:bodyPr>
            <a:normAutofit fontScale="85000" lnSpcReduction="10000"/>
          </a:bodyPr>
          <a:lstStyle/>
          <a:p>
            <a:r>
              <a:rPr lang="cs-CZ" sz="2800" b="1" dirty="0"/>
              <a:t>Klasifikace regionální disparity</a:t>
            </a:r>
            <a:r>
              <a:rPr lang="cs-CZ" sz="2800" dirty="0"/>
              <a:t> ze dvou souvisejících perspektiv na:</a:t>
            </a:r>
          </a:p>
          <a:p>
            <a:pPr lvl="1"/>
            <a:r>
              <a:rPr lang="cs-CZ" sz="2600" b="1" dirty="0"/>
              <a:t>vertikální perspektiva </a:t>
            </a:r>
            <a:r>
              <a:rPr lang="cs-CZ" sz="2600" dirty="0"/>
              <a:t>znamená, že ji posuzujeme v kontextu různých geograficky založených rámců (svět, Evropa, země) nebo různých územních měřítek (Evropská unie, stát, region, obec s rozšířenou působností, obec)</a:t>
            </a:r>
          </a:p>
          <a:p>
            <a:pPr lvl="1"/>
            <a:r>
              <a:rPr lang="cs-CZ" sz="2600" b="1" dirty="0"/>
              <a:t>horizontální perspektiva </a:t>
            </a:r>
            <a:r>
              <a:rPr lang="cs-CZ" sz="2600" dirty="0"/>
              <a:t>souvisí s </a:t>
            </a:r>
            <a:r>
              <a:rPr lang="cs-CZ" sz="2600" u="sng" dirty="0"/>
              <a:t>věcnou sférou </a:t>
            </a:r>
            <a:r>
              <a:rPr lang="cs-CZ" sz="2600" dirty="0"/>
              <a:t>a může mít materiální i nemateriální podobu. Máme na mysli jakýkoli zvolený a měřitelný atribut (míra nezaměstnanosti, porodnost, délka železniční sítě, domácnosti připojené k internetu aj.), který splňuje předpoklad komparovatelnosti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CB64A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CB64A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498E236-DE37-47D8-AB7E-40C835022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50" y="2428153"/>
            <a:ext cx="611505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18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Děkuji za pozornost.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CB64A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CB64A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5438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805</Words>
  <Application>Microsoft Office PowerPoint</Application>
  <PresentationFormat>Širokoúhlá obrazovka</PresentationFormat>
  <Paragraphs>71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Gill Sans MT</vt:lpstr>
      <vt:lpstr>Wingdings 2</vt:lpstr>
      <vt:lpstr>Dividenda</vt:lpstr>
      <vt:lpstr>Regionální ekonomika a politika</vt:lpstr>
      <vt:lpstr>Regionální problémy</vt:lpstr>
      <vt:lpstr>typy problémových regionů</vt:lpstr>
      <vt:lpstr>Regionální disparity</vt:lpstr>
      <vt:lpstr>Příčiny meziregionálních rozdílů a faktory, které je způsobují</vt:lpstr>
      <vt:lpstr>Příčiny meziregionálních rozdílů</vt:lpstr>
      <vt:lpstr> Regionální disparity a jejich členění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Regionální ekonomika a politika</dc:title>
  <dc:creator>kristyna.raczova7@gmail.com</dc:creator>
  <cp:lastModifiedBy>Kamila Turečková</cp:lastModifiedBy>
  <cp:revision>44</cp:revision>
  <dcterms:created xsi:type="dcterms:W3CDTF">2019-09-25T12:11:09Z</dcterms:created>
  <dcterms:modified xsi:type="dcterms:W3CDTF">2024-02-28T12:40:40Z</dcterms:modified>
</cp:coreProperties>
</file>