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330" r:id="rId3"/>
    <p:sldId id="277" r:id="rId4"/>
    <p:sldId id="321" r:id="rId5"/>
    <p:sldId id="322" r:id="rId6"/>
    <p:sldId id="293" r:id="rId7"/>
    <p:sldId id="325" r:id="rId8"/>
    <p:sldId id="329" r:id="rId9"/>
    <p:sldId id="331" r:id="rId10"/>
    <p:sldId id="276"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73FBBA2-7A20-4748-AF3A-A3D98AB4B267}" type="datetimeFigureOut">
              <a:rPr lang="cs-CZ" smtClean="0"/>
              <a:t>08.03.2024</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7BF6EC-E84A-411E-8838-367FE3D6C4D5}" type="slidenum">
              <a:rPr lang="cs-CZ" smtClean="0"/>
              <a:t>‹#›</a:t>
            </a:fld>
            <a:endParaRPr lang="cs-CZ"/>
          </a:p>
        </p:txBody>
      </p:sp>
    </p:spTree>
    <p:extLst>
      <p:ext uri="{BB962C8B-B14F-4D97-AF65-F5344CB8AC3E}">
        <p14:creationId xmlns:p14="http://schemas.microsoft.com/office/powerpoint/2010/main" val="428312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EDEAC-34D8-456D-A4F4-1CDA921860E5}" type="datetimeFigureOut">
              <a:rPr lang="cs-CZ" smtClean="0"/>
              <a:t>08.03.2024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7087826-4CB8-4E1E-BC4C-C269C1CC57C7}" type="slidenum">
              <a:rPr lang="cs-CZ" smtClean="0"/>
              <a:t>‹#›</a:t>
            </a:fld>
            <a:endParaRPr lang="cs-CZ"/>
          </a:p>
        </p:txBody>
      </p:sp>
    </p:spTree>
    <p:extLst>
      <p:ext uri="{BB962C8B-B14F-4D97-AF65-F5344CB8AC3E}">
        <p14:creationId xmlns:p14="http://schemas.microsoft.com/office/powerpoint/2010/main" val="4944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E47221B-3450-4466-A490-E0EC82BBA5EB}" type="datetime1">
              <a:rPr lang="en-US" smtClean="0"/>
              <a:t>3/8/2024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E4377-41EB-4267-BF49-9DB0F1D83DFE}" type="datetime1">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FF524A7-38CD-4D49-91CB-B0844414D8F7}" type="datetime1">
              <a:rPr lang="en-US" smtClean="0"/>
              <a:t>3/8/2024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05E6B4A-86B3-4DA3-9C9C-71D49B7F04AD}" type="datetime1">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7EB643B-0454-4492-B9F7-BEFAFA1F51F7}" type="datetime1">
              <a:rPr lang="en-US" smtClean="0"/>
              <a:t>3/8/2024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CCE0993-7390-4AE7-B6CA-C7AEAB9DA5EB}" type="datetime1">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9DE9E71-072F-4868-8C44-601CACDE2AA7}" type="datetime1">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60B5F17-7208-4B0B-B933-C1C2DDA429D1}" type="datetime1">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65755-A11E-4DD3-8D04-6E321D95181A}" type="datetime1">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9AF7116-B6F3-45F3-AD26-FEE9DBB79F5E}" type="datetime1">
              <a:rPr lang="en-US" smtClean="0"/>
              <a:t>3/8/2024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BB10B51-9898-4F5C-89CC-67E924DFB987}" type="datetime1">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468A518-ADFF-4A02-9C02-448EC94B65A2}" type="datetime1">
              <a:rPr lang="en-US" smtClean="0"/>
              <a:t>3/8/2024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arvinsky.denik.cz/galerie/prostor-kde-by-mohla-v-budoucnu-mezi-dolni-lutyni-a-vernovice-vyrust-obri-tovarna.html?back=2683840028-3189-72&amp;photo=1" TargetMode="External"/><Relationship Id="rId2" Type="http://schemas.openxmlformats.org/officeDocument/2006/relationships/hyperlink" Target="https://www.mpo.cz/cz/rozcestnik/pro-media/tiskove-zpravy/vlada-schvalila-pripravu-plochy-u-dolni-lutyne-pro-moznou-strategickou-investici--280155/"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irozhlas.cz/zpravy-domov/stat-chce-na-karvinsku-gigafactory-za-200-miliard-misto-neni-pro-prumysl-vhodne_2403060500_pi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400" dirty="0"/>
              <a:t>Regionální ekonomika a politika</a:t>
            </a:r>
            <a:endParaRPr lang="en-US" sz="4400" dirty="0"/>
          </a:p>
        </p:txBody>
      </p:sp>
      <p:sp>
        <p:nvSpPr>
          <p:cNvPr id="3" name="Podnadpis 2"/>
          <p:cNvSpPr>
            <a:spLocks noGrp="1"/>
          </p:cNvSpPr>
          <p:nvPr>
            <p:ph type="subTitle" idx="1"/>
          </p:nvPr>
        </p:nvSpPr>
        <p:spPr/>
        <p:txBody>
          <a:bodyPr>
            <a:normAutofit/>
          </a:bodyPr>
          <a:lstStyle/>
          <a:p>
            <a:r>
              <a:rPr lang="cs-CZ" sz="2800" dirty="0"/>
              <a:t>Doc. Ing. Kamila Turečková, Ph.D., MBA</a:t>
            </a:r>
            <a:endParaRPr lang="en-US" sz="2800" dirty="0"/>
          </a:p>
        </p:txBody>
      </p:sp>
      <p:pic>
        <p:nvPicPr>
          <p:cNvPr id="4" name="Picture 2" descr="Slezská univerzita v Opav&amp;ecaron;, Obchodn&amp;ecaron; podnikatelská fakulta v Karvin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367" y="636971"/>
            <a:ext cx="3024336" cy="936106"/>
          </a:xfrm>
          <a:prstGeom prst="rect">
            <a:avLst/>
          </a:prstGeom>
          <a:noFill/>
          <a:extLst>
            <a:ext uri="{909E8E84-426E-40DD-AFC4-6F175D3DCCD1}">
              <a14:hiddenFill xmlns:a14="http://schemas.microsoft.com/office/drawing/2010/main">
                <a:solidFill>
                  <a:srgbClr val="FFFFFF"/>
                </a:solidFill>
              </a14:hiddenFill>
            </a:ext>
          </a:extLst>
        </p:spPr>
      </p:pic>
      <p:sp>
        <p:nvSpPr>
          <p:cNvPr id="7" name="Podnadpis 2"/>
          <p:cNvSpPr txBox="1">
            <a:spLocks/>
          </p:cNvSpPr>
          <p:nvPr/>
        </p:nvSpPr>
        <p:spPr>
          <a:xfrm>
            <a:off x="296214" y="3940936"/>
            <a:ext cx="11307651" cy="2349524"/>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cs-CZ" sz="2800" dirty="0">
                <a:solidFill>
                  <a:schemeClr val="accent2">
                    <a:lumMod val="40000"/>
                    <a:lumOff val="60000"/>
                  </a:schemeClr>
                </a:solidFill>
              </a:rPr>
              <a:t> </a:t>
            </a:r>
            <a:r>
              <a:rPr lang="cs-CZ" sz="8500" dirty="0">
                <a:solidFill>
                  <a:schemeClr val="accent2">
                    <a:lumMod val="40000"/>
                    <a:lumOff val="60000"/>
                  </a:schemeClr>
                </a:solidFill>
              </a:rPr>
              <a:t>7</a:t>
            </a:r>
            <a:endParaRPr lang="cs-CZ" sz="2800" dirty="0">
              <a:solidFill>
                <a:schemeClr val="accent2">
                  <a:lumMod val="40000"/>
                  <a:lumOff val="60000"/>
                </a:schemeClr>
              </a:solidFill>
            </a:endParaRPr>
          </a:p>
          <a:p>
            <a:pPr algn="r"/>
            <a:r>
              <a:rPr lang="cs-CZ" sz="6400" dirty="0">
                <a:solidFill>
                  <a:schemeClr val="accent2">
                    <a:lumMod val="20000"/>
                    <a:lumOff val="80000"/>
                  </a:schemeClr>
                </a:solidFill>
              </a:rPr>
              <a:t>NÁSTROJE REGIONÁLNÍ POLITIKY</a:t>
            </a:r>
            <a:endParaRPr lang="en-US" sz="6400" dirty="0">
              <a:solidFill>
                <a:schemeClr val="accent2">
                  <a:lumMod val="20000"/>
                  <a:lumOff val="80000"/>
                </a:schemeClr>
              </a:solidFill>
            </a:endParaRPr>
          </a:p>
        </p:txBody>
      </p:sp>
      <p:sp>
        <p:nvSpPr>
          <p:cNvPr id="5" name="Zástupný symbol pro číslo snímku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25953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sz="3600" dirty="0"/>
              <a:t>Děkuji za pozornost.</a:t>
            </a:r>
            <a:endParaRPr lang="en-US" sz="3600" b="1" dirty="0">
              <a:solidFill>
                <a:schemeClr val="accent5">
                  <a:lumMod val="75000"/>
                </a:schemeClr>
              </a:solidFill>
            </a:endParaRPr>
          </a:p>
          <a:p>
            <a:endParaRPr lang="en-US" dirty="0"/>
          </a:p>
        </p:txBody>
      </p:sp>
      <p:sp>
        <p:nvSpPr>
          <p:cNvPr id="2" name="Zástupný symbol pro číslo snímku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4865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1105EC-0C19-44EE-8F0D-491CC6F674F3}"/>
              </a:ext>
            </a:extLst>
          </p:cNvPr>
          <p:cNvSpPr>
            <a:spLocks noGrp="1"/>
          </p:cNvSpPr>
          <p:nvPr>
            <p:ph type="title"/>
          </p:nvPr>
        </p:nvSpPr>
        <p:spPr/>
        <p:txBody>
          <a:bodyPr>
            <a:normAutofit/>
          </a:bodyPr>
          <a:lstStyle/>
          <a:p>
            <a:r>
              <a:rPr lang="cs-CZ" sz="4000" dirty="0"/>
              <a:t>diskuze</a:t>
            </a:r>
          </a:p>
        </p:txBody>
      </p:sp>
      <p:sp>
        <p:nvSpPr>
          <p:cNvPr id="3" name="Zástupný symbol pro obsah 2">
            <a:extLst>
              <a:ext uri="{FF2B5EF4-FFF2-40B4-BE49-F238E27FC236}">
                <a16:creationId xmlns:a16="http://schemas.microsoft.com/office/drawing/2014/main" id="{1F577728-1357-41EF-8D67-B13E00305DC1}"/>
              </a:ext>
            </a:extLst>
          </p:cNvPr>
          <p:cNvSpPr>
            <a:spLocks noGrp="1"/>
          </p:cNvSpPr>
          <p:nvPr>
            <p:ph idx="1"/>
          </p:nvPr>
        </p:nvSpPr>
        <p:spPr>
          <a:xfrm>
            <a:off x="439270" y="1921164"/>
            <a:ext cx="7135905" cy="4747491"/>
          </a:xfrm>
        </p:spPr>
        <p:txBody>
          <a:bodyPr anchor="t">
            <a:normAutofit fontScale="92500"/>
          </a:bodyPr>
          <a:lstStyle/>
          <a:p>
            <a:pPr>
              <a:buClr>
                <a:srgbClr val="8CB64A"/>
              </a:buClr>
            </a:pPr>
            <a:r>
              <a:rPr lang="cs-CZ" sz="3600" dirty="0">
                <a:solidFill>
                  <a:prstClr val="black"/>
                </a:solidFill>
              </a:rPr>
              <a:t>Jak by jste „nalákali“ do obce nového zubaře?</a:t>
            </a:r>
          </a:p>
          <a:p>
            <a:pPr>
              <a:buClr>
                <a:srgbClr val="8CB64A"/>
              </a:buClr>
            </a:pPr>
            <a:r>
              <a:rPr lang="cs-CZ" sz="3600" dirty="0">
                <a:solidFill>
                  <a:prstClr val="black"/>
                </a:solidFill>
              </a:rPr>
              <a:t>Jak by obec mohla podpořit růst počtu svých obyvatel?</a:t>
            </a:r>
          </a:p>
          <a:p>
            <a:pPr>
              <a:buClr>
                <a:srgbClr val="8CB64A"/>
              </a:buClr>
            </a:pPr>
            <a:r>
              <a:rPr lang="cs-CZ" sz="3600" dirty="0">
                <a:solidFill>
                  <a:prstClr val="black"/>
                </a:solidFill>
              </a:rPr>
              <a:t>Jak by jste vyřešili problém volně pobíhajících psů?</a:t>
            </a:r>
          </a:p>
          <a:p>
            <a:pPr>
              <a:buClr>
                <a:srgbClr val="8CB64A"/>
              </a:buClr>
            </a:pPr>
            <a:r>
              <a:rPr lang="cs-CZ" sz="3600" dirty="0">
                <a:solidFill>
                  <a:prstClr val="black"/>
                </a:solidFill>
              </a:rPr>
              <a:t>Jak by jste řešili problém nedostatečné kapacity na místním hřbitově?</a:t>
            </a:r>
          </a:p>
        </p:txBody>
      </p:sp>
      <p:sp>
        <p:nvSpPr>
          <p:cNvPr id="4" name="Zástupný symbol pro číslo snímku 3">
            <a:extLst>
              <a:ext uri="{FF2B5EF4-FFF2-40B4-BE49-F238E27FC236}">
                <a16:creationId xmlns:a16="http://schemas.microsoft.com/office/drawing/2014/main" id="{95DEBE57-E45E-4D8E-8E9F-E26D02B99EC3}"/>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Obrázek 6">
            <a:extLst>
              <a:ext uri="{FF2B5EF4-FFF2-40B4-BE49-F238E27FC236}">
                <a16:creationId xmlns:a16="http://schemas.microsoft.com/office/drawing/2014/main" id="{BD9CDE80-BCA7-42C9-AA72-0EF293C4E915}"/>
              </a:ext>
            </a:extLst>
          </p:cNvPr>
          <p:cNvPicPr>
            <a:picLocks noChangeAspect="1"/>
          </p:cNvPicPr>
          <p:nvPr/>
        </p:nvPicPr>
        <p:blipFill>
          <a:blip r:embed="rId2"/>
          <a:stretch>
            <a:fillRect/>
          </a:stretch>
        </p:blipFill>
        <p:spPr>
          <a:xfrm>
            <a:off x="7575176" y="3755289"/>
            <a:ext cx="3884487" cy="2913366"/>
          </a:xfrm>
          <a:prstGeom prst="rect">
            <a:avLst/>
          </a:prstGeom>
        </p:spPr>
      </p:pic>
      <p:pic>
        <p:nvPicPr>
          <p:cNvPr id="8" name="Obrázek 7">
            <a:extLst>
              <a:ext uri="{FF2B5EF4-FFF2-40B4-BE49-F238E27FC236}">
                <a16:creationId xmlns:a16="http://schemas.microsoft.com/office/drawing/2014/main" id="{77D17F44-87F6-4287-901C-394FBB33C77D}"/>
              </a:ext>
            </a:extLst>
          </p:cNvPr>
          <p:cNvPicPr>
            <a:picLocks noChangeAspect="1"/>
          </p:cNvPicPr>
          <p:nvPr/>
        </p:nvPicPr>
        <p:blipFill>
          <a:blip r:embed="rId3"/>
          <a:stretch>
            <a:fillRect/>
          </a:stretch>
        </p:blipFill>
        <p:spPr>
          <a:xfrm>
            <a:off x="6817659" y="8965"/>
            <a:ext cx="2921236" cy="1986870"/>
          </a:xfrm>
          <a:prstGeom prst="rect">
            <a:avLst/>
          </a:prstGeom>
        </p:spPr>
      </p:pic>
      <p:pic>
        <p:nvPicPr>
          <p:cNvPr id="6" name="Obrázek 5">
            <a:extLst>
              <a:ext uri="{FF2B5EF4-FFF2-40B4-BE49-F238E27FC236}">
                <a16:creationId xmlns:a16="http://schemas.microsoft.com/office/drawing/2014/main" id="{F074B067-DB8F-4E92-A225-7DDEE8B6CE48}"/>
              </a:ext>
            </a:extLst>
          </p:cNvPr>
          <p:cNvPicPr>
            <a:picLocks noChangeAspect="1"/>
          </p:cNvPicPr>
          <p:nvPr/>
        </p:nvPicPr>
        <p:blipFill>
          <a:blip r:embed="rId4"/>
          <a:stretch>
            <a:fillRect/>
          </a:stretch>
        </p:blipFill>
        <p:spPr>
          <a:xfrm>
            <a:off x="8627796" y="1379783"/>
            <a:ext cx="3382536" cy="2250924"/>
          </a:xfrm>
          <a:prstGeom prst="rect">
            <a:avLst/>
          </a:prstGeom>
        </p:spPr>
      </p:pic>
    </p:spTree>
    <p:extLst>
      <p:ext uri="{BB962C8B-B14F-4D97-AF65-F5344CB8AC3E}">
        <p14:creationId xmlns:p14="http://schemas.microsoft.com/office/powerpoint/2010/main" val="295041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192" y="702156"/>
            <a:ext cx="11029616" cy="869553"/>
          </a:xfrm>
        </p:spPr>
        <p:txBody>
          <a:bodyPr>
            <a:normAutofit/>
          </a:bodyPr>
          <a:lstStyle/>
          <a:p>
            <a:r>
              <a:rPr lang="pl-PL" sz="3600" b="1" dirty="0"/>
              <a:t>Nástroje regionální politiky (RP)</a:t>
            </a:r>
            <a:endParaRPr lang="cs-CZ" sz="3600" b="1" dirty="0"/>
          </a:p>
        </p:txBody>
      </p:sp>
      <p:sp>
        <p:nvSpPr>
          <p:cNvPr id="3" name="Zástupný symbol pro obsah 2"/>
          <p:cNvSpPr>
            <a:spLocks noGrp="1"/>
          </p:cNvSpPr>
          <p:nvPr>
            <p:ph idx="1"/>
          </p:nvPr>
        </p:nvSpPr>
        <p:spPr>
          <a:xfrm>
            <a:off x="448234" y="1927412"/>
            <a:ext cx="11162573" cy="4028725"/>
          </a:xfrm>
        </p:spPr>
        <p:txBody>
          <a:bodyPr>
            <a:normAutofit fontScale="77500" lnSpcReduction="20000"/>
          </a:bodyPr>
          <a:lstStyle/>
          <a:p>
            <a:r>
              <a:rPr lang="cs-CZ" sz="2800" dirty="0"/>
              <a:t>jsou odvozené od cílů a od typu regionální politiky uplatňované na daném území</a:t>
            </a:r>
          </a:p>
          <a:p>
            <a:r>
              <a:rPr lang="cs-CZ" sz="2800" dirty="0"/>
              <a:t>rozsah, typy a užití nástrojů závisí na decentralizačních procesech na území státu a přesunu většího vlivu rozhodovacích aktivit na regionální a lokální úroveň </a:t>
            </a:r>
          </a:p>
          <a:p>
            <a:pPr lvl="1"/>
            <a:r>
              <a:rPr lang="cs-CZ" sz="2600" b="1" dirty="0"/>
              <a:t>vliv nástrojů výrazně stoupá s přesunem činností RP na místní úroveň </a:t>
            </a:r>
          </a:p>
          <a:p>
            <a:pPr lvl="1"/>
            <a:r>
              <a:rPr lang="cs-CZ" sz="2600" u="sng" dirty="0"/>
              <a:t>nástroje stanovují ministerstva, vláda, parlament, EU, kraje, obce pro splnění stanovených cílů</a:t>
            </a:r>
            <a:endParaRPr lang="cs-CZ" sz="2600" b="1" u="sng" dirty="0"/>
          </a:p>
          <a:p>
            <a:r>
              <a:rPr lang="cs-CZ" sz="2800" dirty="0"/>
              <a:t>dle zaměření se nejobecněji dělí na nástroje zaměřené na </a:t>
            </a:r>
            <a:r>
              <a:rPr lang="cs-CZ" sz="2800" b="1" dirty="0"/>
              <a:t>kapitál a na pracovní sílu</a:t>
            </a:r>
            <a:endParaRPr lang="cs-CZ" sz="2800" dirty="0"/>
          </a:p>
          <a:p>
            <a:r>
              <a:rPr lang="cs-CZ" sz="2800" dirty="0"/>
              <a:t>Nástroje lze členit z mnoha hledisek:</a:t>
            </a:r>
          </a:p>
          <a:p>
            <a:pPr lvl="1"/>
            <a:r>
              <a:rPr lang="cs-CZ" sz="2600" dirty="0"/>
              <a:t>(1) dle formy na finanční a nefinanční, </a:t>
            </a:r>
          </a:p>
          <a:p>
            <a:pPr lvl="1"/>
            <a:r>
              <a:rPr lang="cs-CZ" sz="2600" dirty="0"/>
              <a:t>(2) dle typu regionální politiky na exogenní (vnější) a endogenní (vnitřní), </a:t>
            </a:r>
          </a:p>
          <a:p>
            <a:pPr lvl="1"/>
            <a:r>
              <a:rPr lang="cs-CZ" sz="2600" dirty="0"/>
              <a:t>(3) dle úrovně působení na makroekonomické a mikroekonomické.</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TextovéPole 4">
            <a:extLst>
              <a:ext uri="{FF2B5EF4-FFF2-40B4-BE49-F238E27FC236}">
                <a16:creationId xmlns:a16="http://schemas.microsoft.com/office/drawing/2014/main" id="{5B5F4D59-209F-4CEC-A4F5-2F353ABE967A}"/>
              </a:ext>
            </a:extLst>
          </p:cNvPr>
          <p:cNvSpPr txBox="1"/>
          <p:nvPr/>
        </p:nvSpPr>
        <p:spPr>
          <a:xfrm>
            <a:off x="-1" y="6027003"/>
            <a:ext cx="12191999" cy="830997"/>
          </a:xfrm>
          <a:prstGeom prst="rect">
            <a:avLst/>
          </a:prstGeom>
          <a:solidFill>
            <a:schemeClr val="accent2">
              <a:lumMod val="20000"/>
              <a:lumOff val="80000"/>
            </a:schemeClr>
          </a:solidFill>
        </p:spPr>
        <p:txBody>
          <a:bodyPr wrap="square" rtlCol="0">
            <a:spAutoFit/>
          </a:bodyPr>
          <a:lstStyle/>
          <a:p>
            <a:r>
              <a:rPr lang="cs-CZ" sz="1600" b="1" dirty="0"/>
              <a:t>Kapitál: </a:t>
            </a:r>
            <a:r>
              <a:rPr lang="cs-CZ" sz="1600" dirty="0"/>
              <a:t>„peníze, které přinášejí další peníze“; dříve vytvořené finanční prostředky, nyní volné, které transformujeme do podoby vstupu (investice) pro dosažení budoucího zisku. Kapitál je stav (budov, strojů, zásob, znalostí (opotřebovává se!)), investice je tok, který doplňuje nebo zvětšuje stav kapitálu. </a:t>
            </a:r>
            <a:r>
              <a:rPr lang="cs-CZ" sz="1600" b="1" dirty="0"/>
              <a:t>Pracovní síla </a:t>
            </a:r>
            <a:r>
              <a:rPr lang="cs-CZ" sz="1600" dirty="0"/>
              <a:t>zahrnuje všechny osoby, které splňují požadavky na zařazení mezi zaměstnané a nezaměstnané.</a:t>
            </a:r>
          </a:p>
        </p:txBody>
      </p:sp>
    </p:spTree>
    <p:extLst>
      <p:ext uri="{BB962C8B-B14F-4D97-AF65-F5344CB8AC3E}">
        <p14:creationId xmlns:p14="http://schemas.microsoft.com/office/powerpoint/2010/main" val="110031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sz="3600" b="1" dirty="0"/>
              <a:t>nástroje finanční a nefinanční</a:t>
            </a:r>
            <a:endParaRPr lang="cs-CZ" sz="3600" b="1" dirty="0"/>
          </a:p>
        </p:txBody>
      </p:sp>
      <p:sp>
        <p:nvSpPr>
          <p:cNvPr id="3" name="Zástupný symbol pro obsah 2"/>
          <p:cNvSpPr>
            <a:spLocks noGrp="1"/>
          </p:cNvSpPr>
          <p:nvPr>
            <p:ph idx="1"/>
          </p:nvPr>
        </p:nvSpPr>
        <p:spPr>
          <a:xfrm>
            <a:off x="403412" y="1855433"/>
            <a:ext cx="11331388" cy="4749553"/>
          </a:xfrm>
        </p:spPr>
        <p:txBody>
          <a:bodyPr>
            <a:normAutofit fontScale="92500" lnSpcReduction="20000"/>
          </a:bodyPr>
          <a:lstStyle/>
          <a:p>
            <a:r>
              <a:rPr lang="cs-CZ" sz="2800" dirty="0"/>
              <a:t>Do </a:t>
            </a:r>
            <a:r>
              <a:rPr lang="cs-CZ" sz="2800" b="1" dirty="0"/>
              <a:t>finančních nástrojů </a:t>
            </a:r>
            <a:r>
              <a:rPr lang="cs-CZ" sz="2800" dirty="0"/>
              <a:t>zahrnujeme například:</a:t>
            </a:r>
          </a:p>
          <a:p>
            <a:pPr lvl="1"/>
            <a:r>
              <a:rPr lang="cs-CZ" sz="2600" dirty="0"/>
              <a:t>investiční a neinvestiční pobídky (finanční transfery a nevratné dotace, granty, úroková zvýhodnění, úvěry a půjčky, záruky na úvěry a půjčky)</a:t>
            </a:r>
          </a:p>
          <a:p>
            <a:pPr lvl="1"/>
            <a:r>
              <a:rPr lang="cs-CZ" sz="2600" dirty="0"/>
              <a:t>kapitálové podílnictví a daňová zvýhodnění (daňové prázdniny, slevy na daních)</a:t>
            </a:r>
          </a:p>
          <a:p>
            <a:pPr lvl="1"/>
            <a:r>
              <a:rPr lang="cs-CZ" sz="2600" dirty="0"/>
              <a:t>rozpočtová zvýhodnění (zvýhodnění v odvodech rozpočtových příjmů, mimořádné dotace)</a:t>
            </a:r>
          </a:p>
          <a:p>
            <a:r>
              <a:rPr lang="cs-CZ" sz="2800" b="1" dirty="0"/>
              <a:t>Nefinanční nástroje</a:t>
            </a:r>
            <a:r>
              <a:rPr lang="cs-CZ" sz="2800" dirty="0"/>
              <a:t> členíme na:</a:t>
            </a:r>
          </a:p>
          <a:p>
            <a:pPr lvl="1"/>
            <a:r>
              <a:rPr lang="cs-CZ" sz="2600" dirty="0"/>
              <a:t>administrativní (legislativní úpravy, zákazy, restriktivní a administrativní opatření),</a:t>
            </a:r>
          </a:p>
          <a:p>
            <a:pPr lvl="1"/>
            <a:r>
              <a:rPr lang="cs-CZ" sz="2600" dirty="0"/>
              <a:t>institucionální (instituce realizující opatření regionální politiky, projekty a programy),</a:t>
            </a:r>
          </a:p>
          <a:p>
            <a:pPr lvl="1"/>
            <a:r>
              <a:rPr lang="cs-CZ" sz="2600" dirty="0"/>
              <a:t>věcné a jiné (poskytování poradenství, propagace regionu, vytváření a zpřístupňování zvláštních hospodářských zón ekonomickým subjektům apod.)</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85589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sz="3600" b="1" dirty="0"/>
              <a:t>nástroje exogenní a endogenní</a:t>
            </a:r>
            <a:endParaRPr lang="cs-CZ" sz="3600" b="1" dirty="0"/>
          </a:p>
        </p:txBody>
      </p:sp>
      <p:sp>
        <p:nvSpPr>
          <p:cNvPr id="3" name="Zástupný symbol pro obsah 2"/>
          <p:cNvSpPr>
            <a:spLocks noGrp="1"/>
          </p:cNvSpPr>
          <p:nvPr>
            <p:ph idx="1"/>
          </p:nvPr>
        </p:nvSpPr>
        <p:spPr>
          <a:xfrm>
            <a:off x="408373" y="1855434"/>
            <a:ext cx="11549848" cy="4004164"/>
          </a:xfrm>
        </p:spPr>
        <p:txBody>
          <a:bodyPr>
            <a:normAutofit/>
          </a:bodyPr>
          <a:lstStyle/>
          <a:p>
            <a:r>
              <a:rPr lang="cs-CZ" sz="2600" dirty="0"/>
              <a:t>mezi nástroje </a:t>
            </a:r>
            <a:r>
              <a:rPr lang="cs-CZ" sz="2600" b="1" dirty="0"/>
              <a:t>exogenní </a:t>
            </a:r>
            <a:r>
              <a:rPr lang="cs-CZ" sz="2600" dirty="0"/>
              <a:t>RP řadíme například: kapitálové granty a dotace na pracovní sílu, fiskální úlevy, investiční pobídky pro investory, regionální programy podpory malého a středního podnikání a budování lokální (tvrdé) infrastruktury v obcích aj.</a:t>
            </a:r>
          </a:p>
          <a:p>
            <a:r>
              <a:rPr lang="cs-CZ" sz="2600" dirty="0"/>
              <a:t>při uplatňování </a:t>
            </a:r>
            <a:r>
              <a:rPr lang="cs-CZ" sz="2600" b="1" dirty="0"/>
              <a:t>endogenní </a:t>
            </a:r>
            <a:r>
              <a:rPr lang="cs-CZ" sz="2600" dirty="0"/>
              <a:t>RP se uplatňují nástroje zaměřené na inovační rozvoj (</a:t>
            </a:r>
            <a:r>
              <a:rPr lang="cs-CZ" sz="2400" dirty="0"/>
              <a:t>podpora vzniku a rozvoje „soft“ infrastruktury (klastry, technologická centra, BIC apod.), průmyslových parků a speciální podpora pro nemateriální investice (věda, výzkum, vývoj, konzultační a poradenská činnost apod.)).</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Obdélník 4">
            <a:extLst>
              <a:ext uri="{FF2B5EF4-FFF2-40B4-BE49-F238E27FC236}">
                <a16:creationId xmlns:a16="http://schemas.microsoft.com/office/drawing/2014/main" id="{59E10AC7-4B8C-4AA6-90FA-DDC363CCF09B}"/>
              </a:ext>
            </a:extLst>
          </p:cNvPr>
          <p:cNvSpPr/>
          <p:nvPr/>
        </p:nvSpPr>
        <p:spPr>
          <a:xfrm>
            <a:off x="1" y="5859597"/>
            <a:ext cx="12192000" cy="830997"/>
          </a:xfrm>
          <a:prstGeom prst="rect">
            <a:avLst/>
          </a:prstGeom>
          <a:solidFill>
            <a:schemeClr val="accent3">
              <a:lumMod val="20000"/>
              <a:lumOff val="80000"/>
            </a:schemeClr>
          </a:solidFill>
        </p:spPr>
        <p:txBody>
          <a:bodyPr wrap="square">
            <a:spAutoFit/>
          </a:bodyPr>
          <a:lstStyle/>
          <a:p>
            <a:r>
              <a:rPr lang="cs-CZ" sz="2400" dirty="0"/>
              <a:t>záměrem endogenní RP je stimulace a rozvoj autonomních tržních mechanismů cestou aktivizace podnikání, sféry vědeckotechnologického rozvoje, managementu a služeb nejvyššího řádu</a:t>
            </a:r>
          </a:p>
        </p:txBody>
      </p:sp>
    </p:spTree>
    <p:extLst>
      <p:ext uri="{BB962C8B-B14F-4D97-AF65-F5344CB8AC3E}">
        <p14:creationId xmlns:p14="http://schemas.microsoft.com/office/powerpoint/2010/main" val="107875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191" y="702156"/>
            <a:ext cx="11226109" cy="1013800"/>
          </a:xfrm>
        </p:spPr>
        <p:txBody>
          <a:bodyPr>
            <a:normAutofit fontScale="90000"/>
          </a:bodyPr>
          <a:lstStyle/>
          <a:p>
            <a:r>
              <a:rPr lang="cs-CZ" sz="3100" b="1" dirty="0"/>
              <a:t>Makroekonomické a mikroekonomické nástroje regionální politiky</a:t>
            </a:r>
            <a:endParaRPr lang="cs-CZ" sz="3600" dirty="0"/>
          </a:p>
        </p:txBody>
      </p:sp>
      <p:sp>
        <p:nvSpPr>
          <p:cNvPr id="3" name="Zástupný symbol pro obsah 2"/>
          <p:cNvSpPr>
            <a:spLocks noGrp="1"/>
          </p:cNvSpPr>
          <p:nvPr>
            <p:ph idx="1"/>
          </p:nvPr>
        </p:nvSpPr>
        <p:spPr>
          <a:xfrm>
            <a:off x="-1" y="1819835"/>
            <a:ext cx="8012807" cy="5038165"/>
          </a:xfrm>
        </p:spPr>
        <p:txBody>
          <a:bodyPr>
            <a:normAutofit fontScale="77500" lnSpcReduction="20000"/>
          </a:bodyPr>
          <a:lstStyle/>
          <a:p>
            <a:r>
              <a:rPr lang="cs-CZ" sz="2800" dirty="0"/>
              <a:t>nejběžnější členění nástrojů RP</a:t>
            </a:r>
          </a:p>
          <a:p>
            <a:pPr lvl="1"/>
            <a:r>
              <a:rPr lang="cs-CZ" sz="2800" b="1" dirty="0"/>
              <a:t>makroekonomické </a:t>
            </a:r>
            <a:r>
              <a:rPr lang="cs-CZ" sz="2800" dirty="0"/>
              <a:t>nástroje členíme na nástroje fiskální politiky, nástroje monetární politiky a nástroje vnější hospodářské politiky</a:t>
            </a:r>
          </a:p>
          <a:p>
            <a:pPr lvl="2"/>
            <a:r>
              <a:rPr lang="cs-CZ" sz="2800" dirty="0"/>
              <a:t>použití těchto nástrojů je značně limitováno snahou o dosažení jiných celonárodních hospodářských cílů</a:t>
            </a:r>
          </a:p>
          <a:p>
            <a:pPr lvl="2"/>
            <a:r>
              <a:rPr lang="cs-CZ" sz="2800" dirty="0"/>
              <a:t>tyto nástroje z regionálního úhlu pohledu mohou místní instituce ovlivnit jen nepatrně, nebo vůbec</a:t>
            </a:r>
          </a:p>
          <a:p>
            <a:pPr lvl="1"/>
            <a:r>
              <a:rPr lang="cs-CZ" sz="2800" b="1" dirty="0"/>
              <a:t>mikroekonomické</a:t>
            </a:r>
            <a:r>
              <a:rPr lang="cs-CZ" sz="2800" dirty="0"/>
              <a:t> nástroje jsou pak nástroje realokace (opětovné rozmístění) pracovních sil a kapitálu</a:t>
            </a:r>
          </a:p>
          <a:p>
            <a:pPr lvl="2"/>
            <a:r>
              <a:rPr lang="cs-CZ" sz="2800" dirty="0"/>
              <a:t>cíleného ovlivňování jednotlivých ekonomických subjektů při jejich rozhodování o prostorové lokalizaci</a:t>
            </a:r>
          </a:p>
          <a:p>
            <a:pPr lvl="2"/>
            <a:r>
              <a:rPr lang="cs-CZ" sz="2800" dirty="0"/>
              <a:t>smyslem je ovlivňování regionálních trhů skrze práci nebo kapitál</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Obrázek 5">
            <a:extLst>
              <a:ext uri="{FF2B5EF4-FFF2-40B4-BE49-F238E27FC236}">
                <a16:creationId xmlns:a16="http://schemas.microsoft.com/office/drawing/2014/main" id="{87AA966E-52FB-4D80-8113-2AB20FBCA6CB}"/>
              </a:ext>
            </a:extLst>
          </p:cNvPr>
          <p:cNvPicPr>
            <a:picLocks noChangeAspect="1"/>
          </p:cNvPicPr>
          <p:nvPr/>
        </p:nvPicPr>
        <p:blipFill>
          <a:blip r:embed="rId2"/>
          <a:stretch>
            <a:fillRect/>
          </a:stretch>
        </p:blipFill>
        <p:spPr>
          <a:xfrm>
            <a:off x="7776568" y="2368636"/>
            <a:ext cx="4312617" cy="1467410"/>
          </a:xfrm>
          <a:prstGeom prst="rect">
            <a:avLst/>
          </a:prstGeom>
        </p:spPr>
      </p:pic>
      <p:pic>
        <p:nvPicPr>
          <p:cNvPr id="8" name="Obrázek 7">
            <a:extLst>
              <a:ext uri="{FF2B5EF4-FFF2-40B4-BE49-F238E27FC236}">
                <a16:creationId xmlns:a16="http://schemas.microsoft.com/office/drawing/2014/main" id="{92428636-3B87-4ADF-9763-9D035AD0D4E2}"/>
              </a:ext>
            </a:extLst>
          </p:cNvPr>
          <p:cNvPicPr>
            <a:picLocks noChangeAspect="1"/>
          </p:cNvPicPr>
          <p:nvPr/>
        </p:nvPicPr>
        <p:blipFill>
          <a:blip r:embed="rId3"/>
          <a:stretch>
            <a:fillRect/>
          </a:stretch>
        </p:blipFill>
        <p:spPr>
          <a:xfrm>
            <a:off x="8491184" y="3965873"/>
            <a:ext cx="3598001" cy="2694903"/>
          </a:xfrm>
          <a:prstGeom prst="rect">
            <a:avLst/>
          </a:prstGeom>
        </p:spPr>
      </p:pic>
    </p:spTree>
    <p:extLst>
      <p:ext uri="{BB962C8B-B14F-4D97-AF65-F5344CB8AC3E}">
        <p14:creationId xmlns:p14="http://schemas.microsoft.com/office/powerpoint/2010/main" val="287374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191" y="702156"/>
            <a:ext cx="11226109" cy="771537"/>
          </a:xfrm>
        </p:spPr>
        <p:txBody>
          <a:bodyPr>
            <a:normAutofit/>
          </a:bodyPr>
          <a:lstStyle/>
          <a:p>
            <a:r>
              <a:rPr lang="cs-CZ" sz="3100" dirty="0"/>
              <a:t>1)</a:t>
            </a:r>
            <a:r>
              <a:rPr lang="cs-CZ" sz="3100" b="1" dirty="0"/>
              <a:t> Makroekonomické nástroje</a:t>
            </a:r>
            <a:endParaRPr lang="cs-CZ" sz="3600" dirty="0"/>
          </a:p>
        </p:txBody>
      </p:sp>
      <p:sp>
        <p:nvSpPr>
          <p:cNvPr id="3" name="Zástupný symbol pro obsah 2"/>
          <p:cNvSpPr>
            <a:spLocks noGrp="1"/>
          </p:cNvSpPr>
          <p:nvPr>
            <p:ph idx="1"/>
          </p:nvPr>
        </p:nvSpPr>
        <p:spPr>
          <a:xfrm>
            <a:off x="64655" y="1884218"/>
            <a:ext cx="12127345" cy="4973782"/>
          </a:xfrm>
        </p:spPr>
        <p:txBody>
          <a:bodyPr>
            <a:normAutofit fontScale="85000" lnSpcReduction="20000"/>
          </a:bodyPr>
          <a:lstStyle/>
          <a:p>
            <a:pPr lvl="1"/>
            <a:r>
              <a:rPr lang="cs-CZ" sz="2600" b="1" dirty="0"/>
              <a:t>Nástroje fiskální politiky </a:t>
            </a:r>
            <a:r>
              <a:rPr lang="cs-CZ" sz="2600" dirty="0"/>
              <a:t>se týkají oblasti příjmů (daně a odvody) a výdajů (vládní výdaje a transfery, případně subvence) ze státního rozpočtu, které slouží k meziregionálním přerozdělování, a to z pohledu jejich výše a jejich struktury. </a:t>
            </a:r>
          </a:p>
          <a:p>
            <a:pPr lvl="2"/>
            <a:r>
              <a:rPr lang="cs-CZ" sz="2600" i="1" u="sng" dirty="0"/>
              <a:t>regionalizace fiskální politiky</a:t>
            </a:r>
            <a:r>
              <a:rPr lang="cs-CZ" sz="2600" dirty="0"/>
              <a:t>, resp. regionalizace daní a odvodů, kdy se se centrální autority hospodářské politiky snaží ovlivňovat celkovou poptávku v jednotlivcích regionech (snižují daňové sazby v regionech, které trpí nízkou úrovní poptávky a opačně; stát jako odběratel zboží a služeb)</a:t>
            </a:r>
          </a:p>
          <a:p>
            <a:pPr lvl="1"/>
            <a:r>
              <a:rPr lang="cs-CZ" sz="2600" b="1" dirty="0"/>
              <a:t>Nástroje monetární politiky</a:t>
            </a:r>
            <a:r>
              <a:rPr lang="cs-CZ" sz="2600" dirty="0"/>
              <a:t> jsou dnes řešeny tržní nabídkou a regionalizace monetární politiky není dnes uplatňována:</a:t>
            </a:r>
          </a:p>
          <a:p>
            <a:pPr lvl="2"/>
            <a:r>
              <a:rPr lang="cs-CZ" sz="2600" dirty="0"/>
              <a:t>usnadnění přístupu k úvěrům ve vybraných regionech úpravou (dostupností, stanovením) požadovaného objemu poskytovaných úvěrů, výše úrokové míry nebo lhůt splatnosti</a:t>
            </a:r>
          </a:p>
          <a:p>
            <a:pPr lvl="1"/>
            <a:r>
              <a:rPr lang="cs-CZ" sz="2600" b="1" dirty="0"/>
              <a:t>Nástroje vnější hospodářské politiky </a:t>
            </a:r>
            <a:r>
              <a:rPr lang="cs-CZ" sz="2600" dirty="0"/>
              <a:t>mají formu protekcionistických opatření, zejména výrobkově orientovaných. </a:t>
            </a:r>
          </a:p>
          <a:p>
            <a:pPr lvl="2"/>
            <a:r>
              <a:rPr lang="cs-CZ" sz="2600" dirty="0"/>
              <a:t>regionalizace protekcionistických opatření se týká uvalení dovozních kvót, cel či jiných opatření na produkty, jejichž výroba je koncertována mimo podporovaný region. Smyslem je podpořit místní produkci. </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4091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191" y="702156"/>
            <a:ext cx="11226109" cy="771537"/>
          </a:xfrm>
        </p:spPr>
        <p:txBody>
          <a:bodyPr>
            <a:normAutofit/>
          </a:bodyPr>
          <a:lstStyle/>
          <a:p>
            <a:r>
              <a:rPr lang="cs-CZ" sz="3100" dirty="0"/>
              <a:t>2)</a:t>
            </a:r>
            <a:r>
              <a:rPr lang="cs-CZ" sz="3100" b="1" dirty="0"/>
              <a:t> Mikroekonomické nástroje</a:t>
            </a:r>
            <a:endParaRPr lang="cs-CZ" sz="3600" dirty="0"/>
          </a:p>
        </p:txBody>
      </p:sp>
      <p:sp>
        <p:nvSpPr>
          <p:cNvPr id="3" name="Zástupný symbol pro obsah 2"/>
          <p:cNvSpPr>
            <a:spLocks noGrp="1"/>
          </p:cNvSpPr>
          <p:nvPr>
            <p:ph idx="1"/>
          </p:nvPr>
        </p:nvSpPr>
        <p:spPr>
          <a:xfrm>
            <a:off x="286870" y="1783976"/>
            <a:ext cx="11812765" cy="4993341"/>
          </a:xfrm>
        </p:spPr>
        <p:txBody>
          <a:bodyPr>
            <a:normAutofit fontScale="85000" lnSpcReduction="20000"/>
          </a:bodyPr>
          <a:lstStyle/>
          <a:p>
            <a:pPr lvl="1"/>
            <a:r>
              <a:rPr lang="cs-CZ" sz="2800" b="1" dirty="0"/>
              <a:t>Nástroje realokace pracovních sil </a:t>
            </a:r>
            <a:r>
              <a:rPr lang="cs-CZ" sz="2800" dirty="0"/>
              <a:t>tvoří ekonomické nástroje zaměřující se na(1) částečnou úhradu nákladů spojených s migrací obyvatelstva, (2) na nástroje podporující rekvalifikaci pracovníků a na nástroje (3), které mají ovlivňovat tvorbu nových pracovních míst prostřednictvím rozšiřování stávajících podniků nebo získáním investorů pro vznik podniků zcela nových</a:t>
            </a:r>
          </a:p>
          <a:p>
            <a:pPr lvl="2"/>
            <a:r>
              <a:rPr lang="cs-CZ" sz="2600" dirty="0"/>
              <a:t>úplná či částečná úhrada nákladů spojených se stěhováním, přepravou osob a majetku, výkup nemovitostí, podpora koupě nového bytu atd. </a:t>
            </a:r>
          </a:p>
          <a:p>
            <a:pPr lvl="1"/>
            <a:r>
              <a:rPr lang="cs-CZ" sz="2800" dirty="0"/>
              <a:t>U </a:t>
            </a:r>
            <a:r>
              <a:rPr lang="cs-CZ" sz="2800" b="1" dirty="0"/>
              <a:t>nástrojů ovlivňující pohyb kapitál (realokaci kapitálu) </a:t>
            </a:r>
            <a:r>
              <a:rPr lang="cs-CZ" sz="2800" dirty="0"/>
              <a:t>jde zejména o podporu přímých zahraničních investic (investiční pobídky, zlevněné úvěry, daňové zvýhodnění, subvence apod.), které zabezpečují pověřené státní a veřejnosprávní instituce:</a:t>
            </a:r>
          </a:p>
          <a:p>
            <a:pPr lvl="2"/>
            <a:r>
              <a:rPr lang="cs-CZ" sz="2600" dirty="0"/>
              <a:t>nabídka průmyslových zón a ploch včetně infrastruktury, nabídka nemovitostí k podnikání aj.</a:t>
            </a:r>
          </a:p>
          <a:p>
            <a:pPr lvl="2"/>
            <a:r>
              <a:rPr lang="cs-CZ" sz="2600" dirty="0"/>
              <a:t>pohyb kapitálu lze ovlivňovat oboustranně: buď subvencemi nebo sníženými daněmi zvyšovat atraktivitu vybraných regionů nebo naopak, zvýšeným daní zostřovat podmínky dalšího fungování kapitálu v jiných oblastech, odkud se potom přesouvá do oblastí více žádoucích</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66826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3283EBA-B8D4-43A3-A602-0B217EE6AF42}"/>
              </a:ext>
            </a:extLst>
          </p:cNvPr>
          <p:cNvSpPr>
            <a:spLocks noGrp="1"/>
          </p:cNvSpPr>
          <p:nvPr>
            <p:ph idx="1"/>
          </p:nvPr>
        </p:nvSpPr>
        <p:spPr>
          <a:xfrm>
            <a:off x="116541" y="1990166"/>
            <a:ext cx="5647765" cy="4688540"/>
          </a:xfrm>
        </p:spPr>
        <p:txBody>
          <a:bodyPr anchor="t">
            <a:normAutofit fontScale="92500"/>
          </a:bodyPr>
          <a:lstStyle/>
          <a:p>
            <a:r>
              <a:rPr lang="cs-CZ" b="1" dirty="0"/>
              <a:t>strategický podnikatelský park </a:t>
            </a:r>
          </a:p>
          <a:p>
            <a:r>
              <a:rPr lang="cs-CZ" b="1" dirty="0"/>
              <a:t>výroba baterií do elektroaut</a:t>
            </a:r>
          </a:p>
          <a:p>
            <a:r>
              <a:rPr lang="cs-CZ" dirty="0"/>
              <a:t>projekt strategického významu s vysokou přidanou hodnotou, který může být velmi významný pro budoucnost českého hospodářství, výrazně může také pomoci Moravskoslezskému kraji ve vyrovnávání se s ekonomickou transformací (</a:t>
            </a:r>
            <a:r>
              <a:rPr lang="cs-CZ" i="1" dirty="0"/>
              <a:t>investice ve výši až 200 miliard korun a vznik až 7 tisíc pracovních míst)</a:t>
            </a:r>
          </a:p>
          <a:p>
            <a:r>
              <a:rPr lang="cs-CZ" dirty="0"/>
              <a:t>příprava projektu bude probíhat takovým způsobem, který maximálně zohlední zájmy místních občanů</a:t>
            </a:r>
          </a:p>
          <a:p>
            <a:endParaRPr lang="cs-CZ" dirty="0"/>
          </a:p>
          <a:p>
            <a:r>
              <a:rPr lang="cs-CZ" dirty="0"/>
              <a:t>Jaké jsou přínosy, jaké jsou náklady (faktické, externalitní)?</a:t>
            </a:r>
          </a:p>
          <a:p>
            <a:pPr lvl="1"/>
            <a:r>
              <a:rPr lang="cs-CZ" dirty="0"/>
              <a:t>ekonomické, sociální společenské, environmentální</a:t>
            </a:r>
          </a:p>
          <a:p>
            <a:r>
              <a:rPr lang="cs-CZ" dirty="0"/>
              <a:t>Jaké </a:t>
            </a:r>
            <a:r>
              <a:rPr lang="cs-CZ" b="1" dirty="0"/>
              <a:t>nástroje</a:t>
            </a:r>
            <a:r>
              <a:rPr lang="cs-CZ" dirty="0"/>
              <a:t> mohou být při této investiční akci využity?</a:t>
            </a:r>
          </a:p>
          <a:p>
            <a:pPr lvl="1"/>
            <a:endParaRPr lang="cs-CZ" dirty="0"/>
          </a:p>
        </p:txBody>
      </p:sp>
      <p:sp>
        <p:nvSpPr>
          <p:cNvPr id="4" name="Zástupný symbol pro číslo snímku 3">
            <a:extLst>
              <a:ext uri="{FF2B5EF4-FFF2-40B4-BE49-F238E27FC236}">
                <a16:creationId xmlns:a16="http://schemas.microsoft.com/office/drawing/2014/main" id="{009C27BE-37B0-4D51-BD0D-FEACE21E959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Nadpis 6">
            <a:extLst>
              <a:ext uri="{FF2B5EF4-FFF2-40B4-BE49-F238E27FC236}">
                <a16:creationId xmlns:a16="http://schemas.microsoft.com/office/drawing/2014/main" id="{FEBCF7B8-5ED1-43CA-8828-4028E55E650D}"/>
              </a:ext>
            </a:extLst>
          </p:cNvPr>
          <p:cNvSpPr>
            <a:spLocks noGrp="1"/>
          </p:cNvSpPr>
          <p:nvPr>
            <p:ph type="title"/>
          </p:nvPr>
        </p:nvSpPr>
        <p:spPr>
          <a:xfrm>
            <a:off x="430306" y="702156"/>
            <a:ext cx="11180502" cy="1013800"/>
          </a:xfrm>
        </p:spPr>
        <p:txBody>
          <a:bodyPr>
            <a:normAutofit fontScale="90000"/>
          </a:bodyPr>
          <a:lstStyle/>
          <a:p>
            <a:r>
              <a:rPr lang="cs-CZ" sz="3200" b="1" dirty="0"/>
              <a:t>2024: </a:t>
            </a:r>
            <a:r>
              <a:rPr lang="cs-CZ" sz="3200" b="1" dirty="0" err="1"/>
              <a:t>Gigafactory</a:t>
            </a:r>
            <a:r>
              <a:rPr lang="cs-CZ" sz="3200" b="1" dirty="0"/>
              <a:t> mezi Dolní Lutyní a věřňovicemi</a:t>
            </a:r>
          </a:p>
        </p:txBody>
      </p:sp>
      <p:sp>
        <p:nvSpPr>
          <p:cNvPr id="8" name="Obdélník 7">
            <a:extLst>
              <a:ext uri="{FF2B5EF4-FFF2-40B4-BE49-F238E27FC236}">
                <a16:creationId xmlns:a16="http://schemas.microsoft.com/office/drawing/2014/main" id="{EF00A581-B316-4811-B498-0911E11AF664}"/>
              </a:ext>
            </a:extLst>
          </p:cNvPr>
          <p:cNvSpPr/>
          <p:nvPr/>
        </p:nvSpPr>
        <p:spPr>
          <a:xfrm>
            <a:off x="9654988" y="1804153"/>
            <a:ext cx="2537012" cy="5047536"/>
          </a:xfrm>
          <a:prstGeom prst="rect">
            <a:avLst/>
          </a:prstGeom>
        </p:spPr>
        <p:txBody>
          <a:bodyPr wrap="square">
            <a:spAutoFit/>
          </a:bodyPr>
          <a:lstStyle/>
          <a:p>
            <a:r>
              <a:rPr lang="cs-CZ" sz="1400" dirty="0"/>
              <a:t>Případné zdroje: </a:t>
            </a:r>
            <a:r>
              <a:rPr lang="cs-CZ" sz="1400" dirty="0">
                <a:hlinkClick r:id="rId2"/>
              </a:rPr>
              <a:t>https://www.mpo.cz/cz/rozcestnik/pro-media/tiskove-zpravy/vlada-schvalila-pripravu-plochy-u-dolni-lutyne-pro-moznou-strategickou-investici--280155/</a:t>
            </a:r>
            <a:r>
              <a:rPr lang="cs-CZ" sz="1400" dirty="0"/>
              <a:t>; </a:t>
            </a:r>
            <a:r>
              <a:rPr lang="cs-CZ" sz="1400" dirty="0">
                <a:hlinkClick r:id="rId3"/>
              </a:rPr>
              <a:t>https://karvinsky.denik.cz/galerie/prostor-kde-by-mohla-v-budoucnu-mezi-dolni-lutyni-a-vernovice-vyrust-obri-tovarna.html?back=2683840028-3189-72&amp;photo=1</a:t>
            </a:r>
            <a:r>
              <a:rPr lang="cs-CZ" sz="1400" dirty="0"/>
              <a:t>; </a:t>
            </a:r>
            <a:r>
              <a:rPr lang="cs-CZ" sz="1400" dirty="0">
                <a:hlinkClick r:id="rId4"/>
              </a:rPr>
              <a:t>https://www.irozhlas.cz/</a:t>
            </a:r>
            <a:r>
              <a:rPr lang="cs-CZ" sz="1400" dirty="0" err="1">
                <a:hlinkClick r:id="rId4"/>
              </a:rPr>
              <a:t>zpravy</a:t>
            </a:r>
            <a:r>
              <a:rPr lang="cs-CZ" sz="1400" dirty="0">
                <a:hlinkClick r:id="rId4"/>
              </a:rPr>
              <a:t>-domov/stat-chce-na-karvinsku-gigafactory-za-200-miliard-misto-neni-pro-prumysl-vhodne_2403060500_pik</a:t>
            </a:r>
            <a:r>
              <a:rPr lang="cs-CZ" sz="1400" dirty="0"/>
              <a:t>;</a:t>
            </a:r>
          </a:p>
          <a:p>
            <a:r>
              <a:rPr lang="cs-CZ" sz="1400" dirty="0"/>
              <a:t>https://www.idnes.cz/ostrava/zpravy/karvinsko-gigafactory-vlada-dolni-lutyne-baterie-prumysl.A240306_081028_ostrava-zpravy_jog</a:t>
            </a:r>
          </a:p>
        </p:txBody>
      </p:sp>
      <p:pic>
        <p:nvPicPr>
          <p:cNvPr id="9" name="Obrázek 8">
            <a:extLst>
              <a:ext uri="{FF2B5EF4-FFF2-40B4-BE49-F238E27FC236}">
                <a16:creationId xmlns:a16="http://schemas.microsoft.com/office/drawing/2014/main" id="{986812B4-E91D-4EEA-BDB8-07EE930A8852}"/>
              </a:ext>
            </a:extLst>
          </p:cNvPr>
          <p:cNvPicPr>
            <a:picLocks noChangeAspect="1"/>
          </p:cNvPicPr>
          <p:nvPr/>
        </p:nvPicPr>
        <p:blipFill>
          <a:blip r:embed="rId5"/>
          <a:stretch>
            <a:fillRect/>
          </a:stretch>
        </p:blipFill>
        <p:spPr>
          <a:xfrm>
            <a:off x="5844658" y="1847853"/>
            <a:ext cx="3810330" cy="2234104"/>
          </a:xfrm>
          <a:prstGeom prst="rect">
            <a:avLst/>
          </a:prstGeom>
        </p:spPr>
      </p:pic>
      <p:pic>
        <p:nvPicPr>
          <p:cNvPr id="10" name="Obrázek 9">
            <a:extLst>
              <a:ext uri="{FF2B5EF4-FFF2-40B4-BE49-F238E27FC236}">
                <a16:creationId xmlns:a16="http://schemas.microsoft.com/office/drawing/2014/main" id="{E205E2FD-1ED1-4377-8E54-42D8F539A2CC}"/>
              </a:ext>
            </a:extLst>
          </p:cNvPr>
          <p:cNvPicPr>
            <a:picLocks noChangeAspect="1"/>
          </p:cNvPicPr>
          <p:nvPr/>
        </p:nvPicPr>
        <p:blipFill>
          <a:blip r:embed="rId6"/>
          <a:stretch>
            <a:fillRect/>
          </a:stretch>
        </p:blipFill>
        <p:spPr>
          <a:xfrm>
            <a:off x="5844658" y="4213854"/>
            <a:ext cx="3810330" cy="2244650"/>
          </a:xfrm>
          <a:prstGeom prst="rect">
            <a:avLst/>
          </a:prstGeom>
        </p:spPr>
      </p:pic>
    </p:spTree>
    <p:extLst>
      <p:ext uri="{BB962C8B-B14F-4D97-AF65-F5344CB8AC3E}">
        <p14:creationId xmlns:p14="http://schemas.microsoft.com/office/powerpoint/2010/main" val="4188727010"/>
      </p:ext>
    </p:extLst>
  </p:cSld>
  <p:clrMapOvr>
    <a:masterClrMapping/>
  </p:clrMapOvr>
</p:sld>
</file>

<file path=ppt/theme/theme1.xml><?xml version="1.0" encoding="utf-8"?>
<a:theme xmlns:a="http://schemas.openxmlformats.org/drawingml/2006/main" name="Dividenda">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TM03457464[[fn=Dividendy]]</Template>
  <TotalTime>1100</TotalTime>
  <Words>1124</Words>
  <Application>Microsoft Office PowerPoint</Application>
  <PresentationFormat>Širokoúhlá obrazovka</PresentationFormat>
  <Paragraphs>76</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Calibri</vt:lpstr>
      <vt:lpstr>Gill Sans MT</vt:lpstr>
      <vt:lpstr>Wingdings 2</vt:lpstr>
      <vt:lpstr>Dividenda</vt:lpstr>
      <vt:lpstr>Regionální ekonomika a politika</vt:lpstr>
      <vt:lpstr>diskuze</vt:lpstr>
      <vt:lpstr>Nástroje regionální politiky (RP)</vt:lpstr>
      <vt:lpstr>nástroje finanční a nefinanční</vt:lpstr>
      <vt:lpstr>nástroje exogenní a endogenní</vt:lpstr>
      <vt:lpstr>Makroekonomické a mikroekonomické nástroje regionální politiky</vt:lpstr>
      <vt:lpstr>1) Makroekonomické nástroje</vt:lpstr>
      <vt:lpstr>2) Mikroekonomické nástroje</vt:lpstr>
      <vt:lpstr>2024: Gigafactory mezi Dolní Lutyní a věřňovicemi</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Tureckova</dc:creator>
  <cp:lastModifiedBy>Kamila Turečková</cp:lastModifiedBy>
  <cp:revision>205</cp:revision>
  <cp:lastPrinted>2019-06-27T05:43:46Z</cp:lastPrinted>
  <dcterms:created xsi:type="dcterms:W3CDTF">2017-12-11T08:34:25Z</dcterms:created>
  <dcterms:modified xsi:type="dcterms:W3CDTF">2024-03-08T11:54:16Z</dcterms:modified>
</cp:coreProperties>
</file>