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19"/>
  </p:notesMasterIdLst>
  <p:sldIdLst>
    <p:sldId id="279" r:id="rId2"/>
    <p:sldId id="257" r:id="rId3"/>
    <p:sldId id="287" r:id="rId4"/>
    <p:sldId id="286" r:id="rId5"/>
    <p:sldId id="276" r:id="rId6"/>
    <p:sldId id="258" r:id="rId7"/>
    <p:sldId id="272" r:id="rId8"/>
    <p:sldId id="274" r:id="rId9"/>
    <p:sldId id="285" r:id="rId10"/>
    <p:sldId id="273" r:id="rId11"/>
    <p:sldId id="277" r:id="rId12"/>
    <p:sldId id="278" r:id="rId13"/>
    <p:sldId id="280" r:id="rId14"/>
    <p:sldId id="281" r:id="rId15"/>
    <p:sldId id="275" r:id="rId16"/>
    <p:sldId id="282" r:id="rId17"/>
    <p:sldId id="283" r:id="rId1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1D45D-AE40-4A41-89E3-A65BFDA56910}" type="datetimeFigureOut">
              <a:rPr lang="cs-CZ" smtClean="0"/>
              <a:t>30.01.2025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2E2BC-D07C-4180-871C-3ED7174569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61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590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82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861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433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049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8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033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673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8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05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477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ureckova@opf.slu.cz" TargetMode="External"/><Relationship Id="rId2" Type="http://schemas.openxmlformats.org/officeDocument/2006/relationships/hyperlink" Target="mailto:nevima@opf.slu.cz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glacova@opf.slu.cz" TargetMode="External"/><Relationship Id="rId4" Type="http://schemas.openxmlformats.org/officeDocument/2006/relationships/hyperlink" Target="mailto:duda@opf.slu.c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7830"/>
            <a:ext cx="6779600" cy="476690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2133" y="2050546"/>
            <a:ext cx="6759407" cy="4127842"/>
          </a:xfrm>
        </p:spPr>
        <p:txBody>
          <a:bodyPr>
            <a:noAutofit/>
          </a:bodyPr>
          <a:lstStyle/>
          <a:p>
            <a:pPr algn="ctr"/>
            <a:r>
              <a:rPr lang="cs-CZ" sz="6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SMART EKONOMIKA </a:t>
            </a:r>
            <a:br>
              <a:rPr lang="cs-CZ" sz="6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cs-CZ" sz="6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V KONTEXTU PRŮMYSLU 4.0</a:t>
            </a: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575735" y="806941"/>
            <a:ext cx="11277598" cy="8425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Úvodní informace k absolvování předmětu</a:t>
            </a:r>
          </a:p>
        </p:txBody>
      </p:sp>
    </p:spTree>
    <p:extLst>
      <p:ext uri="{BB962C8B-B14F-4D97-AF65-F5344CB8AC3E}">
        <p14:creationId xmlns:p14="http://schemas.microsoft.com/office/powerpoint/2010/main" val="218043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BD42C9-BB51-419C-BE16-2DAD37FEB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4900" dirty="0">
                <a:latin typeface="Cambria Math" panose="02040503050406030204" pitchFamily="18" charset="0"/>
                <a:ea typeface="Cambria Math" panose="02040503050406030204" pitchFamily="18" charset="0"/>
              </a:rPr>
              <a:t>Rozpis seminářů</a:t>
            </a:r>
            <a:br>
              <a:rPr lang="cs-CZ" sz="44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cs-CZ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(může se V PRŮBĚHU SEMESTRU změnit)</a:t>
            </a:r>
            <a:endParaRPr lang="cs-CZ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D39573B-C6D1-3BCE-E526-DC99547BB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070341"/>
              </p:ext>
            </p:extLst>
          </p:nvPr>
        </p:nvGraphicFramePr>
        <p:xfrm>
          <a:off x="448235" y="1957070"/>
          <a:ext cx="11286565" cy="4693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05436">
                  <a:extLst>
                    <a:ext uri="{9D8B030D-6E8A-4147-A177-3AD203B41FA5}">
                      <a16:colId xmlns:a16="http://schemas.microsoft.com/office/drawing/2014/main" val="1129824475"/>
                    </a:ext>
                  </a:extLst>
                </a:gridCol>
                <a:gridCol w="690282">
                  <a:extLst>
                    <a:ext uri="{9D8B030D-6E8A-4147-A177-3AD203B41FA5}">
                      <a16:colId xmlns:a16="http://schemas.microsoft.com/office/drawing/2014/main" val="2419923157"/>
                    </a:ext>
                  </a:extLst>
                </a:gridCol>
                <a:gridCol w="9690847">
                  <a:extLst>
                    <a:ext uri="{9D8B030D-6E8A-4147-A177-3AD203B41FA5}">
                      <a16:colId xmlns:a16="http://schemas.microsoft.com/office/drawing/2014/main" val="17993391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cs-CZ" sz="1600" dirty="0"/>
                        <a:t>Datum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Obsah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445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19. 2.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Semináře se nekonají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86432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26.2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Ukázková prezentace (doc. </a:t>
                      </a:r>
                      <a:r>
                        <a:rPr lang="cs-CZ" sz="1600">
                          <a:solidFill>
                            <a:schemeClr val="tx2"/>
                          </a:solidFill>
                        </a:rPr>
                        <a:t>Turečková), </a:t>
                      </a: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výběr a schválení témat, práce na projektech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88277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5.3.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3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Výběr a schválení témat, práce na projektu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83683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12.3.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 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280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19.3.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 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78932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26.3.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6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 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0411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2.4.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 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9414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9.4.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8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 (3+1)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76850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16.4.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9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 (3+1)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3571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23.4.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10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 (3+1)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1060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30.4.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11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 (3+1)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20572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7.5.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12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Prezentace projektů, resp. náhradní termín prezentace projektů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97259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14.5.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13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Náhradní termín prezentace projektů, konzultace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417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884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C043A0D-0673-4910-93D0-F8541A589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/>
              <a:t>kombinované studium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D131EB-E990-4140-B80F-C512F1FDF6F2}"/>
              </a:ext>
            </a:extLst>
          </p:cNvPr>
          <p:cNvSpPr txBox="1">
            <a:spLocks/>
          </p:cNvSpPr>
          <p:nvPr/>
        </p:nvSpPr>
        <p:spPr>
          <a:xfrm>
            <a:off x="217161" y="2026024"/>
            <a:ext cx="11757677" cy="4709789"/>
          </a:xfrm>
          <a:prstGeom prst="rect">
            <a:avLst/>
          </a:prstGeom>
        </p:spPr>
        <p:txBody>
          <a:bodyPr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</a:pPr>
            <a:r>
              <a:rPr lang="cs-CZ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dvě setkání: 1. 3. 2025 a 22. 3. 2025</a:t>
            </a:r>
          </a:p>
          <a:p>
            <a:pPr lvl="1">
              <a:buClr>
                <a:srgbClr val="00B0F0"/>
              </a:buClr>
            </a:pPr>
            <a:r>
              <a:rPr lang="cs-CZ" sz="2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1/3/2025 s doc. Turečkovou</a:t>
            </a:r>
          </a:p>
          <a:p>
            <a:pPr lvl="2">
              <a:buClr>
                <a:srgbClr val="00B0F0"/>
              </a:buClr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Základní informace ke kurzu, podmínky absolvování</a:t>
            </a:r>
          </a:p>
          <a:p>
            <a:pPr lvl="2">
              <a:buClr>
                <a:srgbClr val="00B0F0"/>
              </a:buClr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Smart veřejné statky </a:t>
            </a:r>
          </a:p>
          <a:p>
            <a:pPr lvl="2">
              <a:buClr>
                <a:srgbClr val="00B0F0"/>
              </a:buClr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Společnost 0.1 -0.5</a:t>
            </a:r>
          </a:p>
          <a:p>
            <a:pPr lvl="1">
              <a:buClr>
                <a:srgbClr val="00B0F0"/>
              </a:buClr>
            </a:pPr>
            <a:r>
              <a:rPr lang="cs-CZ" sz="2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22/3/2025 s doc. Nevimou</a:t>
            </a:r>
          </a:p>
          <a:p>
            <a:pPr lvl="2">
              <a:buClr>
                <a:srgbClr val="00B0F0"/>
              </a:buClr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Průmysl 4.0 a trh práce v kontextu Průmyslu 4.0</a:t>
            </a:r>
          </a:p>
          <a:p>
            <a:pPr lvl="2">
              <a:buClr>
                <a:srgbClr val="00B0F0"/>
              </a:buClr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Cirkulární ekonomika</a:t>
            </a:r>
          </a:p>
          <a:p>
            <a:pPr lvl="2">
              <a:buClr>
                <a:srgbClr val="00B0F0"/>
              </a:buClr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Doprava a energetika; Internet věcí, optimalizace výrobního procesu, 3D tisk</a:t>
            </a:r>
          </a:p>
          <a:p>
            <a:pPr lvl="2">
              <a:buClr>
                <a:srgbClr val="00B0F0"/>
              </a:buClr>
            </a:pPr>
            <a:endParaRPr lang="cs-CZ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2">
              <a:buClr>
                <a:srgbClr val="00B0F0"/>
              </a:buClr>
            </a:pPr>
            <a:endParaRPr lang="cs-CZ" sz="2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2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1" y="816127"/>
            <a:ext cx="11029616" cy="10138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PODMÍNKY ABSOLVOVÁNÍ</a:t>
            </a:r>
            <a:br>
              <a:rPr lang="cs-CZ" sz="54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cs-CZ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platí také pro Erasmus nebo ISP</a:t>
            </a:r>
            <a:endParaRPr lang="cs-CZ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7161" y="1898525"/>
            <a:ext cx="11757677" cy="4837288"/>
          </a:xfrm>
        </p:spPr>
        <p:txBody>
          <a:bodyPr anchor="t">
            <a:noAutofit/>
          </a:bodyPr>
          <a:lstStyle/>
          <a:p>
            <a:pPr>
              <a:buClr>
                <a:srgbClr val="00B0F0"/>
              </a:buClr>
            </a:pPr>
            <a:r>
              <a:rPr lang="cs-CZ" sz="28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Zápočtový test </a:t>
            </a:r>
            <a:r>
              <a:rPr lang="cs-CZ" sz="2800" b="1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(max. 100 bodů).</a:t>
            </a:r>
          </a:p>
          <a:p>
            <a:pPr lvl="1">
              <a:buClr>
                <a:srgbClr val="00B0F0"/>
              </a:buClr>
            </a:pPr>
            <a:r>
              <a:rPr lang="cs-CZ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50 otázek (2 body za správnou odpověď); 20 minut</a:t>
            </a:r>
          </a:p>
          <a:p>
            <a:pPr lvl="1">
              <a:buClr>
                <a:srgbClr val="00B0F0"/>
              </a:buClr>
            </a:pPr>
            <a:r>
              <a:rPr lang="cs-CZ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otázky vycházejí ze všech přednáškových prezentací </a:t>
            </a:r>
          </a:p>
          <a:p>
            <a:pPr lvl="2">
              <a:buClr>
                <a:srgbClr val="00B0F0"/>
              </a:buClr>
            </a:pPr>
            <a:r>
              <a:rPr lang="cs-CZ" sz="2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přednáškové prezentace budou k dispozici v IS</a:t>
            </a:r>
          </a:p>
          <a:p>
            <a:pPr lvl="1">
              <a:buClr>
                <a:srgbClr val="00B0F0"/>
              </a:buClr>
            </a:pPr>
            <a:r>
              <a:rPr lang="cs-CZ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zápočtový test proběhne formou odpovědníků v systému IS SU </a:t>
            </a:r>
            <a:r>
              <a:rPr lang="cs-CZ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(z fakulty nebo z domu dle volné kapacity místností na fakultě, bude upřesněno)</a:t>
            </a:r>
          </a:p>
          <a:p>
            <a:pPr lvl="1">
              <a:buClr>
                <a:srgbClr val="00B0F0"/>
              </a:buClr>
            </a:pPr>
            <a:r>
              <a:rPr lang="cs-CZ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termíny zápočtových testů budou ohlášeny během semestru v celkovém počtu 4-7 termínů (dodatečné termíny nebudou již poté vypisovány!)</a:t>
            </a:r>
          </a:p>
          <a:p>
            <a:pPr>
              <a:buClr>
                <a:srgbClr val="00B050"/>
              </a:buClr>
            </a:pPr>
            <a:r>
              <a:rPr lang="cs-CZ" sz="2600" b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 úspěšné absolvování předmětu je potřeba získat </a:t>
            </a:r>
            <a:r>
              <a:rPr lang="cs-CZ" sz="2600" b="1" u="sng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celkem minimálně 70 bodů</a:t>
            </a:r>
            <a:r>
              <a:rPr lang="cs-CZ" sz="2600" b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52694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645798"/>
            <a:ext cx="11029616" cy="1013800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STRUČNÁ ANOTACE PŘEDMĚTU</a:t>
            </a:r>
            <a:endParaRPr lang="cs-CZ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92EA3F1-3AB6-4D66-8908-CE35887BBC13}"/>
              </a:ext>
            </a:extLst>
          </p:cNvPr>
          <p:cNvSpPr txBox="1">
            <a:spLocks/>
          </p:cNvSpPr>
          <p:nvPr/>
        </p:nvSpPr>
        <p:spPr>
          <a:xfrm>
            <a:off x="439314" y="1800521"/>
            <a:ext cx="11287630" cy="4779388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000" algn="ctr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Cílem předmětu je seznámit studenty se základními i pokročilými prvky SMART ekonomiky v širších souvislostech Průmyslu 4.0. Cílem předmětu je studentům poskytnout hlubší vhled do problematiky soudobých ekonomických proměn a seznámit je s aktuálními trendy a to i v součinnosti odborníka z praxe.</a:t>
            </a:r>
          </a:p>
          <a:p>
            <a:pPr marL="0" indent="0" algn="ctr">
              <a:lnSpc>
                <a:spcPct val="100000"/>
              </a:lnSpc>
              <a:buClr>
                <a:srgbClr val="002060"/>
              </a:buClr>
              <a:buNone/>
            </a:pPr>
            <a:endParaRPr lang="cs-CZ" sz="2400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-360000" algn="ctr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Student se orientuje v problematice SMART řešení z pohledu technických i netechnických oblastí. Student je seznámen s možnostmi řešení z České republiky i ze zahraničí.</a:t>
            </a:r>
          </a:p>
        </p:txBody>
      </p:sp>
    </p:spTree>
    <p:extLst>
      <p:ext uri="{BB962C8B-B14F-4D97-AF65-F5344CB8AC3E}">
        <p14:creationId xmlns:p14="http://schemas.microsoft.com/office/powerpoint/2010/main" val="2301058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645798"/>
            <a:ext cx="11029616" cy="1013800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STRUKTURA PŘEDNÁŠEK I.</a:t>
            </a:r>
            <a:endParaRPr lang="cs-CZ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92EA3F1-3AB6-4D66-8908-CE35887BBC13}"/>
              </a:ext>
            </a:extLst>
          </p:cNvPr>
          <p:cNvSpPr txBox="1">
            <a:spLocks/>
          </p:cNvSpPr>
          <p:nvPr/>
        </p:nvSpPr>
        <p:spPr>
          <a:xfrm>
            <a:off x="439314" y="1813811"/>
            <a:ext cx="11325338" cy="5044189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Koncept SMART, SMART ekonomika Smart řešení v ekonomice, přínosy a náklady SMART řešení, cost-benefit analýzy, externalitní efekty a technologie, zdroje a limity SMAER ekonomiky, Kvartérní sektor. </a:t>
            </a:r>
          </a:p>
          <a:p>
            <a:pPr marL="457200" indent="-457200" algn="just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Výchozí koncepty SMART ekonomiky Cirkulární ekonomika, sdílená ekonomika, trvale udržitelný rozvoj, koncept Smart city. </a:t>
            </a:r>
          </a:p>
          <a:p>
            <a:pPr marL="457200" indent="-457200" algn="just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Průmysl 4.0 Čtvrtá průmyslová revoluce. Internet věcí, internet služeb, digitální ekonomika. Automatizace průmyslu. Ekonomické přínosy a důsledky Průmyslu 4.0. Role Průmyslu 4.0 ve světové ekonomice. </a:t>
            </a:r>
          </a:p>
          <a:p>
            <a:pPr marL="457200" indent="-457200" algn="just">
              <a:lnSpc>
                <a:spcPct val="10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Trh práce v kontextu Průmyslu 4.0 Trh práce, lidský kapitál, kvalifikace a pracovní síla v kontextu konceptu Průmyslu 4.0. Vzdělávání a inovace technického vzdělávání, nové potřeby vzdělávacího systému. Společnost 5.0. </a:t>
            </a:r>
          </a:p>
        </p:txBody>
      </p:sp>
    </p:spTree>
    <p:extLst>
      <p:ext uri="{BB962C8B-B14F-4D97-AF65-F5344CB8AC3E}">
        <p14:creationId xmlns:p14="http://schemas.microsoft.com/office/powerpoint/2010/main" val="1112353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645798"/>
            <a:ext cx="11029616" cy="1013800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STRUKTURA PŘEDNÁŠEK II.</a:t>
            </a:r>
            <a:endParaRPr lang="cs-CZ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92EA3F1-3AB6-4D66-8908-CE35887BBC13}"/>
              </a:ext>
            </a:extLst>
          </p:cNvPr>
          <p:cNvSpPr txBox="1">
            <a:spLocks/>
          </p:cNvSpPr>
          <p:nvPr/>
        </p:nvSpPr>
        <p:spPr>
          <a:xfrm>
            <a:off x="439314" y="1785530"/>
            <a:ext cx="11306484" cy="5044189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00000"/>
              </a:lnSpc>
              <a:buClr>
                <a:schemeClr val="accent3"/>
              </a:buClr>
              <a:buFont typeface="+mj-lt"/>
              <a:buAutoNum type="arabicPeriod" startAt="5"/>
            </a:pPr>
            <a:r>
              <a:rPr lang="cs-CZ" sz="22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Průmysl 4.0 a SMART ekonomika v České republice a ve světě Vztah Průmyslu 4.0 a SMART ekonomiky. Česko a Průmysl 4.0, Národní iniciativa Průmysl 4.0. Česko a SMART řešení. Koncept inteligentních měst, Národní rámec Smart City. Chytré regiony. Smart city v ČR a ve světě. Centra Průmyslu 4.0. Smart řešení oblasti dopravy, energetiky a zavádění moderních informačních a komunikačních technologií, v odpadové hospodářství, vodohospodářství, e – </a:t>
            </a:r>
            <a:r>
              <a:rPr lang="cs-CZ" sz="2200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government</a:t>
            </a:r>
            <a:r>
              <a:rPr lang="cs-CZ" sz="22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v řízení měst a krizové řízení apod. Příklady dobré i špatné praxe. </a:t>
            </a:r>
          </a:p>
          <a:p>
            <a:pPr marL="457200" indent="-457200" algn="just">
              <a:lnSpc>
                <a:spcPct val="100000"/>
              </a:lnSpc>
              <a:buClr>
                <a:schemeClr val="accent3"/>
              </a:buClr>
              <a:buFont typeface="+mj-lt"/>
              <a:buAutoNum type="arabicPeriod" startAt="5"/>
            </a:pPr>
            <a:r>
              <a:rPr lang="cs-CZ" sz="22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Měření SMART ekonomiky a Průmyslu 4.0 Metody hodnocení a indexace SMART ekonomiky a Průmyslu 4.0. Digital </a:t>
            </a:r>
            <a:r>
              <a:rPr lang="cs-CZ" sz="2200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Evolution</a:t>
            </a:r>
            <a:r>
              <a:rPr lang="cs-CZ" sz="22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Index. Digital </a:t>
            </a:r>
            <a:r>
              <a:rPr lang="cs-CZ" sz="2200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Economy</a:t>
            </a:r>
            <a:r>
              <a:rPr lang="cs-CZ" sz="22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and Society Index. Smart City index, Smart Prague Index. </a:t>
            </a:r>
          </a:p>
          <a:p>
            <a:pPr marL="457200" indent="-457200" algn="just">
              <a:lnSpc>
                <a:spcPct val="100000"/>
              </a:lnSpc>
              <a:buClr>
                <a:schemeClr val="accent3"/>
              </a:buClr>
              <a:buFont typeface="+mj-lt"/>
              <a:buAutoNum type="arabicPeriod" startAt="5"/>
            </a:pPr>
            <a:r>
              <a:rPr lang="cs-CZ" sz="22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Role Průmyslu 4.0 a SMART ekonomika v mezinárodním obchodě Průmysl 4.0 jako zdroj mezinárodní konkurenční výhody. Přímé zahraniční investice. Obchodní příležitosti v oblasti SMART ekonomiky. Mezinárodní pohyb kapitálu.</a:t>
            </a:r>
          </a:p>
        </p:txBody>
      </p:sp>
    </p:spTree>
    <p:extLst>
      <p:ext uri="{BB962C8B-B14F-4D97-AF65-F5344CB8AC3E}">
        <p14:creationId xmlns:p14="http://schemas.microsoft.com/office/powerpoint/2010/main" val="2338516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992" y="645798"/>
            <a:ext cx="11262016" cy="10138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ZÁKLADNÍ A DOPORUČENÁ LITERATURA</a:t>
            </a:r>
            <a:endParaRPr lang="cs-CZ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92EA3F1-3AB6-4D66-8908-CE35887BBC13}"/>
              </a:ext>
            </a:extLst>
          </p:cNvPr>
          <p:cNvSpPr txBox="1">
            <a:spLocks/>
          </p:cNvSpPr>
          <p:nvPr/>
        </p:nvSpPr>
        <p:spPr>
          <a:xfrm>
            <a:off x="588188" y="1945341"/>
            <a:ext cx="11015624" cy="4670612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MAŘÍK, V. a kol., 2016. </a:t>
            </a:r>
            <a:r>
              <a:rPr lang="cs-CZ" i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Průmysl 4.0: Výzva pro Českou republiku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Praha: Management </a:t>
            </a:r>
            <a:r>
              <a:rPr lang="cs-CZ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Press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ISBN 978-80-7261-440-0. </a:t>
            </a:r>
          </a:p>
          <a:p>
            <a:pPr indent="-36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SLAVÍK, J., 2017. </a:t>
            </a:r>
            <a:r>
              <a:rPr lang="cs-CZ" i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Smart city v praxi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Praha: </a:t>
            </a:r>
            <a:r>
              <a:rPr lang="cs-CZ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Profi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Press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ISBN 978-80-86726-80-9.</a:t>
            </a:r>
          </a:p>
          <a:p>
            <a:pPr indent="-36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cap="all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Turečková, K., Nevima, J., Vaňová, A., Vitálišová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K., 2023. Society 4.0: </a:t>
            </a:r>
            <a:r>
              <a:rPr lang="cs-CZ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general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economic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implications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cs-CZ" i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Journal </a:t>
            </a:r>
            <a:r>
              <a:rPr lang="cs-CZ" i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of</a:t>
            </a:r>
            <a:r>
              <a:rPr lang="cs-CZ" i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European </a:t>
            </a:r>
            <a:r>
              <a:rPr lang="cs-CZ" i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Economy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22(2), 146-157. ISSN 2519-4070. DOI: https://doi.org/10.35774/jee2023.02.146 </a:t>
            </a:r>
          </a:p>
          <a:p>
            <a:pPr indent="-36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cap="all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Turečková, K., Nevima</a:t>
            </a:r>
            <a:r>
              <a:rPr lang="en-US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J.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2023. Smart public goods: A smart bench does not </a:t>
            </a:r>
            <a:r>
              <a:rPr lang="en-US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necessar-ily</a:t>
            </a:r>
            <a:r>
              <a:rPr lang="en-US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make smart a city in the Czech Republic. </a:t>
            </a:r>
            <a:r>
              <a:rPr lang="en-US" i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Research Papers in Economics and Finance</a:t>
            </a:r>
            <a:r>
              <a:rPr lang="en-US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7(1), 7–20. https://doi.org/10.18559/ref.2023.1.189</a:t>
            </a:r>
            <a:endParaRPr lang="cs-CZ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-3600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NEVIMA, J., K. TUREČKOVÁ, M. LEBIEDZIK, I. MAJEROVÁ a kol. 2023 </a:t>
            </a:r>
            <a:r>
              <a:rPr lang="cs-CZ" i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SMART technologie pro zvyšování kvality života ve městech a regionech.</a:t>
            </a: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Praha: Professional Publishing. ISBN 978-80-88260-62-2</a:t>
            </a:r>
            <a:r>
              <a:rPr lang="cs-CZ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68900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84038F8-5516-442D-B926-AE95C583F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177" y="3285957"/>
            <a:ext cx="11029615" cy="1497507"/>
          </a:xfrm>
        </p:spPr>
        <p:txBody>
          <a:bodyPr/>
          <a:lstStyle/>
          <a:p>
            <a:r>
              <a:rPr lang="cs-CZ" dirty="0"/>
              <a:t>Děkujeme za pozornost.</a:t>
            </a:r>
          </a:p>
        </p:txBody>
      </p:sp>
      <p:pic>
        <p:nvPicPr>
          <p:cNvPr id="3" name="AQOK2MIlfLucGJklXxhRQNz7_ymWq-cdbW-oNOjzveDxhGs5MJYhpdIEYMC0CzhIQSskxYMbrbQXRrOCLyEY20dp">
            <a:hlinkClick r:id="" action="ppaction://media"/>
            <a:extLst>
              <a:ext uri="{FF2B5EF4-FFF2-40B4-BE49-F238E27FC236}">
                <a16:creationId xmlns:a16="http://schemas.microsoft.com/office/drawing/2014/main" id="{8C94427B-2D46-450D-994E-7C36D5C18F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7553" y="166807"/>
            <a:ext cx="3669087" cy="652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4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692729"/>
            <a:ext cx="11029616" cy="1013800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ZÁKLADNÍ INFORMACE</a:t>
            </a:r>
            <a:endParaRPr lang="cs-CZ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7705" y="2537686"/>
            <a:ext cx="6266529" cy="3896995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cs-CZ" sz="2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doc. Ing. Jan NEVIMA, Ph.D., MBA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cs-CZ" sz="2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doc. Ing. Kamila TUREČKOVÁ, Ph.D., MBA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cs-CZ" sz="2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Katedra ekonomie a veřejné správy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cs-CZ" sz="2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cs-CZ" sz="2600" dirty="0">
                <a:latin typeface="Cambria Math" panose="02040503050406030204" pitchFamily="18" charset="0"/>
                <a:ea typeface="Cambria Math" panose="02040503050406030204" pitchFamily="18" charset="0"/>
              </a:rPr>
              <a:t>Kancelář A208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*"/>
            </a:pPr>
            <a:r>
              <a:rPr lang="cs-CZ" sz="26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nevima@opf.slu.cz</a:t>
            </a:r>
            <a:endParaRPr lang="cs-CZ" sz="2600" dirty="0">
              <a:solidFill>
                <a:schemeClr val="accen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*"/>
            </a:pPr>
            <a:r>
              <a:rPr lang="cs-CZ" sz="26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tureckova@opf.slu.cz</a:t>
            </a:r>
            <a:endParaRPr lang="cs-CZ" sz="2600" dirty="0">
              <a:solidFill>
                <a:schemeClr val="accen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cs-CZ" sz="2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cs-CZ" sz="2600" dirty="0">
                <a:latin typeface="Cambria Math" panose="02040503050406030204" pitchFamily="18" charset="0"/>
                <a:ea typeface="Cambria Math" panose="02040503050406030204" pitchFamily="18" charset="0"/>
              </a:rPr>
              <a:t>Konzultace: </a:t>
            </a:r>
            <a:r>
              <a:rPr lang="cs-CZ" sz="26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viz IS,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jinak dle domluvy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cs-CZ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https://www.instagram.com/mezinarodni_obchod_na_opf/</a:t>
            </a: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277705" y="1955795"/>
            <a:ext cx="4402360" cy="507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0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PŘEDNÁŠKY</a:t>
            </a: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6544234" y="2030610"/>
            <a:ext cx="4402360" cy="507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000" b="1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SEMINÁŘE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544234" y="2537686"/>
            <a:ext cx="5652697" cy="4320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accent4"/>
              </a:buClr>
            </a:pPr>
            <a:r>
              <a:rPr lang="cs-CZ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Mgr. Danuta Duda, Ph.D.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Katedra ekonomie a veřejné správy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Kancelář A207</a:t>
            </a:r>
          </a:p>
          <a:p>
            <a:pPr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("/>
            </a:pP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+420 596 398 233</a:t>
            </a:r>
          </a:p>
          <a:p>
            <a:pPr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*"/>
            </a:pPr>
            <a:r>
              <a:rPr lang="cs-CZ" sz="2800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duda</a:t>
            </a:r>
            <a:r>
              <a:rPr lang="cs-CZ" sz="2800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@opf.slu.cz</a:t>
            </a:r>
            <a:endParaRPr lang="cs-CZ" sz="2800" dirty="0">
              <a:solidFill>
                <a:schemeClr val="accent4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spcBef>
                <a:spcPts val="0"/>
              </a:spcBef>
              <a:buClr>
                <a:schemeClr val="accent4"/>
              </a:buClr>
              <a:buNone/>
            </a:pP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Konzultace: viz IS nebo dle dohody</a:t>
            </a:r>
          </a:p>
          <a:p>
            <a:pPr marL="0" indent="0">
              <a:spcBef>
                <a:spcPts val="0"/>
              </a:spcBef>
              <a:buClr>
                <a:schemeClr val="accent4"/>
              </a:buClr>
              <a:buNone/>
            </a:pPr>
            <a:endParaRPr lang="cs-CZ" sz="28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Bef>
                <a:spcPts val="0"/>
              </a:spcBef>
              <a:buClr>
                <a:schemeClr val="accent4"/>
              </a:buClr>
            </a:pPr>
            <a:r>
              <a:rPr lang="cs-CZ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Ing. Karin Glacová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Katedra ekonomie a veřejné správy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Kancelář A210</a:t>
            </a:r>
          </a:p>
          <a:p>
            <a:pPr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("/>
            </a:pP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+420 596 398 234</a:t>
            </a:r>
          </a:p>
          <a:p>
            <a:pPr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*"/>
            </a:pPr>
            <a:r>
              <a:rPr lang="cs-CZ" sz="2800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glacova</a:t>
            </a:r>
            <a:r>
              <a:rPr lang="cs-CZ" sz="2800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@opf.slu.cz</a:t>
            </a:r>
            <a:endParaRPr lang="cs-CZ" sz="2800" dirty="0">
              <a:solidFill>
                <a:schemeClr val="accent4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spcBef>
                <a:spcPts val="0"/>
              </a:spcBef>
              <a:buClr>
                <a:schemeClr val="accent4"/>
              </a:buClr>
              <a:buNone/>
            </a:pP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Konzultace: viz IS nebo dle dohody</a:t>
            </a:r>
          </a:p>
        </p:txBody>
      </p:sp>
    </p:spTree>
    <p:extLst>
      <p:ext uri="{BB962C8B-B14F-4D97-AF65-F5344CB8AC3E}">
        <p14:creationId xmlns:p14="http://schemas.microsoft.com/office/powerpoint/2010/main" val="140948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4C7C3B1-0F98-4B58-BD6B-B60F7CCAA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2" y="645459"/>
            <a:ext cx="8163858" cy="61228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8ECFCC3-B1F1-466F-949D-BDE15C7BE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048" y="1864659"/>
            <a:ext cx="4422588" cy="3316941"/>
          </a:xfrm>
          <a:prstGeom prst="rect">
            <a:avLst/>
          </a:prstGeom>
        </p:spPr>
      </p:pic>
      <p:sp>
        <p:nvSpPr>
          <p:cNvPr id="8" name="Šipka: zahnutá dolů 7">
            <a:extLst>
              <a:ext uri="{FF2B5EF4-FFF2-40B4-BE49-F238E27FC236}">
                <a16:creationId xmlns:a16="http://schemas.microsoft.com/office/drawing/2014/main" id="{E80DCC0A-0F1E-4A69-8C5B-BFF69DF94754}"/>
              </a:ext>
            </a:extLst>
          </p:cNvPr>
          <p:cNvSpPr/>
          <p:nvPr/>
        </p:nvSpPr>
        <p:spPr>
          <a:xfrm>
            <a:off x="3702422" y="896471"/>
            <a:ext cx="6257366" cy="1936376"/>
          </a:xfrm>
          <a:prstGeom prst="curved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2751A9F-58A2-4631-A2AD-CB8E5EE62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23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32337-CA59-41F4-BCFE-49800034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Jak chápeme „smart“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A4335FF-AEC4-4725-8FB3-D30DB4B0E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97883"/>
            <a:ext cx="11277599" cy="3062234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SMART = inovativní přístup, charakteristický využitím vysoce sofistikovaných analytických metod, postupů, komunikace a technik pro navrhování cílů, postupů a plánování </a:t>
            </a:r>
            <a:r>
              <a:rPr lang="cs-CZ" sz="2400" b="1" dirty="0"/>
              <a:t>v oblasti transferu chytrých řešení </a:t>
            </a:r>
            <a:r>
              <a:rPr lang="cs-CZ" sz="2400" dirty="0"/>
              <a:t>do hmotných i nehmotných inovací </a:t>
            </a:r>
          </a:p>
          <a:p>
            <a:pPr lvl="1"/>
            <a:r>
              <a:rPr lang="cs-CZ" sz="2400" dirty="0"/>
              <a:t>primárně spojený s digitálními technologiemi, umělou inteligencí, internetem věcí, pokročilými informačními a komunikačními technologiemi apod.</a:t>
            </a:r>
          </a:p>
          <a:p>
            <a:pPr lvl="1"/>
            <a:r>
              <a:rPr lang="cs-CZ" sz="2400" dirty="0"/>
              <a:t>ne každá inovace/novinka je </a:t>
            </a:r>
            <a:r>
              <a:rPr lang="cs-CZ" sz="2400" cap="all" dirty="0"/>
              <a:t>smart</a:t>
            </a:r>
            <a:r>
              <a:rPr lang="cs-CZ" sz="2400" dirty="0"/>
              <a:t> inovace/novinka</a:t>
            </a:r>
          </a:p>
          <a:p>
            <a:pPr lvl="1"/>
            <a:r>
              <a:rPr lang="cs-CZ" sz="2400" dirty="0"/>
              <a:t>dnešní SMART nemusí být SMART i v budoucnu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C484C8-A957-458A-914E-66AA1EC0D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106" y="4700601"/>
            <a:ext cx="2143125" cy="21431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9A4A760-00AE-41D0-A4DE-6E63F4F8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870" y="4705365"/>
            <a:ext cx="2143125" cy="21431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A1072C9-FB05-4B13-86F2-FFEC6B81F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73" y="4753546"/>
            <a:ext cx="2450840" cy="210445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D55A94C-B577-4680-82DB-9F8265345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94" y="4700601"/>
            <a:ext cx="1445434" cy="215851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C796693-F4D0-4E9D-A6EA-43808559F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2637" y="3908613"/>
            <a:ext cx="2935114" cy="293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05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C043A0D-0673-4910-93D0-F8541A589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729658"/>
            <a:ext cx="11672047" cy="98833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900" b="1" dirty="0"/>
              <a:t>Prezenční studium</a:t>
            </a:r>
            <a:br>
              <a:rPr lang="cs-CZ" sz="4400" b="1" dirty="0"/>
            </a:br>
            <a:r>
              <a:rPr lang="cs-CZ" sz="2700" b="1" dirty="0"/>
              <a:t>Harmonogram PŘEDNÁŠEK (může se změnit) 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166C36C0-238E-43D5-9370-9F552D857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793829"/>
              </p:ext>
            </p:extLst>
          </p:nvPr>
        </p:nvGraphicFramePr>
        <p:xfrm>
          <a:off x="439269" y="1910026"/>
          <a:ext cx="11295531" cy="48762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28018">
                  <a:extLst>
                    <a:ext uri="{9D8B030D-6E8A-4147-A177-3AD203B41FA5}">
                      <a16:colId xmlns:a16="http://schemas.microsoft.com/office/drawing/2014/main" val="830553587"/>
                    </a:ext>
                  </a:extLst>
                </a:gridCol>
                <a:gridCol w="584991">
                  <a:extLst>
                    <a:ext uri="{9D8B030D-6E8A-4147-A177-3AD203B41FA5}">
                      <a16:colId xmlns:a16="http://schemas.microsoft.com/office/drawing/2014/main" val="3138004725"/>
                    </a:ext>
                  </a:extLst>
                </a:gridCol>
                <a:gridCol w="9482522">
                  <a:extLst>
                    <a:ext uri="{9D8B030D-6E8A-4147-A177-3AD203B41FA5}">
                      <a16:colId xmlns:a16="http://schemas.microsoft.com/office/drawing/2014/main" val="2046148100"/>
                    </a:ext>
                  </a:extLst>
                </a:gridCol>
              </a:tblGrid>
              <a:tr h="347606">
                <a:tc>
                  <a:txBody>
                    <a:bodyPr/>
                    <a:lstStyle/>
                    <a:p>
                      <a:pPr algn="ctr"/>
                      <a:r>
                        <a:rPr lang="cs-CZ" sz="1600" baseline="0" dirty="0"/>
                        <a:t>Termín:</a:t>
                      </a:r>
                      <a:endParaRPr lang="cs-CZ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Téma:</a:t>
                      </a:r>
                      <a:endParaRPr lang="cs-CZ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916216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20. 2.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Úvodní přednáška </a:t>
                      </a:r>
                      <a:r>
                        <a:rPr lang="cs-CZ" sz="1600" kern="1200" dirty="0"/>
                        <a:t>(doc. Turečková)</a:t>
                      </a:r>
                      <a:endParaRPr lang="cs-CZ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766496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27.2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highlight>
                            <a:srgbClr val="FFFF00"/>
                          </a:highlight>
                        </a:rPr>
                        <a:t>Trh práce v kontextu Průmyslu 4.0</a:t>
                      </a:r>
                      <a:endParaRPr lang="cs-CZ" sz="1600" kern="1200" dirty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555259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6.3.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highlight>
                            <a:srgbClr val="FFFF00"/>
                          </a:highlight>
                        </a:rPr>
                        <a:t>Průmysl 4.0</a:t>
                      </a:r>
                      <a:endParaRPr lang="cs-CZ" sz="1600" i="1" kern="1200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167284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13.3.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/>
                        <a:t>Cirkulární ekonomika</a:t>
                      </a:r>
                      <a:endParaRPr lang="cs-CZ" sz="1600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619630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20.3.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/>
                        <a:t>Smart veřejné statky ve veřejném prostoru (doc. Turečková)</a:t>
                      </a:r>
                      <a:endParaRPr lang="cs-CZ" sz="1600" b="1" i="1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929109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27.3.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/>
                        <a:t>Geneze společnosti 4.0 (doc. Turečková)</a:t>
                      </a:r>
                      <a:endParaRPr lang="cs-CZ" sz="1600" b="1" i="1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703145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3.4.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kern="1200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Vyzvaná přednáška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796537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10.4.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/>
                        <a:t>Doprava</a:t>
                      </a:r>
                      <a:endParaRPr lang="cs-CZ" sz="1600" b="1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827421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17.4.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/>
                        <a:t>Energetika</a:t>
                      </a:r>
                      <a:endParaRPr lang="cs-CZ" sz="1600" b="1" i="1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637586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24.4.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/>
                        <a:t>Internet věcí, optimalizace výrobního procesu, 3D tisk</a:t>
                      </a:r>
                      <a:endParaRPr lang="cs-CZ" sz="1600" b="1" i="1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999540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1.5.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kern="1200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Státní svátek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569302"/>
                  </a:ext>
                </a:extLst>
              </a:tr>
              <a:tr h="34760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8.5.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kern="1200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Státní svátek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698360"/>
                  </a:ext>
                </a:extLst>
              </a:tr>
              <a:tr h="357378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15.5.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Opakovací přednáška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47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620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645798"/>
            <a:ext cx="11029616" cy="1013800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PODMÍNKY ABSOLVOVÁNÍ</a:t>
            </a:r>
            <a:endParaRPr lang="cs-CZ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1862667"/>
            <a:ext cx="12192000" cy="4837288"/>
          </a:xfrm>
        </p:spPr>
        <p:txBody>
          <a:bodyPr anchor="t">
            <a:noAutofit/>
          </a:bodyPr>
          <a:lstStyle/>
          <a:p>
            <a:pPr>
              <a:spcAft>
                <a:spcPts val="0"/>
              </a:spcAft>
              <a:buClr>
                <a:srgbClr val="00B0F0"/>
              </a:buClr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Povinná </a:t>
            </a:r>
            <a:r>
              <a:rPr lang="cs-CZ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60% účast na seminářích: </a:t>
            </a:r>
          </a:p>
          <a:p>
            <a:pPr lvl="2">
              <a:spcAft>
                <a:spcPts val="0"/>
              </a:spcAft>
              <a:buClr>
                <a:srgbClr val="00B0F0"/>
              </a:buClr>
            </a:pPr>
            <a:r>
              <a:rPr lang="cs-CZ" sz="20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povinná účast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– možnost omluvy pouze na základě doložení lékařského potvrzení do 5 pracovních dnů</a:t>
            </a:r>
          </a:p>
          <a:p>
            <a:pPr>
              <a:spcAft>
                <a:spcPts val="0"/>
              </a:spcAft>
              <a:buClr>
                <a:srgbClr val="00B0F0"/>
              </a:buClr>
            </a:pPr>
            <a:r>
              <a:rPr lang="cs-CZ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Zápočtový test </a:t>
            </a:r>
            <a:r>
              <a:rPr lang="cs-CZ" sz="2400" b="1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(max. 70 bodů)</a:t>
            </a:r>
          </a:p>
          <a:p>
            <a:pPr lvl="1">
              <a:spcAft>
                <a:spcPts val="0"/>
              </a:spcAft>
              <a:buClr>
                <a:srgbClr val="00B0F0"/>
              </a:buClr>
            </a:pPr>
            <a:r>
              <a:rPr lang="cs-CZ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Zápočtový test </a:t>
            </a:r>
            <a:r>
              <a:rPr lang="cs-CZ" sz="2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proběhne formou odpovědníků v systému IS SU </a:t>
            </a:r>
            <a:r>
              <a:rPr lang="cs-CZ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(z fakulty nebo z domu dle volné kapacity místností na fakultě, bude upřesněno)</a:t>
            </a:r>
          </a:p>
          <a:p>
            <a:pPr lvl="1">
              <a:spcAft>
                <a:spcPts val="0"/>
              </a:spcAft>
              <a:buClr>
                <a:srgbClr val="00B0F0"/>
              </a:buClr>
            </a:pPr>
            <a:r>
              <a:rPr lang="cs-CZ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Termíny zápočtových testů budou ohlášeny během semestru v celkovém počtu 4 - 7 termínů (dodatečné termíny nebudou již poté vypisovány!)</a:t>
            </a:r>
          </a:p>
          <a:p>
            <a:pPr>
              <a:spcAft>
                <a:spcPts val="0"/>
              </a:spcAft>
              <a:buClr>
                <a:srgbClr val="00B0F0"/>
              </a:buClr>
            </a:pPr>
            <a:r>
              <a:rPr lang="cs-CZ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Zpracování projektu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na libovolné téma související s předmětem </a:t>
            </a:r>
            <a:r>
              <a:rPr lang="cs-CZ" sz="2400" b="1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(max. 10 bodů)</a:t>
            </a:r>
          </a:p>
          <a:p>
            <a:pPr>
              <a:spcAft>
                <a:spcPts val="0"/>
              </a:spcAft>
              <a:buClr>
                <a:srgbClr val="00B0F0"/>
              </a:buClr>
            </a:pPr>
            <a:r>
              <a:rPr lang="cs-CZ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Prezentace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daného projektu </a:t>
            </a:r>
            <a:r>
              <a:rPr lang="cs-CZ" sz="2400" b="1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(max. 20 bodů)</a:t>
            </a:r>
          </a:p>
          <a:p>
            <a:pPr>
              <a:spcAft>
                <a:spcPts val="0"/>
              </a:spcAft>
              <a:buClr>
                <a:srgbClr val="00B0F0"/>
              </a:buClr>
            </a:pPr>
            <a:r>
              <a:rPr lang="cs-CZ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Jak prezentace, tak samotné zpracování projektu je </a:t>
            </a:r>
            <a:r>
              <a:rPr lang="cs-CZ" sz="2400" b="1" u="sng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povinné</a:t>
            </a:r>
            <a:r>
              <a:rPr lang="cs-CZ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cs-CZ" sz="2400" b="1" dirty="0">
              <a:solidFill>
                <a:schemeClr val="accent4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0"/>
              </a:spcAft>
              <a:buClr>
                <a:srgbClr val="00B0F0"/>
              </a:buClr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Celkem můžete získat</a:t>
            </a:r>
            <a:r>
              <a:rPr lang="cs-CZ" sz="2400" b="1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b="1" dirty="0">
                <a:solidFill>
                  <a:schemeClr val="accent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max. 100 bodů </a:t>
            </a:r>
          </a:p>
          <a:p>
            <a:pPr>
              <a:spcAft>
                <a:spcPts val="0"/>
              </a:spcAft>
              <a:buClr>
                <a:srgbClr val="00B050"/>
              </a:buClr>
            </a:pPr>
            <a:r>
              <a:rPr lang="cs-CZ" sz="2600" b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 úspěšné absolvování předmětu je potřeba získat </a:t>
            </a:r>
            <a:r>
              <a:rPr lang="cs-CZ" sz="2600" b="1" u="sng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celkem minimálně 70 bodů</a:t>
            </a:r>
            <a:r>
              <a:rPr lang="cs-CZ" sz="2600" b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19547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645798"/>
            <a:ext cx="11029616" cy="1013800"/>
          </a:xfrm>
        </p:spPr>
        <p:txBody>
          <a:bodyPr>
            <a:noAutofit/>
          </a:bodyPr>
          <a:lstStyle/>
          <a:p>
            <a:pPr algn="ctr"/>
            <a:r>
              <a:rPr lang="cs-CZ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PROJEKT A JEHO PREZENTACE</a:t>
            </a:r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92EA3F1-3AB6-4D66-8908-CE35887BBC13}"/>
              </a:ext>
            </a:extLst>
          </p:cNvPr>
          <p:cNvSpPr txBox="1">
            <a:spLocks/>
          </p:cNvSpPr>
          <p:nvPr/>
        </p:nvSpPr>
        <p:spPr>
          <a:xfrm>
            <a:off x="116542" y="1900518"/>
            <a:ext cx="11716870" cy="478715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Každý student sám zpracuje projekt z oblasti Smart ekonomiky a následně jej odprezentuje ve zvoleném termínu.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None/>
            </a:pPr>
            <a:endParaRPr lang="cs-CZ" sz="2400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Projekt bude zpracován ve Wordu (min. 3 stránky čistého textu (včetně krátkého úvodu a závěru) bez titulní strany, případně obsahu, zdrojů apod.; </a:t>
            </a:r>
            <a:r>
              <a:rPr lang="cs-CZ" sz="2400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Times</a:t>
            </a: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New Roman, 12 vel. písma, jednoduché řádkování), následně pomocí prezentace stručně obhájen.</a:t>
            </a:r>
          </a:p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Prezentace bude zpracována v </a:t>
            </a:r>
            <a:r>
              <a:rPr lang="cs-CZ" sz="2400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Power</a:t>
            </a: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Pointu a bude trvat přibližně 17-20 minut.</a:t>
            </a:r>
          </a:p>
          <a:p>
            <a:pPr lvl="6" indent="-360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prezentace může být doplněna o krátké video (do 5 minut), obrázky, grafy, schémata apod.</a:t>
            </a:r>
          </a:p>
          <a:p>
            <a:pPr lvl="6" indent="-360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prezentace </a:t>
            </a:r>
            <a:r>
              <a:rPr lang="cs-CZ" sz="2000" u="sng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bude doplněna reálnými </a:t>
            </a:r>
            <a:r>
              <a:rPr lang="cs-CZ" sz="20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příklady z praxe</a:t>
            </a:r>
          </a:p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Kritéria hodnocení budou upřesněna na seminářích.</a:t>
            </a:r>
          </a:p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 prvním realizovaném semináři si student zvolí tematickou oblast z nabídky (viz. níže) a nahlásí ho vyučujícímu:</a:t>
            </a:r>
          </a:p>
          <a:p>
            <a:pPr lvl="5" indent="-3600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jeden student, jedna tematická oblast </a:t>
            </a:r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 v rámci tematické oblasti si student zvolí </a:t>
            </a:r>
            <a:r>
              <a:rPr lang="cs-CZ" sz="2000" b="1" dirty="0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konkrétní smart řešení (inovaci/inovace)</a:t>
            </a:r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například v rámci oblasti energetika si zvolí smart veřejné (pouliční) osvětlení</a:t>
            </a:r>
            <a:endParaRPr lang="cs-CZ" sz="2000" b="1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282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04A15-E131-5A84-98DE-1BF1C534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Projekt a jeho prezentace</a:t>
            </a:r>
            <a:endParaRPr lang="cs-CZ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CD10F-296A-72BF-0235-690003D79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929" y="1972236"/>
            <a:ext cx="11394142" cy="4814047"/>
          </a:xfrm>
        </p:spPr>
        <p:txBody>
          <a:bodyPr>
            <a:normAutofit fontScale="92500"/>
          </a:bodyPr>
          <a:lstStyle/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Obsah projektu – představení vybraného tématu, popis „původního stavu“ před zavedením smart prvků/řešení, proč si „původní stav“ vyžádal inovaci (co na něm bylo špatně), jaké jsou náklady před zavedením smart řešení a náklady samotného smart řešení, v čem lze spatřit dodatečné výhody, jaké jsou socio-ekonomické či environmentální přínosy, existují nějaká rizika nového řešení, mohou existovat další dodatečné inovace dané věci/řešení (kde vidíte potenciál?), jak vidíte danou věc/řešení do budoucna apod.</a:t>
            </a:r>
          </a:p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V projektu se hodnotí nápad, originalita, obsah, zpracování.</a:t>
            </a:r>
          </a:p>
          <a:p>
            <a:pPr lvl="1" indent="-360000" algn="just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nutné doplnit o použité textové zdroje na konci jak projektu, tak prezentace (uvádět dle Pokynu děkana pro úpravy, zveřejňování a ukládání VŠKP)</a:t>
            </a:r>
          </a:p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 prezentace se hodnotí samotné zpracování prezentace a její přednes.</a:t>
            </a:r>
          </a:p>
          <a:p>
            <a:pPr indent="-3600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rojekt i prezentace bude vložena do IS do odpovědníků nejpozději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cs-CZ" sz="2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pracovní dny před samotnou prezentací </a:t>
            </a: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(tj. vždy do </a:t>
            </a:r>
            <a:r>
              <a:rPr lang="cs-CZ" sz="2400" u="sng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neděle 23:59 hodin</a:t>
            </a: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8490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04A15-E131-5A84-98DE-1BF1C534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Tematické oblasti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(38 oblastí)</a:t>
            </a:r>
            <a:endParaRPr lang="cs-CZ" sz="4800" dirty="0"/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400D513C-28BC-4895-8B98-D2868A3D4C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1756478"/>
              </p:ext>
            </p:extLst>
          </p:nvPr>
        </p:nvGraphicFramePr>
        <p:xfrm>
          <a:off x="251012" y="2690337"/>
          <a:ext cx="11815484" cy="40051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9912">
                  <a:extLst>
                    <a:ext uri="{9D8B030D-6E8A-4147-A177-3AD203B41FA5}">
                      <a16:colId xmlns:a16="http://schemas.microsoft.com/office/drawing/2014/main" val="1719697313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val="1462235539"/>
                    </a:ext>
                  </a:extLst>
                </a:gridCol>
                <a:gridCol w="2321858">
                  <a:extLst>
                    <a:ext uri="{9D8B030D-6E8A-4147-A177-3AD203B41FA5}">
                      <a16:colId xmlns:a16="http://schemas.microsoft.com/office/drawing/2014/main" val="2501795992"/>
                    </a:ext>
                  </a:extLst>
                </a:gridCol>
                <a:gridCol w="3299014">
                  <a:extLst>
                    <a:ext uri="{9D8B030D-6E8A-4147-A177-3AD203B41FA5}">
                      <a16:colId xmlns:a16="http://schemas.microsoft.com/office/drawing/2014/main" val="29345540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zemědělství – rostlinná výroba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internet věcí (</a:t>
                      </a:r>
                      <a:r>
                        <a:rPr lang="cs-CZ" sz="1600" dirty="0" err="1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IoT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)</a:t>
                      </a:r>
                      <a:endParaRPr lang="cs-CZ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pohřebnictví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média (televize, rozhlas aj.)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242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zemědělství – živočišná výroba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cirkulární ekonomika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lázeňství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věda (geografie, historie aj.)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991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lesnictví, dřevařství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doprava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domácnost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ochrana životního prostředí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487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kriminalistika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parkování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maloobchod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cestovní ruch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863651"/>
                  </a:ext>
                </a:extLst>
              </a:tr>
              <a:tr h="342423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bezpečnost (vojenská, policejní)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průmyslová automatizace a robotika</a:t>
                      </a:r>
                      <a:endParaRPr lang="cs-CZ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energetika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bankovnictví a finanční služby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345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bezpečnost občanů/domácnosti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protipovodňová ochrana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stavebnictví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informační a komunikační technologie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69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zdravotnictví/lékařství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řešení proti suchu/větru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vězeňství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sociální služby/péče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24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hasiči a protipožární bezpečnost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kultura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obnovitelné zdroje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3D tisk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642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protipožární ochrana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školství a vzdělávání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+ jiné relevantní téma dle dohody s vyučujícím (např. smart řešení v potravinářském nebo textilním nebo dřevařském průmyslu, knihařství aj.)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857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dopravní infrastruktura (silnice, železnice apod.)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e-</a:t>
                      </a:r>
                      <a:r>
                        <a:rPr lang="cs-CZ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government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 (např. elektronizace veřejné správy)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  <a:latin typeface="+mn-lt"/>
                        </a:rPr>
                        <a:t>rozšířená realita ve výrobě a servisu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039121"/>
                  </a:ext>
                </a:extLst>
              </a:tr>
            </a:tbl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0CBAC01C-C512-4FAA-9EE3-4830B36BCD32}"/>
              </a:ext>
            </a:extLst>
          </p:cNvPr>
          <p:cNvSpPr/>
          <p:nvPr/>
        </p:nvSpPr>
        <p:spPr>
          <a:xfrm>
            <a:off x="466164" y="1859340"/>
            <a:ext cx="11241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cs-CZ" sz="2400" dirty="0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→ </a:t>
            </a:r>
            <a:r>
              <a:rPr lang="cs-CZ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lze řešit cokoliv, co Vás ze „Smart ekonomiky v kontextu Průmyslu 4.0“ zaujme a bude spadat do dané tematické oblasti (příklady dobré praxe s charakterem „smart“) </a:t>
            </a:r>
          </a:p>
        </p:txBody>
      </p:sp>
    </p:spTree>
    <p:extLst>
      <p:ext uri="{BB962C8B-B14F-4D97-AF65-F5344CB8AC3E}">
        <p14:creationId xmlns:p14="http://schemas.microsoft.com/office/powerpoint/2010/main" val="276600335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Modrá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ividend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TM03457464[[fn=Dividenda]]</Template>
  <TotalTime>879</TotalTime>
  <Words>1871</Words>
  <Application>Microsoft Office PowerPoint</Application>
  <PresentationFormat>Širokoúhlá obrazovka</PresentationFormat>
  <Paragraphs>225</Paragraphs>
  <Slides>17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5" baseType="lpstr">
      <vt:lpstr>Calibri</vt:lpstr>
      <vt:lpstr>Cambria Math</vt:lpstr>
      <vt:lpstr>Gill Sans MT</vt:lpstr>
      <vt:lpstr>Times New Roman</vt:lpstr>
      <vt:lpstr>Tw Cen MT</vt:lpstr>
      <vt:lpstr>Wingdings</vt:lpstr>
      <vt:lpstr>Wingdings 2</vt:lpstr>
      <vt:lpstr>Dividenda</vt:lpstr>
      <vt:lpstr>SMART EKONOMIKA  V KONTEXTU PRŮMYSLU 4.0</vt:lpstr>
      <vt:lpstr>ZÁKLADNÍ INFORMACE</vt:lpstr>
      <vt:lpstr>Prezentace aplikace PowerPoint</vt:lpstr>
      <vt:lpstr>Jak chápeme „smart“</vt:lpstr>
      <vt:lpstr>Prezenční studium Harmonogram PŘEDNÁŠEK (může se změnit) </vt:lpstr>
      <vt:lpstr>PODMÍNKY ABSOLVOVÁNÍ</vt:lpstr>
      <vt:lpstr>PROJEKT A JEHO PREZENTACE</vt:lpstr>
      <vt:lpstr>Projekt a jeho prezentace</vt:lpstr>
      <vt:lpstr>Tematické oblasti (38 oblastí)</vt:lpstr>
      <vt:lpstr>Rozpis seminářů (může se V PRŮBĚHU SEMESTRU změnit)</vt:lpstr>
      <vt:lpstr>kombinované studium</vt:lpstr>
      <vt:lpstr>PODMÍNKY ABSOLVOVÁNÍ platí také pro Erasmus nebo ISP</vt:lpstr>
      <vt:lpstr>STRUČNÁ ANOTACE PŘEDMĚTU</vt:lpstr>
      <vt:lpstr>STRUKTURA PŘEDNÁŠEK I.</vt:lpstr>
      <vt:lpstr>STRUKTURA PŘEDNÁŠEK II.</vt:lpstr>
      <vt:lpstr>ZÁKLADNÍ A DOPORUČENÁ LITERATURA</vt:lpstr>
      <vt:lpstr>Děkujeme za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EVSNPMAB_MAKROEKONOMIe</dc:title>
  <dc:creator>Petra Chmielová</dc:creator>
  <cp:lastModifiedBy>Kamila Turečková</cp:lastModifiedBy>
  <cp:revision>136</cp:revision>
  <cp:lastPrinted>2025-01-20T09:24:38Z</cp:lastPrinted>
  <dcterms:created xsi:type="dcterms:W3CDTF">2022-01-20T10:02:57Z</dcterms:created>
  <dcterms:modified xsi:type="dcterms:W3CDTF">2025-01-30T08:42:59Z</dcterms:modified>
</cp:coreProperties>
</file>