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7" r:id="rId3"/>
    <p:sldId id="281" r:id="rId4"/>
    <p:sldId id="283" r:id="rId5"/>
    <p:sldId id="285" r:id="rId6"/>
    <p:sldId id="284" r:id="rId7"/>
    <p:sldId id="280" r:id="rId8"/>
    <p:sldId id="27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12.web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3940936"/>
            <a:ext cx="10993546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II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5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Regionalistika, region, urbanizace</a:t>
            </a:r>
            <a:endParaRPr lang="en-US" sz="5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Geografie A prostor (území)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69" y="1819836"/>
            <a:ext cx="11921672" cy="493173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tx1"/>
                </a:solidFill>
              </a:rPr>
              <a:t>geografie</a:t>
            </a:r>
            <a:r>
              <a:rPr lang="cs-CZ" sz="2400" dirty="0">
                <a:solidFill>
                  <a:schemeClr val="tx1"/>
                </a:solidFill>
              </a:rPr>
              <a:t> je věda zkoumající prostorové rozšíření jevů na Zemi, jejich vzájemnou interakci s krajinnou sférou a jejich dynamický vývoj v čase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fyzicko-geografická (přírodní) sféra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socioekonomicko-geografická sféra</a:t>
            </a:r>
            <a:r>
              <a:rPr lang="cs-CZ" sz="2000" dirty="0">
                <a:solidFill>
                  <a:schemeClr val="tx1"/>
                </a:solidFill>
              </a:rPr>
              <a:t>, která je definována výsledky lidské činnosti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socioekonomická geografie (humánní, antropogenní, kulturní či sociální geografie) se zabývá studiem aktivit lidské společnosti v územním (i přírodním) prostoru a jejich vzájemnou interakcí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klade důraz na zkoumání příčin a důsledků rozmístění lidských aktivit na zemském povrchu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území</a:t>
            </a:r>
            <a:r>
              <a:rPr lang="cs-CZ" sz="2400" dirty="0">
                <a:solidFill>
                  <a:schemeClr val="tx1"/>
                </a:solidFill>
              </a:rPr>
              <a:t> (teritorium, prostor) představuje oblast, formálně i neformálně vytýčenou, která je definována určitým souborem společných (fyzicko-geografických nebo sociálně-ekonomicko-společenských) charakteristik, které dané území odlišují od jiného území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je měřitelné podle vzdálenosti, rozsahu aj.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ekonomický faktor, který má svou hodnotu i náklady na užívání a je stanoven jako lokalizační faktor při rozhodování o umístění ekonomických aktivit → ovlivňuje potenciál území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8FFC9AD-DC50-42A5-B5D6-8F4D505FD7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7" y="4053962"/>
            <a:ext cx="3786555" cy="280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130C26-B839-45D3-BB56-AEFCDD0C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21" y="162112"/>
            <a:ext cx="2612179" cy="17414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Regionalizace a regionalistika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470" y="1783977"/>
            <a:ext cx="8665717" cy="5074024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regionalizace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je aktivní činnosti směřující k vymezování regionů, tj. k (pomyslnému či faktickému) ohraničování určitého území na základě zvolených kritérií, které vyplývají z konkrétních potřeb regionalizace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zdola  (z pohledu ekosystémů, geomorfologie, historického vývoje)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shora (subjektivní pohled dle potřeby lidské společnosti)</a:t>
            </a:r>
            <a:endParaRPr lang="cs-CZ" sz="24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přirozená snaha lidí členit území na menší celky (státy, království, provincie, kantony, kraje, hrabství, župy, departamenty, prefektury aj.) a to převážně z důvodu provádět na těchto (administrativních) územních jednotnou „státní“ správu či samosprávu → příčiny regionalizace jsou zejména politické a ekonomické</a:t>
            </a:r>
          </a:p>
          <a:p>
            <a:r>
              <a:rPr lang="cs-CZ" sz="2200" b="1" dirty="0">
                <a:solidFill>
                  <a:schemeClr val="tx1"/>
                </a:solidFill>
              </a:rPr>
              <a:t>regionalistika</a:t>
            </a:r>
            <a:r>
              <a:rPr lang="cs-CZ" sz="2200" dirty="0">
                <a:solidFill>
                  <a:schemeClr val="tx1"/>
                </a:solidFill>
              </a:rPr>
              <a:t> je multioborová, interdisciplinární vědní disciplína, která se zabývá: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studiem prostorových jevů, procesů a vztahů v území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zkoumáním vzniku, vývoje a charakterem regionů s cílem zvýšení kvality života lidí žijících v jednotlivých regionech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E17E14-C367-4F20-A90D-13CD6C046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76" y="1976392"/>
            <a:ext cx="3269123" cy="188996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FE357F0-2800-41C6-895B-C2B3F648528F}"/>
              </a:ext>
            </a:extLst>
          </p:cNvPr>
          <p:cNvSpPr/>
          <p:nvPr/>
        </p:nvSpPr>
        <p:spPr>
          <a:xfrm>
            <a:off x="10906929" y="1783977"/>
            <a:ext cx="14077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https://www.v-tour.cz/</a:t>
            </a:r>
          </a:p>
        </p:txBody>
      </p:sp>
    </p:spTree>
    <p:extLst>
      <p:ext uri="{BB962C8B-B14F-4D97-AF65-F5344CB8AC3E}">
        <p14:creationId xmlns:p14="http://schemas.microsoft.com/office/powerpoint/2010/main" val="51222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6CCD7E0-2053-4320-833B-CD91507E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64" y="3173506"/>
            <a:ext cx="5227929" cy="3332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936376"/>
            <a:ext cx="6472517" cy="4921624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vymezené území na základě jednoho nebo více kritérií (komplex vznikající regionální diferenciací krajinné sféry)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stanoveny buď politicky (administrativní jednotka) nebo mohou vzniknout přirozeně, jako kulturní, národnostní nebo náboženský celek, případně na základě </a:t>
            </a:r>
            <a:r>
              <a:rPr lang="cs-CZ" sz="2600" b="1" dirty="0">
                <a:solidFill>
                  <a:schemeClr val="tx1"/>
                </a:solidFill>
              </a:rPr>
              <a:t>vlastností (homogenní)</a:t>
            </a:r>
            <a:r>
              <a:rPr lang="cs-CZ" sz="2600" dirty="0">
                <a:solidFill>
                  <a:schemeClr val="tx1"/>
                </a:solidFill>
              </a:rPr>
              <a:t> či </a:t>
            </a:r>
            <a:r>
              <a:rPr lang="cs-CZ" sz="2600" b="1" dirty="0">
                <a:solidFill>
                  <a:schemeClr val="tx1"/>
                </a:solidFill>
              </a:rPr>
              <a:t>vztahů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(heterogenní, funkční) </a:t>
            </a:r>
            <a:r>
              <a:rPr lang="cs-CZ" sz="2600" dirty="0">
                <a:solidFill>
                  <a:schemeClr val="tx1"/>
                </a:solidFill>
              </a:rPr>
              <a:t>region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homogenní regiony – podobné HDP/obyv., velikost osídlení, obdobná výše zemědělské produkce apod.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chemeClr val="tx1"/>
                </a:solidFill>
              </a:rPr>
              <a:t> regiony jsou si ve sledovaných vlastnostech podobné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heterogenní, funkční regiony (nodální, spádové, uzlové) – charakteristikami rozličné regiony, avšak s intenzivními vazbami mezi subjekty uvnitř regiony a méně intenzivními mimo tento region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9BD629-8FBC-4415-B203-5352FEB0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64" y="23198"/>
            <a:ext cx="5477435" cy="279755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FA3E4AB-C9A9-4B2A-81FD-6E1A79DBE0E3}"/>
              </a:ext>
            </a:extLst>
          </p:cNvPr>
          <p:cNvSpPr/>
          <p:nvPr/>
        </p:nvSpPr>
        <p:spPr>
          <a:xfrm>
            <a:off x="11044044" y="6530585"/>
            <a:ext cx="926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http://www.dvs.cz</a:t>
            </a: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A40107D1-7ED2-4C4B-8113-2DF8C499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53" y="290567"/>
            <a:ext cx="4593073" cy="34913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 - členění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6" y="1819835"/>
            <a:ext cx="7684302" cy="5038165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dle vzniku na: (1) region přirozený a (2) region umělý</a:t>
            </a:r>
          </a:p>
          <a:p>
            <a:r>
              <a:rPr lang="cs-CZ" sz="2800" dirty="0"/>
              <a:t>dle vlastností či vztahů: (1) regiony homogenní a                   (2) regiony nehomogenní – heterogenní (funkční) </a:t>
            </a:r>
          </a:p>
          <a:p>
            <a:r>
              <a:rPr lang="cs-CZ" sz="2800" dirty="0"/>
              <a:t>dle hierarchie:  mikroregiony, mezoregiony a makroregiony </a:t>
            </a:r>
          </a:p>
          <a:p>
            <a:pPr lvl="1"/>
            <a:r>
              <a:rPr lang="cs-CZ" sz="2600" dirty="0"/>
              <a:t>+ dle řádu (stupně) regionu na regiony prvního (vyššího)         řádu a regiony druhého (nižšího) řádu</a:t>
            </a:r>
          </a:p>
          <a:p>
            <a:r>
              <a:rPr lang="cs-CZ" sz="2800" dirty="0"/>
              <a:t>dle prostorové uspořádání makroregionů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 err="1"/>
              <a:t>subnacionální</a:t>
            </a:r>
            <a:r>
              <a:rPr lang="cs-CZ" sz="2600" dirty="0"/>
              <a:t> region (kantony ve Švýcarsku)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nacionální region ve smyslu území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 err="1"/>
              <a:t>supranacionální</a:t>
            </a:r>
            <a:r>
              <a:rPr lang="cs-CZ" sz="2600" dirty="0"/>
              <a:t> region (Skandinávské země, Pobaltské státy)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transnacionální region (částí území dvou a více států, Euroregiony)</a:t>
            </a:r>
          </a:p>
          <a:p>
            <a:r>
              <a:rPr lang="cs-CZ" sz="2800" dirty="0" err="1"/>
              <a:t>subregionem</a:t>
            </a:r>
            <a:r>
              <a:rPr lang="cs-CZ" sz="2800" dirty="0"/>
              <a:t> pak označujeme hierarchickou podřízenost regionu vůči jinému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6FF5AA-E133-4FB0-BAE5-E16F169D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065" y="848498"/>
            <a:ext cx="2427251" cy="31384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A6E2EF-4FAC-4F91-9AF0-153B24D4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153" y="4164900"/>
            <a:ext cx="4244757" cy="24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583" y="744071"/>
            <a:ext cx="11326466" cy="756732"/>
          </a:xfrm>
        </p:spPr>
        <p:txBody>
          <a:bodyPr>
            <a:noAutofit/>
          </a:bodyPr>
          <a:lstStyle/>
          <a:p>
            <a:r>
              <a:rPr lang="cs-CZ" b="1" dirty="0"/>
              <a:t>Regionální ekonomika a regionální ekonomie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855694"/>
            <a:ext cx="10845906" cy="472440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Regionální ekonomikou </a:t>
            </a:r>
            <a:r>
              <a:rPr lang="cs-CZ" sz="2800" dirty="0">
                <a:solidFill>
                  <a:schemeClr val="tx1"/>
                </a:solidFill>
              </a:rPr>
              <a:t>chápeme ekonomický systém vymezený na územních celcích, které jsou součástí větších ekonomických systémů (států…), avšak se projevují jako relativně samostatné celky mající vlastní identitu.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na této teritoriální úrovni se aplikuje hospodářská politika s místním dosahem (regionální politika). 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Regionální ekonomie </a:t>
            </a:r>
            <a:r>
              <a:rPr lang="cs-CZ" sz="2800" dirty="0">
                <a:solidFill>
                  <a:schemeClr val="tx1"/>
                </a:solidFill>
              </a:rPr>
              <a:t>je vědní disciplína, jejímž těžištěm jsou ekonomické významné územní vztahy a jevy.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interdisciplinární obor, který zahrnuje jak prvky standardní ekonomie, tak i dalších disciplín, jako je geografie, sociologie, urbanismus apod.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důležitým znakem je zahrnutí prostoru do rozhodování domácností a firem, které standardní ekonomie opomíjí.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urbanizace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46788"/>
            <a:ext cx="11937231" cy="2192401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proces prostorové koncentrace obyvatelstva a lidských činností a aktivit na daném území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změna venkovského způsobu života na městský (poměšťování)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rozvoj městského způsobu života, růstu, růstu úlohy městských sídel a pronikání městských prvků do prostoru osídlení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5983F3-1261-4742-BE7A-94D93617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18" y="4139189"/>
            <a:ext cx="4191649" cy="256631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26356F0-1B60-4CAF-89B3-00AF6CC1FD48}"/>
              </a:ext>
            </a:extLst>
          </p:cNvPr>
          <p:cNvSpPr/>
          <p:nvPr/>
        </p:nvSpPr>
        <p:spPr>
          <a:xfrm>
            <a:off x="7086535" y="6631614"/>
            <a:ext cx="15776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http://www.urbanizace.wbs.cz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D26AF9-7AC6-4F64-A283-1F79E332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6" t="4075" b="3924"/>
          <a:stretch/>
        </p:blipFill>
        <p:spPr>
          <a:xfrm>
            <a:off x="7885729" y="94144"/>
            <a:ext cx="4229330" cy="20035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C63572-0EFF-47B9-A768-913D109D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929" y="3760949"/>
            <a:ext cx="3456071" cy="2985806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4B4A101-F881-4661-8FA3-24D3E7231244}"/>
              </a:ext>
            </a:extLst>
          </p:cNvPr>
          <p:cNvSpPr/>
          <p:nvPr/>
        </p:nvSpPr>
        <p:spPr>
          <a:xfrm>
            <a:off x="11241515" y="6577425"/>
            <a:ext cx="878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https://bankfs.ru/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83117B-4FFB-4D04-A5C6-E08957DBCB59}"/>
              </a:ext>
            </a:extLst>
          </p:cNvPr>
          <p:cNvSpPr txBox="1"/>
          <p:nvPr/>
        </p:nvSpPr>
        <p:spPr>
          <a:xfrm>
            <a:off x="71718" y="4007223"/>
            <a:ext cx="434788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deurbanizace</a:t>
            </a:r>
            <a:r>
              <a:rPr lang="cs-CZ" dirty="0">
                <a:latin typeface="+mj-lt"/>
              </a:rPr>
              <a:t>: přechodu od industriální společnosti ke společnosti postindustriální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→</a:t>
            </a:r>
            <a:r>
              <a:rPr lang="cs-CZ" dirty="0">
                <a:latin typeface="+mj-lt"/>
              </a:rPr>
              <a:t>lidé se stěhují z měst na venkov </a:t>
            </a:r>
          </a:p>
          <a:p>
            <a:r>
              <a:rPr lang="cs-CZ" b="1" dirty="0">
                <a:latin typeface="+mj-lt"/>
              </a:rPr>
              <a:t>suburbanizace</a:t>
            </a:r>
            <a:r>
              <a:rPr lang="cs-CZ" dirty="0">
                <a:latin typeface="+mj-lt"/>
              </a:rPr>
              <a:t>: lidé se z center měst stěhují do okrajových čtvrtí</a:t>
            </a:r>
          </a:p>
          <a:p>
            <a:r>
              <a:rPr lang="cs-CZ" b="1" dirty="0">
                <a:latin typeface="+mj-lt"/>
              </a:rPr>
              <a:t>reurbanizace</a:t>
            </a:r>
            <a:r>
              <a:rPr lang="cs-CZ" dirty="0">
                <a:latin typeface="+mj-lt"/>
              </a:rPr>
              <a:t>: řízený procesem, který usiluje o opětnou koncentraci příležitostí v přirozeném centru aglomerace; obnovení přirozených funkcí center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622124F-96F4-4291-9EF8-6ECD870F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314" y="94145"/>
            <a:ext cx="3305240" cy="20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714</TotalTime>
  <Words>782</Words>
  <Application>Microsoft Office PowerPoint</Application>
  <PresentationFormat>Širokoúhlá obrazovka</PresentationFormat>
  <Paragraphs>64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Times New Roman</vt:lpstr>
      <vt:lpstr>Wingdings 2</vt:lpstr>
      <vt:lpstr>Dividenda</vt:lpstr>
      <vt:lpstr>Regionální ekonomika a politika</vt:lpstr>
      <vt:lpstr>Geografie A prostor (území) </vt:lpstr>
      <vt:lpstr>Regionalizace a regionalistika</vt:lpstr>
      <vt:lpstr>region</vt:lpstr>
      <vt:lpstr>region - členění</vt:lpstr>
      <vt:lpstr>Regionální ekonomika a regionální ekonomie</vt:lpstr>
      <vt:lpstr>urbanizace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149</cp:revision>
  <cp:lastPrinted>2018-02-12T08:12:35Z</cp:lastPrinted>
  <dcterms:created xsi:type="dcterms:W3CDTF">2017-12-11T08:34:25Z</dcterms:created>
  <dcterms:modified xsi:type="dcterms:W3CDTF">2025-02-23T15:48:21Z</dcterms:modified>
</cp:coreProperties>
</file>