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74" r:id="rId4"/>
    <p:sldId id="273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4EE77-E316-4978-93D6-980A73B8F2EC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3107-CDAC-47BF-B19C-E47D76459AA0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AB6B7-118C-46A1-A258-F937FF71AEE4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5D6DF-714A-46CF-9FDC-19C46DB319A2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1C32-F4AF-4252-8F10-E29549FC9BB1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EF974-084B-4AF0-9527-3A1A09F17A29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9DF7-2EA5-4449-9FA0-6D9F72D9059D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9E4B-6B1C-495C-A562-AED66388504A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A504-F5E1-40CB-88A9-4B3D4C008D0D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9AB5-EFD2-44B6-A544-A0D552ABEDD6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79176-7446-4D0F-9A59-56B3D98F1AD5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1ED6-73B4-40F5-BF71-BC0AB36948D4}" type="datetime1">
              <a:rPr lang="cs-CZ" smtClean="0"/>
              <a:pPr/>
              <a:t>18.2.2025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Veřejná správa a správní právo, 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SPRÁVNÍ PRÁVO</a:t>
            </a:r>
            <a:br>
              <a:rPr lang="cs-CZ" b="1" dirty="0"/>
            </a:br>
            <a:r>
              <a:rPr lang="cs-CZ" b="1" dirty="0"/>
              <a:t>-PODMÍNKY PREZENČNÍ</a:t>
            </a:r>
            <a:r>
              <a:rPr lang="cs-CZ" dirty="0"/>
              <a:t>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39552" y="692696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Výuka předmětu správní právo – denní studium </a:t>
            </a:r>
          </a:p>
          <a:p>
            <a:endParaRPr lang="cs-CZ" sz="2400" b="1" dirty="0"/>
          </a:p>
          <a:p>
            <a:r>
              <a:rPr lang="cs-CZ" sz="2400" b="1" dirty="0"/>
              <a:t>Obsah přednášek</a:t>
            </a:r>
          </a:p>
          <a:p>
            <a:r>
              <a:rPr lang="cs-CZ" sz="2400" b="1" dirty="0"/>
              <a:t>18. 02. 2025    Úvod</a:t>
            </a:r>
          </a:p>
          <a:p>
            <a:r>
              <a:rPr lang="cs-CZ" sz="2400" b="1" dirty="0"/>
              <a:t>25. 02. 2025    Veřejná správa a správní právo, obecná     </a:t>
            </a:r>
          </a:p>
          <a:p>
            <a:r>
              <a:rPr lang="cs-CZ" sz="2400" b="1" dirty="0"/>
              <a:t>                           charakteristika správního práva</a:t>
            </a:r>
          </a:p>
          <a:p>
            <a:r>
              <a:rPr lang="cs-CZ" sz="2400" b="1" dirty="0"/>
              <a:t>04. 03. 2025     Normy  správního práva a prameny správního  </a:t>
            </a:r>
          </a:p>
          <a:p>
            <a:r>
              <a:rPr lang="cs-CZ" sz="2400" b="1" dirty="0"/>
              <a:t>                           práva</a:t>
            </a:r>
          </a:p>
          <a:p>
            <a:r>
              <a:rPr lang="cs-CZ" sz="2400" b="1" dirty="0"/>
              <a:t>11. 03. 2025    Správně právní vztahy, subjekty </a:t>
            </a:r>
          </a:p>
          <a:p>
            <a:r>
              <a:rPr lang="cs-CZ" sz="2400" b="1" dirty="0"/>
              <a:t>                           správního práva</a:t>
            </a:r>
          </a:p>
          <a:p>
            <a:r>
              <a:rPr lang="cs-CZ" sz="2400" b="1" dirty="0"/>
              <a:t>18. 03. 2025     Základní principy veřejné  </a:t>
            </a:r>
          </a:p>
          <a:p>
            <a:r>
              <a:rPr lang="cs-CZ" sz="2400" b="1" dirty="0"/>
              <a:t>                           správy </a:t>
            </a:r>
          </a:p>
          <a:p>
            <a:r>
              <a:rPr lang="cs-CZ" sz="2400" b="1" dirty="0"/>
              <a:t>25. 03. 2025     Správní  trestání</a:t>
            </a:r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Veřejná správa a správní právo,  JUDr. Michal Márton, Ph.D.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1028343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01. 04. 2025-     Správní právo trestní II. </a:t>
            </a:r>
          </a:p>
          <a:p>
            <a:pPr marL="457200" indent="-457200">
              <a:buAutoNum type="arabicPeriod"/>
            </a:pPr>
            <a:endParaRPr lang="cs-CZ" sz="2400" b="1" dirty="0"/>
          </a:p>
          <a:p>
            <a:r>
              <a:rPr lang="cs-CZ" sz="2400" b="1" dirty="0"/>
              <a:t>08. 04. 2025-    Správní právo procesní I. - účastníci, zahájení </a:t>
            </a:r>
          </a:p>
          <a:p>
            <a:r>
              <a:rPr lang="cs-CZ" sz="2400" b="1" dirty="0"/>
              <a:t>                            řízení </a:t>
            </a:r>
            <a:r>
              <a:rPr lang="cs-CZ" sz="2400" b="1" dirty="0">
                <a:solidFill>
                  <a:srgbClr val="FF0000"/>
                </a:solidFill>
              </a:rPr>
              <a:t>PRŮBĚŽNÝ TEST</a:t>
            </a:r>
          </a:p>
          <a:p>
            <a:r>
              <a:rPr lang="cs-CZ" sz="2400" b="1" dirty="0"/>
              <a:t>15. 04. 2025 –  Správní právo procesní II. dokazování</a:t>
            </a:r>
          </a:p>
          <a:p>
            <a:endParaRPr lang="cs-CZ" sz="2400" b="1" dirty="0"/>
          </a:p>
          <a:p>
            <a:r>
              <a:rPr lang="cs-CZ" sz="2400" b="1" dirty="0"/>
              <a:t>22. 04. 2025 -  Správní právo procesní III. – rozhodnutí</a:t>
            </a:r>
          </a:p>
          <a:p>
            <a:endParaRPr lang="cs-CZ" sz="2400" b="1" dirty="0"/>
          </a:p>
          <a:p>
            <a:r>
              <a:rPr lang="cs-CZ" sz="2400" b="1" dirty="0"/>
              <a:t>29. 04. 2025 – Správní právo procesní IV.- opravné prostředky</a:t>
            </a:r>
          </a:p>
          <a:p>
            <a:endParaRPr lang="cs-CZ" sz="2400" b="1" dirty="0"/>
          </a:p>
          <a:p>
            <a:r>
              <a:rPr lang="cs-CZ" sz="2400" b="1" dirty="0"/>
              <a:t>06. 05. 2025 – Správní právo procesní V. –jiná činnost spr.org.</a:t>
            </a:r>
          </a:p>
          <a:p>
            <a:endParaRPr lang="cs-CZ" sz="2400" b="1" dirty="0"/>
          </a:p>
          <a:p>
            <a:r>
              <a:rPr lang="cs-CZ" sz="2400" b="1" dirty="0"/>
              <a:t>13. 05. </a:t>
            </a:r>
            <a:r>
              <a:rPr lang="cs-CZ" sz="2400" b="1"/>
              <a:t>2025 </a:t>
            </a:r>
            <a:r>
              <a:rPr lang="cs-CZ" sz="2400" b="1" dirty="0"/>
              <a:t>– Opakování, praktické případy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58024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právo,  </a:t>
            </a:r>
          </a:p>
          <a:p>
            <a:r>
              <a:rPr lang="cs-CZ" dirty="0"/>
              <a:t>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88640"/>
            <a:ext cx="856895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Podmínky úspěšného absolvování předmětu</a:t>
            </a:r>
          </a:p>
          <a:p>
            <a:endParaRPr lang="cs-CZ" sz="2400" b="1" dirty="0"/>
          </a:p>
          <a:p>
            <a:r>
              <a:rPr lang="cs-CZ" sz="2000" dirty="0"/>
              <a:t>Průběžný a zkouškový test, studenti mohou získat celkem </a:t>
            </a:r>
            <a:r>
              <a:rPr lang="cs-CZ" sz="2000" b="1" dirty="0"/>
              <a:t>30 </a:t>
            </a:r>
            <a:r>
              <a:rPr lang="cs-CZ" sz="2000" dirty="0"/>
              <a:t> bodů </a:t>
            </a:r>
            <a:r>
              <a:rPr lang="cs-CZ" sz="2000" b="1" dirty="0"/>
              <a:t>(10 bodů průběžný test + 20 bodů zkouškový test)</a:t>
            </a:r>
          </a:p>
          <a:p>
            <a:endParaRPr lang="cs-CZ" sz="2000" dirty="0"/>
          </a:p>
          <a:p>
            <a:r>
              <a:rPr lang="cs-CZ" sz="2000" dirty="0">
                <a:highlight>
                  <a:srgbClr val="FFFF00"/>
                </a:highlight>
              </a:rPr>
              <a:t>Průběžný test </a:t>
            </a:r>
            <a:r>
              <a:rPr lang="cs-CZ" sz="2000" dirty="0"/>
              <a:t>se skládá z 10 otázek uzavřených otázek, výběr ze 4 možností, vždy jedna správná, každá správná odpověď hodnocena 1 bodem.</a:t>
            </a:r>
          </a:p>
          <a:p>
            <a:endParaRPr lang="cs-CZ" sz="2000" dirty="0"/>
          </a:p>
          <a:p>
            <a:r>
              <a:rPr lang="cs-CZ" sz="2000" dirty="0">
                <a:highlight>
                  <a:srgbClr val="FFFF00"/>
                </a:highlight>
              </a:rPr>
              <a:t>Zkouškový test </a:t>
            </a:r>
            <a:r>
              <a:rPr lang="cs-CZ" sz="2000" dirty="0"/>
              <a:t>se skládá z 20 otázek uzavřených otázek, výběr ze 4 možností, vždy jedna správná, každá správná odpověď hodnocena 1 bodem.</a:t>
            </a:r>
          </a:p>
          <a:p>
            <a:endParaRPr lang="cs-CZ" sz="1400" dirty="0"/>
          </a:p>
          <a:p>
            <a:r>
              <a:rPr lang="cs-CZ" sz="1400" dirty="0"/>
              <a:t>30 – 28 ………………. </a:t>
            </a:r>
            <a:r>
              <a:rPr lang="cs-CZ" sz="1400" b="1" dirty="0"/>
              <a:t>A</a:t>
            </a:r>
          </a:p>
          <a:p>
            <a:r>
              <a:rPr lang="cs-CZ" sz="1400" dirty="0"/>
              <a:t>28 – 26 ………………  </a:t>
            </a:r>
            <a:r>
              <a:rPr lang="cs-CZ" sz="1400" b="1" dirty="0"/>
              <a:t>B</a:t>
            </a:r>
          </a:p>
          <a:p>
            <a:r>
              <a:rPr lang="cs-CZ" sz="1400" dirty="0"/>
              <a:t>25 – 24 ………………  </a:t>
            </a:r>
            <a:r>
              <a:rPr lang="cs-CZ" sz="1400" b="1" dirty="0"/>
              <a:t>C</a:t>
            </a:r>
          </a:p>
          <a:p>
            <a:r>
              <a:rPr lang="cs-CZ" sz="1400" dirty="0"/>
              <a:t>23 – 22 ……………… </a:t>
            </a:r>
            <a:r>
              <a:rPr lang="cs-CZ" sz="1400" b="1" dirty="0"/>
              <a:t>D                                                        </a:t>
            </a:r>
            <a:r>
              <a:rPr lang="cs-CZ" sz="1600" b="1" dirty="0">
                <a:highlight>
                  <a:srgbClr val="FFFF00"/>
                </a:highlight>
              </a:rPr>
              <a:t>60%</a:t>
            </a:r>
          </a:p>
          <a:p>
            <a:r>
              <a:rPr lang="cs-CZ" sz="1400" dirty="0"/>
              <a:t>21– 18 ………………   </a:t>
            </a:r>
            <a:r>
              <a:rPr lang="cs-CZ" sz="1400" b="1" dirty="0"/>
              <a:t>E</a:t>
            </a:r>
          </a:p>
          <a:p>
            <a:r>
              <a:rPr lang="cs-CZ" sz="1400" dirty="0"/>
              <a:t>17 – 0 ………………….</a:t>
            </a:r>
            <a:r>
              <a:rPr lang="cs-CZ" sz="1400" b="1" dirty="0"/>
              <a:t>F</a:t>
            </a:r>
            <a:endParaRPr lang="cs-CZ" sz="2000" b="1" dirty="0"/>
          </a:p>
          <a:p>
            <a:r>
              <a:rPr lang="cs-CZ" sz="2000" b="1" dirty="0"/>
              <a:t>Literatura – povinná</a:t>
            </a:r>
          </a:p>
          <a:p>
            <a:r>
              <a:rPr lang="cs-CZ" sz="2000" b="1" u="sng" dirty="0"/>
              <a:t>prezentace z přednášek</a:t>
            </a: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Průcha, P. Správní právo. Obecná část. 8. vydání. Brno: Doplněk, 2012.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zákon č. 500/2004 Sb., správní řád</a:t>
            </a:r>
          </a:p>
        </p:txBody>
      </p:sp>
    </p:spTree>
    <p:extLst>
      <p:ext uri="{BB962C8B-B14F-4D97-AF65-F5344CB8AC3E}">
        <p14:creationId xmlns:p14="http://schemas.microsoft.com/office/powerpoint/2010/main" val="1252753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370</Words>
  <Application>Microsoft Office PowerPoint</Application>
  <PresentationFormat>Předvádění na obrazovce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sady Office</vt:lpstr>
      <vt:lpstr>SPRÁVNÍ PRÁVO -PODMÍNKY PREZENČNÍ 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116</cp:revision>
  <dcterms:created xsi:type="dcterms:W3CDTF">2015-09-08T17:35:18Z</dcterms:created>
  <dcterms:modified xsi:type="dcterms:W3CDTF">2025-02-18T11:24:20Z</dcterms:modified>
</cp:coreProperties>
</file>