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74" r:id="rId4"/>
    <p:sldId id="273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18.2.2025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Veřejná správa a správní právo,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SPRÁVNÍ PRÁVO</a:t>
            </a:r>
            <a:br>
              <a:rPr lang="cs-CZ" b="1" dirty="0"/>
            </a:br>
            <a:r>
              <a:rPr lang="cs-CZ" b="1" dirty="0"/>
              <a:t>-PODMÍNKY PREZENČNÍ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Výuka předmětu správní právo – denní studium </a:t>
            </a:r>
          </a:p>
          <a:p>
            <a:endParaRPr lang="cs-CZ" sz="2400" b="1" dirty="0"/>
          </a:p>
          <a:p>
            <a:r>
              <a:rPr lang="cs-CZ" sz="2400" b="1" dirty="0"/>
              <a:t>Obsah přednášek</a:t>
            </a:r>
          </a:p>
          <a:p>
            <a:r>
              <a:rPr lang="cs-CZ" sz="2400" b="1" dirty="0"/>
              <a:t>18. 02. 2025    Úvod</a:t>
            </a:r>
          </a:p>
          <a:p>
            <a:r>
              <a:rPr lang="cs-CZ" sz="2400" b="1" dirty="0"/>
              <a:t>25. 02. 2025    Veřejná správa a správní právo, obecná     </a:t>
            </a:r>
          </a:p>
          <a:p>
            <a:r>
              <a:rPr lang="cs-CZ" sz="2400" b="1" dirty="0"/>
              <a:t>                           charakteristika správního práva</a:t>
            </a:r>
          </a:p>
          <a:p>
            <a:r>
              <a:rPr lang="cs-CZ" sz="2400" b="1" dirty="0"/>
              <a:t>04. 03. 2025     Normy  správního práva a prameny správního  </a:t>
            </a:r>
          </a:p>
          <a:p>
            <a:r>
              <a:rPr lang="cs-CZ" sz="2400" b="1" dirty="0"/>
              <a:t>                           práva</a:t>
            </a:r>
          </a:p>
          <a:p>
            <a:r>
              <a:rPr lang="cs-CZ" sz="2400" b="1" dirty="0"/>
              <a:t>11. 03. 2025    Správně právní vztahy, subjekty </a:t>
            </a:r>
          </a:p>
          <a:p>
            <a:r>
              <a:rPr lang="cs-CZ" sz="2400" b="1" dirty="0"/>
              <a:t>                           správního práva</a:t>
            </a:r>
          </a:p>
          <a:p>
            <a:r>
              <a:rPr lang="cs-CZ" sz="2400" b="1" dirty="0"/>
              <a:t>18. 03. 2025     Základní principy veřejné  </a:t>
            </a:r>
          </a:p>
          <a:p>
            <a:r>
              <a:rPr lang="cs-CZ" sz="2400" b="1" dirty="0"/>
              <a:t>                           správy </a:t>
            </a:r>
          </a:p>
          <a:p>
            <a:r>
              <a:rPr lang="cs-CZ" sz="2400" b="1" dirty="0"/>
              <a:t>25. 03. 2025     Správní  trestání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Veřejná správa a správní právo, 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9552" y="1028343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01. 04. 2025-     Správní právo trestní II. 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r>
              <a:rPr lang="cs-CZ" sz="2400" b="1" dirty="0"/>
              <a:t>08. 04. 2025-    Správní právo procesní I. - účastníci, zahájení </a:t>
            </a:r>
          </a:p>
          <a:p>
            <a:r>
              <a:rPr lang="cs-CZ" sz="2400" b="1" dirty="0"/>
              <a:t>                            řízení </a:t>
            </a:r>
            <a:r>
              <a:rPr lang="cs-CZ" sz="2400" b="1" dirty="0">
                <a:solidFill>
                  <a:srgbClr val="FF0000"/>
                </a:solidFill>
              </a:rPr>
              <a:t>PRŮBĚŽNÝ TEST</a:t>
            </a:r>
          </a:p>
          <a:p>
            <a:r>
              <a:rPr lang="cs-CZ" sz="2400" b="1" dirty="0"/>
              <a:t>15. 04. 2025 –  Správní právo procesní II. dokazování</a:t>
            </a:r>
          </a:p>
          <a:p>
            <a:endParaRPr lang="cs-CZ" sz="2400" b="1" dirty="0"/>
          </a:p>
          <a:p>
            <a:r>
              <a:rPr lang="cs-CZ" sz="2400" b="1" dirty="0"/>
              <a:t>22. 04. 2025 -  Správní právo procesní III. – rozhodnutí</a:t>
            </a:r>
          </a:p>
          <a:p>
            <a:endParaRPr lang="cs-CZ" sz="2400" b="1" dirty="0"/>
          </a:p>
          <a:p>
            <a:r>
              <a:rPr lang="cs-CZ" sz="2400" b="1" dirty="0"/>
              <a:t>29. 04. 2025 – Správní právo procesní IV.- opravné prostředky</a:t>
            </a:r>
          </a:p>
          <a:p>
            <a:endParaRPr lang="cs-CZ" sz="2400" b="1" dirty="0"/>
          </a:p>
          <a:p>
            <a:r>
              <a:rPr lang="cs-CZ" sz="2400" b="1" dirty="0"/>
              <a:t>06. 05. 2025 – Správní právo procesní V. –jiná činnost spr.org.</a:t>
            </a:r>
          </a:p>
          <a:p>
            <a:endParaRPr lang="cs-CZ" sz="2400" b="1" dirty="0"/>
          </a:p>
          <a:p>
            <a:r>
              <a:rPr lang="cs-CZ" sz="2400" b="1" dirty="0"/>
              <a:t>13. 05. </a:t>
            </a:r>
            <a:r>
              <a:rPr lang="cs-CZ" sz="2400" b="1"/>
              <a:t>2025 </a:t>
            </a:r>
            <a:r>
              <a:rPr lang="cs-CZ" sz="2400" b="1" dirty="0"/>
              <a:t>– Opakování, praktické případy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580242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Správní právo,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/>
              <a:t>Průběžný a zkouškový test, studenti mohou získat celkem </a:t>
            </a:r>
            <a:r>
              <a:rPr lang="cs-CZ" sz="2000" b="1" dirty="0"/>
              <a:t>30 </a:t>
            </a:r>
            <a:r>
              <a:rPr lang="cs-CZ" sz="2000" dirty="0"/>
              <a:t> bodů </a:t>
            </a:r>
            <a:r>
              <a:rPr lang="cs-CZ" sz="2000" b="1" dirty="0"/>
              <a:t>(10 bodů průběžný test + 20 bodů zkouškový test)</a:t>
            </a:r>
          </a:p>
          <a:p>
            <a:endParaRPr lang="cs-CZ" sz="2000" dirty="0"/>
          </a:p>
          <a:p>
            <a:r>
              <a:rPr lang="cs-CZ" sz="2000" dirty="0">
                <a:highlight>
                  <a:srgbClr val="FFFF00"/>
                </a:highlight>
              </a:rPr>
              <a:t>Průběžný test </a:t>
            </a:r>
            <a:r>
              <a:rPr lang="cs-CZ" sz="2000" dirty="0"/>
              <a:t>se skládá z 10 otázek uzavřených otázek, výběr ze 4 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2000" dirty="0">
                <a:highlight>
                  <a:srgbClr val="FFFF00"/>
                </a:highlight>
              </a:rPr>
              <a:t>Zkouškový test </a:t>
            </a:r>
            <a:r>
              <a:rPr lang="cs-CZ" sz="2000" dirty="0"/>
              <a:t>se skládá z 20 otázek uzavřených otázek, výběr ze 4 možností, vždy jedna správná, každá správná odpověď hodnocena 1 bodem.</a:t>
            </a:r>
          </a:p>
          <a:p>
            <a:endParaRPr lang="cs-CZ" sz="1400" dirty="0"/>
          </a:p>
          <a:p>
            <a:r>
              <a:rPr lang="cs-CZ" sz="1400" dirty="0"/>
              <a:t>30 – 28 ………………. </a:t>
            </a:r>
            <a:r>
              <a:rPr lang="cs-CZ" sz="1400" b="1" dirty="0"/>
              <a:t>A</a:t>
            </a:r>
          </a:p>
          <a:p>
            <a:r>
              <a:rPr lang="cs-CZ" sz="1400" dirty="0"/>
              <a:t>28 – 26 ………………  </a:t>
            </a:r>
            <a:r>
              <a:rPr lang="cs-CZ" sz="1400" b="1" dirty="0"/>
              <a:t>B</a:t>
            </a:r>
          </a:p>
          <a:p>
            <a:r>
              <a:rPr lang="cs-CZ" sz="1400" dirty="0"/>
              <a:t>25 – 24 ………………  </a:t>
            </a:r>
            <a:r>
              <a:rPr lang="cs-CZ" sz="1400" b="1" dirty="0"/>
              <a:t>C</a:t>
            </a:r>
          </a:p>
          <a:p>
            <a:r>
              <a:rPr lang="cs-CZ" sz="1400" dirty="0"/>
              <a:t>23 – 22 ……………… </a:t>
            </a:r>
            <a:r>
              <a:rPr lang="cs-CZ" sz="1400" b="1" dirty="0"/>
              <a:t>D                                                        </a:t>
            </a:r>
            <a:r>
              <a:rPr lang="cs-CZ" sz="1600" b="1" dirty="0">
                <a:highlight>
                  <a:srgbClr val="FFFF00"/>
                </a:highlight>
              </a:rPr>
              <a:t>60%</a:t>
            </a:r>
          </a:p>
          <a:p>
            <a:r>
              <a:rPr lang="cs-CZ" sz="1400" dirty="0"/>
              <a:t>21– 18 ………………   </a:t>
            </a:r>
            <a:r>
              <a:rPr lang="cs-CZ" sz="1400" b="1" dirty="0"/>
              <a:t>E</a:t>
            </a:r>
          </a:p>
          <a:p>
            <a:r>
              <a:rPr lang="cs-CZ" sz="1400" dirty="0"/>
              <a:t>17 – 0 ………………….</a:t>
            </a:r>
            <a:r>
              <a:rPr lang="cs-CZ" sz="1400" b="1" dirty="0"/>
              <a:t>F</a:t>
            </a:r>
            <a:endParaRPr lang="cs-CZ" sz="2000" b="1" dirty="0"/>
          </a:p>
          <a:p>
            <a:r>
              <a:rPr lang="cs-CZ" sz="2000" b="1" dirty="0"/>
              <a:t>Literatura – povinná</a:t>
            </a:r>
          </a:p>
          <a:p>
            <a:r>
              <a:rPr lang="cs-CZ" sz="2000" b="1" u="sng" dirty="0"/>
              <a:t>prezentace z přednášek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zákon č. 500/2004 Sb., správní řád</a:t>
            </a:r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370</Words>
  <Application>Microsoft Office PowerPoint</Application>
  <PresentationFormat>Předvádění na obrazovce (4:3)</PresentationFormat>
  <Paragraphs>55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Motiv sady Office</vt:lpstr>
      <vt:lpstr>SPRÁVNÍ PRÁVO -PODMÍNKY PREZENČNÍ 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Márton Michal JUDr., Ph.D.</cp:lastModifiedBy>
  <cp:revision>116</cp:revision>
  <dcterms:created xsi:type="dcterms:W3CDTF">2015-09-08T17:35:18Z</dcterms:created>
  <dcterms:modified xsi:type="dcterms:W3CDTF">2025-02-18T11:24:20Z</dcterms:modified>
</cp:coreProperties>
</file>