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Lst>
  <p:notesMasterIdLst>
    <p:notesMasterId r:id="rId35"/>
  </p:notesMasterIdLst>
  <p:sldIdLst>
    <p:sldId id="318" r:id="rId3"/>
    <p:sldId id="256" r:id="rId4"/>
    <p:sldId id="257" r:id="rId5"/>
    <p:sldId id="258" r:id="rId6"/>
    <p:sldId id="369" r:id="rId7"/>
    <p:sldId id="439" r:id="rId8"/>
    <p:sldId id="371" r:id="rId9"/>
    <p:sldId id="401" r:id="rId10"/>
    <p:sldId id="440" r:id="rId11"/>
    <p:sldId id="441" r:id="rId12"/>
    <p:sldId id="442" r:id="rId13"/>
    <p:sldId id="443" r:id="rId14"/>
    <p:sldId id="444" r:id="rId15"/>
    <p:sldId id="423" r:id="rId16"/>
    <p:sldId id="445" r:id="rId17"/>
    <p:sldId id="446" r:id="rId18"/>
    <p:sldId id="386" r:id="rId19"/>
    <p:sldId id="447" r:id="rId20"/>
    <p:sldId id="448" r:id="rId21"/>
    <p:sldId id="449" r:id="rId22"/>
    <p:sldId id="450" r:id="rId23"/>
    <p:sldId id="451" r:id="rId24"/>
    <p:sldId id="452" r:id="rId25"/>
    <p:sldId id="453" r:id="rId26"/>
    <p:sldId id="454" r:id="rId27"/>
    <p:sldId id="455" r:id="rId28"/>
    <p:sldId id="456" r:id="rId29"/>
    <p:sldId id="457" r:id="rId30"/>
    <p:sldId id="458" r:id="rId31"/>
    <p:sldId id="459" r:id="rId32"/>
    <p:sldId id="438" r:id="rId33"/>
    <p:sldId id="316"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FF33CC"/>
    <a:srgbClr val="9F2B2B"/>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0" autoAdjust="0"/>
    <p:restoredTop sz="94306" autoAdjust="0"/>
  </p:normalViewPr>
  <p:slideViewPr>
    <p:cSldViewPr>
      <p:cViewPr varScale="1">
        <p:scale>
          <a:sx n="107" d="100"/>
          <a:sy n="107" d="100"/>
        </p:scale>
        <p:origin x="222"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782532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3909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1335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18416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90434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7033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540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55262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7242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62004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581352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785743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023890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704668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733026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478553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765231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xfrm>
            <a:off x="914400" y="4688681"/>
            <a:ext cx="1981200" cy="342900"/>
          </a:xfrm>
          <a:prstGeom prst="rect">
            <a:avLst/>
          </a:prstGeom>
          <a:ln/>
        </p:spPr>
        <p:txBody>
          <a:bodyPr/>
          <a:lstStyle>
            <a:lvl1pPr>
              <a:defRPr/>
            </a:lvl1pPr>
          </a:lstStyle>
          <a:p>
            <a:pPr>
              <a:defRPr/>
            </a:pPr>
            <a:fld id="{AFD57BCC-0727-421C-B8AD-629D840AE53D}" type="datetimeFigureOut">
              <a:rPr lang="cs-CZ"/>
              <a:pPr>
                <a:defRPr/>
              </a:pPr>
              <a:t>24.04.2018</a:t>
            </a:fld>
            <a:endParaRPr lang="cs-CZ"/>
          </a:p>
        </p:txBody>
      </p:sp>
      <p:sp>
        <p:nvSpPr>
          <p:cNvPr id="3" name="Rectangle 10"/>
          <p:cNvSpPr>
            <a:spLocks noGrp="1" noChangeArrowheads="1"/>
          </p:cNvSpPr>
          <p:nvPr>
            <p:ph type="ftr" sz="quarter" idx="11"/>
          </p:nvPr>
        </p:nvSpPr>
        <p:spPr>
          <a:xfrm>
            <a:off x="3352800" y="4686300"/>
            <a:ext cx="2971800" cy="342900"/>
          </a:xfrm>
          <a:prstGeom prst="rect">
            <a:avLst/>
          </a:prstGeom>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xfrm>
            <a:off x="6781800" y="4686300"/>
            <a:ext cx="1905000" cy="342900"/>
          </a:xfrm>
          <a:prstGeom prst="rect">
            <a:avLst/>
          </a:prstGeom>
          <a:ln/>
        </p:spPr>
        <p:txBody>
          <a:bodyPr/>
          <a:lstStyle>
            <a:lvl1pPr>
              <a:defRPr/>
            </a:lvl1pPr>
          </a:lstStyle>
          <a:p>
            <a:pPr>
              <a:defRPr/>
            </a:pPr>
            <a:fld id="{4F60904C-BB62-4DC1-90DD-58305DB20B21}" type="slidenum">
              <a:rPr lang="cs-CZ" altLang="cs-CZ"/>
              <a:pPr>
                <a:defRPr/>
              </a:pPr>
              <a:t>‹#›</a:t>
            </a:fld>
            <a:endParaRPr lang="cs-CZ" altLang="cs-CZ"/>
          </a:p>
        </p:txBody>
      </p:sp>
    </p:spTree>
    <p:extLst>
      <p:ext uri="{BB962C8B-B14F-4D97-AF65-F5344CB8AC3E}">
        <p14:creationId xmlns:p14="http://schemas.microsoft.com/office/powerpoint/2010/main" val="154369114"/>
      </p:ext>
    </p:extLst>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sk-SK"/>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sk-SK"/>
          </a:p>
        </p:txBody>
      </p:sp>
      <p:sp>
        <p:nvSpPr>
          <p:cNvPr id="4" name="Zástupný symbol pro datum 3"/>
          <p:cNvSpPr>
            <a:spLocks noGrp="1"/>
          </p:cNvSpPr>
          <p:nvPr>
            <p:ph type="dt" sz="half" idx="10"/>
          </p:nvPr>
        </p:nvSpPr>
        <p:spPr/>
        <p:txBody>
          <a:bodyPr/>
          <a:lstStyle>
            <a:lvl1pPr>
              <a:defRPr/>
            </a:lvl1pPr>
          </a:lstStyle>
          <a:p>
            <a:endParaRPr lang="cs-CZ" altLang="sk-SK"/>
          </a:p>
        </p:txBody>
      </p:sp>
      <p:sp>
        <p:nvSpPr>
          <p:cNvPr id="5" name="Zástupný symbol pro zápatí 4"/>
          <p:cNvSpPr>
            <a:spLocks noGrp="1"/>
          </p:cNvSpPr>
          <p:nvPr>
            <p:ph type="ftr" sz="quarter" idx="11"/>
          </p:nvPr>
        </p:nvSpPr>
        <p:spPr/>
        <p:txBody>
          <a:bodyPr/>
          <a:lstStyle>
            <a:lvl1pPr>
              <a:defRPr/>
            </a:lvl1pPr>
          </a:lstStyle>
          <a:p>
            <a:endParaRPr lang="cs-CZ" altLang="sk-SK"/>
          </a:p>
        </p:txBody>
      </p:sp>
      <p:sp>
        <p:nvSpPr>
          <p:cNvPr id="6" name="Zástupný symbol pro číslo snímku 5"/>
          <p:cNvSpPr>
            <a:spLocks noGrp="1"/>
          </p:cNvSpPr>
          <p:nvPr>
            <p:ph type="sldNum" sz="quarter" idx="12"/>
          </p:nvPr>
        </p:nvSpPr>
        <p:spPr/>
        <p:txBody>
          <a:bodyPr/>
          <a:lstStyle>
            <a:lvl1pPr>
              <a:defRPr/>
            </a:lvl1pPr>
          </a:lstStyle>
          <a:p>
            <a:fld id="{21763709-0F78-490E-8F3B-F2BC2F53912F}" type="slidenum">
              <a:rPr lang="cs-CZ" altLang="sk-SK"/>
              <a:pPr/>
              <a:t>‹#›</a:t>
            </a:fld>
            <a:endParaRPr lang="cs-CZ" altLang="sk-SK"/>
          </a:p>
        </p:txBody>
      </p:sp>
    </p:spTree>
    <p:extLst>
      <p:ext uri="{BB962C8B-B14F-4D97-AF65-F5344CB8AC3E}">
        <p14:creationId xmlns:p14="http://schemas.microsoft.com/office/powerpoint/2010/main" val="323953022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08360"/>
            <a:ext cx="7772400" cy="857250"/>
          </a:xfrm>
        </p:spPr>
        <p:txBody>
          <a:bodyPr/>
          <a:lstStyle/>
          <a:p>
            <a:r>
              <a:rPr lang="cs-CZ" smtClean="0"/>
              <a:t>Kliknutím lze upravit styl.</a:t>
            </a:r>
            <a:endParaRPr lang="sk-SK"/>
          </a:p>
        </p:txBody>
      </p:sp>
      <p:sp>
        <p:nvSpPr>
          <p:cNvPr id="3" name="Zástupný symbol pro tabulku 2"/>
          <p:cNvSpPr>
            <a:spLocks noGrp="1"/>
          </p:cNvSpPr>
          <p:nvPr>
            <p:ph type="tbl" idx="1"/>
          </p:nvPr>
        </p:nvSpPr>
        <p:spPr>
          <a:xfrm>
            <a:off x="914400" y="1200150"/>
            <a:ext cx="7772400" cy="3398044"/>
          </a:xfrm>
        </p:spPr>
        <p:txBody>
          <a:bodyPr/>
          <a:lstStyle/>
          <a:p>
            <a:endParaRPr lang="sk-SK"/>
          </a:p>
        </p:txBody>
      </p:sp>
      <p:sp>
        <p:nvSpPr>
          <p:cNvPr id="4" name="Zástupný symbol pro datum 3"/>
          <p:cNvSpPr>
            <a:spLocks noGrp="1"/>
          </p:cNvSpPr>
          <p:nvPr>
            <p:ph type="dt" sz="half" idx="10"/>
          </p:nvPr>
        </p:nvSpPr>
        <p:spPr>
          <a:xfrm>
            <a:off x="914400" y="4688681"/>
            <a:ext cx="1981200" cy="342900"/>
          </a:xfrm>
        </p:spPr>
        <p:txBody>
          <a:bodyPr/>
          <a:lstStyle>
            <a:lvl1pPr>
              <a:defRPr/>
            </a:lvl1pPr>
          </a:lstStyle>
          <a:p>
            <a:endParaRPr lang="cs-CZ" altLang="sk-SK"/>
          </a:p>
        </p:txBody>
      </p:sp>
      <p:sp>
        <p:nvSpPr>
          <p:cNvPr id="5" name="Zástupný symbol pro zápatí 4"/>
          <p:cNvSpPr>
            <a:spLocks noGrp="1"/>
          </p:cNvSpPr>
          <p:nvPr>
            <p:ph type="ftr" sz="quarter" idx="11"/>
          </p:nvPr>
        </p:nvSpPr>
        <p:spPr>
          <a:xfrm>
            <a:off x="3352800" y="4686300"/>
            <a:ext cx="2971800" cy="342900"/>
          </a:xfrm>
        </p:spPr>
        <p:txBody>
          <a:bodyPr/>
          <a:lstStyle>
            <a:lvl1pPr>
              <a:defRPr/>
            </a:lvl1pPr>
          </a:lstStyle>
          <a:p>
            <a:endParaRPr lang="cs-CZ" altLang="sk-SK"/>
          </a:p>
        </p:txBody>
      </p:sp>
      <p:sp>
        <p:nvSpPr>
          <p:cNvPr id="6" name="Zástupný symbol pro číslo snímku 5"/>
          <p:cNvSpPr>
            <a:spLocks noGrp="1"/>
          </p:cNvSpPr>
          <p:nvPr>
            <p:ph type="sldNum" sz="quarter" idx="12"/>
          </p:nvPr>
        </p:nvSpPr>
        <p:spPr>
          <a:xfrm>
            <a:off x="6781800" y="4686300"/>
            <a:ext cx="1905000" cy="342900"/>
          </a:xfrm>
        </p:spPr>
        <p:txBody>
          <a:bodyPr/>
          <a:lstStyle>
            <a:lvl1pPr>
              <a:defRPr/>
            </a:lvl1pPr>
          </a:lstStyle>
          <a:p>
            <a:fld id="{4DBEF3F8-7390-4F16-A03E-1671EAB853F9}" type="slidenum">
              <a:rPr lang="cs-CZ" altLang="sk-SK"/>
              <a:pPr/>
              <a:t>‹#›</a:t>
            </a:fld>
            <a:endParaRPr lang="cs-CZ" altLang="sk-SK"/>
          </a:p>
        </p:txBody>
      </p:sp>
    </p:spTree>
    <p:extLst>
      <p:ext uri="{BB962C8B-B14F-4D97-AF65-F5344CB8AC3E}">
        <p14:creationId xmlns:p14="http://schemas.microsoft.com/office/powerpoint/2010/main" val="63338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5103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800" b="0" i="0" u="none" strike="noStrike" kern="1200" cap="none" spc="0" normalizeH="0" baseline="0" noProof="0" smtClean="0">
                <a:ln>
                  <a:noFill/>
                </a:ln>
                <a:solidFill>
                  <a:srgbClr val="307871"/>
                </a:solidFill>
                <a:effectLst/>
                <a:uLnTx/>
                <a:uFillTx/>
                <a:latin typeface="Times New Roman"/>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smtClean="0">
              <a:ln>
                <a:noFill/>
              </a:ln>
              <a:solidFill>
                <a:srgbClr val="307871"/>
              </a:solidFill>
              <a:effectLst/>
              <a:uLnTx/>
              <a:uFillTx/>
              <a:latin typeface="Times New Roman"/>
              <a:ea typeface="+mn-ea"/>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8719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947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9" r:id="rId4"/>
    <p:sldLayoutId id="2147483670" r:id="rId5"/>
    <p:sldLayoutId id="2147483671"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4049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Prezentace předmětu: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MAKROEKONOMIE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smtClean="0">
                <a:ln w="0"/>
                <a:solidFill>
                  <a:prstClr val="white"/>
                </a:solidFill>
                <a:effectLst>
                  <a:outerShdw blurRad="38100" dist="19050" dir="2700000" algn="tl" rotWithShape="0">
                    <a:srgbClr val="307871">
                      <a:alpha val="40000"/>
                    </a:srgbClr>
                  </a:outerShdw>
                </a:effectLst>
                <a:uLnTx/>
                <a:uFillTx/>
                <a:latin typeface="Times New Roman"/>
                <a:ea typeface="+mn-ea"/>
                <a:cs typeface="+mn-cs"/>
              </a:rPr>
              <a:t>Vyučující:</a:t>
            </a:r>
          </a:p>
          <a:p>
            <a:pPr lvl="0" algn="ctr">
              <a:defRPr/>
            </a:pPr>
            <a:r>
              <a:rPr lang="cs-CZ" b="1" dirty="0">
                <a:ln w="0"/>
                <a:solidFill>
                  <a:prstClr val="white"/>
                </a:solidFill>
                <a:effectLst>
                  <a:outerShdw blurRad="38100" dist="19050" dir="2700000" algn="tl" rotWithShape="0">
                    <a:srgbClr val="307871">
                      <a:alpha val="40000"/>
                    </a:srgbClr>
                  </a:outerShdw>
                </a:effectLst>
              </a:rPr>
              <a:t>Ing. </a:t>
            </a:r>
            <a:r>
              <a:rPr lang="cs-CZ" b="1">
                <a:ln w="0"/>
                <a:solidFill>
                  <a:prstClr val="white"/>
                </a:solidFill>
                <a:effectLst>
                  <a:outerShdw blurRad="38100" dist="19050" dir="2700000" algn="tl" rotWithShape="0">
                    <a:srgbClr val="307871">
                      <a:alpha val="40000"/>
                    </a:srgbClr>
                  </a:outerShdw>
                </a:effectLst>
              </a:rPr>
              <a:t>Eva Kotlánová, Ph.D.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1" i="0" u="none" strike="noStrike" kern="1200" cap="none" spc="0" normalizeH="0" baseline="0" noProof="0" dirty="0">
              <a:ln w="0"/>
              <a:solidFill>
                <a:prstClr val="white"/>
              </a:solidFill>
              <a:effectLst>
                <a:outerShdw blurRad="38100" dist="19050" dir="2700000" algn="tl" rotWithShape="0">
                  <a:srgbClr val="307871">
                    <a:alpha val="40000"/>
                  </a:srgbClr>
                </a:outerShdw>
              </a:effectLst>
              <a:uLnTx/>
              <a:uFillTx/>
              <a:latin typeface="Times New Roman"/>
              <a:ea typeface="+mn-ea"/>
              <a:cs typeface="+mn-cs"/>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96717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11528"/>
            <a:ext cx="8280920" cy="4100809"/>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smtClean="0">
                <a:solidFill>
                  <a:srgbClr val="000000"/>
                </a:solidFill>
              </a:rPr>
              <a:t>Analýza rozdílů </a:t>
            </a:r>
            <a:r>
              <a:rPr lang="cs-CZ" sz="2000" dirty="0">
                <a:solidFill>
                  <a:srgbClr val="000000"/>
                </a:solidFill>
              </a:rPr>
              <a:t>mezi krátkodobou nominální úrokovou sazbou a dlouhodobou reálnou úrokovou sazbou </a:t>
            </a:r>
            <a:r>
              <a:rPr lang="cs-CZ" sz="2000" dirty="0" smtClean="0">
                <a:solidFill>
                  <a:srgbClr val="000000"/>
                </a:solidFill>
              </a:rPr>
              <a:t>má </a:t>
            </a:r>
            <a:r>
              <a:rPr lang="cs-CZ" sz="2000" dirty="0">
                <a:solidFill>
                  <a:srgbClr val="000000"/>
                </a:solidFill>
              </a:rPr>
              <a:t>na dvě části:</a:t>
            </a:r>
          </a:p>
          <a:p>
            <a:pPr marL="1171575" indent="-457200">
              <a:spcBef>
                <a:spcPts val="0"/>
              </a:spcBef>
              <a:spcAft>
                <a:spcPts val="600"/>
              </a:spcAft>
              <a:buClr>
                <a:schemeClr val="tx1"/>
              </a:buClr>
              <a:buSzPct val="120000"/>
              <a:buFont typeface="+mj-lt"/>
              <a:buAutoNum type="arabicPeriod"/>
              <a:tabLst>
                <a:tab pos="228600" algn="l"/>
              </a:tabLst>
            </a:pPr>
            <a:r>
              <a:rPr lang="cs-CZ" sz="2000" dirty="0" smtClean="0">
                <a:solidFill>
                  <a:srgbClr val="000000"/>
                </a:solidFill>
              </a:rPr>
              <a:t>Rozdíl </a:t>
            </a:r>
            <a:r>
              <a:rPr lang="cs-CZ" sz="2000" dirty="0">
                <a:solidFill>
                  <a:srgbClr val="000000"/>
                </a:solidFill>
              </a:rPr>
              <a:t>mezi dlouhodobými (</a:t>
            </a:r>
            <a:r>
              <a:rPr lang="cs-CZ" sz="2000" dirty="0" err="1">
                <a:solidFill>
                  <a:srgbClr val="000000"/>
                </a:solidFill>
              </a:rPr>
              <a:t>i</a:t>
            </a:r>
            <a:r>
              <a:rPr lang="cs-CZ" sz="2000" baseline="-25000" dirty="0" err="1">
                <a:solidFill>
                  <a:srgbClr val="000000"/>
                </a:solidFill>
              </a:rPr>
              <a:t>L</a:t>
            </a:r>
            <a:r>
              <a:rPr lang="cs-CZ" sz="2000" dirty="0">
                <a:solidFill>
                  <a:srgbClr val="000000"/>
                </a:solidFill>
              </a:rPr>
              <a:t>) a krátkodobými (</a:t>
            </a:r>
            <a:r>
              <a:rPr lang="cs-CZ" sz="2000" dirty="0" err="1">
                <a:solidFill>
                  <a:srgbClr val="000000"/>
                </a:solidFill>
              </a:rPr>
              <a:t>i</a:t>
            </a:r>
            <a:r>
              <a:rPr lang="cs-CZ" sz="2000" baseline="-25000" dirty="0" err="1">
                <a:solidFill>
                  <a:srgbClr val="000000"/>
                </a:solidFill>
              </a:rPr>
              <a:t>S</a:t>
            </a:r>
            <a:r>
              <a:rPr lang="cs-CZ" sz="2000" dirty="0">
                <a:solidFill>
                  <a:srgbClr val="000000"/>
                </a:solidFill>
              </a:rPr>
              <a:t>) nominálními úrokovými </a:t>
            </a:r>
            <a:r>
              <a:rPr lang="cs-CZ" sz="2000" dirty="0" smtClean="0">
                <a:solidFill>
                  <a:srgbClr val="000000"/>
                </a:solidFill>
              </a:rPr>
              <a:t>sazbami, </a:t>
            </a:r>
            <a:r>
              <a:rPr lang="cs-CZ" sz="2000" dirty="0">
                <a:solidFill>
                  <a:srgbClr val="000000"/>
                </a:solidFill>
              </a:rPr>
              <a:t>který odráží </a:t>
            </a:r>
            <a:r>
              <a:rPr lang="cs-CZ" sz="2000" dirty="0" err="1">
                <a:solidFill>
                  <a:srgbClr val="000000"/>
                </a:solidFill>
              </a:rPr>
              <a:t>odráží</a:t>
            </a:r>
            <a:r>
              <a:rPr lang="cs-CZ" sz="2000" dirty="0">
                <a:solidFill>
                  <a:srgbClr val="000000"/>
                </a:solidFill>
              </a:rPr>
              <a:t> očekávaný vývoj budoucích krátkodobých nominálních úrokových sazeb (</a:t>
            </a:r>
            <a:r>
              <a:rPr lang="el-GR" sz="2000" dirty="0">
                <a:solidFill>
                  <a:srgbClr val="000000"/>
                </a:solidFill>
              </a:rPr>
              <a:t>ε), </a:t>
            </a:r>
            <a:r>
              <a:rPr lang="cs-CZ" sz="2000" dirty="0">
                <a:solidFill>
                  <a:srgbClr val="000000"/>
                </a:solidFill>
              </a:rPr>
              <a:t>likvidní (</a:t>
            </a:r>
            <a:r>
              <a:rPr lang="el-GR" sz="2000" dirty="0">
                <a:solidFill>
                  <a:srgbClr val="000000"/>
                </a:solidFill>
              </a:rPr>
              <a:t>λ) </a:t>
            </a:r>
            <a:r>
              <a:rPr lang="cs-CZ" sz="2000" dirty="0">
                <a:solidFill>
                  <a:srgbClr val="000000"/>
                </a:solidFill>
              </a:rPr>
              <a:t>a rizikovou (</a:t>
            </a:r>
            <a:r>
              <a:rPr lang="el-GR" sz="2000" dirty="0">
                <a:solidFill>
                  <a:srgbClr val="000000"/>
                </a:solidFill>
              </a:rPr>
              <a:t>σ) </a:t>
            </a:r>
            <a:r>
              <a:rPr lang="cs-CZ" sz="2000" dirty="0">
                <a:solidFill>
                  <a:srgbClr val="000000"/>
                </a:solidFill>
              </a:rPr>
              <a:t>prémii. Tento rozdíl nazýváme splatnostní prémie (MP</a:t>
            </a:r>
            <a:r>
              <a:rPr lang="cs-CZ" sz="2000" dirty="0" smtClean="0">
                <a:solidFill>
                  <a:srgbClr val="000000"/>
                </a:solidFill>
              </a:rPr>
              <a:t>) </a:t>
            </a:r>
          </a:p>
          <a:p>
            <a:pPr marL="714375" indent="0" algn="ctr">
              <a:spcBef>
                <a:spcPts val="0"/>
              </a:spcBef>
              <a:spcAft>
                <a:spcPts val="600"/>
              </a:spcAft>
              <a:buClr>
                <a:schemeClr val="tx1"/>
              </a:buClr>
              <a:buSzPct val="120000"/>
              <a:buNone/>
              <a:tabLst>
                <a:tab pos="228600" algn="l"/>
              </a:tabLst>
            </a:pPr>
            <a:r>
              <a:rPr lang="cs-CZ" sz="2000" b="1" dirty="0" smtClean="0">
                <a:solidFill>
                  <a:srgbClr val="307871"/>
                </a:solidFill>
              </a:rPr>
              <a:t>MP </a:t>
            </a:r>
            <a:r>
              <a:rPr lang="cs-CZ" sz="2000" b="1" dirty="0">
                <a:solidFill>
                  <a:srgbClr val="307871"/>
                </a:solidFill>
              </a:rPr>
              <a:t>=</a:t>
            </a:r>
            <a:r>
              <a:rPr lang="cs-CZ" sz="2000" dirty="0" smtClean="0">
                <a:solidFill>
                  <a:srgbClr val="000000"/>
                </a:solidFill>
              </a:rPr>
              <a:t> </a:t>
            </a:r>
            <a:r>
              <a:rPr lang="cs-CZ" sz="2000" b="1" dirty="0" err="1" smtClean="0">
                <a:solidFill>
                  <a:srgbClr val="307871"/>
                </a:solidFill>
              </a:rPr>
              <a:t>i</a:t>
            </a:r>
            <a:r>
              <a:rPr lang="cs-CZ" sz="2000" b="1" baseline="-25000" dirty="0" err="1" smtClean="0">
                <a:solidFill>
                  <a:srgbClr val="307871"/>
                </a:solidFill>
              </a:rPr>
              <a:t>L</a:t>
            </a:r>
            <a:r>
              <a:rPr lang="cs-CZ" sz="2000" b="1" dirty="0" smtClean="0">
                <a:solidFill>
                  <a:srgbClr val="307871"/>
                </a:solidFill>
              </a:rPr>
              <a:t> - </a:t>
            </a:r>
            <a:r>
              <a:rPr lang="cs-CZ" sz="2000" b="1" dirty="0" err="1">
                <a:solidFill>
                  <a:srgbClr val="307871"/>
                </a:solidFill>
              </a:rPr>
              <a:t>i</a:t>
            </a:r>
            <a:r>
              <a:rPr lang="cs-CZ" sz="2000" b="1" baseline="-25000" dirty="0" err="1">
                <a:solidFill>
                  <a:srgbClr val="307871"/>
                </a:solidFill>
              </a:rPr>
              <a:t>S</a:t>
            </a:r>
            <a:r>
              <a:rPr lang="cs-CZ" sz="2000" b="1" dirty="0">
                <a:solidFill>
                  <a:srgbClr val="307871"/>
                </a:solidFill>
              </a:rPr>
              <a:t> </a:t>
            </a:r>
            <a:r>
              <a:rPr lang="cs-CZ" sz="2000" b="1" dirty="0" smtClean="0">
                <a:solidFill>
                  <a:srgbClr val="307871"/>
                </a:solidFill>
              </a:rPr>
              <a:t>= </a:t>
            </a:r>
            <a:r>
              <a:rPr lang="el-GR" sz="2000" b="1" dirty="0">
                <a:solidFill>
                  <a:srgbClr val="307871"/>
                </a:solidFill>
              </a:rPr>
              <a:t>ε</a:t>
            </a:r>
            <a:r>
              <a:rPr lang="cs-CZ" sz="2000" b="1" dirty="0">
                <a:solidFill>
                  <a:srgbClr val="307871"/>
                </a:solidFill>
              </a:rPr>
              <a:t> + </a:t>
            </a:r>
            <a:r>
              <a:rPr lang="el-GR" sz="2000" b="1" dirty="0">
                <a:solidFill>
                  <a:srgbClr val="307871"/>
                </a:solidFill>
              </a:rPr>
              <a:t>λ</a:t>
            </a:r>
            <a:r>
              <a:rPr lang="cs-CZ" sz="2000" b="1" dirty="0">
                <a:solidFill>
                  <a:srgbClr val="307871"/>
                </a:solidFill>
              </a:rPr>
              <a:t> + </a:t>
            </a:r>
            <a:r>
              <a:rPr lang="el-GR" sz="2000" b="1" dirty="0" smtClean="0">
                <a:solidFill>
                  <a:srgbClr val="307871"/>
                </a:solidFill>
              </a:rPr>
              <a:t>σ</a:t>
            </a:r>
            <a:endParaRPr lang="cs-CZ" sz="2000" b="1" dirty="0" smtClean="0">
              <a:solidFill>
                <a:srgbClr val="307871"/>
              </a:solidFill>
            </a:endParaRPr>
          </a:p>
          <a:p>
            <a:pPr marL="1171575" indent="-457200">
              <a:spcBef>
                <a:spcPts val="0"/>
              </a:spcBef>
              <a:spcAft>
                <a:spcPts val="600"/>
              </a:spcAft>
              <a:buClr>
                <a:schemeClr val="tx1"/>
              </a:buClr>
              <a:buSzPct val="120000"/>
              <a:buFont typeface="+mj-lt"/>
              <a:buAutoNum type="arabicPeriod" startAt="2"/>
              <a:tabLst>
                <a:tab pos="228600" algn="l"/>
              </a:tabLst>
            </a:pPr>
            <a:r>
              <a:rPr lang="cs-CZ" sz="2000" dirty="0" smtClean="0">
                <a:solidFill>
                  <a:srgbClr val="000000"/>
                </a:solidFill>
              </a:rPr>
              <a:t>Rozdíl </a:t>
            </a:r>
            <a:r>
              <a:rPr lang="cs-CZ" sz="2000" dirty="0">
                <a:solidFill>
                  <a:srgbClr val="000000"/>
                </a:solidFill>
              </a:rPr>
              <a:t>mezi dlouhodobými reálnými (</a:t>
            </a:r>
            <a:r>
              <a:rPr lang="cs-CZ" sz="2000" dirty="0" err="1">
                <a:solidFill>
                  <a:srgbClr val="000000"/>
                </a:solidFill>
              </a:rPr>
              <a:t>r</a:t>
            </a:r>
            <a:r>
              <a:rPr lang="cs-CZ" sz="2000" baseline="-25000" dirty="0" err="1">
                <a:solidFill>
                  <a:srgbClr val="000000"/>
                </a:solidFill>
              </a:rPr>
              <a:t>L</a:t>
            </a:r>
            <a:r>
              <a:rPr lang="cs-CZ" sz="2000" dirty="0">
                <a:solidFill>
                  <a:srgbClr val="000000"/>
                </a:solidFill>
              </a:rPr>
              <a:t>) a dlouhodobými nominálními (</a:t>
            </a:r>
            <a:r>
              <a:rPr lang="cs-CZ" sz="2000" dirty="0" err="1">
                <a:solidFill>
                  <a:srgbClr val="000000"/>
                </a:solidFill>
              </a:rPr>
              <a:t>i</a:t>
            </a:r>
            <a:r>
              <a:rPr lang="cs-CZ" sz="2000" baseline="-25000" dirty="0" err="1">
                <a:solidFill>
                  <a:srgbClr val="000000"/>
                </a:solidFill>
              </a:rPr>
              <a:t>L</a:t>
            </a:r>
            <a:r>
              <a:rPr lang="cs-CZ" sz="2000" dirty="0">
                <a:solidFill>
                  <a:srgbClr val="000000"/>
                </a:solidFill>
              </a:rPr>
              <a:t>) úrokovými sazbami</a:t>
            </a:r>
            <a:r>
              <a:rPr lang="cs-CZ" sz="2000" dirty="0" smtClean="0">
                <a:solidFill>
                  <a:srgbClr val="000000"/>
                </a:solidFill>
              </a:rPr>
              <a:t>.</a:t>
            </a:r>
          </a:p>
          <a:p>
            <a:pPr marL="0" lvl="0" indent="0" algn="ctr">
              <a:spcBef>
                <a:spcPts val="0"/>
              </a:spcBef>
              <a:spcAft>
                <a:spcPts val="600"/>
              </a:spcAft>
              <a:buClr>
                <a:srgbClr val="307871"/>
              </a:buClr>
              <a:buSzPct val="120000"/>
              <a:buNone/>
              <a:tabLst>
                <a:tab pos="228600" algn="l"/>
              </a:tabLst>
            </a:pPr>
            <a:r>
              <a:rPr lang="cs-CZ" sz="2000" b="1" dirty="0" err="1" smtClean="0">
                <a:solidFill>
                  <a:srgbClr val="307871"/>
                </a:solidFill>
              </a:rPr>
              <a:t>r</a:t>
            </a:r>
            <a:r>
              <a:rPr lang="cs-CZ" sz="2000" b="1" baseline="-25000" dirty="0" err="1" smtClean="0">
                <a:solidFill>
                  <a:srgbClr val="307871"/>
                </a:solidFill>
              </a:rPr>
              <a:t>L</a:t>
            </a:r>
            <a:r>
              <a:rPr lang="cs-CZ" sz="2000" b="1" dirty="0" smtClean="0">
                <a:solidFill>
                  <a:srgbClr val="307871"/>
                </a:solidFill>
              </a:rPr>
              <a:t> </a:t>
            </a:r>
            <a:r>
              <a:rPr lang="cs-CZ" sz="2000" b="1" dirty="0">
                <a:solidFill>
                  <a:srgbClr val="307871"/>
                </a:solidFill>
              </a:rPr>
              <a:t>= </a:t>
            </a:r>
            <a:r>
              <a:rPr lang="cs-CZ" sz="2000" b="1" dirty="0" err="1">
                <a:solidFill>
                  <a:srgbClr val="307871"/>
                </a:solidFill>
              </a:rPr>
              <a:t>i</a:t>
            </a:r>
            <a:r>
              <a:rPr lang="cs-CZ" sz="2000" b="1" baseline="-25000" dirty="0" err="1">
                <a:solidFill>
                  <a:srgbClr val="307871"/>
                </a:solidFill>
              </a:rPr>
              <a:t>S</a:t>
            </a:r>
            <a:r>
              <a:rPr lang="cs-CZ" sz="2000" b="1" dirty="0">
                <a:solidFill>
                  <a:srgbClr val="307871"/>
                </a:solidFill>
              </a:rPr>
              <a:t> + </a:t>
            </a:r>
            <a:r>
              <a:rPr lang="cs-CZ" sz="2000" b="1" dirty="0" smtClean="0">
                <a:solidFill>
                  <a:srgbClr val="307871"/>
                </a:solidFill>
              </a:rPr>
              <a:t>MP - </a:t>
            </a:r>
            <a:r>
              <a:rPr lang="pt-BR" sz="2000" b="1" dirty="0">
                <a:solidFill>
                  <a:srgbClr val="307871"/>
                </a:solidFill>
              </a:rPr>
              <a:t>π</a:t>
            </a:r>
            <a:r>
              <a:rPr lang="pt-BR" sz="2000" b="1" baseline="30000" dirty="0">
                <a:solidFill>
                  <a:srgbClr val="307871"/>
                </a:solidFill>
              </a:rPr>
              <a:t>e </a:t>
            </a:r>
            <a:r>
              <a:rPr lang="cs-CZ" sz="2000" b="1" baseline="30000" dirty="0" smtClean="0">
                <a:solidFill>
                  <a:srgbClr val="307871"/>
                </a:solidFill>
              </a:rPr>
              <a:t>  </a:t>
            </a:r>
            <a:r>
              <a:rPr lang="cs-CZ" sz="2000" b="1" dirty="0" smtClean="0">
                <a:solidFill>
                  <a:srgbClr val="307871"/>
                </a:solidFill>
              </a:rPr>
              <a:t>= </a:t>
            </a:r>
            <a:r>
              <a:rPr lang="cs-CZ" sz="2000" b="1" dirty="0" err="1">
                <a:solidFill>
                  <a:srgbClr val="307871"/>
                </a:solidFill>
              </a:rPr>
              <a:t>i</a:t>
            </a:r>
            <a:r>
              <a:rPr lang="cs-CZ" sz="2000" b="1" baseline="-25000" dirty="0" err="1">
                <a:solidFill>
                  <a:srgbClr val="307871"/>
                </a:solidFill>
              </a:rPr>
              <a:t>S</a:t>
            </a:r>
            <a:r>
              <a:rPr lang="cs-CZ" sz="2000" b="1" dirty="0" smtClean="0">
                <a:solidFill>
                  <a:srgbClr val="307871"/>
                </a:solidFill>
              </a:rPr>
              <a:t> + </a:t>
            </a:r>
            <a:r>
              <a:rPr lang="el-GR" sz="2000" b="1" dirty="0" smtClean="0">
                <a:solidFill>
                  <a:srgbClr val="307871"/>
                </a:solidFill>
              </a:rPr>
              <a:t>ε</a:t>
            </a:r>
            <a:r>
              <a:rPr lang="cs-CZ" sz="2000" b="1" dirty="0" smtClean="0">
                <a:solidFill>
                  <a:srgbClr val="307871"/>
                </a:solidFill>
              </a:rPr>
              <a:t> </a:t>
            </a:r>
            <a:r>
              <a:rPr lang="cs-CZ" sz="2000" b="1" dirty="0">
                <a:solidFill>
                  <a:srgbClr val="307871"/>
                </a:solidFill>
              </a:rPr>
              <a:t>+ </a:t>
            </a:r>
            <a:r>
              <a:rPr lang="el-GR" sz="2000" b="1" dirty="0" smtClean="0">
                <a:solidFill>
                  <a:srgbClr val="307871"/>
                </a:solidFill>
              </a:rPr>
              <a:t>λ</a:t>
            </a:r>
            <a:r>
              <a:rPr lang="cs-CZ" sz="2000" b="1" dirty="0" smtClean="0">
                <a:solidFill>
                  <a:srgbClr val="307871"/>
                </a:solidFill>
              </a:rPr>
              <a:t> + </a:t>
            </a:r>
            <a:r>
              <a:rPr lang="el-GR" sz="2000" b="1" dirty="0" smtClean="0">
                <a:solidFill>
                  <a:srgbClr val="307871"/>
                </a:solidFill>
              </a:rPr>
              <a:t>σ</a:t>
            </a:r>
            <a:r>
              <a:rPr lang="cs-CZ" sz="2000" b="1" dirty="0" smtClean="0">
                <a:solidFill>
                  <a:srgbClr val="307871"/>
                </a:solidFill>
              </a:rPr>
              <a:t> - </a:t>
            </a:r>
            <a:r>
              <a:rPr lang="pt-BR" sz="2000" b="1" dirty="0">
                <a:solidFill>
                  <a:srgbClr val="307871"/>
                </a:solidFill>
              </a:rPr>
              <a:t>π</a:t>
            </a:r>
            <a:r>
              <a:rPr lang="pt-BR" sz="2000" b="1" baseline="30000" dirty="0">
                <a:solidFill>
                  <a:srgbClr val="307871"/>
                </a:solidFill>
              </a:rPr>
              <a:t>e</a:t>
            </a:r>
            <a:endParaRPr lang="cs-CZ" sz="2000" b="1" dirty="0">
              <a:solidFill>
                <a:srgbClr val="307871"/>
              </a:solidFill>
            </a:endParaRPr>
          </a:p>
          <a:p>
            <a:pPr marL="0" indent="0" algn="just">
              <a:spcBef>
                <a:spcPts val="0"/>
              </a:spcBef>
              <a:spcAft>
                <a:spcPts val="1200"/>
              </a:spcAft>
              <a:buClr>
                <a:schemeClr val="tx1"/>
              </a:buClr>
              <a:buSzPct val="120000"/>
              <a:buNone/>
              <a:tabLst>
                <a:tab pos="228600" algn="l"/>
              </a:tabLst>
            </a:pPr>
            <a:endParaRPr lang="el-GR" sz="2000" dirty="0">
              <a:solidFill>
                <a:srgbClr val="000000"/>
              </a:solidFill>
            </a:endParaRPr>
          </a:p>
          <a:p>
            <a:pPr algn="just">
              <a:spcBef>
                <a:spcPts val="0"/>
              </a:spcBef>
              <a:spcAft>
                <a:spcPts val="1200"/>
              </a:spcAft>
              <a:buClr>
                <a:schemeClr val="tx1"/>
              </a:buClr>
              <a:buSzPct val="120000"/>
              <a:tabLst>
                <a:tab pos="228600" algn="l"/>
              </a:tabLst>
            </a:pPr>
            <a:endParaRPr lang="cs-CZ" sz="2000" dirty="0">
              <a:solidFill>
                <a:srgbClr val="000000"/>
              </a:solidFill>
            </a:endParaRP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Rozdíly mezi úrokovými sazbami</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196060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11528"/>
            <a:ext cx="8280920" cy="4100809"/>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a:solidFill>
                  <a:srgbClr val="000000"/>
                </a:solidFill>
              </a:rPr>
              <a:t>představuje mezeru mezi trhem peněz a trhem zboží a služeb, tedy mezi krátkodobými nominálními úrokovými sazbami a dlouhodobými reálnými úrokovými </a:t>
            </a:r>
            <a:r>
              <a:rPr lang="cs-CZ" sz="2000" dirty="0" smtClean="0">
                <a:solidFill>
                  <a:srgbClr val="000000"/>
                </a:solidFill>
              </a:rPr>
              <a:t>sazbami</a:t>
            </a:r>
            <a:endParaRPr lang="cs-CZ" sz="2000" dirty="0">
              <a:solidFill>
                <a:srgbClr val="000000"/>
              </a:solidFill>
            </a:endParaRPr>
          </a:p>
          <a:p>
            <a:pPr algn="just">
              <a:spcBef>
                <a:spcPts val="0"/>
              </a:spcBef>
              <a:spcAft>
                <a:spcPts val="600"/>
              </a:spcAft>
              <a:buClr>
                <a:schemeClr val="tx1"/>
              </a:buClr>
              <a:buSzPct val="120000"/>
              <a:tabLst>
                <a:tab pos="228600" algn="l"/>
              </a:tabLst>
            </a:pPr>
            <a:r>
              <a:rPr lang="cs-CZ" sz="2000" dirty="0" smtClean="0">
                <a:solidFill>
                  <a:srgbClr val="000000"/>
                </a:solidFill>
              </a:rPr>
              <a:t>Může být kladná </a:t>
            </a:r>
            <a:r>
              <a:rPr lang="cs-CZ" sz="2000" dirty="0">
                <a:solidFill>
                  <a:srgbClr val="000000"/>
                </a:solidFill>
              </a:rPr>
              <a:t>i záporná </a:t>
            </a:r>
            <a:r>
              <a:rPr lang="cs-CZ" sz="2000" dirty="0" smtClean="0">
                <a:solidFill>
                  <a:srgbClr val="000000"/>
                </a:solidFill>
              </a:rPr>
              <a:t>(o znaménku </a:t>
            </a:r>
            <a:r>
              <a:rPr lang="cs-CZ" sz="2000" dirty="0">
                <a:solidFill>
                  <a:srgbClr val="000000"/>
                </a:solidFill>
              </a:rPr>
              <a:t>rozhoduje skutečnost, zda splatnostní prémie (MP) převýší nebo nepřevýší očekávanou míru inflace (</a:t>
            </a:r>
            <a:r>
              <a:rPr lang="el-GR" sz="2000" dirty="0">
                <a:solidFill>
                  <a:srgbClr val="000000"/>
                </a:solidFill>
              </a:rPr>
              <a:t>π</a:t>
            </a:r>
            <a:r>
              <a:rPr lang="cs-CZ" sz="2000" baseline="30000" dirty="0">
                <a:solidFill>
                  <a:srgbClr val="000000"/>
                </a:solidFill>
              </a:rPr>
              <a:t>e</a:t>
            </a:r>
            <a:r>
              <a:rPr lang="cs-CZ" sz="2000" dirty="0">
                <a:solidFill>
                  <a:srgbClr val="000000"/>
                </a:solidFill>
              </a:rPr>
              <a:t>) </a:t>
            </a:r>
            <a:endParaRPr lang="cs-CZ" sz="2000" dirty="0" smtClean="0">
              <a:solidFill>
                <a:srgbClr val="000000"/>
              </a:solidFill>
            </a:endParaRPr>
          </a:p>
          <a:p>
            <a:pPr marL="0" indent="0" algn="ctr">
              <a:spcBef>
                <a:spcPts val="0"/>
              </a:spcBef>
              <a:spcAft>
                <a:spcPts val="600"/>
              </a:spcAft>
              <a:buClr>
                <a:schemeClr val="tx1"/>
              </a:buClr>
              <a:buSzPct val="120000"/>
              <a:buNone/>
              <a:tabLst>
                <a:tab pos="228600" algn="l"/>
              </a:tabLst>
            </a:pPr>
            <a:r>
              <a:rPr lang="cs-CZ" sz="2000" b="1" dirty="0" smtClean="0">
                <a:solidFill>
                  <a:srgbClr val="307871"/>
                </a:solidFill>
              </a:rPr>
              <a:t>RG </a:t>
            </a:r>
            <a:r>
              <a:rPr lang="cs-CZ" sz="2000" b="1" dirty="0">
                <a:solidFill>
                  <a:srgbClr val="307871"/>
                </a:solidFill>
              </a:rPr>
              <a:t>= </a:t>
            </a:r>
            <a:r>
              <a:rPr lang="cs-CZ" sz="2000" b="1" dirty="0" err="1">
                <a:solidFill>
                  <a:srgbClr val="307871"/>
                </a:solidFill>
              </a:rPr>
              <a:t>r</a:t>
            </a:r>
            <a:r>
              <a:rPr lang="cs-CZ" sz="2000" b="1" baseline="-25000" dirty="0" err="1">
                <a:solidFill>
                  <a:srgbClr val="307871"/>
                </a:solidFill>
              </a:rPr>
              <a:t>L</a:t>
            </a:r>
            <a:r>
              <a:rPr lang="cs-CZ" sz="2000" b="1" dirty="0">
                <a:solidFill>
                  <a:srgbClr val="307871"/>
                </a:solidFill>
              </a:rPr>
              <a:t> – </a:t>
            </a:r>
            <a:r>
              <a:rPr lang="cs-CZ" sz="2000" b="1" dirty="0" err="1">
                <a:solidFill>
                  <a:srgbClr val="307871"/>
                </a:solidFill>
              </a:rPr>
              <a:t>i</a:t>
            </a:r>
            <a:r>
              <a:rPr lang="cs-CZ" sz="2000" b="1" baseline="-25000" dirty="0" err="1">
                <a:solidFill>
                  <a:srgbClr val="307871"/>
                </a:solidFill>
              </a:rPr>
              <a:t>S</a:t>
            </a:r>
            <a:r>
              <a:rPr lang="cs-CZ" sz="2000" b="1" dirty="0">
                <a:solidFill>
                  <a:srgbClr val="307871"/>
                </a:solidFill>
              </a:rPr>
              <a:t> = MP – </a:t>
            </a:r>
            <a:r>
              <a:rPr lang="el-GR" sz="2000" b="1" dirty="0">
                <a:solidFill>
                  <a:srgbClr val="307871"/>
                </a:solidFill>
              </a:rPr>
              <a:t>π</a:t>
            </a:r>
            <a:r>
              <a:rPr lang="cs-CZ" sz="2000" b="1" baseline="30000" dirty="0">
                <a:solidFill>
                  <a:srgbClr val="307871"/>
                </a:solidFill>
              </a:rPr>
              <a:t>e</a:t>
            </a:r>
            <a:r>
              <a:rPr lang="cs-CZ" sz="2000" b="1" dirty="0">
                <a:solidFill>
                  <a:srgbClr val="307871"/>
                </a:solidFill>
              </a:rPr>
              <a:t> = </a:t>
            </a:r>
            <a:r>
              <a:rPr lang="el-GR" sz="2000" b="1" dirty="0">
                <a:solidFill>
                  <a:srgbClr val="307871"/>
                </a:solidFill>
              </a:rPr>
              <a:t>ε + λ + σ – π</a:t>
            </a:r>
            <a:r>
              <a:rPr lang="cs-CZ" sz="2000" b="1" baseline="30000" dirty="0">
                <a:solidFill>
                  <a:srgbClr val="307871"/>
                </a:solidFill>
              </a:rPr>
              <a:t>e</a:t>
            </a:r>
            <a:endParaRPr lang="cs-CZ" sz="2000" b="1" baseline="30000" dirty="0" smtClean="0">
              <a:solidFill>
                <a:srgbClr val="307871"/>
              </a:solidFill>
            </a:endParaRPr>
          </a:p>
          <a:p>
            <a:pPr algn="just">
              <a:spcBef>
                <a:spcPts val="0"/>
              </a:spcBef>
              <a:spcAft>
                <a:spcPts val="600"/>
              </a:spcAft>
              <a:buClr>
                <a:schemeClr val="tx1"/>
              </a:buClr>
              <a:buSzPct val="120000"/>
              <a:tabLst>
                <a:tab pos="228600" algn="l"/>
              </a:tabLst>
            </a:pPr>
            <a:r>
              <a:rPr lang="cs-CZ" sz="2000" dirty="0" smtClean="0">
                <a:solidFill>
                  <a:srgbClr val="000000"/>
                </a:solidFill>
              </a:rPr>
              <a:t>Změna </a:t>
            </a:r>
            <a:r>
              <a:rPr lang="cs-CZ" sz="2000" dirty="0">
                <a:solidFill>
                  <a:srgbClr val="000000"/>
                </a:solidFill>
              </a:rPr>
              <a:t>mezery úrokových sazeb může být způsobena těmito faktory:</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Změnou </a:t>
            </a:r>
            <a:r>
              <a:rPr lang="cs-CZ" sz="2000" dirty="0">
                <a:solidFill>
                  <a:srgbClr val="000000"/>
                </a:solidFill>
              </a:rPr>
              <a:t>očekávané míry </a:t>
            </a:r>
            <a:r>
              <a:rPr lang="cs-CZ" sz="2000" dirty="0" smtClean="0">
                <a:solidFill>
                  <a:srgbClr val="000000"/>
                </a:solidFill>
              </a:rPr>
              <a:t>inflace</a:t>
            </a:r>
            <a:endParaRPr lang="cs-CZ" sz="2000" dirty="0">
              <a:solidFill>
                <a:srgbClr val="000000"/>
              </a:solidFill>
            </a:endParaRP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Změnou </a:t>
            </a:r>
            <a:r>
              <a:rPr lang="cs-CZ" sz="2000" dirty="0">
                <a:solidFill>
                  <a:srgbClr val="000000"/>
                </a:solidFill>
              </a:rPr>
              <a:t>splatnostní prémie (MP</a:t>
            </a:r>
            <a:r>
              <a:rPr lang="cs-CZ" sz="2000" dirty="0" smtClean="0">
                <a:solidFill>
                  <a:srgbClr val="000000"/>
                </a:solidFill>
              </a:rPr>
              <a:t>)</a:t>
            </a:r>
            <a:endParaRPr lang="el-GR" sz="2000" dirty="0">
              <a:solidFill>
                <a:srgbClr val="000000"/>
              </a:solidFill>
            </a:endParaRPr>
          </a:p>
          <a:p>
            <a:pPr algn="just">
              <a:spcBef>
                <a:spcPts val="0"/>
              </a:spcBef>
              <a:spcAft>
                <a:spcPts val="1200"/>
              </a:spcAft>
              <a:buClr>
                <a:schemeClr val="tx1"/>
              </a:buClr>
              <a:buSzPct val="120000"/>
              <a:tabLst>
                <a:tab pos="228600" algn="l"/>
              </a:tabLst>
            </a:pPr>
            <a:endParaRPr lang="cs-CZ" sz="2000" dirty="0">
              <a:solidFill>
                <a:srgbClr val="000000"/>
              </a:solidFill>
            </a:endParaRP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Mezera úrokových sazeb (RG)</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1460456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251519" y="195486"/>
            <a:ext cx="7398247" cy="507703"/>
          </a:xfrm>
        </p:spPr>
        <p:txBody>
          <a:bodyPr/>
          <a:lstStyle/>
          <a:p>
            <a:r>
              <a:rPr lang="cs-CZ" altLang="cs-CZ" sz="2800" b="1" dirty="0"/>
              <a:t>Křivka LM v modelu IS-ELM</a:t>
            </a:r>
          </a:p>
        </p:txBody>
      </p:sp>
      <p:sp>
        <p:nvSpPr>
          <p:cNvPr id="258051" name="Line 3"/>
          <p:cNvSpPr>
            <a:spLocks noChangeShapeType="1"/>
          </p:cNvSpPr>
          <p:nvPr/>
        </p:nvSpPr>
        <p:spPr bwMode="auto">
          <a:xfrm>
            <a:off x="2987005" y="1707654"/>
            <a:ext cx="819" cy="276141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8052" name="Line 4"/>
          <p:cNvSpPr>
            <a:spLocks noChangeShapeType="1"/>
          </p:cNvSpPr>
          <p:nvPr/>
        </p:nvSpPr>
        <p:spPr bwMode="auto">
          <a:xfrm>
            <a:off x="2987005" y="444395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8053" name="Text Box 5"/>
          <p:cNvSpPr txBox="1">
            <a:spLocks noChangeArrowheads="1"/>
          </p:cNvSpPr>
          <p:nvPr/>
        </p:nvSpPr>
        <p:spPr bwMode="auto">
          <a:xfrm>
            <a:off x="6795219" y="4439786"/>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Y</a:t>
            </a:r>
          </a:p>
        </p:txBody>
      </p:sp>
      <p:sp>
        <p:nvSpPr>
          <p:cNvPr id="258054" name="Text Box 6"/>
          <p:cNvSpPr txBox="1">
            <a:spLocks noChangeArrowheads="1"/>
          </p:cNvSpPr>
          <p:nvPr/>
        </p:nvSpPr>
        <p:spPr bwMode="auto">
          <a:xfrm>
            <a:off x="2663155" y="1688621"/>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err="1"/>
              <a:t>i</a:t>
            </a:r>
            <a:r>
              <a:rPr lang="cs-CZ" altLang="cs-CZ" sz="1600" b="1" baseline="-25000" dirty="0" err="1"/>
              <a:t>S</a:t>
            </a:r>
            <a:endParaRPr lang="cs-CZ" altLang="cs-CZ" sz="1600" b="1" dirty="0"/>
          </a:p>
        </p:txBody>
      </p:sp>
      <mc:AlternateContent xmlns:mc="http://schemas.openxmlformats.org/markup-compatibility/2006" xmlns:a14="http://schemas.microsoft.com/office/drawing/2010/main">
        <mc:Choice Requires="a14">
          <p:sp>
            <p:nvSpPr>
              <p:cNvPr id="258055" name="Text Box 7"/>
              <p:cNvSpPr txBox="1">
                <a:spLocks noChangeArrowheads="1"/>
              </p:cNvSpPr>
              <p:nvPr/>
            </p:nvSpPr>
            <p:spPr bwMode="auto">
              <a:xfrm>
                <a:off x="5501339" y="1679590"/>
                <a:ext cx="2556471" cy="44800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solidFill>
                      <a:srgbClr val="FF0000"/>
                    </a:solidFill>
                  </a:rPr>
                  <a:t>LM: </a:t>
                </a:r>
                <a:r>
                  <a:rPr lang="cs-CZ" altLang="cs-CZ" sz="1600" b="1" dirty="0" err="1" smtClean="0">
                    <a:solidFill>
                      <a:srgbClr val="FF0000"/>
                    </a:solidFill>
                  </a:rPr>
                  <a:t>i</a:t>
                </a:r>
                <a:r>
                  <a:rPr lang="cs-CZ" altLang="cs-CZ" sz="1600" b="1" baseline="-25000" dirty="0" err="1" smtClean="0">
                    <a:solidFill>
                      <a:srgbClr val="FF0000"/>
                    </a:solidFill>
                  </a:rPr>
                  <a:t>S</a:t>
                </a:r>
                <a:r>
                  <a:rPr lang="cs-CZ" altLang="cs-CZ" sz="1600" b="1" dirty="0" smtClean="0">
                    <a:solidFill>
                      <a:srgbClr val="FF0000"/>
                    </a:solidFill>
                  </a:rPr>
                  <a:t> = </a:t>
                </a:r>
                <a14:m>
                  <m:oMath xmlns:m="http://schemas.openxmlformats.org/officeDocument/2006/math">
                    <m:f>
                      <m:fPr>
                        <m:ctrlPr>
                          <a:rPr lang="cs-CZ" altLang="cs-CZ" sz="1600" b="1" i="1" smtClean="0">
                            <a:solidFill>
                              <a:srgbClr val="FF0000"/>
                            </a:solidFill>
                            <a:latin typeface="Cambria Math" panose="02040503050406030204" pitchFamily="18" charset="0"/>
                          </a:rPr>
                        </m:ctrlPr>
                      </m:fPr>
                      <m:num>
                        <m:r>
                          <a:rPr lang="cs-CZ" altLang="cs-CZ" sz="1600" b="1" i="1" smtClean="0">
                            <a:solidFill>
                              <a:srgbClr val="FF0000"/>
                            </a:solidFill>
                            <a:latin typeface="Cambria Math" panose="02040503050406030204" pitchFamily="18" charset="0"/>
                          </a:rPr>
                          <m:t>𝟏</m:t>
                        </m:r>
                      </m:num>
                      <m:den>
                        <m:r>
                          <a:rPr lang="cs-CZ" altLang="cs-CZ" sz="1600" b="1" i="1" smtClean="0">
                            <a:solidFill>
                              <a:srgbClr val="FF0000"/>
                            </a:solidFill>
                            <a:latin typeface="Cambria Math" panose="02040503050406030204" pitchFamily="18" charset="0"/>
                          </a:rPr>
                          <m:t>𝒉</m:t>
                        </m:r>
                      </m:den>
                    </m:f>
                    <m:r>
                      <a:rPr lang="cs-CZ" altLang="cs-CZ" sz="1600" b="1" i="1" smtClean="0">
                        <a:solidFill>
                          <a:srgbClr val="FF0000"/>
                        </a:solidFill>
                        <a:latin typeface="Cambria Math" panose="02040503050406030204" pitchFamily="18" charset="0"/>
                      </a:rPr>
                      <m:t>∗(</m:t>
                    </m:r>
                    <m:r>
                      <a:rPr lang="cs-CZ" altLang="cs-CZ" sz="1600" b="1" i="1" smtClean="0">
                        <a:solidFill>
                          <a:srgbClr val="FF0000"/>
                        </a:solidFill>
                        <a:latin typeface="Cambria Math" panose="02040503050406030204" pitchFamily="18" charset="0"/>
                      </a:rPr>
                      <m:t>𝒌</m:t>
                    </m:r>
                    <m:r>
                      <a:rPr lang="cs-CZ" altLang="cs-CZ" sz="1600" b="1" i="1" smtClean="0">
                        <a:solidFill>
                          <a:srgbClr val="FF0000"/>
                        </a:solidFill>
                        <a:latin typeface="Cambria Math" panose="02040503050406030204" pitchFamily="18" charset="0"/>
                      </a:rPr>
                      <m:t>∗</m:t>
                    </m:r>
                    <m:r>
                      <a:rPr lang="cs-CZ" altLang="cs-CZ" sz="1600" b="1" i="1" smtClean="0">
                        <a:solidFill>
                          <a:srgbClr val="FF0000"/>
                        </a:solidFill>
                        <a:latin typeface="Cambria Math" panose="02040503050406030204" pitchFamily="18" charset="0"/>
                      </a:rPr>
                      <m:t>𝒀</m:t>
                    </m:r>
                    <m:r>
                      <a:rPr lang="cs-CZ" altLang="cs-CZ" sz="1600" b="1" i="1" smtClean="0">
                        <a:solidFill>
                          <a:srgbClr val="FF0000"/>
                        </a:solidFill>
                        <a:latin typeface="Cambria Math" panose="02040503050406030204" pitchFamily="18" charset="0"/>
                      </a:rPr>
                      <m:t>−</m:t>
                    </m:r>
                    <m:f>
                      <m:fPr>
                        <m:ctrlPr>
                          <a:rPr lang="cs-CZ" altLang="cs-CZ" sz="1600" b="1" i="1" smtClean="0">
                            <a:solidFill>
                              <a:srgbClr val="FF0000"/>
                            </a:solidFill>
                            <a:latin typeface="Cambria Math" panose="02040503050406030204" pitchFamily="18" charset="0"/>
                          </a:rPr>
                        </m:ctrlPr>
                      </m:fPr>
                      <m:num>
                        <m:r>
                          <a:rPr lang="cs-CZ" altLang="cs-CZ" sz="1600" b="1" i="1" smtClean="0">
                            <a:solidFill>
                              <a:srgbClr val="FF0000"/>
                            </a:solidFill>
                            <a:latin typeface="Cambria Math" panose="02040503050406030204" pitchFamily="18" charset="0"/>
                          </a:rPr>
                          <m:t>𝑴</m:t>
                        </m:r>
                      </m:num>
                      <m:den>
                        <m:r>
                          <a:rPr lang="cs-CZ" altLang="cs-CZ" sz="1600" b="1" i="1" smtClean="0">
                            <a:solidFill>
                              <a:srgbClr val="FF0000"/>
                            </a:solidFill>
                            <a:latin typeface="Cambria Math" panose="02040503050406030204" pitchFamily="18" charset="0"/>
                          </a:rPr>
                          <m:t>𝑷</m:t>
                        </m:r>
                      </m:den>
                    </m:f>
                    <m:r>
                      <a:rPr lang="cs-CZ" altLang="cs-CZ" sz="1600" b="1" i="1" smtClean="0">
                        <a:solidFill>
                          <a:srgbClr val="FF0000"/>
                        </a:solidFill>
                        <a:latin typeface="Cambria Math" panose="02040503050406030204" pitchFamily="18" charset="0"/>
                      </a:rPr>
                      <m:t>)</m:t>
                    </m:r>
                  </m:oMath>
                </a14:m>
                <a:endParaRPr lang="cs-CZ" altLang="cs-CZ" sz="1600" b="1" dirty="0">
                  <a:solidFill>
                    <a:srgbClr val="FF0000"/>
                  </a:solidFill>
                </a:endParaRPr>
              </a:p>
            </p:txBody>
          </p:sp>
        </mc:Choice>
        <mc:Fallback xmlns="">
          <p:sp>
            <p:nvSpPr>
              <p:cNvPr id="258055" name="Text Box 7"/>
              <p:cNvSpPr txBox="1">
                <a:spLocks noRot="1" noChangeAspect="1" noMove="1" noResize="1" noEditPoints="1" noAdjustHandles="1" noChangeArrowheads="1" noChangeShapeType="1" noTextEdit="1"/>
              </p:cNvSpPr>
              <p:nvPr/>
            </p:nvSpPr>
            <p:spPr bwMode="auto">
              <a:xfrm>
                <a:off x="5501339" y="1679590"/>
                <a:ext cx="2556471" cy="448008"/>
              </a:xfrm>
              <a:prstGeom prst="rect">
                <a:avLst/>
              </a:prstGeom>
              <a:blipFill rotWithShape="0">
                <a:blip r:embed="rId2"/>
                <a:stretch>
                  <a:fillRect l="-1190" b="-547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cs-CZ">
                    <a:noFill/>
                  </a:rPr>
                  <a:t> </a:t>
                </a:r>
              </a:p>
            </p:txBody>
          </p:sp>
        </mc:Fallback>
      </mc:AlternateContent>
      <p:sp>
        <p:nvSpPr>
          <p:cNvPr id="258056"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58057" name="Text Box 9"/>
          <p:cNvSpPr txBox="1">
            <a:spLocks noChangeArrowheads="1"/>
          </p:cNvSpPr>
          <p:nvPr/>
        </p:nvSpPr>
        <p:spPr bwMode="auto">
          <a:xfrm>
            <a:off x="2663826" y="2086804"/>
            <a:ext cx="6120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t>i</a:t>
            </a:r>
            <a:r>
              <a:rPr lang="cs-CZ" altLang="cs-CZ" sz="1600" b="1" baseline="-25000" dirty="0" smtClean="0"/>
              <a:t>S0</a:t>
            </a:r>
            <a:endParaRPr lang="cs-CZ" altLang="cs-CZ" sz="1600" b="1" dirty="0"/>
          </a:p>
        </p:txBody>
      </p:sp>
      <p:sp>
        <p:nvSpPr>
          <p:cNvPr id="258058" name="Text Box 10"/>
          <p:cNvSpPr txBox="1">
            <a:spLocks noChangeArrowheads="1"/>
          </p:cNvSpPr>
          <p:nvPr/>
        </p:nvSpPr>
        <p:spPr bwMode="auto">
          <a:xfrm>
            <a:off x="3819824" y="4417452"/>
            <a:ext cx="4502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t>Y</a:t>
            </a:r>
            <a:r>
              <a:rPr lang="cs-CZ" altLang="cs-CZ" sz="1600" b="1" baseline="-25000" dirty="0" smtClean="0"/>
              <a:t>1</a:t>
            </a:r>
            <a:endParaRPr lang="cs-CZ" altLang="cs-CZ" sz="1600" b="1" dirty="0"/>
          </a:p>
        </p:txBody>
      </p:sp>
      <p:sp>
        <p:nvSpPr>
          <p:cNvPr id="258059" name="Text Box 11"/>
          <p:cNvSpPr txBox="1">
            <a:spLocks noChangeArrowheads="1"/>
          </p:cNvSpPr>
          <p:nvPr/>
        </p:nvSpPr>
        <p:spPr bwMode="auto">
          <a:xfrm>
            <a:off x="4742357" y="4439786"/>
            <a:ext cx="59456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t>Y</a:t>
            </a:r>
            <a:r>
              <a:rPr lang="cs-CZ" altLang="cs-CZ" sz="1600" b="1" baseline="-25000" dirty="0" smtClean="0"/>
              <a:t>0</a:t>
            </a:r>
            <a:endParaRPr lang="cs-CZ" altLang="cs-CZ" sz="1600" b="1" dirty="0"/>
          </a:p>
        </p:txBody>
      </p:sp>
      <p:sp>
        <p:nvSpPr>
          <p:cNvPr id="258061" name="Line 13"/>
          <p:cNvSpPr>
            <a:spLocks noChangeShapeType="1"/>
          </p:cNvSpPr>
          <p:nvPr/>
        </p:nvSpPr>
        <p:spPr bwMode="auto">
          <a:xfrm flipV="1">
            <a:off x="3168253" y="1653778"/>
            <a:ext cx="2375297" cy="2214563"/>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8065" name="Line 17"/>
          <p:cNvSpPr>
            <a:spLocks noChangeShapeType="1"/>
          </p:cNvSpPr>
          <p:nvPr/>
        </p:nvSpPr>
        <p:spPr bwMode="auto">
          <a:xfrm>
            <a:off x="4860032" y="2319312"/>
            <a:ext cx="0" cy="205263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8066" name="Line 18"/>
          <p:cNvSpPr>
            <a:spLocks noChangeShapeType="1"/>
          </p:cNvSpPr>
          <p:nvPr/>
        </p:nvSpPr>
        <p:spPr bwMode="auto">
          <a:xfrm>
            <a:off x="2987005" y="2283718"/>
            <a:ext cx="1890713"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8072" name="Line 24"/>
          <p:cNvSpPr>
            <a:spLocks noChangeShapeType="1"/>
          </p:cNvSpPr>
          <p:nvPr/>
        </p:nvSpPr>
        <p:spPr bwMode="auto">
          <a:xfrm flipV="1">
            <a:off x="3995936" y="3147814"/>
            <a:ext cx="0" cy="118824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8073" name="Line 25"/>
          <p:cNvSpPr>
            <a:spLocks noChangeShapeType="1"/>
          </p:cNvSpPr>
          <p:nvPr/>
        </p:nvSpPr>
        <p:spPr bwMode="auto">
          <a:xfrm flipH="1">
            <a:off x="2987005" y="3075806"/>
            <a:ext cx="972741"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8074" name="Text Box 26"/>
          <p:cNvSpPr txBox="1">
            <a:spLocks noChangeArrowheads="1"/>
          </p:cNvSpPr>
          <p:nvPr/>
        </p:nvSpPr>
        <p:spPr bwMode="auto">
          <a:xfrm>
            <a:off x="2608535" y="2831698"/>
            <a:ext cx="59531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t>i</a:t>
            </a:r>
            <a:r>
              <a:rPr lang="cs-CZ" altLang="cs-CZ" sz="1600" b="1" baseline="-25000" dirty="0" smtClean="0"/>
              <a:t>S1</a:t>
            </a:r>
            <a:endParaRPr lang="cs-CZ" altLang="cs-CZ" sz="1600" b="1" dirty="0"/>
          </a:p>
        </p:txBody>
      </p:sp>
      <p:sp>
        <p:nvSpPr>
          <p:cNvPr id="258076" name="Text Box 28"/>
          <p:cNvSpPr txBox="1">
            <a:spLocks noChangeArrowheads="1"/>
          </p:cNvSpPr>
          <p:nvPr/>
        </p:nvSpPr>
        <p:spPr bwMode="auto">
          <a:xfrm>
            <a:off x="107503" y="682474"/>
            <a:ext cx="7488833" cy="1015663"/>
          </a:xfrm>
          <a:prstGeom prst="rect">
            <a:avLst/>
          </a:prstGeom>
          <a:noFill/>
          <a:ln w="9525">
            <a:noFill/>
            <a:miter lim="800000"/>
            <a:headEnd/>
            <a:tailEnd/>
          </a:ln>
          <a:effectLst/>
        </p:spPr>
        <p:txBody>
          <a:bodyPr wrap="square">
            <a:spAutoFit/>
          </a:bodyPr>
          <a:lstStyle/>
          <a:p>
            <a:pPr marL="342900" indent="-342900" algn="just">
              <a:spcAft>
                <a:spcPts val="600"/>
              </a:spcAft>
              <a:buClr>
                <a:schemeClr val="tx1"/>
              </a:buClr>
              <a:buSzPct val="120000"/>
              <a:buFont typeface="Arial" panose="020B0604020202020204" pitchFamily="34" charset="0"/>
              <a:buChar char="•"/>
              <a:tabLst>
                <a:tab pos="228600" algn="l"/>
              </a:tabLst>
            </a:pPr>
            <a:r>
              <a:rPr lang="cs-CZ" altLang="cs-CZ" sz="2000" dirty="0">
                <a:solidFill>
                  <a:srgbClr val="000000"/>
                </a:solidFill>
              </a:rPr>
              <a:t>Poptávka po penězích je  determinována nominálními veličinami (krátkodobá nominální úroková míra) → křivka LM je determinována </a:t>
            </a:r>
            <a:r>
              <a:rPr lang="cs-CZ" altLang="cs-CZ" sz="2000" dirty="0" err="1" smtClean="0">
                <a:solidFill>
                  <a:srgbClr val="000000"/>
                </a:solidFill>
              </a:rPr>
              <a:t>i</a:t>
            </a:r>
            <a:r>
              <a:rPr lang="cs-CZ" altLang="cs-CZ" sz="2000" baseline="-25000" dirty="0" err="1" smtClean="0">
                <a:solidFill>
                  <a:srgbClr val="000000"/>
                </a:solidFill>
              </a:rPr>
              <a:t>S</a:t>
            </a:r>
            <a:r>
              <a:rPr lang="cs-CZ" altLang="cs-CZ" sz="2000" dirty="0" smtClean="0">
                <a:solidFill>
                  <a:srgbClr val="000000"/>
                </a:solidFill>
              </a:rPr>
              <a:t> a je rostoucí</a:t>
            </a:r>
            <a:endParaRPr lang="cs-CZ" altLang="cs-CZ" sz="2000" baseline="-25000" dirty="0">
              <a:solidFill>
                <a:srgbClr val="000000"/>
              </a:solidFill>
            </a:endParaRPr>
          </a:p>
        </p:txBody>
      </p:sp>
    </p:spTree>
    <p:extLst>
      <p:ext uri="{BB962C8B-B14F-4D97-AF65-F5344CB8AC3E}">
        <p14:creationId xmlns:p14="http://schemas.microsoft.com/office/powerpoint/2010/main" val="3292004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251520" y="195486"/>
            <a:ext cx="5904656" cy="507703"/>
          </a:xfrm>
        </p:spPr>
        <p:txBody>
          <a:bodyPr/>
          <a:lstStyle/>
          <a:p>
            <a:r>
              <a:rPr lang="cs-CZ" altLang="cs-CZ" sz="2800" b="1" dirty="0">
                <a:solidFill>
                  <a:srgbClr val="307871"/>
                </a:solidFill>
              </a:rPr>
              <a:t>Křivka </a:t>
            </a:r>
            <a:r>
              <a:rPr lang="cs-CZ" altLang="cs-CZ" sz="2800" b="1" dirty="0" smtClean="0">
                <a:solidFill>
                  <a:srgbClr val="307871"/>
                </a:solidFill>
              </a:rPr>
              <a:t>IS </a:t>
            </a:r>
            <a:r>
              <a:rPr lang="cs-CZ" altLang="cs-CZ" sz="2800" b="1" dirty="0">
                <a:solidFill>
                  <a:srgbClr val="307871"/>
                </a:solidFill>
              </a:rPr>
              <a:t>v modelu IS-ELM</a:t>
            </a:r>
            <a:endParaRPr lang="cs-CZ" altLang="cs-CZ" sz="2850" b="1" dirty="0">
              <a:solidFill>
                <a:schemeClr val="hlink"/>
              </a:solidFill>
            </a:endParaRPr>
          </a:p>
        </p:txBody>
      </p:sp>
      <p:sp>
        <p:nvSpPr>
          <p:cNvPr id="254979" name="Line 3"/>
          <p:cNvSpPr>
            <a:spLocks noChangeShapeType="1"/>
          </p:cNvSpPr>
          <p:nvPr/>
        </p:nvSpPr>
        <p:spPr bwMode="auto">
          <a:xfrm flipH="1">
            <a:off x="2681286" y="1545432"/>
            <a:ext cx="2" cy="289852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4980" name="Line 4"/>
          <p:cNvSpPr>
            <a:spLocks noChangeShapeType="1"/>
          </p:cNvSpPr>
          <p:nvPr/>
        </p:nvSpPr>
        <p:spPr bwMode="auto">
          <a:xfrm>
            <a:off x="2681288" y="444395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4981" name="Text Box 5"/>
          <p:cNvSpPr txBox="1">
            <a:spLocks noChangeArrowheads="1"/>
          </p:cNvSpPr>
          <p:nvPr/>
        </p:nvSpPr>
        <p:spPr bwMode="auto">
          <a:xfrm>
            <a:off x="6568859" y="4483584"/>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Y</a:t>
            </a:r>
          </a:p>
        </p:txBody>
      </p:sp>
      <p:sp>
        <p:nvSpPr>
          <p:cNvPr id="254982" name="Text Box 6"/>
          <p:cNvSpPr txBox="1">
            <a:spLocks noChangeArrowheads="1"/>
          </p:cNvSpPr>
          <p:nvPr/>
        </p:nvSpPr>
        <p:spPr bwMode="auto">
          <a:xfrm>
            <a:off x="2303860" y="1545431"/>
            <a:ext cx="3774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err="1"/>
              <a:t>r</a:t>
            </a:r>
            <a:r>
              <a:rPr lang="cs-CZ" altLang="cs-CZ" sz="1600" b="1" baseline="-25000" dirty="0" err="1"/>
              <a:t>L</a:t>
            </a:r>
            <a:endParaRPr lang="cs-CZ" altLang="cs-CZ" sz="1600" b="1" dirty="0"/>
          </a:p>
        </p:txBody>
      </p:sp>
      <p:sp>
        <p:nvSpPr>
          <p:cNvPr id="254983" name="Line 7"/>
          <p:cNvSpPr>
            <a:spLocks noChangeShapeType="1"/>
          </p:cNvSpPr>
          <p:nvPr/>
        </p:nvSpPr>
        <p:spPr bwMode="auto">
          <a:xfrm>
            <a:off x="3168254" y="1815704"/>
            <a:ext cx="2753915" cy="2321719"/>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4984" name="Text Box 8"/>
          <p:cNvSpPr txBox="1">
            <a:spLocks noChangeArrowheads="1"/>
          </p:cNvSpPr>
          <p:nvPr/>
        </p:nvSpPr>
        <p:spPr bwMode="auto">
          <a:xfrm>
            <a:off x="5956643" y="3782860"/>
            <a:ext cx="241267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solidFill>
                  <a:srgbClr val="0066FF"/>
                </a:solidFill>
              </a:rPr>
              <a:t>IS: Y = </a:t>
            </a:r>
            <a:r>
              <a:rPr lang="el-GR" altLang="cs-CZ" sz="1600" b="1" dirty="0">
                <a:solidFill>
                  <a:srgbClr val="0066FF"/>
                </a:solidFill>
                <a:cs typeface="Arial" panose="020B0604020202020204" pitchFamily="34" charset="0"/>
              </a:rPr>
              <a:t>α</a:t>
            </a:r>
            <a:r>
              <a:rPr lang="cs-CZ" altLang="cs-CZ" sz="1600" b="1" baseline="-25000" dirty="0">
                <a:solidFill>
                  <a:srgbClr val="0066FF"/>
                </a:solidFill>
                <a:cs typeface="Arial" panose="020B0604020202020204" pitchFamily="34" charset="0"/>
              </a:rPr>
              <a:t>G </a:t>
            </a:r>
            <a:r>
              <a:rPr lang="cs-CZ" altLang="cs-CZ" sz="1600" b="1" dirty="0">
                <a:solidFill>
                  <a:srgbClr val="0066FF"/>
                </a:solidFill>
                <a:cs typeface="Arial" panose="020B0604020202020204" pitchFamily="34" charset="0"/>
              </a:rPr>
              <a:t>(A</a:t>
            </a:r>
            <a:r>
              <a:rPr lang="cs-CZ" altLang="cs-CZ" sz="1600" b="1" baseline="-25000" dirty="0">
                <a:solidFill>
                  <a:srgbClr val="0066FF"/>
                </a:solidFill>
              </a:rPr>
              <a:t>A1</a:t>
            </a:r>
            <a:r>
              <a:rPr lang="cs-CZ" altLang="cs-CZ" sz="1600" b="1" dirty="0">
                <a:solidFill>
                  <a:srgbClr val="0066FF"/>
                </a:solidFill>
              </a:rPr>
              <a:t>- </a:t>
            </a:r>
            <a:r>
              <a:rPr lang="cs-CZ" altLang="cs-CZ" sz="1600" b="1" dirty="0" err="1">
                <a:solidFill>
                  <a:srgbClr val="0066FF"/>
                </a:solidFill>
              </a:rPr>
              <a:t>br</a:t>
            </a:r>
            <a:r>
              <a:rPr lang="cs-CZ" altLang="cs-CZ" sz="1600" b="1" baseline="-25000" dirty="0" err="1">
                <a:solidFill>
                  <a:srgbClr val="0066FF"/>
                </a:solidFill>
              </a:rPr>
              <a:t>L</a:t>
            </a:r>
            <a:r>
              <a:rPr lang="cs-CZ" altLang="cs-CZ" sz="1600" b="1" dirty="0">
                <a:solidFill>
                  <a:srgbClr val="0066FF"/>
                </a:solidFill>
              </a:rPr>
              <a:t>)</a:t>
            </a:r>
          </a:p>
        </p:txBody>
      </p:sp>
      <p:sp>
        <p:nvSpPr>
          <p:cNvPr id="254985" name="Line 9"/>
          <p:cNvSpPr>
            <a:spLocks noChangeShapeType="1"/>
          </p:cNvSpPr>
          <p:nvPr/>
        </p:nvSpPr>
        <p:spPr bwMode="auto">
          <a:xfrm>
            <a:off x="2681288" y="2571750"/>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4986" name="Line 10"/>
          <p:cNvSpPr>
            <a:spLocks noChangeShapeType="1"/>
          </p:cNvSpPr>
          <p:nvPr/>
        </p:nvSpPr>
        <p:spPr bwMode="auto">
          <a:xfrm>
            <a:off x="4031455" y="2571750"/>
            <a:ext cx="1" cy="187220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4987" name="Text Box 11"/>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54988" name="Text Box 12"/>
          <p:cNvSpPr txBox="1">
            <a:spLocks noChangeArrowheads="1"/>
          </p:cNvSpPr>
          <p:nvPr/>
        </p:nvSpPr>
        <p:spPr bwMode="auto">
          <a:xfrm>
            <a:off x="2250281" y="2409825"/>
            <a:ext cx="4333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L0</a:t>
            </a:r>
            <a:endParaRPr lang="cs-CZ" altLang="cs-CZ" sz="1600" b="1" dirty="0"/>
          </a:p>
        </p:txBody>
      </p:sp>
      <p:sp>
        <p:nvSpPr>
          <p:cNvPr id="254989" name="Text Box 13"/>
          <p:cNvSpPr txBox="1">
            <a:spLocks noChangeArrowheads="1"/>
          </p:cNvSpPr>
          <p:nvPr/>
        </p:nvSpPr>
        <p:spPr bwMode="auto">
          <a:xfrm>
            <a:off x="4427984" y="4443958"/>
            <a:ext cx="5403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t>Y</a:t>
            </a:r>
            <a:r>
              <a:rPr lang="cs-CZ" altLang="cs-CZ" sz="1600" b="1" baseline="-25000" dirty="0" smtClean="0"/>
              <a:t>1</a:t>
            </a:r>
            <a:endParaRPr lang="cs-CZ" altLang="cs-CZ" sz="1600" b="1" dirty="0"/>
          </a:p>
        </p:txBody>
      </p:sp>
      <p:sp>
        <p:nvSpPr>
          <p:cNvPr id="254990" name="Text Box 14"/>
          <p:cNvSpPr txBox="1">
            <a:spLocks noChangeArrowheads="1"/>
          </p:cNvSpPr>
          <p:nvPr/>
        </p:nvSpPr>
        <p:spPr bwMode="auto">
          <a:xfrm>
            <a:off x="3850582" y="4431463"/>
            <a:ext cx="4311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t>Y</a:t>
            </a:r>
            <a:r>
              <a:rPr lang="cs-CZ" altLang="cs-CZ" sz="1600" b="1" baseline="-25000" dirty="0" smtClean="0"/>
              <a:t>0</a:t>
            </a:r>
            <a:endParaRPr lang="cs-CZ" altLang="cs-CZ" sz="1600" b="1" dirty="0"/>
          </a:p>
        </p:txBody>
      </p:sp>
      <p:sp>
        <p:nvSpPr>
          <p:cNvPr id="254998" name="Line 22"/>
          <p:cNvSpPr>
            <a:spLocks noChangeShapeType="1"/>
          </p:cNvSpPr>
          <p:nvPr/>
        </p:nvSpPr>
        <p:spPr bwMode="auto">
          <a:xfrm flipV="1">
            <a:off x="4572000" y="3003948"/>
            <a:ext cx="0" cy="144001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4999" name="Line 23"/>
          <p:cNvSpPr>
            <a:spLocks noChangeShapeType="1"/>
          </p:cNvSpPr>
          <p:nvPr/>
        </p:nvSpPr>
        <p:spPr bwMode="auto">
          <a:xfrm flipH="1">
            <a:off x="2681287" y="3003947"/>
            <a:ext cx="1890713"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5000" name="Text Box 24"/>
          <p:cNvSpPr txBox="1">
            <a:spLocks noChangeArrowheads="1"/>
          </p:cNvSpPr>
          <p:nvPr/>
        </p:nvSpPr>
        <p:spPr bwMode="auto">
          <a:xfrm>
            <a:off x="2250281" y="2842022"/>
            <a:ext cx="4333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L1</a:t>
            </a:r>
            <a:endParaRPr lang="cs-CZ" altLang="cs-CZ" sz="1600" b="1" dirty="0"/>
          </a:p>
        </p:txBody>
      </p:sp>
      <p:sp>
        <p:nvSpPr>
          <p:cNvPr id="19" name="Text Box 28"/>
          <p:cNvSpPr txBox="1">
            <a:spLocks noChangeArrowheads="1"/>
          </p:cNvSpPr>
          <p:nvPr/>
        </p:nvSpPr>
        <p:spPr bwMode="auto">
          <a:xfrm>
            <a:off x="107503" y="682474"/>
            <a:ext cx="7992889" cy="1015663"/>
          </a:xfrm>
          <a:prstGeom prst="rect">
            <a:avLst/>
          </a:prstGeom>
          <a:noFill/>
          <a:ln w="9525">
            <a:noFill/>
            <a:miter lim="800000"/>
            <a:headEnd/>
            <a:tailEnd/>
          </a:ln>
          <a:effectLst/>
        </p:spPr>
        <p:txBody>
          <a:bodyPr wrap="square">
            <a:spAutoFit/>
          </a:bodyPr>
          <a:lstStyle/>
          <a:p>
            <a:pPr marL="342900" indent="-342900" algn="just">
              <a:spcAft>
                <a:spcPts val="600"/>
              </a:spcAft>
              <a:buClr>
                <a:schemeClr val="tx1"/>
              </a:buClr>
              <a:buSzPct val="120000"/>
              <a:buFont typeface="Arial" panose="020B0604020202020204" pitchFamily="34" charset="0"/>
              <a:buChar char="•"/>
              <a:tabLst>
                <a:tab pos="228600" algn="l"/>
              </a:tabLst>
            </a:pPr>
            <a:r>
              <a:rPr lang="cs-CZ" altLang="cs-CZ" sz="2000" dirty="0">
                <a:solidFill>
                  <a:srgbClr val="000000"/>
                </a:solidFill>
              </a:rPr>
              <a:t>Poptávka po investicích je determinována reálnými veličinami (dlouhodobá reálná úroková míra) → křivka IS je determinována </a:t>
            </a:r>
            <a:r>
              <a:rPr lang="cs-CZ" altLang="cs-CZ" sz="2000" dirty="0" err="1" smtClean="0">
                <a:solidFill>
                  <a:srgbClr val="000000"/>
                </a:solidFill>
              </a:rPr>
              <a:t>r</a:t>
            </a:r>
            <a:r>
              <a:rPr lang="cs-CZ" altLang="cs-CZ" sz="2000" baseline="-25000" dirty="0" err="1" smtClean="0">
                <a:solidFill>
                  <a:srgbClr val="000000"/>
                </a:solidFill>
              </a:rPr>
              <a:t>L</a:t>
            </a:r>
            <a:r>
              <a:rPr lang="cs-CZ" altLang="cs-CZ" sz="2000" baseline="-25000" dirty="0" smtClean="0">
                <a:solidFill>
                  <a:srgbClr val="000000"/>
                </a:solidFill>
              </a:rPr>
              <a:t> </a:t>
            </a:r>
            <a:r>
              <a:rPr lang="cs-CZ" altLang="cs-CZ" sz="2000" dirty="0" smtClean="0">
                <a:solidFill>
                  <a:srgbClr val="000000"/>
                </a:solidFill>
              </a:rPr>
              <a:t>a je klesající</a:t>
            </a:r>
            <a:endParaRPr lang="cs-CZ" altLang="cs-CZ" sz="2000" baseline="-25000" dirty="0">
              <a:solidFill>
                <a:srgbClr val="000000"/>
              </a:solidFill>
            </a:endParaRPr>
          </a:p>
        </p:txBody>
      </p:sp>
    </p:spTree>
    <p:extLst>
      <p:ext uri="{BB962C8B-B14F-4D97-AF65-F5344CB8AC3E}">
        <p14:creationId xmlns:p14="http://schemas.microsoft.com/office/powerpoint/2010/main" val="1553198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28848"/>
            <a:ext cx="7992888" cy="4007744"/>
          </a:xfrm>
          <a:prstGeom prst="rect">
            <a:avLst/>
          </a:prstGeom>
        </p:spPr>
        <p:txBody>
          <a:bodyPr>
            <a:noAutofit/>
          </a:bodyPr>
          <a:lstStyle/>
          <a:p>
            <a:pPr lvl="0" algn="just">
              <a:spcBef>
                <a:spcPts val="0"/>
              </a:spcBef>
              <a:spcAft>
                <a:spcPts val="1200"/>
              </a:spcAft>
              <a:buClr>
                <a:schemeClr val="tx1"/>
              </a:buClr>
              <a:buSzPct val="120000"/>
            </a:pPr>
            <a:r>
              <a:rPr lang="cs-CZ" sz="2000" dirty="0">
                <a:solidFill>
                  <a:srgbClr val="000000"/>
                </a:solidFill>
              </a:rPr>
              <a:t>Křivka ELM vyjadřuje kombinace reálného důchodu a dlouhodobé reálné úrokové sazby, při nichž je při dané úrovni mezery úrokových sazeb trh peněz v </a:t>
            </a:r>
            <a:r>
              <a:rPr lang="cs-CZ" sz="2000" dirty="0" smtClean="0">
                <a:solidFill>
                  <a:srgbClr val="000000"/>
                </a:solidFill>
              </a:rPr>
              <a:t>rovnováze</a:t>
            </a:r>
          </a:p>
          <a:p>
            <a:pPr lvl="0" algn="just">
              <a:spcBef>
                <a:spcPts val="0"/>
              </a:spcBef>
              <a:spcAft>
                <a:spcPts val="1200"/>
              </a:spcAft>
              <a:buClr>
                <a:schemeClr val="tx1"/>
              </a:buClr>
              <a:buSzPct val="120000"/>
            </a:pPr>
            <a:r>
              <a:rPr lang="cs-CZ" sz="2000" dirty="0" smtClean="0">
                <a:solidFill>
                  <a:srgbClr val="000000"/>
                </a:solidFill>
              </a:rPr>
              <a:t>Je </a:t>
            </a:r>
            <a:r>
              <a:rPr lang="cs-CZ" sz="2000" dirty="0">
                <a:solidFill>
                  <a:srgbClr val="000000"/>
                </a:solidFill>
              </a:rPr>
              <a:t>v podstatě křivkou LM rozšířenou o mezeru úrokových </a:t>
            </a:r>
            <a:r>
              <a:rPr lang="cs-CZ" sz="2000" dirty="0" smtClean="0">
                <a:solidFill>
                  <a:srgbClr val="000000"/>
                </a:solidFill>
              </a:rPr>
              <a:t>sazeb</a:t>
            </a:r>
            <a:endParaRPr lang="cs-CZ" sz="2000" dirty="0">
              <a:solidFill>
                <a:srgbClr val="000000"/>
              </a:solidFill>
            </a:endParaRPr>
          </a:p>
          <a:p>
            <a:pPr marL="0" lvl="0" indent="0" algn="ctr">
              <a:spcBef>
                <a:spcPts val="0"/>
              </a:spcBef>
              <a:spcAft>
                <a:spcPts val="1200"/>
              </a:spcAft>
              <a:buClr>
                <a:schemeClr val="tx1"/>
              </a:buClr>
              <a:buSzPct val="120000"/>
              <a:buNone/>
            </a:pPr>
            <a:r>
              <a:rPr lang="cs-CZ" sz="2000" b="1" dirty="0">
                <a:solidFill>
                  <a:srgbClr val="307871"/>
                </a:solidFill>
              </a:rPr>
              <a:t>ELM = LM + RG</a:t>
            </a:r>
          </a:p>
          <a:p>
            <a:pPr marL="0" lvl="0" indent="0" algn="ctr">
              <a:spcBef>
                <a:spcPts val="0"/>
              </a:spcBef>
              <a:spcAft>
                <a:spcPts val="1200"/>
              </a:spcAft>
              <a:buClr>
                <a:schemeClr val="tx1"/>
              </a:buClr>
              <a:buSzPct val="120000"/>
              <a:buNone/>
            </a:pPr>
            <a:r>
              <a:rPr lang="cs-CZ" sz="2000" dirty="0">
                <a:solidFill>
                  <a:srgbClr val="000000"/>
                </a:solidFill>
              </a:rPr>
              <a:t>k</a:t>
            </a:r>
            <a:r>
              <a:rPr lang="cs-CZ" sz="2000" dirty="0" smtClean="0">
                <a:solidFill>
                  <a:srgbClr val="000000"/>
                </a:solidFill>
              </a:rPr>
              <a:t>de </a:t>
            </a:r>
          </a:p>
          <a:p>
            <a:pPr marL="0" lvl="0" indent="0" algn="ctr">
              <a:spcBef>
                <a:spcPts val="0"/>
              </a:spcBef>
              <a:spcAft>
                <a:spcPts val="600"/>
              </a:spcAft>
              <a:buClr>
                <a:srgbClr val="307871"/>
              </a:buClr>
              <a:buSzPct val="120000"/>
              <a:buNone/>
              <a:tabLst>
                <a:tab pos="228600" algn="l"/>
              </a:tabLst>
            </a:pPr>
            <a:r>
              <a:rPr lang="cs-CZ" sz="2000" b="1" dirty="0">
                <a:solidFill>
                  <a:srgbClr val="307871"/>
                </a:solidFill>
              </a:rPr>
              <a:t>RG = </a:t>
            </a:r>
            <a:r>
              <a:rPr lang="cs-CZ" sz="2000" b="1" dirty="0" err="1">
                <a:solidFill>
                  <a:srgbClr val="307871"/>
                </a:solidFill>
              </a:rPr>
              <a:t>r</a:t>
            </a:r>
            <a:r>
              <a:rPr lang="cs-CZ" sz="2000" b="1" baseline="-25000" dirty="0" err="1">
                <a:solidFill>
                  <a:srgbClr val="307871"/>
                </a:solidFill>
              </a:rPr>
              <a:t>L</a:t>
            </a:r>
            <a:r>
              <a:rPr lang="cs-CZ" sz="2000" b="1" dirty="0">
                <a:solidFill>
                  <a:srgbClr val="307871"/>
                </a:solidFill>
              </a:rPr>
              <a:t> – </a:t>
            </a:r>
            <a:r>
              <a:rPr lang="cs-CZ" sz="2000" b="1" dirty="0" err="1">
                <a:solidFill>
                  <a:srgbClr val="307871"/>
                </a:solidFill>
              </a:rPr>
              <a:t>i</a:t>
            </a:r>
            <a:r>
              <a:rPr lang="cs-CZ" sz="2000" b="1" baseline="-25000" dirty="0" err="1">
                <a:solidFill>
                  <a:srgbClr val="307871"/>
                </a:solidFill>
              </a:rPr>
              <a:t>S</a:t>
            </a:r>
            <a:r>
              <a:rPr lang="cs-CZ" sz="2000" b="1" dirty="0">
                <a:solidFill>
                  <a:srgbClr val="307871"/>
                </a:solidFill>
              </a:rPr>
              <a:t> = MP – </a:t>
            </a:r>
            <a:r>
              <a:rPr lang="el-GR" sz="2000" b="1" dirty="0">
                <a:solidFill>
                  <a:srgbClr val="307871"/>
                </a:solidFill>
              </a:rPr>
              <a:t>π</a:t>
            </a:r>
            <a:r>
              <a:rPr lang="cs-CZ" sz="2000" b="1" baseline="30000" dirty="0">
                <a:solidFill>
                  <a:srgbClr val="307871"/>
                </a:solidFill>
              </a:rPr>
              <a:t>e</a:t>
            </a:r>
            <a:r>
              <a:rPr lang="cs-CZ" sz="2000" b="1" dirty="0">
                <a:solidFill>
                  <a:srgbClr val="307871"/>
                </a:solidFill>
              </a:rPr>
              <a:t> = </a:t>
            </a:r>
            <a:r>
              <a:rPr lang="el-GR" sz="2000" b="1" dirty="0">
                <a:solidFill>
                  <a:srgbClr val="307871"/>
                </a:solidFill>
              </a:rPr>
              <a:t>ε + λ + σ – π</a:t>
            </a:r>
            <a:r>
              <a:rPr lang="cs-CZ" sz="2000" b="1" baseline="30000" dirty="0">
                <a:solidFill>
                  <a:srgbClr val="307871"/>
                </a:solidFill>
              </a:rPr>
              <a:t>e</a:t>
            </a:r>
          </a:p>
          <a:p>
            <a:pPr marL="0" lvl="0" indent="0" algn="ctr">
              <a:spcBef>
                <a:spcPts val="0"/>
              </a:spcBef>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sz="2800" b="1" dirty="0" smtClean="0"/>
              <a:t>Křivka ELM</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820146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251520" y="195486"/>
            <a:ext cx="7632848" cy="507703"/>
          </a:xfrm>
        </p:spPr>
        <p:txBody>
          <a:bodyPr/>
          <a:lstStyle/>
          <a:p>
            <a:r>
              <a:rPr lang="cs-CZ" altLang="cs-CZ" sz="2800" b="1" dirty="0" smtClean="0"/>
              <a:t>Konstrukce křivky </a:t>
            </a:r>
            <a:r>
              <a:rPr lang="cs-CZ" altLang="cs-CZ" sz="2800" b="1" dirty="0"/>
              <a:t>ELM </a:t>
            </a:r>
            <a:endParaRPr lang="cs-CZ" altLang="cs-CZ" sz="2850" b="1" dirty="0">
              <a:solidFill>
                <a:schemeClr val="hlink"/>
              </a:solidFill>
            </a:endParaRPr>
          </a:p>
        </p:txBody>
      </p:sp>
      <p:sp>
        <p:nvSpPr>
          <p:cNvPr id="215043" name="Line 3"/>
          <p:cNvSpPr>
            <a:spLocks noChangeShapeType="1"/>
          </p:cNvSpPr>
          <p:nvPr/>
        </p:nvSpPr>
        <p:spPr bwMode="auto">
          <a:xfrm>
            <a:off x="2681288" y="1203598"/>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44" name="Line 4"/>
          <p:cNvSpPr>
            <a:spLocks noChangeShapeType="1"/>
          </p:cNvSpPr>
          <p:nvPr/>
        </p:nvSpPr>
        <p:spPr bwMode="auto">
          <a:xfrm>
            <a:off x="2681288" y="4299942"/>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45" name="Text Box 5"/>
          <p:cNvSpPr txBox="1">
            <a:spLocks noChangeArrowheads="1"/>
          </p:cNvSpPr>
          <p:nvPr/>
        </p:nvSpPr>
        <p:spPr bwMode="auto">
          <a:xfrm>
            <a:off x="6679408" y="4336281"/>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Y</a:t>
            </a:r>
          </a:p>
        </p:txBody>
      </p:sp>
      <p:sp>
        <p:nvSpPr>
          <p:cNvPr id="215046" name="Text Box 6"/>
          <p:cNvSpPr txBox="1">
            <a:spLocks noChangeArrowheads="1"/>
          </p:cNvSpPr>
          <p:nvPr/>
        </p:nvSpPr>
        <p:spPr bwMode="auto">
          <a:xfrm>
            <a:off x="2195736" y="994029"/>
            <a:ext cx="4240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r</a:t>
            </a:r>
            <a:r>
              <a:rPr lang="cs-CZ" altLang="cs-CZ" sz="1600" b="1" baseline="-25000" dirty="0" err="1"/>
              <a:t>L</a:t>
            </a:r>
            <a:endParaRPr lang="cs-CZ" altLang="cs-CZ" sz="1600" b="1" dirty="0"/>
          </a:p>
        </p:txBody>
      </p:sp>
      <p:sp>
        <p:nvSpPr>
          <p:cNvPr id="215047" name="Text Box 7"/>
          <p:cNvSpPr txBox="1">
            <a:spLocks noChangeArrowheads="1"/>
          </p:cNvSpPr>
          <p:nvPr/>
        </p:nvSpPr>
        <p:spPr bwMode="auto">
          <a:xfrm>
            <a:off x="5790524" y="994029"/>
            <a:ext cx="6477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solidFill>
                  <a:srgbClr val="00B050"/>
                </a:solidFill>
              </a:rPr>
              <a:t>ELM</a:t>
            </a:r>
          </a:p>
        </p:txBody>
      </p:sp>
      <p:sp>
        <p:nvSpPr>
          <p:cNvPr id="215048"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15049" name="Text Box 9"/>
          <p:cNvSpPr txBox="1">
            <a:spLocks noChangeArrowheads="1"/>
          </p:cNvSpPr>
          <p:nvPr/>
        </p:nvSpPr>
        <p:spPr bwMode="auto">
          <a:xfrm>
            <a:off x="3815954" y="4327899"/>
            <a:ext cx="45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Y*</a:t>
            </a:r>
            <a:endParaRPr lang="cs-CZ" altLang="cs-CZ" sz="1600" b="1" dirty="0"/>
          </a:p>
        </p:txBody>
      </p:sp>
      <p:sp>
        <p:nvSpPr>
          <p:cNvPr id="215054" name="Line 14"/>
          <p:cNvSpPr>
            <a:spLocks noChangeShapeType="1"/>
          </p:cNvSpPr>
          <p:nvPr/>
        </p:nvSpPr>
        <p:spPr bwMode="auto">
          <a:xfrm>
            <a:off x="2736056" y="2067694"/>
            <a:ext cx="3186113" cy="1837135"/>
          </a:xfrm>
          <a:prstGeom prst="line">
            <a:avLst/>
          </a:prstGeom>
          <a:noFill/>
          <a:ln w="38100">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55" name="Text Box 15"/>
          <p:cNvSpPr txBox="1">
            <a:spLocks noChangeArrowheads="1"/>
          </p:cNvSpPr>
          <p:nvPr/>
        </p:nvSpPr>
        <p:spPr bwMode="auto">
          <a:xfrm>
            <a:off x="5467296" y="3339681"/>
            <a:ext cx="539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solidFill>
                  <a:srgbClr val="0070C0"/>
                </a:solidFill>
              </a:rPr>
              <a:t>IS</a:t>
            </a:r>
          </a:p>
        </p:txBody>
      </p:sp>
      <p:sp>
        <p:nvSpPr>
          <p:cNvPr id="215059" name="Line 19"/>
          <p:cNvSpPr>
            <a:spLocks noChangeShapeType="1"/>
          </p:cNvSpPr>
          <p:nvPr/>
        </p:nvSpPr>
        <p:spPr bwMode="auto">
          <a:xfrm>
            <a:off x="2681288" y="2787774"/>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60" name="Line 20"/>
          <p:cNvSpPr>
            <a:spLocks noChangeShapeType="1"/>
          </p:cNvSpPr>
          <p:nvPr/>
        </p:nvSpPr>
        <p:spPr bwMode="auto">
          <a:xfrm>
            <a:off x="3977879" y="2787774"/>
            <a:ext cx="0" cy="14573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66" name="Text Box 26"/>
          <p:cNvSpPr txBox="1">
            <a:spLocks noChangeArrowheads="1"/>
          </p:cNvSpPr>
          <p:nvPr/>
        </p:nvSpPr>
        <p:spPr bwMode="auto">
          <a:xfrm>
            <a:off x="3815954" y="2279945"/>
            <a:ext cx="5393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rgbClr val="000000"/>
                </a:solidFill>
              </a:rPr>
              <a:t>E</a:t>
            </a:r>
            <a:endParaRPr lang="cs-CZ" altLang="cs-CZ" sz="1600" b="1" dirty="0">
              <a:solidFill>
                <a:srgbClr val="000000"/>
              </a:solidFill>
            </a:endParaRPr>
          </a:p>
        </p:txBody>
      </p:sp>
      <p:sp>
        <p:nvSpPr>
          <p:cNvPr id="215087" name="Text Box 47"/>
          <p:cNvSpPr txBox="1">
            <a:spLocks noChangeArrowheads="1"/>
          </p:cNvSpPr>
          <p:nvPr/>
        </p:nvSpPr>
        <p:spPr bwMode="auto">
          <a:xfrm>
            <a:off x="2118067" y="2618499"/>
            <a:ext cx="55173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r</a:t>
            </a:r>
            <a:r>
              <a:rPr lang="cs-CZ" altLang="cs-CZ" sz="1600" b="1" baseline="-25000" dirty="0" err="1"/>
              <a:t>L</a:t>
            </a:r>
            <a:r>
              <a:rPr lang="cs-CZ" altLang="cs-CZ" sz="1600" b="1" dirty="0"/>
              <a:t>*</a:t>
            </a:r>
          </a:p>
        </p:txBody>
      </p:sp>
      <p:sp>
        <p:nvSpPr>
          <p:cNvPr id="215088" name="Line 48"/>
          <p:cNvSpPr>
            <a:spLocks noChangeShapeType="1"/>
          </p:cNvSpPr>
          <p:nvPr/>
        </p:nvSpPr>
        <p:spPr bwMode="auto">
          <a:xfrm flipV="1">
            <a:off x="3793277" y="1707654"/>
            <a:ext cx="2375297" cy="2214563"/>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89" name="Text Box 49"/>
          <p:cNvSpPr txBox="1">
            <a:spLocks noChangeArrowheads="1"/>
          </p:cNvSpPr>
          <p:nvPr/>
        </p:nvSpPr>
        <p:spPr bwMode="auto">
          <a:xfrm>
            <a:off x="6068102" y="1763410"/>
            <a:ext cx="6113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solidFill>
                  <a:srgbClr val="FF0000"/>
                </a:solidFill>
              </a:rPr>
              <a:t>LM</a:t>
            </a:r>
          </a:p>
        </p:txBody>
      </p:sp>
      <p:sp>
        <p:nvSpPr>
          <p:cNvPr id="215090" name="Line 50"/>
          <p:cNvSpPr>
            <a:spLocks noChangeShapeType="1"/>
          </p:cNvSpPr>
          <p:nvPr/>
        </p:nvSpPr>
        <p:spPr bwMode="auto">
          <a:xfrm flipH="1" flipV="1">
            <a:off x="6786563" y="1131590"/>
            <a:ext cx="0" cy="31873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91" name="Text Box 51"/>
          <p:cNvSpPr txBox="1">
            <a:spLocks noChangeArrowheads="1"/>
          </p:cNvSpPr>
          <p:nvPr/>
        </p:nvSpPr>
        <p:spPr bwMode="auto">
          <a:xfrm>
            <a:off x="6856241" y="1131590"/>
            <a:ext cx="5483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i</a:t>
            </a:r>
            <a:r>
              <a:rPr lang="cs-CZ" altLang="cs-CZ" sz="1600" b="1" baseline="-25000" dirty="0" err="1"/>
              <a:t>S</a:t>
            </a:r>
            <a:endParaRPr lang="cs-CZ" altLang="cs-CZ" sz="1600" b="1" dirty="0"/>
          </a:p>
        </p:txBody>
      </p:sp>
      <p:sp>
        <p:nvSpPr>
          <p:cNvPr id="215092" name="Line 52"/>
          <p:cNvSpPr>
            <a:spLocks noChangeShapeType="1"/>
          </p:cNvSpPr>
          <p:nvPr/>
        </p:nvSpPr>
        <p:spPr bwMode="auto">
          <a:xfrm>
            <a:off x="3977879" y="3723878"/>
            <a:ext cx="280868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15093" name="Text Box 53"/>
          <p:cNvSpPr txBox="1">
            <a:spLocks noChangeArrowheads="1"/>
          </p:cNvSpPr>
          <p:nvPr/>
        </p:nvSpPr>
        <p:spPr bwMode="auto">
          <a:xfrm>
            <a:off x="6775332" y="3555706"/>
            <a:ext cx="6898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i</a:t>
            </a:r>
            <a:r>
              <a:rPr lang="cs-CZ" altLang="cs-CZ" sz="1600" b="1" baseline="-25000" dirty="0" err="1"/>
              <a:t>S</a:t>
            </a:r>
            <a:r>
              <a:rPr lang="cs-CZ" altLang="cs-CZ" sz="1600" b="1" dirty="0"/>
              <a:t>*</a:t>
            </a:r>
          </a:p>
        </p:txBody>
      </p:sp>
      <p:sp>
        <p:nvSpPr>
          <p:cNvPr id="215094" name="AutoShape 54"/>
          <p:cNvSpPr>
            <a:spLocks/>
          </p:cNvSpPr>
          <p:nvPr/>
        </p:nvSpPr>
        <p:spPr bwMode="auto">
          <a:xfrm rot="10800000">
            <a:off x="3545682" y="2787774"/>
            <a:ext cx="432197" cy="917972"/>
          </a:xfrm>
          <a:prstGeom prst="rightBrace">
            <a:avLst>
              <a:gd name="adj1" fmla="val 17700"/>
              <a:gd name="adj2" fmla="val 49028"/>
            </a:avLst>
          </a:prstGeom>
          <a:noFill/>
          <a:ln w="38100">
            <a:solidFill>
              <a:srgbClr val="FF33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solidFill>
                <a:srgbClr val="FF33CC"/>
              </a:solidFill>
            </a:endParaRPr>
          </a:p>
        </p:txBody>
      </p:sp>
      <p:sp>
        <p:nvSpPr>
          <p:cNvPr id="215095" name="Text Box 55"/>
          <p:cNvSpPr txBox="1">
            <a:spLocks noChangeArrowheads="1"/>
          </p:cNvSpPr>
          <p:nvPr/>
        </p:nvSpPr>
        <p:spPr bwMode="auto">
          <a:xfrm>
            <a:off x="2685996" y="3005477"/>
            <a:ext cx="107989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solidFill>
                  <a:srgbClr val="FF33CC"/>
                </a:solidFill>
              </a:rPr>
              <a:t>RG – mezera úrokových sazeb</a:t>
            </a:r>
          </a:p>
        </p:txBody>
      </p:sp>
      <p:sp>
        <p:nvSpPr>
          <p:cNvPr id="215097" name="Line 57"/>
          <p:cNvSpPr>
            <a:spLocks noChangeShapeType="1"/>
          </p:cNvSpPr>
          <p:nvPr/>
        </p:nvSpPr>
        <p:spPr bwMode="auto">
          <a:xfrm flipV="1">
            <a:off x="3631352" y="941462"/>
            <a:ext cx="2375297" cy="2214563"/>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30382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5964" y="779660"/>
            <a:ext cx="8280920" cy="4100809"/>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200" dirty="0">
                <a:solidFill>
                  <a:srgbClr val="000000"/>
                </a:solidFill>
              </a:rPr>
              <a:t>Aby nastala skutečná rovnováha v průsečíku křivek IS a ELM, musí být splněny určité podmínky:</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200" dirty="0" smtClean="0">
                <a:solidFill>
                  <a:srgbClr val="000000"/>
                </a:solidFill>
              </a:rPr>
              <a:t>Mezera </a:t>
            </a:r>
            <a:r>
              <a:rPr lang="cs-CZ" sz="2200" dirty="0">
                <a:solidFill>
                  <a:srgbClr val="000000"/>
                </a:solidFill>
              </a:rPr>
              <a:t>úrokových sazeb musí reflektovat ekonomické očekávání ohledně budoucích úrokových sazeb a úrovně inflace.</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200" dirty="0">
                <a:solidFill>
                  <a:srgbClr val="000000"/>
                </a:solidFill>
              </a:rPr>
              <a:t>	Trh peněz musí být v rovnováze právě při rovnovážném důchodu Y*.</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200" dirty="0">
                <a:solidFill>
                  <a:srgbClr val="000000"/>
                </a:solidFill>
              </a:rPr>
              <a:t>	Krátkodobá nominální úroková míra, která doprovází rovnováhu na trhu peněz, musí být stejná jako úroková míra, která obsahuje rovnovážnou úrokovou míru a mezeru úrokových sazeb</a:t>
            </a:r>
            <a:r>
              <a:rPr lang="cs-CZ" sz="2200" dirty="0" smtClean="0">
                <a:solidFill>
                  <a:srgbClr val="000000"/>
                </a:solidFill>
              </a:rPr>
              <a:t>.</a:t>
            </a:r>
            <a:endParaRPr lang="cs-CZ" sz="2200" dirty="0">
              <a:solidFill>
                <a:srgbClr val="000000"/>
              </a:solidFill>
            </a:endParaRP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Podmínky rovnováhy </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250765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1205008"/>
            <a:ext cx="8280920" cy="3960440"/>
          </a:xfrm>
          <a:prstGeom prst="rect">
            <a:avLst/>
          </a:prstGeom>
        </p:spPr>
        <p:txBody>
          <a:bodyPr>
            <a:noAutofit/>
          </a:bodyPr>
          <a:lstStyle/>
          <a:p>
            <a:pPr lvl="0" algn="just">
              <a:spcBef>
                <a:spcPts val="0"/>
              </a:spcBef>
              <a:spcAft>
                <a:spcPts val="1200"/>
              </a:spcAft>
              <a:buClr>
                <a:schemeClr val="tx1"/>
              </a:buClr>
              <a:buSzPct val="120000"/>
            </a:pPr>
            <a:r>
              <a:rPr lang="cs-CZ" sz="2400" dirty="0">
                <a:solidFill>
                  <a:srgbClr val="000000"/>
                </a:solidFill>
              </a:rPr>
              <a:t>Posun po křivce ELM způsobuje změna dlouhodobé reálné úrokové </a:t>
            </a:r>
            <a:r>
              <a:rPr lang="cs-CZ" sz="2400" dirty="0" smtClean="0">
                <a:solidFill>
                  <a:srgbClr val="000000"/>
                </a:solidFill>
              </a:rPr>
              <a:t>sazby</a:t>
            </a:r>
          </a:p>
          <a:p>
            <a:pPr lvl="0" algn="just">
              <a:spcBef>
                <a:spcPts val="0"/>
              </a:spcBef>
              <a:spcAft>
                <a:spcPts val="1200"/>
              </a:spcAft>
              <a:buClr>
                <a:schemeClr val="tx1"/>
              </a:buClr>
              <a:buSzPct val="120000"/>
            </a:pPr>
            <a:r>
              <a:rPr lang="cs-CZ" sz="2400" dirty="0" smtClean="0">
                <a:solidFill>
                  <a:srgbClr val="000000"/>
                </a:solidFill>
              </a:rPr>
              <a:t>Posun </a:t>
            </a:r>
            <a:r>
              <a:rPr lang="cs-CZ" sz="2400" dirty="0">
                <a:solidFill>
                  <a:srgbClr val="000000"/>
                </a:solidFill>
              </a:rPr>
              <a:t>c</a:t>
            </a:r>
            <a:r>
              <a:rPr lang="cs-CZ" sz="2000" dirty="0">
                <a:solidFill>
                  <a:srgbClr val="000000"/>
                </a:solidFill>
              </a:rPr>
              <a:t>elé křivky je možný, pokud se změní mezera úrokových sazeb (RG)</a:t>
            </a:r>
          </a:p>
          <a:p>
            <a:pPr marL="0" lvl="0" indent="0" algn="just">
              <a:spcBef>
                <a:spcPts val="0"/>
              </a:spcBef>
              <a:spcAft>
                <a:spcPts val="600"/>
              </a:spcAft>
              <a:buClr>
                <a:schemeClr val="tx1"/>
              </a:buClr>
              <a:buSzPct val="120000"/>
              <a:buNone/>
            </a:pPr>
            <a:endParaRPr lang="cs-CZ" sz="2000" dirty="0">
              <a:solidFill>
                <a:srgbClr val="000000"/>
              </a:solidFill>
            </a:endParaRPr>
          </a:p>
          <a:p>
            <a:pPr lvl="0" algn="jus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cs-CZ" sz="2800" b="1" dirty="0" smtClean="0"/>
              <a:t>Posuny ELM</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506511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251520" y="195486"/>
            <a:ext cx="7488832" cy="507703"/>
          </a:xfrm>
        </p:spPr>
        <p:txBody>
          <a:bodyPr/>
          <a:lstStyle/>
          <a:p>
            <a:r>
              <a:rPr lang="cs-CZ" altLang="cs-CZ" sz="2800" b="1" dirty="0"/>
              <a:t>Posun křivky ELM - graficky</a:t>
            </a:r>
          </a:p>
        </p:txBody>
      </p:sp>
      <p:sp>
        <p:nvSpPr>
          <p:cNvPr id="242691" name="Line 3"/>
          <p:cNvSpPr>
            <a:spLocks noChangeShapeType="1"/>
          </p:cNvSpPr>
          <p:nvPr/>
        </p:nvSpPr>
        <p:spPr bwMode="auto">
          <a:xfrm>
            <a:off x="2681288" y="1347614"/>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692" name="Line 4"/>
          <p:cNvSpPr>
            <a:spLocks noChangeShapeType="1"/>
          </p:cNvSpPr>
          <p:nvPr/>
        </p:nvSpPr>
        <p:spPr bwMode="auto">
          <a:xfrm>
            <a:off x="2681288" y="444395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693" name="Text Box 5"/>
          <p:cNvSpPr txBox="1">
            <a:spLocks noChangeArrowheads="1"/>
          </p:cNvSpPr>
          <p:nvPr/>
        </p:nvSpPr>
        <p:spPr bwMode="auto">
          <a:xfrm>
            <a:off x="6570464" y="4449594"/>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Y</a:t>
            </a:r>
          </a:p>
        </p:txBody>
      </p:sp>
      <p:sp>
        <p:nvSpPr>
          <p:cNvPr id="242694" name="Text Box 6"/>
          <p:cNvSpPr txBox="1">
            <a:spLocks noChangeArrowheads="1"/>
          </p:cNvSpPr>
          <p:nvPr/>
        </p:nvSpPr>
        <p:spPr bwMode="auto">
          <a:xfrm>
            <a:off x="2123728" y="1192453"/>
            <a:ext cx="5666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r</a:t>
            </a:r>
            <a:r>
              <a:rPr lang="cs-CZ" altLang="cs-CZ" sz="1600" b="1" baseline="-25000" dirty="0" err="1"/>
              <a:t>L</a:t>
            </a:r>
            <a:endParaRPr lang="cs-CZ" altLang="cs-CZ" sz="1600" b="1" dirty="0"/>
          </a:p>
        </p:txBody>
      </p:sp>
      <p:sp>
        <p:nvSpPr>
          <p:cNvPr id="242695" name="Text Box 7"/>
          <p:cNvSpPr txBox="1">
            <a:spLocks noChangeArrowheads="1"/>
          </p:cNvSpPr>
          <p:nvPr/>
        </p:nvSpPr>
        <p:spPr bwMode="auto">
          <a:xfrm>
            <a:off x="5796583" y="1393362"/>
            <a:ext cx="7738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solidFill>
                  <a:srgbClr val="0066FF"/>
                </a:solidFill>
              </a:rPr>
              <a:t>ELM</a:t>
            </a:r>
            <a:r>
              <a:rPr lang="cs-CZ" altLang="cs-CZ" sz="1600" b="1" baseline="-25000" dirty="0">
                <a:solidFill>
                  <a:srgbClr val="0066FF"/>
                </a:solidFill>
              </a:rPr>
              <a:t>1</a:t>
            </a:r>
            <a:endParaRPr lang="cs-CZ" altLang="cs-CZ" sz="1600" b="1" dirty="0">
              <a:solidFill>
                <a:srgbClr val="0066FF"/>
              </a:solidFill>
            </a:endParaRPr>
          </a:p>
        </p:txBody>
      </p:sp>
      <p:sp>
        <p:nvSpPr>
          <p:cNvPr id="242696"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42697" name="Text Box 9"/>
          <p:cNvSpPr txBox="1">
            <a:spLocks noChangeArrowheads="1"/>
          </p:cNvSpPr>
          <p:nvPr/>
        </p:nvSpPr>
        <p:spPr bwMode="auto">
          <a:xfrm>
            <a:off x="3815954" y="4449595"/>
            <a:ext cx="6120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t>Y</a:t>
            </a:r>
            <a:r>
              <a:rPr lang="cs-CZ" altLang="cs-CZ" sz="1600" b="1" baseline="-25000" dirty="0" smtClean="0"/>
              <a:t>0</a:t>
            </a:r>
            <a:r>
              <a:rPr lang="cs-CZ" altLang="cs-CZ" sz="1600" b="1" dirty="0" smtClean="0"/>
              <a:t>*</a:t>
            </a:r>
            <a:endParaRPr lang="cs-CZ" altLang="cs-CZ" sz="1600" b="1" dirty="0"/>
          </a:p>
        </p:txBody>
      </p:sp>
      <p:sp>
        <p:nvSpPr>
          <p:cNvPr id="242700" name="Line 12"/>
          <p:cNvSpPr>
            <a:spLocks noChangeShapeType="1"/>
          </p:cNvSpPr>
          <p:nvPr/>
        </p:nvSpPr>
        <p:spPr bwMode="auto">
          <a:xfrm>
            <a:off x="2681288" y="2931790"/>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01" name="Line 13"/>
          <p:cNvSpPr>
            <a:spLocks noChangeShapeType="1"/>
          </p:cNvSpPr>
          <p:nvPr/>
        </p:nvSpPr>
        <p:spPr bwMode="auto">
          <a:xfrm>
            <a:off x="3977879" y="2931790"/>
            <a:ext cx="0" cy="14573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03" name="Text Box 15"/>
          <p:cNvSpPr txBox="1">
            <a:spLocks noChangeArrowheads="1"/>
          </p:cNvSpPr>
          <p:nvPr/>
        </p:nvSpPr>
        <p:spPr bwMode="auto">
          <a:xfrm>
            <a:off x="2250281" y="2719396"/>
            <a:ext cx="47846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t>r</a:t>
            </a:r>
            <a:r>
              <a:rPr lang="cs-CZ" altLang="cs-CZ" sz="1600" b="1" baseline="-25000" dirty="0"/>
              <a:t>L1</a:t>
            </a:r>
            <a:endParaRPr lang="cs-CZ" altLang="cs-CZ" sz="1600" b="1" dirty="0"/>
          </a:p>
        </p:txBody>
      </p:sp>
      <p:sp>
        <p:nvSpPr>
          <p:cNvPr id="242704" name="Line 16"/>
          <p:cNvSpPr>
            <a:spLocks noChangeShapeType="1"/>
          </p:cNvSpPr>
          <p:nvPr/>
        </p:nvSpPr>
        <p:spPr bwMode="auto">
          <a:xfrm flipV="1">
            <a:off x="3654028" y="19236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05" name="Text Box 17"/>
          <p:cNvSpPr txBox="1">
            <a:spLocks noChangeArrowheads="1"/>
          </p:cNvSpPr>
          <p:nvPr/>
        </p:nvSpPr>
        <p:spPr bwMode="auto">
          <a:xfrm>
            <a:off x="6759772" y="1946972"/>
            <a:ext cx="8096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solidFill>
                  <a:srgbClr val="0066FF"/>
                </a:solidFill>
              </a:rPr>
              <a:t>ELM</a:t>
            </a:r>
            <a:r>
              <a:rPr lang="cs-CZ" altLang="cs-CZ" sz="1600" b="1" baseline="-25000" dirty="0">
                <a:solidFill>
                  <a:srgbClr val="0066FF"/>
                </a:solidFill>
              </a:rPr>
              <a:t>0</a:t>
            </a:r>
            <a:endParaRPr lang="cs-CZ" altLang="cs-CZ" sz="1600" b="1" dirty="0">
              <a:solidFill>
                <a:srgbClr val="0066FF"/>
              </a:solidFill>
            </a:endParaRPr>
          </a:p>
        </p:txBody>
      </p:sp>
      <p:sp>
        <p:nvSpPr>
          <p:cNvPr id="242710" name="AutoShape 22"/>
          <p:cNvSpPr>
            <a:spLocks/>
          </p:cNvSpPr>
          <p:nvPr/>
        </p:nvSpPr>
        <p:spPr bwMode="auto">
          <a:xfrm rot="10800000">
            <a:off x="3544491" y="2932088"/>
            <a:ext cx="432197" cy="917972"/>
          </a:xfrm>
          <a:prstGeom prst="rightBrace">
            <a:avLst>
              <a:gd name="adj1" fmla="val 17700"/>
              <a:gd name="adj2" fmla="val 49028"/>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42711" name="Text Box 23"/>
          <p:cNvSpPr txBox="1">
            <a:spLocks noChangeArrowheads="1"/>
          </p:cNvSpPr>
          <p:nvPr/>
        </p:nvSpPr>
        <p:spPr bwMode="auto">
          <a:xfrm>
            <a:off x="1486349" y="3231774"/>
            <a:ext cx="2104577" cy="338554"/>
          </a:xfrm>
          <a:prstGeom prst="rect">
            <a:avLst/>
          </a:prstGeom>
          <a:solidFill>
            <a:schemeClr val="bg1"/>
          </a:solidFill>
          <a:ln>
            <a:noFill/>
          </a:ln>
          <a:effectLst/>
        </p:spPr>
        <p:txBody>
          <a:bodyPr wrap="square">
            <a:spAutoFit/>
          </a:bodyPr>
          <a:lstStyle/>
          <a:p>
            <a:pPr>
              <a:spcBef>
                <a:spcPct val="50000"/>
              </a:spcBef>
            </a:pPr>
            <a:r>
              <a:rPr lang="cs-CZ" altLang="cs-CZ" sz="1600" b="1" dirty="0">
                <a:solidFill>
                  <a:srgbClr val="FF0000"/>
                </a:solidFill>
              </a:rPr>
              <a:t>RG </a:t>
            </a:r>
            <a:r>
              <a:rPr lang="cs-CZ" altLang="cs-CZ" sz="1600" b="1" dirty="0" smtClean="0">
                <a:solidFill>
                  <a:srgbClr val="FF0000"/>
                </a:solidFill>
              </a:rPr>
              <a:t>roste, M/P klesá</a:t>
            </a:r>
            <a:endParaRPr lang="cs-CZ" altLang="cs-CZ" sz="1600" b="1" dirty="0">
              <a:solidFill>
                <a:srgbClr val="FF0000"/>
              </a:solidFill>
            </a:endParaRPr>
          </a:p>
        </p:txBody>
      </p:sp>
      <p:sp>
        <p:nvSpPr>
          <p:cNvPr id="242712" name="Line 24"/>
          <p:cNvSpPr>
            <a:spLocks noChangeShapeType="1"/>
          </p:cNvSpPr>
          <p:nvPr/>
        </p:nvSpPr>
        <p:spPr bwMode="auto">
          <a:xfrm flipV="1">
            <a:off x="3654028" y="19236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13" name="Line 25"/>
          <p:cNvSpPr>
            <a:spLocks noChangeShapeType="1"/>
          </p:cNvSpPr>
          <p:nvPr/>
        </p:nvSpPr>
        <p:spPr bwMode="auto">
          <a:xfrm flipH="1">
            <a:off x="2627710" y="3867894"/>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14" name="Text Box 26"/>
          <p:cNvSpPr txBox="1">
            <a:spLocks noChangeArrowheads="1"/>
          </p:cNvSpPr>
          <p:nvPr/>
        </p:nvSpPr>
        <p:spPr bwMode="auto">
          <a:xfrm>
            <a:off x="2222302" y="3728128"/>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r</a:t>
            </a:r>
            <a:r>
              <a:rPr lang="cs-CZ" altLang="cs-CZ" sz="1600" b="1" baseline="-25000" dirty="0"/>
              <a:t>L0</a:t>
            </a:r>
            <a:endParaRPr lang="cs-CZ" altLang="cs-CZ" sz="1600" b="1" dirty="0"/>
          </a:p>
        </p:txBody>
      </p:sp>
      <p:sp>
        <p:nvSpPr>
          <p:cNvPr id="242715" name="Line 27"/>
          <p:cNvSpPr>
            <a:spLocks noChangeShapeType="1"/>
          </p:cNvSpPr>
          <p:nvPr/>
        </p:nvSpPr>
        <p:spPr bwMode="auto">
          <a:xfrm flipV="1">
            <a:off x="3654028" y="19236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17" name="Line 29"/>
          <p:cNvSpPr>
            <a:spLocks noChangeShapeType="1"/>
          </p:cNvSpPr>
          <p:nvPr/>
        </p:nvSpPr>
        <p:spPr bwMode="auto">
          <a:xfrm flipH="1">
            <a:off x="2681288" y="4227934"/>
            <a:ext cx="1296591"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18" name="Text Box 30"/>
          <p:cNvSpPr txBox="1">
            <a:spLocks noChangeArrowheads="1"/>
          </p:cNvSpPr>
          <p:nvPr/>
        </p:nvSpPr>
        <p:spPr bwMode="auto">
          <a:xfrm>
            <a:off x="2294606" y="4060434"/>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r</a:t>
            </a:r>
            <a:r>
              <a:rPr lang="cs-CZ" altLang="cs-CZ" sz="1600" b="1" baseline="-25000" dirty="0"/>
              <a:t>L2</a:t>
            </a:r>
            <a:endParaRPr lang="cs-CZ" altLang="cs-CZ" sz="1600" b="1" dirty="0"/>
          </a:p>
        </p:txBody>
      </p:sp>
      <p:sp>
        <p:nvSpPr>
          <p:cNvPr id="242719" name="Line 31"/>
          <p:cNvSpPr>
            <a:spLocks noChangeShapeType="1"/>
          </p:cNvSpPr>
          <p:nvPr/>
        </p:nvSpPr>
        <p:spPr bwMode="auto">
          <a:xfrm flipV="1">
            <a:off x="1475656" y="3081546"/>
            <a:ext cx="0" cy="53935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20" name="Line 32"/>
          <p:cNvSpPr>
            <a:spLocks noChangeShapeType="1"/>
          </p:cNvSpPr>
          <p:nvPr/>
        </p:nvSpPr>
        <p:spPr bwMode="auto">
          <a:xfrm>
            <a:off x="2222302" y="3974336"/>
            <a:ext cx="0" cy="216694"/>
          </a:xfrm>
          <a:prstGeom prst="line">
            <a:avLst/>
          </a:prstGeom>
          <a:noFill/>
          <a:ln w="28575">
            <a:solidFill>
              <a:srgbClr val="FF33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2721" name="AutoShape 33"/>
          <p:cNvSpPr>
            <a:spLocks/>
          </p:cNvSpPr>
          <p:nvPr/>
        </p:nvSpPr>
        <p:spPr bwMode="auto">
          <a:xfrm>
            <a:off x="4040982" y="3886101"/>
            <a:ext cx="161925" cy="323850"/>
          </a:xfrm>
          <a:prstGeom prst="rightBrace">
            <a:avLst>
              <a:gd name="adj1" fmla="val 16667"/>
              <a:gd name="adj2" fmla="val 50000"/>
            </a:avLst>
          </a:prstGeom>
          <a:noFill/>
          <a:ln w="38100">
            <a:solidFill>
              <a:srgbClr val="FF33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42722" name="Text Box 34"/>
          <p:cNvSpPr txBox="1">
            <a:spLocks noChangeArrowheads="1"/>
          </p:cNvSpPr>
          <p:nvPr/>
        </p:nvSpPr>
        <p:spPr bwMode="auto">
          <a:xfrm>
            <a:off x="4275211" y="3789804"/>
            <a:ext cx="197080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cs-CZ" altLang="cs-CZ" sz="1600" b="1" dirty="0">
                <a:solidFill>
                  <a:srgbClr val="FF33CC"/>
                </a:solidFill>
              </a:rPr>
              <a:t>RG </a:t>
            </a:r>
            <a:r>
              <a:rPr lang="cs-CZ" altLang="cs-CZ" sz="1600" b="1" dirty="0" smtClean="0">
                <a:solidFill>
                  <a:srgbClr val="FF33CC"/>
                </a:solidFill>
              </a:rPr>
              <a:t>klesá, M/P </a:t>
            </a:r>
            <a:r>
              <a:rPr lang="cs-CZ" altLang="cs-CZ" sz="1600" b="1" dirty="0">
                <a:solidFill>
                  <a:srgbClr val="FF33CC"/>
                </a:solidFill>
              </a:rPr>
              <a:t>roste</a:t>
            </a:r>
          </a:p>
        </p:txBody>
      </p:sp>
      <p:sp>
        <p:nvSpPr>
          <p:cNvPr id="242723" name="Text Box 35"/>
          <p:cNvSpPr txBox="1">
            <a:spLocks noChangeArrowheads="1"/>
          </p:cNvSpPr>
          <p:nvPr/>
        </p:nvSpPr>
        <p:spPr bwMode="auto">
          <a:xfrm>
            <a:off x="6759773" y="2492440"/>
            <a:ext cx="8096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solidFill>
                  <a:srgbClr val="0066FF"/>
                </a:solidFill>
              </a:rPr>
              <a:t>ELM</a:t>
            </a:r>
            <a:r>
              <a:rPr lang="cs-CZ" altLang="cs-CZ" sz="1600" b="1" baseline="-25000" dirty="0">
                <a:solidFill>
                  <a:srgbClr val="0066FF"/>
                </a:solidFill>
              </a:rPr>
              <a:t>2</a:t>
            </a:r>
            <a:endParaRPr lang="cs-CZ" altLang="cs-CZ" sz="1600" b="1" dirty="0">
              <a:solidFill>
                <a:srgbClr val="0066FF"/>
              </a:solidFill>
            </a:endParaRPr>
          </a:p>
        </p:txBody>
      </p:sp>
    </p:spTree>
    <p:extLst>
      <p:ext uri="{BB962C8B-B14F-4D97-AF65-F5344CB8AC3E}">
        <p14:creationId xmlns:p14="http://schemas.microsoft.com/office/powerpoint/2010/main" val="403613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42690"/>
                                        </p:tgtEl>
                                        <p:attrNameLst>
                                          <p:attrName>style.visibility</p:attrName>
                                        </p:attrNameLst>
                                      </p:cBhvr>
                                      <p:to>
                                        <p:strVal val="visible"/>
                                      </p:to>
                                    </p:set>
                                    <p:anim calcmode="lin" valueType="num">
                                      <p:cBhvr>
                                        <p:cTn id="7" dur="500" fill="hold"/>
                                        <p:tgtEl>
                                          <p:spTgt spid="24269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4269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4269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42690"/>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500"/>
                            </p:stCondLst>
                            <p:childTnLst>
                              <p:par>
                                <p:cTn id="12" presetID="17" presetClass="entr" presetSubtype="10" fill="hold" grpId="0" nodeType="afterEffect">
                                  <p:stCondLst>
                                    <p:cond delay="0"/>
                                  </p:stCondLst>
                                  <p:childTnLst>
                                    <p:set>
                                      <p:cBhvr>
                                        <p:cTn id="13" dur="1" fill="hold">
                                          <p:stCondLst>
                                            <p:cond delay="0"/>
                                          </p:stCondLst>
                                        </p:cTn>
                                        <p:tgtEl>
                                          <p:spTgt spid="242691"/>
                                        </p:tgtEl>
                                        <p:attrNameLst>
                                          <p:attrName>style.visibility</p:attrName>
                                        </p:attrNameLst>
                                      </p:cBhvr>
                                      <p:to>
                                        <p:strVal val="visible"/>
                                      </p:to>
                                    </p:set>
                                    <p:anim calcmode="lin" valueType="num">
                                      <p:cBhvr>
                                        <p:cTn id="14" dur="500" fill="hold"/>
                                        <p:tgtEl>
                                          <p:spTgt spid="242691"/>
                                        </p:tgtEl>
                                        <p:attrNameLst>
                                          <p:attrName>ppt_w</p:attrName>
                                        </p:attrNameLst>
                                      </p:cBhvr>
                                      <p:tavLst>
                                        <p:tav tm="0">
                                          <p:val>
                                            <p:fltVal val="0"/>
                                          </p:val>
                                        </p:tav>
                                        <p:tav tm="100000">
                                          <p:val>
                                            <p:strVal val="#ppt_w"/>
                                          </p:val>
                                        </p:tav>
                                      </p:tavLst>
                                    </p:anim>
                                    <p:anim calcmode="lin" valueType="num">
                                      <p:cBhvr>
                                        <p:cTn id="15" dur="500" fill="hold"/>
                                        <p:tgtEl>
                                          <p:spTgt spid="242691"/>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1000"/>
                            </p:stCondLst>
                            <p:childTnLst>
                              <p:par>
                                <p:cTn id="17" presetID="23" presetClass="entr" presetSubtype="16" fill="hold" grpId="0" nodeType="afterEffect">
                                  <p:stCondLst>
                                    <p:cond delay="0"/>
                                  </p:stCondLst>
                                  <p:childTnLst>
                                    <p:set>
                                      <p:cBhvr>
                                        <p:cTn id="18" dur="1" fill="hold">
                                          <p:stCondLst>
                                            <p:cond delay="0"/>
                                          </p:stCondLst>
                                        </p:cTn>
                                        <p:tgtEl>
                                          <p:spTgt spid="242694"/>
                                        </p:tgtEl>
                                        <p:attrNameLst>
                                          <p:attrName>style.visibility</p:attrName>
                                        </p:attrNameLst>
                                      </p:cBhvr>
                                      <p:to>
                                        <p:strVal val="visible"/>
                                      </p:to>
                                    </p:set>
                                    <p:anim calcmode="lin" valueType="num">
                                      <p:cBhvr>
                                        <p:cTn id="19" dur="500" fill="hold"/>
                                        <p:tgtEl>
                                          <p:spTgt spid="242694"/>
                                        </p:tgtEl>
                                        <p:attrNameLst>
                                          <p:attrName>ppt_w</p:attrName>
                                        </p:attrNameLst>
                                      </p:cBhvr>
                                      <p:tavLst>
                                        <p:tav tm="0">
                                          <p:val>
                                            <p:fltVal val="0"/>
                                          </p:val>
                                        </p:tav>
                                        <p:tav tm="100000">
                                          <p:val>
                                            <p:strVal val="#ppt_w"/>
                                          </p:val>
                                        </p:tav>
                                      </p:tavLst>
                                    </p:anim>
                                    <p:anim calcmode="lin" valueType="num">
                                      <p:cBhvr>
                                        <p:cTn id="20" dur="500" fill="hold"/>
                                        <p:tgtEl>
                                          <p:spTgt spid="242694"/>
                                        </p:tgtEl>
                                        <p:attrNameLst>
                                          <p:attrName>ppt_h</p:attrName>
                                        </p:attrNameLst>
                                      </p:cBhvr>
                                      <p:tavLst>
                                        <p:tav tm="0">
                                          <p:val>
                                            <p:fltVal val="0"/>
                                          </p:val>
                                        </p:tav>
                                        <p:tav tm="100000">
                                          <p:val>
                                            <p:strVal val="#ppt_h"/>
                                          </p:val>
                                        </p:tav>
                                      </p:tavLst>
                                    </p:anim>
                                  </p:childTnLst>
                                </p:cTn>
                              </p:par>
                            </p:childTnLst>
                          </p:cTn>
                        </p:par>
                        <p:par>
                          <p:cTn id="21" fill="hold" nodeType="afterGroup">
                            <p:stCondLst>
                              <p:cond delay="1500"/>
                            </p:stCondLst>
                            <p:childTnLst>
                              <p:par>
                                <p:cTn id="22" presetID="17" presetClass="entr" presetSubtype="10" fill="hold" grpId="0" nodeType="afterEffect">
                                  <p:stCondLst>
                                    <p:cond delay="0"/>
                                  </p:stCondLst>
                                  <p:childTnLst>
                                    <p:set>
                                      <p:cBhvr>
                                        <p:cTn id="23" dur="1" fill="hold">
                                          <p:stCondLst>
                                            <p:cond delay="0"/>
                                          </p:stCondLst>
                                        </p:cTn>
                                        <p:tgtEl>
                                          <p:spTgt spid="242692"/>
                                        </p:tgtEl>
                                        <p:attrNameLst>
                                          <p:attrName>style.visibility</p:attrName>
                                        </p:attrNameLst>
                                      </p:cBhvr>
                                      <p:to>
                                        <p:strVal val="visible"/>
                                      </p:to>
                                    </p:set>
                                    <p:anim calcmode="lin" valueType="num">
                                      <p:cBhvr>
                                        <p:cTn id="24" dur="500" fill="hold"/>
                                        <p:tgtEl>
                                          <p:spTgt spid="242692"/>
                                        </p:tgtEl>
                                        <p:attrNameLst>
                                          <p:attrName>ppt_w</p:attrName>
                                        </p:attrNameLst>
                                      </p:cBhvr>
                                      <p:tavLst>
                                        <p:tav tm="0">
                                          <p:val>
                                            <p:fltVal val="0"/>
                                          </p:val>
                                        </p:tav>
                                        <p:tav tm="100000">
                                          <p:val>
                                            <p:strVal val="#ppt_w"/>
                                          </p:val>
                                        </p:tav>
                                      </p:tavLst>
                                    </p:anim>
                                    <p:anim calcmode="lin" valueType="num">
                                      <p:cBhvr>
                                        <p:cTn id="25" dur="500" fill="hold"/>
                                        <p:tgtEl>
                                          <p:spTgt spid="242692"/>
                                        </p:tgtEl>
                                        <p:attrNameLst>
                                          <p:attrName>ppt_h</p:attrName>
                                        </p:attrNameLst>
                                      </p:cBhvr>
                                      <p:tavLst>
                                        <p:tav tm="0">
                                          <p:val>
                                            <p:strVal val="#ppt_h"/>
                                          </p:val>
                                        </p:tav>
                                        <p:tav tm="100000">
                                          <p:val>
                                            <p:strVal val="#ppt_h"/>
                                          </p:val>
                                        </p:tav>
                                      </p:tavLst>
                                    </p:anim>
                                  </p:childTnLst>
                                </p:cTn>
                              </p:par>
                            </p:childTnLst>
                          </p:cTn>
                        </p:par>
                        <p:par>
                          <p:cTn id="26" fill="hold" nodeType="afterGroup">
                            <p:stCondLst>
                              <p:cond delay="2000"/>
                            </p:stCondLst>
                            <p:childTnLst>
                              <p:par>
                                <p:cTn id="27" presetID="23" presetClass="entr" presetSubtype="16" fill="hold" grpId="0" nodeType="afterEffect">
                                  <p:stCondLst>
                                    <p:cond delay="0"/>
                                  </p:stCondLst>
                                  <p:childTnLst>
                                    <p:set>
                                      <p:cBhvr>
                                        <p:cTn id="28" dur="1" fill="hold">
                                          <p:stCondLst>
                                            <p:cond delay="0"/>
                                          </p:stCondLst>
                                        </p:cTn>
                                        <p:tgtEl>
                                          <p:spTgt spid="242693"/>
                                        </p:tgtEl>
                                        <p:attrNameLst>
                                          <p:attrName>style.visibility</p:attrName>
                                        </p:attrNameLst>
                                      </p:cBhvr>
                                      <p:to>
                                        <p:strVal val="visible"/>
                                      </p:to>
                                    </p:set>
                                    <p:anim calcmode="lin" valueType="num">
                                      <p:cBhvr>
                                        <p:cTn id="29" dur="500" fill="hold"/>
                                        <p:tgtEl>
                                          <p:spTgt spid="242693"/>
                                        </p:tgtEl>
                                        <p:attrNameLst>
                                          <p:attrName>ppt_w</p:attrName>
                                        </p:attrNameLst>
                                      </p:cBhvr>
                                      <p:tavLst>
                                        <p:tav tm="0">
                                          <p:val>
                                            <p:fltVal val="0"/>
                                          </p:val>
                                        </p:tav>
                                        <p:tav tm="100000">
                                          <p:val>
                                            <p:strVal val="#ppt_w"/>
                                          </p:val>
                                        </p:tav>
                                      </p:tavLst>
                                    </p:anim>
                                    <p:anim calcmode="lin" valueType="num">
                                      <p:cBhvr>
                                        <p:cTn id="30" dur="500" fill="hold"/>
                                        <p:tgtEl>
                                          <p:spTgt spid="242693"/>
                                        </p:tgtEl>
                                        <p:attrNameLst>
                                          <p:attrName>ppt_h</p:attrName>
                                        </p:attrNameLst>
                                      </p:cBhvr>
                                      <p:tavLst>
                                        <p:tav tm="0">
                                          <p:val>
                                            <p:fltVal val="0"/>
                                          </p:val>
                                        </p:tav>
                                        <p:tav tm="100000">
                                          <p:val>
                                            <p:strVal val="#ppt_h"/>
                                          </p:val>
                                        </p:tav>
                                      </p:tavLst>
                                    </p:anim>
                                  </p:childTnLst>
                                </p:cTn>
                              </p:par>
                            </p:childTnLst>
                          </p:cTn>
                        </p:par>
                        <p:par>
                          <p:cTn id="31" fill="hold" nodeType="afterGroup">
                            <p:stCondLst>
                              <p:cond delay="2500"/>
                            </p:stCondLst>
                            <p:childTnLst>
                              <p:par>
                                <p:cTn id="32" presetID="15" presetClass="entr" presetSubtype="0" fill="hold" grpId="0" nodeType="afterEffect">
                                  <p:stCondLst>
                                    <p:cond delay="0"/>
                                  </p:stCondLst>
                                  <p:childTnLst>
                                    <p:set>
                                      <p:cBhvr>
                                        <p:cTn id="33" dur="1" fill="hold">
                                          <p:stCondLst>
                                            <p:cond delay="0"/>
                                          </p:stCondLst>
                                        </p:cTn>
                                        <p:tgtEl>
                                          <p:spTgt spid="242704"/>
                                        </p:tgtEl>
                                        <p:attrNameLst>
                                          <p:attrName>style.visibility</p:attrName>
                                        </p:attrNameLst>
                                      </p:cBhvr>
                                      <p:to>
                                        <p:strVal val="visible"/>
                                      </p:to>
                                    </p:set>
                                    <p:anim calcmode="lin" valueType="num">
                                      <p:cBhvr>
                                        <p:cTn id="34" dur="1000" fill="hold"/>
                                        <p:tgtEl>
                                          <p:spTgt spid="242704"/>
                                        </p:tgtEl>
                                        <p:attrNameLst>
                                          <p:attrName>ppt_w</p:attrName>
                                        </p:attrNameLst>
                                      </p:cBhvr>
                                      <p:tavLst>
                                        <p:tav tm="0">
                                          <p:val>
                                            <p:fltVal val="0"/>
                                          </p:val>
                                        </p:tav>
                                        <p:tav tm="100000">
                                          <p:val>
                                            <p:strVal val="#ppt_w"/>
                                          </p:val>
                                        </p:tav>
                                      </p:tavLst>
                                    </p:anim>
                                    <p:anim calcmode="lin" valueType="num">
                                      <p:cBhvr>
                                        <p:cTn id="35" dur="1000" fill="hold"/>
                                        <p:tgtEl>
                                          <p:spTgt spid="242704"/>
                                        </p:tgtEl>
                                        <p:attrNameLst>
                                          <p:attrName>ppt_h</p:attrName>
                                        </p:attrNameLst>
                                      </p:cBhvr>
                                      <p:tavLst>
                                        <p:tav tm="0">
                                          <p:val>
                                            <p:fltVal val="0"/>
                                          </p:val>
                                        </p:tav>
                                        <p:tav tm="100000">
                                          <p:val>
                                            <p:strVal val="#ppt_h"/>
                                          </p:val>
                                        </p:tav>
                                      </p:tavLst>
                                    </p:anim>
                                    <p:anim calcmode="lin" valueType="num">
                                      <p:cBhvr>
                                        <p:cTn id="36" dur="1000" fill="hold"/>
                                        <p:tgtEl>
                                          <p:spTgt spid="242704"/>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242704"/>
                                        </p:tgtEl>
                                        <p:attrNameLst>
                                          <p:attrName>ppt_y</p:attrName>
                                        </p:attrNameLst>
                                      </p:cBhvr>
                                      <p:tavLst>
                                        <p:tav tm="0" fmla="#ppt_y+(sin(-2*pi*(1-$))*-#ppt_x+cos(-2*pi*(1-$))*(1-#ppt_y))*(1-$)">
                                          <p:val>
                                            <p:fltVal val="0"/>
                                          </p:val>
                                        </p:tav>
                                        <p:tav tm="100000">
                                          <p:val>
                                            <p:fltVal val="1"/>
                                          </p:val>
                                        </p:tav>
                                      </p:tavLst>
                                    </p:anim>
                                  </p:childTnLst>
                                </p:cTn>
                              </p:par>
                            </p:childTnLst>
                          </p:cTn>
                        </p:par>
                        <p:par>
                          <p:cTn id="38" fill="hold" nodeType="afterGroup">
                            <p:stCondLst>
                              <p:cond delay="3500"/>
                            </p:stCondLst>
                            <p:childTnLst>
                              <p:par>
                                <p:cTn id="39" presetID="23" presetClass="entr" presetSubtype="16" fill="hold" grpId="0" nodeType="afterEffect">
                                  <p:stCondLst>
                                    <p:cond delay="0"/>
                                  </p:stCondLst>
                                  <p:childTnLst>
                                    <p:set>
                                      <p:cBhvr>
                                        <p:cTn id="40" dur="1" fill="hold">
                                          <p:stCondLst>
                                            <p:cond delay="0"/>
                                          </p:stCondLst>
                                        </p:cTn>
                                        <p:tgtEl>
                                          <p:spTgt spid="242705"/>
                                        </p:tgtEl>
                                        <p:attrNameLst>
                                          <p:attrName>style.visibility</p:attrName>
                                        </p:attrNameLst>
                                      </p:cBhvr>
                                      <p:to>
                                        <p:strVal val="visible"/>
                                      </p:to>
                                    </p:set>
                                    <p:anim calcmode="lin" valueType="num">
                                      <p:cBhvr>
                                        <p:cTn id="41" dur="500" fill="hold"/>
                                        <p:tgtEl>
                                          <p:spTgt spid="242705"/>
                                        </p:tgtEl>
                                        <p:attrNameLst>
                                          <p:attrName>ppt_w</p:attrName>
                                        </p:attrNameLst>
                                      </p:cBhvr>
                                      <p:tavLst>
                                        <p:tav tm="0">
                                          <p:val>
                                            <p:fltVal val="0"/>
                                          </p:val>
                                        </p:tav>
                                        <p:tav tm="100000">
                                          <p:val>
                                            <p:strVal val="#ppt_w"/>
                                          </p:val>
                                        </p:tav>
                                      </p:tavLst>
                                    </p:anim>
                                    <p:anim calcmode="lin" valueType="num">
                                      <p:cBhvr>
                                        <p:cTn id="42" dur="500" fill="hold"/>
                                        <p:tgtEl>
                                          <p:spTgt spid="242705"/>
                                        </p:tgtEl>
                                        <p:attrNameLst>
                                          <p:attrName>ppt_h</p:attrName>
                                        </p:attrNameLst>
                                      </p:cBhvr>
                                      <p:tavLst>
                                        <p:tav tm="0">
                                          <p:val>
                                            <p:fltVal val="0"/>
                                          </p:val>
                                        </p:tav>
                                        <p:tav tm="100000">
                                          <p:val>
                                            <p:strVal val="#ppt_h"/>
                                          </p:val>
                                        </p:tav>
                                      </p:tavLst>
                                    </p:anim>
                                  </p:childTnLst>
                                </p:cTn>
                              </p:par>
                            </p:childTnLst>
                          </p:cTn>
                        </p:par>
                        <p:par>
                          <p:cTn id="43" fill="hold" nodeType="afterGroup">
                            <p:stCondLst>
                              <p:cond delay="4000"/>
                            </p:stCondLst>
                            <p:childTnLst>
                              <p:par>
                                <p:cTn id="44" presetID="3" presetClass="entr" presetSubtype="10" fill="hold" grpId="0" nodeType="afterEffect">
                                  <p:stCondLst>
                                    <p:cond delay="0"/>
                                  </p:stCondLst>
                                  <p:childTnLst>
                                    <p:set>
                                      <p:cBhvr>
                                        <p:cTn id="45" dur="1" fill="hold">
                                          <p:stCondLst>
                                            <p:cond delay="0"/>
                                          </p:stCondLst>
                                        </p:cTn>
                                        <p:tgtEl>
                                          <p:spTgt spid="242713"/>
                                        </p:tgtEl>
                                        <p:attrNameLst>
                                          <p:attrName>style.visibility</p:attrName>
                                        </p:attrNameLst>
                                      </p:cBhvr>
                                      <p:to>
                                        <p:strVal val="visible"/>
                                      </p:to>
                                    </p:set>
                                    <p:animEffect transition="in" filter="blinds(horizontal)">
                                      <p:cBhvr>
                                        <p:cTn id="46" dur="500"/>
                                        <p:tgtEl>
                                          <p:spTgt spid="242713"/>
                                        </p:tgtEl>
                                      </p:cBhvr>
                                    </p:animEffect>
                                  </p:childTnLst>
                                </p:cTn>
                              </p:par>
                            </p:childTnLst>
                          </p:cTn>
                        </p:par>
                        <p:par>
                          <p:cTn id="47" fill="hold" nodeType="afterGroup">
                            <p:stCondLst>
                              <p:cond delay="4500"/>
                            </p:stCondLst>
                            <p:childTnLst>
                              <p:par>
                                <p:cTn id="48" presetID="23" presetClass="entr" presetSubtype="16" fill="hold" grpId="0" nodeType="afterEffect">
                                  <p:stCondLst>
                                    <p:cond delay="0"/>
                                  </p:stCondLst>
                                  <p:childTnLst>
                                    <p:set>
                                      <p:cBhvr>
                                        <p:cTn id="49" dur="1" fill="hold">
                                          <p:stCondLst>
                                            <p:cond delay="0"/>
                                          </p:stCondLst>
                                        </p:cTn>
                                        <p:tgtEl>
                                          <p:spTgt spid="242714"/>
                                        </p:tgtEl>
                                        <p:attrNameLst>
                                          <p:attrName>style.visibility</p:attrName>
                                        </p:attrNameLst>
                                      </p:cBhvr>
                                      <p:to>
                                        <p:strVal val="visible"/>
                                      </p:to>
                                    </p:set>
                                    <p:anim calcmode="lin" valueType="num">
                                      <p:cBhvr>
                                        <p:cTn id="50" dur="500" fill="hold"/>
                                        <p:tgtEl>
                                          <p:spTgt spid="242714"/>
                                        </p:tgtEl>
                                        <p:attrNameLst>
                                          <p:attrName>ppt_w</p:attrName>
                                        </p:attrNameLst>
                                      </p:cBhvr>
                                      <p:tavLst>
                                        <p:tav tm="0">
                                          <p:val>
                                            <p:fltVal val="0"/>
                                          </p:val>
                                        </p:tav>
                                        <p:tav tm="100000">
                                          <p:val>
                                            <p:strVal val="#ppt_w"/>
                                          </p:val>
                                        </p:tav>
                                      </p:tavLst>
                                    </p:anim>
                                    <p:anim calcmode="lin" valueType="num">
                                      <p:cBhvr>
                                        <p:cTn id="51" dur="500" fill="hold"/>
                                        <p:tgtEl>
                                          <p:spTgt spid="242714"/>
                                        </p:tgtEl>
                                        <p:attrNameLst>
                                          <p:attrName>ppt_h</p:attrName>
                                        </p:attrNameLst>
                                      </p:cBhvr>
                                      <p:tavLst>
                                        <p:tav tm="0">
                                          <p:val>
                                            <p:fltVal val="0"/>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8" presetClass="entr" presetSubtype="0" accel="50000" fill="hold" grpId="0" nodeType="clickEffect">
                                  <p:stCondLst>
                                    <p:cond delay="0"/>
                                  </p:stCondLst>
                                  <p:childTnLst>
                                    <p:set>
                                      <p:cBhvr>
                                        <p:cTn id="55" dur="1" fill="hold">
                                          <p:stCondLst>
                                            <p:cond delay="0"/>
                                          </p:stCondLst>
                                        </p:cTn>
                                        <p:tgtEl>
                                          <p:spTgt spid="242710"/>
                                        </p:tgtEl>
                                        <p:attrNameLst>
                                          <p:attrName>style.visibility</p:attrName>
                                        </p:attrNameLst>
                                      </p:cBhvr>
                                      <p:to>
                                        <p:strVal val="visible"/>
                                      </p:to>
                                    </p:set>
                                    <p:anim calcmode="lin" valueType="num">
                                      <p:cBhvr>
                                        <p:cTn id="56" dur="1000" fill="hold"/>
                                        <p:tgtEl>
                                          <p:spTgt spid="2427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7" dur="1000" fill="hold"/>
                                        <p:tgtEl>
                                          <p:spTgt spid="242710"/>
                                        </p:tgtEl>
                                        <p:attrNameLst>
                                          <p:attrName>ppt_x</p:attrName>
                                        </p:attrNameLst>
                                      </p:cBhvr>
                                      <p:tavLst>
                                        <p:tav tm="0">
                                          <p:val>
                                            <p:fltVal val="-1"/>
                                          </p:val>
                                        </p:tav>
                                        <p:tav tm="50000">
                                          <p:val>
                                            <p:fltVal val="0.95"/>
                                          </p:val>
                                        </p:tav>
                                        <p:tav tm="100000">
                                          <p:val>
                                            <p:strVal val="#ppt_x"/>
                                          </p:val>
                                        </p:tav>
                                      </p:tavLst>
                                    </p:anim>
                                    <p:anim calcmode="lin" valueType="num">
                                      <p:cBhvr>
                                        <p:cTn id="58" dur="1000" fill="hold"/>
                                        <p:tgtEl>
                                          <p:spTgt spid="242710"/>
                                        </p:tgtEl>
                                        <p:attrNameLst>
                                          <p:attrName>ppt_y</p:attrName>
                                        </p:attrNameLst>
                                      </p:cBhvr>
                                      <p:tavLst>
                                        <p:tav tm="0">
                                          <p:val>
                                            <p:strVal val="#ppt_y"/>
                                          </p:val>
                                        </p:tav>
                                        <p:tav tm="100000">
                                          <p:val>
                                            <p:strVal val="#ppt_y"/>
                                          </p:val>
                                        </p:tav>
                                      </p:tavLst>
                                    </p:anim>
                                    <p:animEffect transition="in" filter="fade">
                                      <p:cBhvr>
                                        <p:cTn id="59" dur="1000"/>
                                        <p:tgtEl>
                                          <p:spTgt spid="242710"/>
                                        </p:tgtEl>
                                      </p:cBhvr>
                                    </p:animEffect>
                                  </p:childTnLst>
                                </p:cTn>
                              </p:par>
                            </p:childTnLst>
                          </p:cTn>
                        </p:par>
                        <p:par>
                          <p:cTn id="60" fill="hold" nodeType="afterGroup">
                            <p:stCondLst>
                              <p:cond delay="1000"/>
                            </p:stCondLst>
                            <p:childTnLst>
                              <p:par>
                                <p:cTn id="61" presetID="53" presetClass="entr" presetSubtype="0" fill="hold" grpId="0" nodeType="afterEffect">
                                  <p:stCondLst>
                                    <p:cond delay="0"/>
                                  </p:stCondLst>
                                  <p:childTnLst>
                                    <p:set>
                                      <p:cBhvr>
                                        <p:cTn id="62" dur="1" fill="hold">
                                          <p:stCondLst>
                                            <p:cond delay="0"/>
                                          </p:stCondLst>
                                        </p:cTn>
                                        <p:tgtEl>
                                          <p:spTgt spid="242711"/>
                                        </p:tgtEl>
                                        <p:attrNameLst>
                                          <p:attrName>style.visibility</p:attrName>
                                        </p:attrNameLst>
                                      </p:cBhvr>
                                      <p:to>
                                        <p:strVal val="visible"/>
                                      </p:to>
                                    </p:set>
                                    <p:anim calcmode="lin" valueType="num">
                                      <p:cBhvr>
                                        <p:cTn id="63" dur="500" fill="hold"/>
                                        <p:tgtEl>
                                          <p:spTgt spid="242711"/>
                                        </p:tgtEl>
                                        <p:attrNameLst>
                                          <p:attrName>ppt_w</p:attrName>
                                        </p:attrNameLst>
                                      </p:cBhvr>
                                      <p:tavLst>
                                        <p:tav tm="0">
                                          <p:val>
                                            <p:fltVal val="0"/>
                                          </p:val>
                                        </p:tav>
                                        <p:tav tm="100000">
                                          <p:val>
                                            <p:strVal val="#ppt_w"/>
                                          </p:val>
                                        </p:tav>
                                      </p:tavLst>
                                    </p:anim>
                                    <p:anim calcmode="lin" valueType="num">
                                      <p:cBhvr>
                                        <p:cTn id="64" dur="500" fill="hold"/>
                                        <p:tgtEl>
                                          <p:spTgt spid="242711"/>
                                        </p:tgtEl>
                                        <p:attrNameLst>
                                          <p:attrName>ppt_h</p:attrName>
                                        </p:attrNameLst>
                                      </p:cBhvr>
                                      <p:tavLst>
                                        <p:tav tm="0">
                                          <p:val>
                                            <p:fltVal val="0"/>
                                          </p:val>
                                        </p:tav>
                                        <p:tav tm="100000">
                                          <p:val>
                                            <p:strVal val="#ppt_h"/>
                                          </p:val>
                                        </p:tav>
                                      </p:tavLst>
                                    </p:anim>
                                    <p:animEffect transition="in" filter="fade">
                                      <p:cBhvr>
                                        <p:cTn id="65" dur="500"/>
                                        <p:tgtEl>
                                          <p:spTgt spid="24271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3" presetClass="entr" presetSubtype="16" fill="hold" grpId="0" nodeType="clickEffect">
                                  <p:stCondLst>
                                    <p:cond delay="0"/>
                                  </p:stCondLst>
                                  <p:childTnLst>
                                    <p:set>
                                      <p:cBhvr>
                                        <p:cTn id="69" dur="1" fill="hold">
                                          <p:stCondLst>
                                            <p:cond delay="0"/>
                                          </p:stCondLst>
                                        </p:cTn>
                                        <p:tgtEl>
                                          <p:spTgt spid="242712"/>
                                        </p:tgtEl>
                                        <p:attrNameLst>
                                          <p:attrName>style.visibility</p:attrName>
                                        </p:attrNameLst>
                                      </p:cBhvr>
                                      <p:to>
                                        <p:strVal val="visible"/>
                                      </p:to>
                                    </p:set>
                                    <p:anim calcmode="lin" valueType="num">
                                      <p:cBhvr>
                                        <p:cTn id="70" dur="500" fill="hold"/>
                                        <p:tgtEl>
                                          <p:spTgt spid="242712"/>
                                        </p:tgtEl>
                                        <p:attrNameLst>
                                          <p:attrName>ppt_w</p:attrName>
                                        </p:attrNameLst>
                                      </p:cBhvr>
                                      <p:tavLst>
                                        <p:tav tm="0">
                                          <p:val>
                                            <p:fltVal val="0"/>
                                          </p:val>
                                        </p:tav>
                                        <p:tav tm="100000">
                                          <p:val>
                                            <p:strVal val="#ppt_w"/>
                                          </p:val>
                                        </p:tav>
                                      </p:tavLst>
                                    </p:anim>
                                    <p:anim calcmode="lin" valueType="num">
                                      <p:cBhvr>
                                        <p:cTn id="71" dur="500" fill="hold"/>
                                        <p:tgtEl>
                                          <p:spTgt spid="242712"/>
                                        </p:tgtEl>
                                        <p:attrNameLst>
                                          <p:attrName>ppt_h</p:attrName>
                                        </p:attrNameLst>
                                      </p:cBhvr>
                                      <p:tavLst>
                                        <p:tav tm="0">
                                          <p:val>
                                            <p:fltVal val="0"/>
                                          </p:val>
                                        </p:tav>
                                        <p:tav tm="100000">
                                          <p:val>
                                            <p:strVal val="#ppt_h"/>
                                          </p:val>
                                        </p:tav>
                                      </p:tavLst>
                                    </p:anim>
                                  </p:childTnLst>
                                </p:cTn>
                              </p:par>
                            </p:childTnLst>
                          </p:cTn>
                        </p:par>
                        <p:par>
                          <p:cTn id="72" fill="hold" nodeType="afterGroup">
                            <p:stCondLst>
                              <p:cond delay="500"/>
                            </p:stCondLst>
                            <p:childTnLst>
                              <p:par>
                                <p:cTn id="73" presetID="0" presetClass="path" presetSubtype="0" accel="50000" decel="50000" fill="hold" grpId="1" nodeType="afterEffect">
                                  <p:stCondLst>
                                    <p:cond delay="0"/>
                                  </p:stCondLst>
                                  <p:childTnLst>
                                    <p:animMotion origin="layout" path="M -3.88889E-6 2.46914E-6 L -0.07864 -0.07871 " pathEditMode="relative" rAng="0" ptsTypes="AA">
                                      <p:cBhvr>
                                        <p:cTn id="74" dur="2000" fill="hold"/>
                                        <p:tgtEl>
                                          <p:spTgt spid="242712"/>
                                        </p:tgtEl>
                                        <p:attrNameLst>
                                          <p:attrName>ppt_x</p:attrName>
                                          <p:attrName>ppt_y</p:attrName>
                                        </p:attrNameLst>
                                      </p:cBhvr>
                                      <p:rCtr x="-3941" y="-3951"/>
                                    </p:animMotion>
                                  </p:childTnLst>
                                </p:cTn>
                              </p:par>
                            </p:childTnLst>
                          </p:cTn>
                        </p:par>
                        <p:par>
                          <p:cTn id="75" fill="hold" nodeType="afterGroup">
                            <p:stCondLst>
                              <p:cond delay="2500"/>
                            </p:stCondLst>
                            <p:childTnLst>
                              <p:par>
                                <p:cTn id="76" presetID="23" presetClass="entr" presetSubtype="16" fill="hold" grpId="0" nodeType="afterEffect">
                                  <p:stCondLst>
                                    <p:cond delay="0"/>
                                  </p:stCondLst>
                                  <p:childTnLst>
                                    <p:set>
                                      <p:cBhvr>
                                        <p:cTn id="77" dur="1" fill="hold">
                                          <p:stCondLst>
                                            <p:cond delay="0"/>
                                          </p:stCondLst>
                                        </p:cTn>
                                        <p:tgtEl>
                                          <p:spTgt spid="242695"/>
                                        </p:tgtEl>
                                        <p:attrNameLst>
                                          <p:attrName>style.visibility</p:attrName>
                                        </p:attrNameLst>
                                      </p:cBhvr>
                                      <p:to>
                                        <p:strVal val="visible"/>
                                      </p:to>
                                    </p:set>
                                    <p:anim calcmode="lin" valueType="num">
                                      <p:cBhvr>
                                        <p:cTn id="78" dur="500" fill="hold"/>
                                        <p:tgtEl>
                                          <p:spTgt spid="242695"/>
                                        </p:tgtEl>
                                        <p:attrNameLst>
                                          <p:attrName>ppt_w</p:attrName>
                                        </p:attrNameLst>
                                      </p:cBhvr>
                                      <p:tavLst>
                                        <p:tav tm="0">
                                          <p:val>
                                            <p:fltVal val="0"/>
                                          </p:val>
                                        </p:tav>
                                        <p:tav tm="100000">
                                          <p:val>
                                            <p:strVal val="#ppt_w"/>
                                          </p:val>
                                        </p:tav>
                                      </p:tavLst>
                                    </p:anim>
                                    <p:anim calcmode="lin" valueType="num">
                                      <p:cBhvr>
                                        <p:cTn id="79" dur="500" fill="hold"/>
                                        <p:tgtEl>
                                          <p:spTgt spid="242695"/>
                                        </p:tgtEl>
                                        <p:attrNameLst>
                                          <p:attrName>ppt_h</p:attrName>
                                        </p:attrNameLst>
                                      </p:cBhvr>
                                      <p:tavLst>
                                        <p:tav tm="0">
                                          <p:val>
                                            <p:fltVal val="0"/>
                                          </p:val>
                                        </p:tav>
                                        <p:tav tm="100000">
                                          <p:val>
                                            <p:strVal val="#ppt_h"/>
                                          </p:val>
                                        </p:tav>
                                      </p:tavLst>
                                    </p:anim>
                                  </p:childTnLst>
                                </p:cTn>
                              </p:par>
                            </p:childTnLst>
                          </p:cTn>
                        </p:par>
                        <p:par>
                          <p:cTn id="80" fill="hold" nodeType="afterGroup">
                            <p:stCondLst>
                              <p:cond delay="3000"/>
                            </p:stCondLst>
                            <p:childTnLst>
                              <p:par>
                                <p:cTn id="81" presetID="17" presetClass="entr" presetSubtype="10" fill="hold" grpId="0" nodeType="afterEffect">
                                  <p:stCondLst>
                                    <p:cond delay="0"/>
                                  </p:stCondLst>
                                  <p:childTnLst>
                                    <p:set>
                                      <p:cBhvr>
                                        <p:cTn id="82" dur="1" fill="hold">
                                          <p:stCondLst>
                                            <p:cond delay="0"/>
                                          </p:stCondLst>
                                        </p:cTn>
                                        <p:tgtEl>
                                          <p:spTgt spid="242700"/>
                                        </p:tgtEl>
                                        <p:attrNameLst>
                                          <p:attrName>style.visibility</p:attrName>
                                        </p:attrNameLst>
                                      </p:cBhvr>
                                      <p:to>
                                        <p:strVal val="visible"/>
                                      </p:to>
                                    </p:set>
                                    <p:anim calcmode="lin" valueType="num">
                                      <p:cBhvr>
                                        <p:cTn id="83" dur="500" fill="hold"/>
                                        <p:tgtEl>
                                          <p:spTgt spid="242700"/>
                                        </p:tgtEl>
                                        <p:attrNameLst>
                                          <p:attrName>ppt_w</p:attrName>
                                        </p:attrNameLst>
                                      </p:cBhvr>
                                      <p:tavLst>
                                        <p:tav tm="0">
                                          <p:val>
                                            <p:fltVal val="0"/>
                                          </p:val>
                                        </p:tav>
                                        <p:tav tm="100000">
                                          <p:val>
                                            <p:strVal val="#ppt_w"/>
                                          </p:val>
                                        </p:tav>
                                      </p:tavLst>
                                    </p:anim>
                                    <p:anim calcmode="lin" valueType="num">
                                      <p:cBhvr>
                                        <p:cTn id="84" dur="500" fill="hold"/>
                                        <p:tgtEl>
                                          <p:spTgt spid="242700"/>
                                        </p:tgtEl>
                                        <p:attrNameLst>
                                          <p:attrName>ppt_h</p:attrName>
                                        </p:attrNameLst>
                                      </p:cBhvr>
                                      <p:tavLst>
                                        <p:tav tm="0">
                                          <p:val>
                                            <p:strVal val="#ppt_h"/>
                                          </p:val>
                                        </p:tav>
                                        <p:tav tm="100000">
                                          <p:val>
                                            <p:strVal val="#ppt_h"/>
                                          </p:val>
                                        </p:tav>
                                      </p:tavLst>
                                    </p:anim>
                                  </p:childTnLst>
                                </p:cTn>
                              </p:par>
                            </p:childTnLst>
                          </p:cTn>
                        </p:par>
                        <p:par>
                          <p:cTn id="85" fill="hold" nodeType="afterGroup">
                            <p:stCondLst>
                              <p:cond delay="3500"/>
                            </p:stCondLst>
                            <p:childTnLst>
                              <p:par>
                                <p:cTn id="86" presetID="17" presetClass="entr" presetSubtype="10" fill="hold" grpId="0" nodeType="afterEffect">
                                  <p:stCondLst>
                                    <p:cond delay="0"/>
                                  </p:stCondLst>
                                  <p:childTnLst>
                                    <p:set>
                                      <p:cBhvr>
                                        <p:cTn id="87" dur="1" fill="hold">
                                          <p:stCondLst>
                                            <p:cond delay="0"/>
                                          </p:stCondLst>
                                        </p:cTn>
                                        <p:tgtEl>
                                          <p:spTgt spid="242701"/>
                                        </p:tgtEl>
                                        <p:attrNameLst>
                                          <p:attrName>style.visibility</p:attrName>
                                        </p:attrNameLst>
                                      </p:cBhvr>
                                      <p:to>
                                        <p:strVal val="visible"/>
                                      </p:to>
                                    </p:set>
                                    <p:anim calcmode="lin" valueType="num">
                                      <p:cBhvr>
                                        <p:cTn id="88" dur="500" fill="hold"/>
                                        <p:tgtEl>
                                          <p:spTgt spid="242701"/>
                                        </p:tgtEl>
                                        <p:attrNameLst>
                                          <p:attrName>ppt_w</p:attrName>
                                        </p:attrNameLst>
                                      </p:cBhvr>
                                      <p:tavLst>
                                        <p:tav tm="0">
                                          <p:val>
                                            <p:fltVal val="0"/>
                                          </p:val>
                                        </p:tav>
                                        <p:tav tm="100000">
                                          <p:val>
                                            <p:strVal val="#ppt_w"/>
                                          </p:val>
                                        </p:tav>
                                      </p:tavLst>
                                    </p:anim>
                                    <p:anim calcmode="lin" valueType="num">
                                      <p:cBhvr>
                                        <p:cTn id="89" dur="500" fill="hold"/>
                                        <p:tgtEl>
                                          <p:spTgt spid="242701"/>
                                        </p:tgtEl>
                                        <p:attrNameLst>
                                          <p:attrName>ppt_h</p:attrName>
                                        </p:attrNameLst>
                                      </p:cBhvr>
                                      <p:tavLst>
                                        <p:tav tm="0">
                                          <p:val>
                                            <p:strVal val="#ppt_h"/>
                                          </p:val>
                                        </p:tav>
                                        <p:tav tm="100000">
                                          <p:val>
                                            <p:strVal val="#ppt_h"/>
                                          </p:val>
                                        </p:tav>
                                      </p:tavLst>
                                    </p:anim>
                                  </p:childTnLst>
                                </p:cTn>
                              </p:par>
                            </p:childTnLst>
                          </p:cTn>
                        </p:par>
                        <p:par>
                          <p:cTn id="90" fill="hold" nodeType="afterGroup">
                            <p:stCondLst>
                              <p:cond delay="4000"/>
                            </p:stCondLst>
                            <p:childTnLst>
                              <p:par>
                                <p:cTn id="91" presetID="23" presetClass="entr" presetSubtype="16" fill="hold" grpId="0" nodeType="afterEffect">
                                  <p:stCondLst>
                                    <p:cond delay="0"/>
                                  </p:stCondLst>
                                  <p:childTnLst>
                                    <p:set>
                                      <p:cBhvr>
                                        <p:cTn id="92" dur="1" fill="hold">
                                          <p:stCondLst>
                                            <p:cond delay="0"/>
                                          </p:stCondLst>
                                        </p:cTn>
                                        <p:tgtEl>
                                          <p:spTgt spid="242697"/>
                                        </p:tgtEl>
                                        <p:attrNameLst>
                                          <p:attrName>style.visibility</p:attrName>
                                        </p:attrNameLst>
                                      </p:cBhvr>
                                      <p:to>
                                        <p:strVal val="visible"/>
                                      </p:to>
                                    </p:set>
                                    <p:anim calcmode="lin" valueType="num">
                                      <p:cBhvr>
                                        <p:cTn id="93" dur="500" fill="hold"/>
                                        <p:tgtEl>
                                          <p:spTgt spid="242697"/>
                                        </p:tgtEl>
                                        <p:attrNameLst>
                                          <p:attrName>ppt_w</p:attrName>
                                        </p:attrNameLst>
                                      </p:cBhvr>
                                      <p:tavLst>
                                        <p:tav tm="0">
                                          <p:val>
                                            <p:fltVal val="0"/>
                                          </p:val>
                                        </p:tav>
                                        <p:tav tm="100000">
                                          <p:val>
                                            <p:strVal val="#ppt_w"/>
                                          </p:val>
                                        </p:tav>
                                      </p:tavLst>
                                    </p:anim>
                                    <p:anim calcmode="lin" valueType="num">
                                      <p:cBhvr>
                                        <p:cTn id="94" dur="500" fill="hold"/>
                                        <p:tgtEl>
                                          <p:spTgt spid="242697"/>
                                        </p:tgtEl>
                                        <p:attrNameLst>
                                          <p:attrName>ppt_h</p:attrName>
                                        </p:attrNameLst>
                                      </p:cBhvr>
                                      <p:tavLst>
                                        <p:tav tm="0">
                                          <p:val>
                                            <p:fltVal val="0"/>
                                          </p:val>
                                        </p:tav>
                                        <p:tav tm="100000">
                                          <p:val>
                                            <p:strVal val="#ppt_h"/>
                                          </p:val>
                                        </p:tav>
                                      </p:tavLst>
                                    </p:anim>
                                  </p:childTnLst>
                                </p:cTn>
                              </p:par>
                            </p:childTnLst>
                          </p:cTn>
                        </p:par>
                        <p:par>
                          <p:cTn id="95" fill="hold" nodeType="afterGroup">
                            <p:stCondLst>
                              <p:cond delay="4500"/>
                            </p:stCondLst>
                            <p:childTnLst>
                              <p:par>
                                <p:cTn id="96" presetID="23" presetClass="entr" presetSubtype="16" fill="hold" grpId="0" nodeType="afterEffect">
                                  <p:stCondLst>
                                    <p:cond delay="0"/>
                                  </p:stCondLst>
                                  <p:childTnLst>
                                    <p:set>
                                      <p:cBhvr>
                                        <p:cTn id="97" dur="1" fill="hold">
                                          <p:stCondLst>
                                            <p:cond delay="0"/>
                                          </p:stCondLst>
                                        </p:cTn>
                                        <p:tgtEl>
                                          <p:spTgt spid="242703"/>
                                        </p:tgtEl>
                                        <p:attrNameLst>
                                          <p:attrName>style.visibility</p:attrName>
                                        </p:attrNameLst>
                                      </p:cBhvr>
                                      <p:to>
                                        <p:strVal val="visible"/>
                                      </p:to>
                                    </p:set>
                                    <p:anim calcmode="lin" valueType="num">
                                      <p:cBhvr>
                                        <p:cTn id="98" dur="500" fill="hold"/>
                                        <p:tgtEl>
                                          <p:spTgt spid="242703"/>
                                        </p:tgtEl>
                                        <p:attrNameLst>
                                          <p:attrName>ppt_w</p:attrName>
                                        </p:attrNameLst>
                                      </p:cBhvr>
                                      <p:tavLst>
                                        <p:tav tm="0">
                                          <p:val>
                                            <p:fltVal val="0"/>
                                          </p:val>
                                        </p:tav>
                                        <p:tav tm="100000">
                                          <p:val>
                                            <p:strVal val="#ppt_w"/>
                                          </p:val>
                                        </p:tav>
                                      </p:tavLst>
                                    </p:anim>
                                    <p:anim calcmode="lin" valueType="num">
                                      <p:cBhvr>
                                        <p:cTn id="99" dur="500" fill="hold"/>
                                        <p:tgtEl>
                                          <p:spTgt spid="242703"/>
                                        </p:tgtEl>
                                        <p:attrNameLst>
                                          <p:attrName>ppt_h</p:attrName>
                                        </p:attrNameLst>
                                      </p:cBhvr>
                                      <p:tavLst>
                                        <p:tav tm="0">
                                          <p:val>
                                            <p:fltVal val="0"/>
                                          </p:val>
                                        </p:tav>
                                        <p:tav tm="100000">
                                          <p:val>
                                            <p:strVal val="#ppt_h"/>
                                          </p:val>
                                        </p:tav>
                                      </p:tavLst>
                                    </p:anim>
                                  </p:childTnLst>
                                </p:cTn>
                              </p:par>
                            </p:childTnLst>
                          </p:cTn>
                        </p:par>
                        <p:par>
                          <p:cTn id="100" fill="hold" nodeType="afterGroup">
                            <p:stCondLst>
                              <p:cond delay="5000"/>
                            </p:stCondLst>
                            <p:childTnLst>
                              <p:par>
                                <p:cTn id="101" presetID="2" presetClass="entr" presetSubtype="4" fill="hold" grpId="0" nodeType="afterEffect">
                                  <p:stCondLst>
                                    <p:cond delay="0"/>
                                  </p:stCondLst>
                                  <p:childTnLst>
                                    <p:set>
                                      <p:cBhvr>
                                        <p:cTn id="102" dur="1" fill="hold">
                                          <p:stCondLst>
                                            <p:cond delay="0"/>
                                          </p:stCondLst>
                                        </p:cTn>
                                        <p:tgtEl>
                                          <p:spTgt spid="242719"/>
                                        </p:tgtEl>
                                        <p:attrNameLst>
                                          <p:attrName>style.visibility</p:attrName>
                                        </p:attrNameLst>
                                      </p:cBhvr>
                                      <p:to>
                                        <p:strVal val="visible"/>
                                      </p:to>
                                    </p:set>
                                    <p:anim calcmode="lin" valueType="num">
                                      <p:cBhvr additive="base">
                                        <p:cTn id="103" dur="500" fill="hold"/>
                                        <p:tgtEl>
                                          <p:spTgt spid="242719"/>
                                        </p:tgtEl>
                                        <p:attrNameLst>
                                          <p:attrName>ppt_x</p:attrName>
                                        </p:attrNameLst>
                                      </p:cBhvr>
                                      <p:tavLst>
                                        <p:tav tm="0">
                                          <p:val>
                                            <p:strVal val="#ppt_x"/>
                                          </p:val>
                                        </p:tav>
                                        <p:tav tm="100000">
                                          <p:val>
                                            <p:strVal val="#ppt_x"/>
                                          </p:val>
                                        </p:tav>
                                      </p:tavLst>
                                    </p:anim>
                                    <p:anim calcmode="lin" valueType="num">
                                      <p:cBhvr additive="base">
                                        <p:cTn id="104" dur="500" fill="hold"/>
                                        <p:tgtEl>
                                          <p:spTgt spid="242719"/>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6" presetClass="entr" presetSubtype="0" fill="hold" grpId="0" nodeType="clickEffect">
                                  <p:stCondLst>
                                    <p:cond delay="0"/>
                                  </p:stCondLst>
                                  <p:childTnLst>
                                    <p:set>
                                      <p:cBhvr>
                                        <p:cTn id="108" dur="1" fill="hold">
                                          <p:stCondLst>
                                            <p:cond delay="0"/>
                                          </p:stCondLst>
                                        </p:cTn>
                                        <p:tgtEl>
                                          <p:spTgt spid="242721"/>
                                        </p:tgtEl>
                                        <p:attrNameLst>
                                          <p:attrName>style.visibility</p:attrName>
                                        </p:attrNameLst>
                                      </p:cBhvr>
                                      <p:to>
                                        <p:strVal val="visible"/>
                                      </p:to>
                                    </p:set>
                                    <p:animEffect transition="in" filter="wipe(down)">
                                      <p:cBhvr>
                                        <p:cTn id="109" dur="580">
                                          <p:stCondLst>
                                            <p:cond delay="0"/>
                                          </p:stCondLst>
                                        </p:cTn>
                                        <p:tgtEl>
                                          <p:spTgt spid="242721"/>
                                        </p:tgtEl>
                                      </p:cBhvr>
                                    </p:animEffect>
                                    <p:anim calcmode="lin" valueType="num">
                                      <p:cBhvr>
                                        <p:cTn id="110" dur="1822" tmFilter="0,0; 0.14,0.36; 0.43,0.73; 0.71,0.91; 1.0,1.0">
                                          <p:stCondLst>
                                            <p:cond delay="0"/>
                                          </p:stCondLst>
                                        </p:cTn>
                                        <p:tgtEl>
                                          <p:spTgt spid="242721"/>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242721"/>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242721"/>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242721"/>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242721"/>
                                        </p:tgtEl>
                                        <p:attrNameLst>
                                          <p:attrName>ppt_y</p:attrName>
                                        </p:attrNameLst>
                                      </p:cBhvr>
                                      <p:tavLst>
                                        <p:tav tm="0" fmla="#ppt_y-sin(pi*$)/81">
                                          <p:val>
                                            <p:fltVal val="0"/>
                                          </p:val>
                                        </p:tav>
                                        <p:tav tm="100000">
                                          <p:val>
                                            <p:fltVal val="1"/>
                                          </p:val>
                                        </p:tav>
                                      </p:tavLst>
                                    </p:anim>
                                    <p:animScale>
                                      <p:cBhvr>
                                        <p:cTn id="115" dur="26">
                                          <p:stCondLst>
                                            <p:cond delay="650"/>
                                          </p:stCondLst>
                                        </p:cTn>
                                        <p:tgtEl>
                                          <p:spTgt spid="242721"/>
                                        </p:tgtEl>
                                      </p:cBhvr>
                                      <p:to x="100000" y="60000"/>
                                    </p:animScale>
                                    <p:animScale>
                                      <p:cBhvr>
                                        <p:cTn id="116" dur="166" decel="50000">
                                          <p:stCondLst>
                                            <p:cond delay="676"/>
                                          </p:stCondLst>
                                        </p:cTn>
                                        <p:tgtEl>
                                          <p:spTgt spid="242721"/>
                                        </p:tgtEl>
                                      </p:cBhvr>
                                      <p:to x="100000" y="100000"/>
                                    </p:animScale>
                                    <p:animScale>
                                      <p:cBhvr>
                                        <p:cTn id="117" dur="26">
                                          <p:stCondLst>
                                            <p:cond delay="1312"/>
                                          </p:stCondLst>
                                        </p:cTn>
                                        <p:tgtEl>
                                          <p:spTgt spid="242721"/>
                                        </p:tgtEl>
                                      </p:cBhvr>
                                      <p:to x="100000" y="80000"/>
                                    </p:animScale>
                                    <p:animScale>
                                      <p:cBhvr>
                                        <p:cTn id="118" dur="166" decel="50000">
                                          <p:stCondLst>
                                            <p:cond delay="1338"/>
                                          </p:stCondLst>
                                        </p:cTn>
                                        <p:tgtEl>
                                          <p:spTgt spid="242721"/>
                                        </p:tgtEl>
                                      </p:cBhvr>
                                      <p:to x="100000" y="100000"/>
                                    </p:animScale>
                                    <p:animScale>
                                      <p:cBhvr>
                                        <p:cTn id="119" dur="26">
                                          <p:stCondLst>
                                            <p:cond delay="1642"/>
                                          </p:stCondLst>
                                        </p:cTn>
                                        <p:tgtEl>
                                          <p:spTgt spid="242721"/>
                                        </p:tgtEl>
                                      </p:cBhvr>
                                      <p:to x="100000" y="90000"/>
                                    </p:animScale>
                                    <p:animScale>
                                      <p:cBhvr>
                                        <p:cTn id="120" dur="166" decel="50000">
                                          <p:stCondLst>
                                            <p:cond delay="1668"/>
                                          </p:stCondLst>
                                        </p:cTn>
                                        <p:tgtEl>
                                          <p:spTgt spid="242721"/>
                                        </p:tgtEl>
                                      </p:cBhvr>
                                      <p:to x="100000" y="100000"/>
                                    </p:animScale>
                                    <p:animScale>
                                      <p:cBhvr>
                                        <p:cTn id="121" dur="26">
                                          <p:stCondLst>
                                            <p:cond delay="1808"/>
                                          </p:stCondLst>
                                        </p:cTn>
                                        <p:tgtEl>
                                          <p:spTgt spid="242721"/>
                                        </p:tgtEl>
                                      </p:cBhvr>
                                      <p:to x="100000" y="95000"/>
                                    </p:animScale>
                                    <p:animScale>
                                      <p:cBhvr>
                                        <p:cTn id="122" dur="166" decel="50000">
                                          <p:stCondLst>
                                            <p:cond delay="1834"/>
                                          </p:stCondLst>
                                        </p:cTn>
                                        <p:tgtEl>
                                          <p:spTgt spid="242721"/>
                                        </p:tgtEl>
                                      </p:cBhvr>
                                      <p:to x="100000" y="100000"/>
                                    </p:animScale>
                                  </p:childTnLst>
                                </p:cTn>
                              </p:par>
                            </p:childTnLst>
                          </p:cTn>
                        </p:par>
                        <p:par>
                          <p:cTn id="123" fill="hold" nodeType="afterGroup">
                            <p:stCondLst>
                              <p:cond delay="2000"/>
                            </p:stCondLst>
                            <p:childTnLst>
                              <p:par>
                                <p:cTn id="124" presetID="53" presetClass="entr" presetSubtype="0" fill="hold" grpId="0" nodeType="afterEffect">
                                  <p:stCondLst>
                                    <p:cond delay="0"/>
                                  </p:stCondLst>
                                  <p:childTnLst>
                                    <p:set>
                                      <p:cBhvr>
                                        <p:cTn id="125" dur="1" fill="hold">
                                          <p:stCondLst>
                                            <p:cond delay="0"/>
                                          </p:stCondLst>
                                        </p:cTn>
                                        <p:tgtEl>
                                          <p:spTgt spid="242722"/>
                                        </p:tgtEl>
                                        <p:attrNameLst>
                                          <p:attrName>style.visibility</p:attrName>
                                        </p:attrNameLst>
                                      </p:cBhvr>
                                      <p:to>
                                        <p:strVal val="visible"/>
                                      </p:to>
                                    </p:set>
                                    <p:anim calcmode="lin" valueType="num">
                                      <p:cBhvr>
                                        <p:cTn id="126" dur="500" fill="hold"/>
                                        <p:tgtEl>
                                          <p:spTgt spid="242722"/>
                                        </p:tgtEl>
                                        <p:attrNameLst>
                                          <p:attrName>ppt_w</p:attrName>
                                        </p:attrNameLst>
                                      </p:cBhvr>
                                      <p:tavLst>
                                        <p:tav tm="0">
                                          <p:val>
                                            <p:fltVal val="0"/>
                                          </p:val>
                                        </p:tav>
                                        <p:tav tm="100000">
                                          <p:val>
                                            <p:strVal val="#ppt_w"/>
                                          </p:val>
                                        </p:tav>
                                      </p:tavLst>
                                    </p:anim>
                                    <p:anim calcmode="lin" valueType="num">
                                      <p:cBhvr>
                                        <p:cTn id="127" dur="500" fill="hold"/>
                                        <p:tgtEl>
                                          <p:spTgt spid="242722"/>
                                        </p:tgtEl>
                                        <p:attrNameLst>
                                          <p:attrName>ppt_h</p:attrName>
                                        </p:attrNameLst>
                                      </p:cBhvr>
                                      <p:tavLst>
                                        <p:tav tm="0">
                                          <p:val>
                                            <p:fltVal val="0"/>
                                          </p:val>
                                        </p:tav>
                                        <p:tav tm="100000">
                                          <p:val>
                                            <p:strVal val="#ppt_h"/>
                                          </p:val>
                                        </p:tav>
                                      </p:tavLst>
                                    </p:anim>
                                    <p:animEffect transition="in" filter="fade">
                                      <p:cBhvr>
                                        <p:cTn id="128" dur="500"/>
                                        <p:tgtEl>
                                          <p:spTgt spid="242722"/>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3" presetClass="entr" presetSubtype="16" fill="hold" grpId="0" nodeType="clickEffect">
                                  <p:stCondLst>
                                    <p:cond delay="0"/>
                                  </p:stCondLst>
                                  <p:childTnLst>
                                    <p:set>
                                      <p:cBhvr>
                                        <p:cTn id="132" dur="1" fill="hold">
                                          <p:stCondLst>
                                            <p:cond delay="0"/>
                                          </p:stCondLst>
                                        </p:cTn>
                                        <p:tgtEl>
                                          <p:spTgt spid="242715"/>
                                        </p:tgtEl>
                                        <p:attrNameLst>
                                          <p:attrName>style.visibility</p:attrName>
                                        </p:attrNameLst>
                                      </p:cBhvr>
                                      <p:to>
                                        <p:strVal val="visible"/>
                                      </p:to>
                                    </p:set>
                                    <p:anim calcmode="lin" valueType="num">
                                      <p:cBhvr>
                                        <p:cTn id="133" dur="500" fill="hold"/>
                                        <p:tgtEl>
                                          <p:spTgt spid="242715"/>
                                        </p:tgtEl>
                                        <p:attrNameLst>
                                          <p:attrName>ppt_w</p:attrName>
                                        </p:attrNameLst>
                                      </p:cBhvr>
                                      <p:tavLst>
                                        <p:tav tm="0">
                                          <p:val>
                                            <p:fltVal val="0"/>
                                          </p:val>
                                        </p:tav>
                                        <p:tav tm="100000">
                                          <p:val>
                                            <p:strVal val="#ppt_w"/>
                                          </p:val>
                                        </p:tav>
                                      </p:tavLst>
                                    </p:anim>
                                    <p:anim calcmode="lin" valueType="num">
                                      <p:cBhvr>
                                        <p:cTn id="134" dur="500" fill="hold"/>
                                        <p:tgtEl>
                                          <p:spTgt spid="242715"/>
                                        </p:tgtEl>
                                        <p:attrNameLst>
                                          <p:attrName>ppt_h</p:attrName>
                                        </p:attrNameLst>
                                      </p:cBhvr>
                                      <p:tavLst>
                                        <p:tav tm="0">
                                          <p:val>
                                            <p:fltVal val="0"/>
                                          </p:val>
                                        </p:tav>
                                        <p:tav tm="100000">
                                          <p:val>
                                            <p:strVal val="#ppt_h"/>
                                          </p:val>
                                        </p:tav>
                                      </p:tavLst>
                                    </p:anim>
                                  </p:childTnLst>
                                </p:cTn>
                              </p:par>
                            </p:childTnLst>
                          </p:cTn>
                        </p:par>
                        <p:par>
                          <p:cTn id="135" fill="hold" nodeType="afterGroup">
                            <p:stCondLst>
                              <p:cond delay="500"/>
                            </p:stCondLst>
                            <p:childTnLst>
                              <p:par>
                                <p:cTn id="136" presetID="0" presetClass="path" presetSubtype="0" accel="50000" decel="50000" fill="hold" grpId="1" nodeType="afterEffect">
                                  <p:stCondLst>
                                    <p:cond delay="0"/>
                                  </p:stCondLst>
                                  <p:childTnLst>
                                    <p:animMotion origin="layout" path="M -3.88889E-6 2.46914E-6 L 0.0316 0.03673 " pathEditMode="relative" rAng="0" ptsTypes="AA">
                                      <p:cBhvr>
                                        <p:cTn id="137" dur="2000" fill="hold"/>
                                        <p:tgtEl>
                                          <p:spTgt spid="242715"/>
                                        </p:tgtEl>
                                        <p:attrNameLst>
                                          <p:attrName>ppt_x</p:attrName>
                                          <p:attrName>ppt_y</p:attrName>
                                        </p:attrNameLst>
                                      </p:cBhvr>
                                      <p:rCtr x="1580" y="1821"/>
                                    </p:animMotion>
                                  </p:childTnLst>
                                </p:cTn>
                              </p:par>
                            </p:childTnLst>
                          </p:cTn>
                        </p:par>
                        <p:par>
                          <p:cTn id="138" fill="hold" nodeType="afterGroup">
                            <p:stCondLst>
                              <p:cond delay="2500"/>
                            </p:stCondLst>
                            <p:childTnLst>
                              <p:par>
                                <p:cTn id="139" presetID="23" presetClass="entr" presetSubtype="16" fill="hold" grpId="0" nodeType="afterEffect">
                                  <p:stCondLst>
                                    <p:cond delay="0"/>
                                  </p:stCondLst>
                                  <p:childTnLst>
                                    <p:set>
                                      <p:cBhvr>
                                        <p:cTn id="140" dur="1" fill="hold">
                                          <p:stCondLst>
                                            <p:cond delay="0"/>
                                          </p:stCondLst>
                                        </p:cTn>
                                        <p:tgtEl>
                                          <p:spTgt spid="242723"/>
                                        </p:tgtEl>
                                        <p:attrNameLst>
                                          <p:attrName>style.visibility</p:attrName>
                                        </p:attrNameLst>
                                      </p:cBhvr>
                                      <p:to>
                                        <p:strVal val="visible"/>
                                      </p:to>
                                    </p:set>
                                    <p:anim calcmode="lin" valueType="num">
                                      <p:cBhvr>
                                        <p:cTn id="141" dur="500" fill="hold"/>
                                        <p:tgtEl>
                                          <p:spTgt spid="242723"/>
                                        </p:tgtEl>
                                        <p:attrNameLst>
                                          <p:attrName>ppt_w</p:attrName>
                                        </p:attrNameLst>
                                      </p:cBhvr>
                                      <p:tavLst>
                                        <p:tav tm="0">
                                          <p:val>
                                            <p:fltVal val="0"/>
                                          </p:val>
                                        </p:tav>
                                        <p:tav tm="100000">
                                          <p:val>
                                            <p:strVal val="#ppt_w"/>
                                          </p:val>
                                        </p:tav>
                                      </p:tavLst>
                                    </p:anim>
                                    <p:anim calcmode="lin" valueType="num">
                                      <p:cBhvr>
                                        <p:cTn id="142" dur="500" fill="hold"/>
                                        <p:tgtEl>
                                          <p:spTgt spid="242723"/>
                                        </p:tgtEl>
                                        <p:attrNameLst>
                                          <p:attrName>ppt_h</p:attrName>
                                        </p:attrNameLst>
                                      </p:cBhvr>
                                      <p:tavLst>
                                        <p:tav tm="0">
                                          <p:val>
                                            <p:fltVal val="0"/>
                                          </p:val>
                                        </p:tav>
                                        <p:tav tm="100000">
                                          <p:val>
                                            <p:strVal val="#ppt_h"/>
                                          </p:val>
                                        </p:tav>
                                      </p:tavLst>
                                    </p:anim>
                                  </p:childTnLst>
                                </p:cTn>
                              </p:par>
                            </p:childTnLst>
                          </p:cTn>
                        </p:par>
                        <p:par>
                          <p:cTn id="143" fill="hold" nodeType="afterGroup">
                            <p:stCondLst>
                              <p:cond delay="3000"/>
                            </p:stCondLst>
                            <p:childTnLst>
                              <p:par>
                                <p:cTn id="144" presetID="17" presetClass="entr" presetSubtype="10" fill="hold" grpId="0" nodeType="afterEffect">
                                  <p:stCondLst>
                                    <p:cond delay="0"/>
                                  </p:stCondLst>
                                  <p:childTnLst>
                                    <p:set>
                                      <p:cBhvr>
                                        <p:cTn id="145" dur="1" fill="hold">
                                          <p:stCondLst>
                                            <p:cond delay="0"/>
                                          </p:stCondLst>
                                        </p:cTn>
                                        <p:tgtEl>
                                          <p:spTgt spid="242717"/>
                                        </p:tgtEl>
                                        <p:attrNameLst>
                                          <p:attrName>style.visibility</p:attrName>
                                        </p:attrNameLst>
                                      </p:cBhvr>
                                      <p:to>
                                        <p:strVal val="visible"/>
                                      </p:to>
                                    </p:set>
                                    <p:anim calcmode="lin" valueType="num">
                                      <p:cBhvr>
                                        <p:cTn id="146" dur="500" fill="hold"/>
                                        <p:tgtEl>
                                          <p:spTgt spid="242717"/>
                                        </p:tgtEl>
                                        <p:attrNameLst>
                                          <p:attrName>ppt_w</p:attrName>
                                        </p:attrNameLst>
                                      </p:cBhvr>
                                      <p:tavLst>
                                        <p:tav tm="0">
                                          <p:val>
                                            <p:fltVal val="0"/>
                                          </p:val>
                                        </p:tav>
                                        <p:tav tm="100000">
                                          <p:val>
                                            <p:strVal val="#ppt_w"/>
                                          </p:val>
                                        </p:tav>
                                      </p:tavLst>
                                    </p:anim>
                                    <p:anim calcmode="lin" valueType="num">
                                      <p:cBhvr>
                                        <p:cTn id="147" dur="500" fill="hold"/>
                                        <p:tgtEl>
                                          <p:spTgt spid="242717"/>
                                        </p:tgtEl>
                                        <p:attrNameLst>
                                          <p:attrName>ppt_h</p:attrName>
                                        </p:attrNameLst>
                                      </p:cBhvr>
                                      <p:tavLst>
                                        <p:tav tm="0">
                                          <p:val>
                                            <p:strVal val="#ppt_h"/>
                                          </p:val>
                                        </p:tav>
                                        <p:tav tm="100000">
                                          <p:val>
                                            <p:strVal val="#ppt_h"/>
                                          </p:val>
                                        </p:tav>
                                      </p:tavLst>
                                    </p:anim>
                                  </p:childTnLst>
                                </p:cTn>
                              </p:par>
                            </p:childTnLst>
                          </p:cTn>
                        </p:par>
                        <p:par>
                          <p:cTn id="148" fill="hold" nodeType="afterGroup">
                            <p:stCondLst>
                              <p:cond delay="3500"/>
                            </p:stCondLst>
                            <p:childTnLst>
                              <p:par>
                                <p:cTn id="149" presetID="23" presetClass="entr" presetSubtype="16" fill="hold" grpId="0" nodeType="afterEffect">
                                  <p:stCondLst>
                                    <p:cond delay="0"/>
                                  </p:stCondLst>
                                  <p:childTnLst>
                                    <p:set>
                                      <p:cBhvr>
                                        <p:cTn id="150" dur="1" fill="hold">
                                          <p:stCondLst>
                                            <p:cond delay="0"/>
                                          </p:stCondLst>
                                        </p:cTn>
                                        <p:tgtEl>
                                          <p:spTgt spid="242718"/>
                                        </p:tgtEl>
                                        <p:attrNameLst>
                                          <p:attrName>style.visibility</p:attrName>
                                        </p:attrNameLst>
                                      </p:cBhvr>
                                      <p:to>
                                        <p:strVal val="visible"/>
                                      </p:to>
                                    </p:set>
                                    <p:anim calcmode="lin" valueType="num">
                                      <p:cBhvr>
                                        <p:cTn id="151" dur="500" fill="hold"/>
                                        <p:tgtEl>
                                          <p:spTgt spid="242718"/>
                                        </p:tgtEl>
                                        <p:attrNameLst>
                                          <p:attrName>ppt_w</p:attrName>
                                        </p:attrNameLst>
                                      </p:cBhvr>
                                      <p:tavLst>
                                        <p:tav tm="0">
                                          <p:val>
                                            <p:fltVal val="0"/>
                                          </p:val>
                                        </p:tav>
                                        <p:tav tm="100000">
                                          <p:val>
                                            <p:strVal val="#ppt_w"/>
                                          </p:val>
                                        </p:tav>
                                      </p:tavLst>
                                    </p:anim>
                                    <p:anim calcmode="lin" valueType="num">
                                      <p:cBhvr>
                                        <p:cTn id="152" dur="500" fill="hold"/>
                                        <p:tgtEl>
                                          <p:spTgt spid="242718"/>
                                        </p:tgtEl>
                                        <p:attrNameLst>
                                          <p:attrName>ppt_h</p:attrName>
                                        </p:attrNameLst>
                                      </p:cBhvr>
                                      <p:tavLst>
                                        <p:tav tm="0">
                                          <p:val>
                                            <p:fltVal val="0"/>
                                          </p:val>
                                        </p:tav>
                                        <p:tav tm="100000">
                                          <p:val>
                                            <p:strVal val="#ppt_h"/>
                                          </p:val>
                                        </p:tav>
                                      </p:tavLst>
                                    </p:anim>
                                  </p:childTnLst>
                                </p:cTn>
                              </p:par>
                            </p:childTnLst>
                          </p:cTn>
                        </p:par>
                        <p:par>
                          <p:cTn id="153" fill="hold" nodeType="afterGroup">
                            <p:stCondLst>
                              <p:cond delay="4000"/>
                            </p:stCondLst>
                            <p:childTnLst>
                              <p:par>
                                <p:cTn id="154" presetID="2" presetClass="entr" presetSubtype="4" fill="hold" grpId="0" nodeType="afterEffect">
                                  <p:stCondLst>
                                    <p:cond delay="0"/>
                                  </p:stCondLst>
                                  <p:childTnLst>
                                    <p:set>
                                      <p:cBhvr>
                                        <p:cTn id="155" dur="1" fill="hold">
                                          <p:stCondLst>
                                            <p:cond delay="0"/>
                                          </p:stCondLst>
                                        </p:cTn>
                                        <p:tgtEl>
                                          <p:spTgt spid="242720"/>
                                        </p:tgtEl>
                                        <p:attrNameLst>
                                          <p:attrName>style.visibility</p:attrName>
                                        </p:attrNameLst>
                                      </p:cBhvr>
                                      <p:to>
                                        <p:strVal val="visible"/>
                                      </p:to>
                                    </p:set>
                                    <p:anim calcmode="lin" valueType="num">
                                      <p:cBhvr additive="base">
                                        <p:cTn id="156" dur="500" fill="hold"/>
                                        <p:tgtEl>
                                          <p:spTgt spid="242720"/>
                                        </p:tgtEl>
                                        <p:attrNameLst>
                                          <p:attrName>ppt_x</p:attrName>
                                        </p:attrNameLst>
                                      </p:cBhvr>
                                      <p:tavLst>
                                        <p:tav tm="0">
                                          <p:val>
                                            <p:strVal val="#ppt_x"/>
                                          </p:val>
                                        </p:tav>
                                        <p:tav tm="100000">
                                          <p:val>
                                            <p:strVal val="#ppt_x"/>
                                          </p:val>
                                        </p:tav>
                                      </p:tavLst>
                                    </p:anim>
                                    <p:anim calcmode="lin" valueType="num">
                                      <p:cBhvr additive="base">
                                        <p:cTn id="157" dur="500" fill="hold"/>
                                        <p:tgtEl>
                                          <p:spTgt spid="2427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p:bldP spid="242691" grpId="0" animBg="1"/>
      <p:bldP spid="242692" grpId="0" animBg="1"/>
      <p:bldP spid="242693" grpId="0"/>
      <p:bldP spid="242694" grpId="0"/>
      <p:bldP spid="242695" grpId="0"/>
      <p:bldP spid="242697" grpId="0"/>
      <p:bldP spid="242700" grpId="0" animBg="1"/>
      <p:bldP spid="242701" grpId="0" animBg="1"/>
      <p:bldP spid="242703" grpId="0"/>
      <p:bldP spid="242704" grpId="0" animBg="1"/>
      <p:bldP spid="242705" grpId="0"/>
      <p:bldP spid="242710" grpId="0" animBg="1"/>
      <p:bldP spid="242711" grpId="0" animBg="1"/>
      <p:bldP spid="242712" grpId="0" animBg="1"/>
      <p:bldP spid="242712" grpId="1" animBg="1"/>
      <p:bldP spid="242713" grpId="0" animBg="1"/>
      <p:bldP spid="242714" grpId="0"/>
      <p:bldP spid="242715" grpId="0" animBg="1"/>
      <p:bldP spid="242715" grpId="1" animBg="1"/>
      <p:bldP spid="242717" grpId="0" animBg="1"/>
      <p:bldP spid="242718" grpId="0"/>
      <p:bldP spid="242719" grpId="0" animBg="1"/>
      <p:bldP spid="242720" grpId="0" animBg="1"/>
      <p:bldP spid="242721" grpId="0" animBg="1"/>
      <p:bldP spid="242722" grpId="0"/>
      <p:bldP spid="242723"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251519" y="195486"/>
            <a:ext cx="7532787" cy="507703"/>
          </a:xfrm>
        </p:spPr>
        <p:txBody>
          <a:bodyPr/>
          <a:lstStyle/>
          <a:p>
            <a:r>
              <a:rPr lang="cs-CZ" altLang="cs-CZ" sz="2800" b="1" dirty="0"/>
              <a:t>Změny v očekávané míře inflace (růst </a:t>
            </a:r>
            <a:r>
              <a:rPr lang="el-GR" altLang="cs-CZ" sz="2800" b="1" dirty="0"/>
              <a:t>π</a:t>
            </a:r>
            <a:r>
              <a:rPr lang="cs-CZ" altLang="cs-CZ" sz="2800" b="1" baseline="30000" dirty="0"/>
              <a:t>e</a:t>
            </a:r>
            <a:r>
              <a:rPr lang="cs-CZ" altLang="cs-CZ" sz="2800" b="1" dirty="0"/>
              <a:t>)</a:t>
            </a:r>
            <a:endParaRPr lang="el-GR" altLang="cs-CZ" sz="2800" b="1" dirty="0"/>
          </a:p>
        </p:txBody>
      </p:sp>
      <p:sp>
        <p:nvSpPr>
          <p:cNvPr id="246787" name="Line 3"/>
          <p:cNvSpPr>
            <a:spLocks noChangeShapeType="1"/>
          </p:cNvSpPr>
          <p:nvPr/>
        </p:nvSpPr>
        <p:spPr bwMode="auto">
          <a:xfrm>
            <a:off x="2681288" y="154543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88" name="Line 4"/>
          <p:cNvSpPr>
            <a:spLocks noChangeShapeType="1"/>
          </p:cNvSpPr>
          <p:nvPr/>
        </p:nvSpPr>
        <p:spPr bwMode="auto">
          <a:xfrm>
            <a:off x="2681288" y="462438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89" name="Text Box 5"/>
          <p:cNvSpPr txBox="1">
            <a:spLocks noChangeArrowheads="1"/>
          </p:cNvSpPr>
          <p:nvPr/>
        </p:nvSpPr>
        <p:spPr bwMode="auto">
          <a:xfrm>
            <a:off x="6596658" y="4714551"/>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Y</a:t>
            </a:r>
          </a:p>
        </p:txBody>
      </p:sp>
      <p:sp>
        <p:nvSpPr>
          <p:cNvPr id="246790" name="Text Box 6"/>
          <p:cNvSpPr txBox="1">
            <a:spLocks noChangeArrowheads="1"/>
          </p:cNvSpPr>
          <p:nvPr/>
        </p:nvSpPr>
        <p:spPr bwMode="auto">
          <a:xfrm>
            <a:off x="2194323" y="1545431"/>
            <a:ext cx="4333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r</a:t>
            </a:r>
            <a:r>
              <a:rPr lang="cs-CZ" altLang="cs-CZ" sz="1600" b="1" baseline="-25000" dirty="0" err="1"/>
              <a:t>L</a:t>
            </a:r>
            <a:endParaRPr lang="cs-CZ" altLang="cs-CZ" sz="1600" b="1" dirty="0"/>
          </a:p>
        </p:txBody>
      </p:sp>
      <p:sp>
        <p:nvSpPr>
          <p:cNvPr id="246791" name="Text Box 7"/>
          <p:cNvSpPr txBox="1">
            <a:spLocks noChangeArrowheads="1"/>
          </p:cNvSpPr>
          <p:nvPr/>
        </p:nvSpPr>
        <p:spPr bwMode="auto">
          <a:xfrm>
            <a:off x="5598318" y="1388270"/>
            <a:ext cx="7560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solidFill>
                  <a:srgbClr val="0066FF"/>
                </a:solidFill>
              </a:rPr>
              <a:t>ELM</a:t>
            </a:r>
            <a:r>
              <a:rPr lang="cs-CZ" altLang="cs-CZ" sz="1600" b="1" baseline="-25000" dirty="0" smtClean="0">
                <a:solidFill>
                  <a:srgbClr val="0066FF"/>
                </a:solidFill>
              </a:rPr>
              <a:t>0</a:t>
            </a:r>
            <a:endParaRPr lang="cs-CZ" altLang="cs-CZ" sz="1600" b="1" dirty="0">
              <a:solidFill>
                <a:srgbClr val="0066FF"/>
              </a:solidFill>
            </a:endParaRPr>
          </a:p>
        </p:txBody>
      </p:sp>
      <p:sp>
        <p:nvSpPr>
          <p:cNvPr id="246792"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46793" name="Text Box 9"/>
          <p:cNvSpPr txBox="1">
            <a:spLocks noChangeArrowheads="1"/>
          </p:cNvSpPr>
          <p:nvPr/>
        </p:nvSpPr>
        <p:spPr bwMode="auto">
          <a:xfrm>
            <a:off x="3815954" y="4731544"/>
            <a:ext cx="45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Y</a:t>
            </a:r>
            <a:r>
              <a:rPr lang="cs-CZ" altLang="cs-CZ" sz="1600" b="1" baseline="-25000" dirty="0" smtClean="0"/>
              <a:t>0</a:t>
            </a:r>
            <a:endParaRPr lang="cs-CZ" altLang="cs-CZ" sz="1600" b="1" dirty="0"/>
          </a:p>
        </p:txBody>
      </p:sp>
      <p:sp>
        <p:nvSpPr>
          <p:cNvPr id="246794" name="Line 10"/>
          <p:cNvSpPr>
            <a:spLocks noChangeShapeType="1"/>
          </p:cNvSpPr>
          <p:nvPr/>
        </p:nvSpPr>
        <p:spPr bwMode="auto">
          <a:xfrm>
            <a:off x="2736056" y="2409825"/>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95" name="Text Box 11"/>
          <p:cNvSpPr txBox="1">
            <a:spLocks noChangeArrowheads="1"/>
          </p:cNvSpPr>
          <p:nvPr/>
        </p:nvSpPr>
        <p:spPr bwMode="auto">
          <a:xfrm>
            <a:off x="5975748" y="4137422"/>
            <a:ext cx="539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solidFill>
                  <a:schemeClr val="accent2"/>
                </a:solidFill>
              </a:rPr>
              <a:t>IS</a:t>
            </a:r>
          </a:p>
        </p:txBody>
      </p:sp>
      <p:sp>
        <p:nvSpPr>
          <p:cNvPr id="246796" name="Line 12"/>
          <p:cNvSpPr>
            <a:spLocks noChangeShapeType="1"/>
          </p:cNvSpPr>
          <p:nvPr/>
        </p:nvSpPr>
        <p:spPr bwMode="auto">
          <a:xfrm>
            <a:off x="2681288" y="3112294"/>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97" name="Line 13"/>
          <p:cNvSpPr>
            <a:spLocks noChangeShapeType="1"/>
          </p:cNvSpPr>
          <p:nvPr/>
        </p:nvSpPr>
        <p:spPr bwMode="auto">
          <a:xfrm>
            <a:off x="3977879" y="3112294"/>
            <a:ext cx="0" cy="14573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98" name="Text Box 14"/>
          <p:cNvSpPr txBox="1">
            <a:spLocks noChangeArrowheads="1"/>
          </p:cNvSpPr>
          <p:nvPr/>
        </p:nvSpPr>
        <p:spPr bwMode="auto">
          <a:xfrm>
            <a:off x="3812871" y="2733675"/>
            <a:ext cx="5393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rgbClr val="000000"/>
                </a:solidFill>
              </a:rPr>
              <a:t>E</a:t>
            </a:r>
            <a:r>
              <a:rPr lang="cs-CZ" altLang="cs-CZ" sz="1600" b="1" baseline="-25000" dirty="0" smtClean="0">
                <a:solidFill>
                  <a:srgbClr val="000000"/>
                </a:solidFill>
              </a:rPr>
              <a:t>0</a:t>
            </a:r>
            <a:endParaRPr lang="cs-CZ" altLang="cs-CZ" sz="1350" b="1" dirty="0">
              <a:solidFill>
                <a:srgbClr val="FF00FF"/>
              </a:solidFill>
            </a:endParaRPr>
          </a:p>
        </p:txBody>
      </p:sp>
      <p:sp>
        <p:nvSpPr>
          <p:cNvPr id="246799" name="Text Box 15"/>
          <p:cNvSpPr txBox="1">
            <a:spLocks noChangeArrowheads="1"/>
          </p:cNvSpPr>
          <p:nvPr/>
        </p:nvSpPr>
        <p:spPr bwMode="auto">
          <a:xfrm>
            <a:off x="2250282" y="2950369"/>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L0</a:t>
            </a:r>
            <a:endParaRPr lang="cs-CZ" altLang="cs-CZ" sz="1350" b="1" dirty="0"/>
          </a:p>
        </p:txBody>
      </p:sp>
      <p:sp>
        <p:nvSpPr>
          <p:cNvPr id="246800" name="Line 16"/>
          <p:cNvSpPr>
            <a:spLocks noChangeShapeType="1"/>
          </p:cNvSpPr>
          <p:nvPr/>
        </p:nvSpPr>
        <p:spPr bwMode="auto">
          <a:xfrm flipV="1">
            <a:off x="3383757" y="2139554"/>
            <a:ext cx="2645569" cy="2430065"/>
          </a:xfrm>
          <a:prstGeom prst="line">
            <a:avLst/>
          </a:prstGeom>
          <a:noFill/>
          <a:ln w="381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1" name="Text Box 17"/>
          <p:cNvSpPr txBox="1">
            <a:spLocks noChangeArrowheads="1"/>
          </p:cNvSpPr>
          <p:nvPr/>
        </p:nvSpPr>
        <p:spPr bwMode="auto">
          <a:xfrm>
            <a:off x="6084094" y="2085975"/>
            <a:ext cx="6477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solidFill>
                  <a:srgbClr val="00CC00"/>
                </a:solidFill>
              </a:rPr>
              <a:t>LM</a:t>
            </a:r>
          </a:p>
        </p:txBody>
      </p:sp>
      <p:sp>
        <p:nvSpPr>
          <p:cNvPr id="246802" name="Line 18"/>
          <p:cNvSpPr>
            <a:spLocks noChangeShapeType="1"/>
          </p:cNvSpPr>
          <p:nvPr/>
        </p:nvSpPr>
        <p:spPr bwMode="auto">
          <a:xfrm flipH="1" flipV="1">
            <a:off x="6786563" y="1437085"/>
            <a:ext cx="0" cy="31873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3" name="Text Box 19"/>
          <p:cNvSpPr txBox="1">
            <a:spLocks noChangeArrowheads="1"/>
          </p:cNvSpPr>
          <p:nvPr/>
        </p:nvSpPr>
        <p:spPr bwMode="auto">
          <a:xfrm>
            <a:off x="6841333" y="1329928"/>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err="1"/>
              <a:t>i</a:t>
            </a:r>
            <a:r>
              <a:rPr lang="cs-CZ" altLang="cs-CZ" sz="1600" b="1" baseline="-25000" dirty="0" err="1"/>
              <a:t>S</a:t>
            </a:r>
            <a:endParaRPr lang="cs-CZ" altLang="cs-CZ" sz="1600" b="1" dirty="0"/>
          </a:p>
        </p:txBody>
      </p:sp>
      <p:sp>
        <p:nvSpPr>
          <p:cNvPr id="246804" name="Line 20"/>
          <p:cNvSpPr>
            <a:spLocks noChangeShapeType="1"/>
          </p:cNvSpPr>
          <p:nvPr/>
        </p:nvSpPr>
        <p:spPr bwMode="auto">
          <a:xfrm>
            <a:off x="3977879" y="4030266"/>
            <a:ext cx="280868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5" name="Text Box 21"/>
          <p:cNvSpPr txBox="1">
            <a:spLocks noChangeArrowheads="1"/>
          </p:cNvSpPr>
          <p:nvPr/>
        </p:nvSpPr>
        <p:spPr bwMode="auto">
          <a:xfrm>
            <a:off x="6893719" y="3921919"/>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i</a:t>
            </a:r>
            <a:r>
              <a:rPr lang="cs-CZ" altLang="cs-CZ" sz="1600" b="1" baseline="-25000" dirty="0" smtClean="0"/>
              <a:t>S0</a:t>
            </a:r>
            <a:endParaRPr lang="cs-CZ" altLang="cs-CZ" sz="1600" b="1" dirty="0"/>
          </a:p>
        </p:txBody>
      </p:sp>
      <p:sp>
        <p:nvSpPr>
          <p:cNvPr id="246806" name="Line 22"/>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7" name="Line 23"/>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8" name="Line 24"/>
          <p:cNvSpPr>
            <a:spLocks noChangeShapeType="1"/>
          </p:cNvSpPr>
          <p:nvPr/>
        </p:nvSpPr>
        <p:spPr bwMode="auto">
          <a:xfrm>
            <a:off x="2681288" y="3327797"/>
            <a:ext cx="1621631"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9" name="Line 25"/>
          <p:cNvSpPr>
            <a:spLocks noChangeShapeType="1"/>
          </p:cNvSpPr>
          <p:nvPr/>
        </p:nvSpPr>
        <p:spPr bwMode="auto">
          <a:xfrm>
            <a:off x="4301729" y="3327797"/>
            <a:ext cx="0" cy="1351359"/>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0" name="Text Box 26"/>
          <p:cNvSpPr txBox="1">
            <a:spLocks noChangeArrowheads="1"/>
          </p:cNvSpPr>
          <p:nvPr/>
        </p:nvSpPr>
        <p:spPr bwMode="auto">
          <a:xfrm>
            <a:off x="4274939" y="3051419"/>
            <a:ext cx="539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rgbClr val="000000"/>
                </a:solidFill>
              </a:rPr>
              <a:t>E</a:t>
            </a:r>
            <a:r>
              <a:rPr lang="cs-CZ" altLang="cs-CZ" sz="1600" b="1" baseline="-25000" dirty="0" smtClean="0">
                <a:solidFill>
                  <a:srgbClr val="000000"/>
                </a:solidFill>
              </a:rPr>
              <a:t>1</a:t>
            </a:r>
            <a:endParaRPr lang="cs-CZ" altLang="cs-CZ" sz="1600" b="1" dirty="0">
              <a:solidFill>
                <a:srgbClr val="000000"/>
              </a:solidFill>
            </a:endParaRPr>
          </a:p>
        </p:txBody>
      </p:sp>
      <p:sp>
        <p:nvSpPr>
          <p:cNvPr id="246811" name="Text Box 27"/>
          <p:cNvSpPr txBox="1">
            <a:spLocks noChangeArrowheads="1"/>
          </p:cNvSpPr>
          <p:nvPr/>
        </p:nvSpPr>
        <p:spPr bwMode="auto">
          <a:xfrm>
            <a:off x="4193382" y="4731544"/>
            <a:ext cx="45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Y</a:t>
            </a:r>
            <a:r>
              <a:rPr lang="cs-CZ" altLang="cs-CZ" sz="1600" b="1" baseline="-25000" dirty="0" smtClean="0"/>
              <a:t>1</a:t>
            </a:r>
            <a:endParaRPr lang="cs-CZ" altLang="cs-CZ" sz="1600" b="1" dirty="0"/>
          </a:p>
        </p:txBody>
      </p:sp>
      <p:sp>
        <p:nvSpPr>
          <p:cNvPr id="246812" name="Text Box 28"/>
          <p:cNvSpPr txBox="1">
            <a:spLocks noChangeArrowheads="1"/>
          </p:cNvSpPr>
          <p:nvPr/>
        </p:nvSpPr>
        <p:spPr bwMode="auto">
          <a:xfrm>
            <a:off x="2195513" y="3219450"/>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L1</a:t>
            </a:r>
            <a:endParaRPr lang="cs-CZ" altLang="cs-CZ" sz="1350" b="1" dirty="0"/>
          </a:p>
        </p:txBody>
      </p:sp>
      <p:sp>
        <p:nvSpPr>
          <p:cNvPr id="246813" name="Line 29"/>
          <p:cNvSpPr>
            <a:spLocks noChangeShapeType="1"/>
          </p:cNvSpPr>
          <p:nvPr/>
        </p:nvSpPr>
        <p:spPr bwMode="auto">
          <a:xfrm>
            <a:off x="4301729" y="3706416"/>
            <a:ext cx="248483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4" name="Text Box 30"/>
          <p:cNvSpPr txBox="1">
            <a:spLocks noChangeArrowheads="1"/>
          </p:cNvSpPr>
          <p:nvPr/>
        </p:nvSpPr>
        <p:spPr bwMode="auto">
          <a:xfrm>
            <a:off x="6893719" y="3598069"/>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i</a:t>
            </a:r>
            <a:r>
              <a:rPr lang="cs-CZ" altLang="cs-CZ" sz="1600" b="1" baseline="-25000" dirty="0" smtClean="0"/>
              <a:t>S</a:t>
            </a:r>
            <a:r>
              <a:rPr lang="cs-CZ" altLang="cs-CZ" sz="1350" b="1" baseline="-25000" dirty="0" smtClean="0"/>
              <a:t>1</a:t>
            </a:r>
            <a:endParaRPr lang="cs-CZ" altLang="cs-CZ" sz="1350" b="1" dirty="0"/>
          </a:p>
        </p:txBody>
      </p:sp>
      <p:sp>
        <p:nvSpPr>
          <p:cNvPr id="246815" name="Text Box 31"/>
          <p:cNvSpPr txBox="1">
            <a:spLocks noChangeArrowheads="1"/>
          </p:cNvSpPr>
          <p:nvPr/>
        </p:nvSpPr>
        <p:spPr bwMode="auto">
          <a:xfrm>
            <a:off x="6137671" y="1653778"/>
            <a:ext cx="7560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solidFill>
                  <a:srgbClr val="0066FF"/>
                </a:solidFill>
              </a:rPr>
              <a:t>ELM</a:t>
            </a:r>
            <a:r>
              <a:rPr lang="cs-CZ" altLang="cs-CZ" sz="1600" b="1" baseline="-25000" dirty="0" smtClean="0">
                <a:solidFill>
                  <a:srgbClr val="0066FF"/>
                </a:solidFill>
              </a:rPr>
              <a:t>1</a:t>
            </a:r>
            <a:endParaRPr lang="cs-CZ" altLang="cs-CZ" sz="1600" b="1" dirty="0">
              <a:solidFill>
                <a:srgbClr val="0066FF"/>
              </a:solidFill>
            </a:endParaRPr>
          </a:p>
        </p:txBody>
      </p:sp>
      <p:sp>
        <p:nvSpPr>
          <p:cNvPr id="246816" name="Line 32"/>
          <p:cNvSpPr>
            <a:spLocks noChangeShapeType="1"/>
          </p:cNvSpPr>
          <p:nvPr/>
        </p:nvSpPr>
        <p:spPr bwMode="auto">
          <a:xfrm flipH="1">
            <a:off x="2194323" y="3111104"/>
            <a:ext cx="1190" cy="31609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7" name="Line 33"/>
          <p:cNvSpPr>
            <a:spLocks noChangeShapeType="1"/>
          </p:cNvSpPr>
          <p:nvPr/>
        </p:nvSpPr>
        <p:spPr bwMode="auto">
          <a:xfrm>
            <a:off x="3995738" y="4714551"/>
            <a:ext cx="2702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8" name="Line 34"/>
          <p:cNvSpPr>
            <a:spLocks noChangeShapeType="1"/>
          </p:cNvSpPr>
          <p:nvPr/>
        </p:nvSpPr>
        <p:spPr bwMode="auto">
          <a:xfrm flipH="1" flipV="1">
            <a:off x="7325916" y="3789804"/>
            <a:ext cx="10716" cy="28224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1311610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6807"/>
                                        </p:tgtEl>
                                        <p:attrNameLst>
                                          <p:attrName>style.visibility</p:attrName>
                                        </p:attrNameLst>
                                      </p:cBhvr>
                                      <p:to>
                                        <p:strVal val="visible"/>
                                      </p:to>
                                    </p:set>
                                    <p:anim calcmode="lin" valueType="num">
                                      <p:cBhvr>
                                        <p:cTn id="7" dur="500" fill="hold"/>
                                        <p:tgtEl>
                                          <p:spTgt spid="246807"/>
                                        </p:tgtEl>
                                        <p:attrNameLst>
                                          <p:attrName>ppt_w</p:attrName>
                                        </p:attrNameLst>
                                      </p:cBhvr>
                                      <p:tavLst>
                                        <p:tav tm="0">
                                          <p:val>
                                            <p:fltVal val="0"/>
                                          </p:val>
                                        </p:tav>
                                        <p:tav tm="100000">
                                          <p:val>
                                            <p:strVal val="#ppt_w"/>
                                          </p:val>
                                        </p:tav>
                                      </p:tavLst>
                                    </p:anim>
                                    <p:anim calcmode="lin" valueType="num">
                                      <p:cBhvr>
                                        <p:cTn id="8" dur="500" fill="hold"/>
                                        <p:tgtEl>
                                          <p:spTgt spid="246807"/>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0" presetClass="path" presetSubtype="0" accel="50000" decel="50000" fill="hold" grpId="1" nodeType="afterEffect">
                                  <p:stCondLst>
                                    <p:cond delay="0"/>
                                  </p:stCondLst>
                                  <p:childTnLst>
                                    <p:animMotion origin="layout" path="M 4.72222E-6 -4.9711E-6 L 0.03958 0.04717 " pathEditMode="relative" rAng="0" ptsTypes="AA">
                                      <p:cBhvr>
                                        <p:cTn id="11" dur="2000" fill="hold"/>
                                        <p:tgtEl>
                                          <p:spTgt spid="246807"/>
                                        </p:tgtEl>
                                        <p:attrNameLst>
                                          <p:attrName>ppt_x</p:attrName>
                                          <p:attrName>ppt_y</p:attrName>
                                        </p:attrNameLst>
                                      </p:cBhvr>
                                      <p:rCtr x="1979" y="2358"/>
                                    </p:animMotion>
                                  </p:childTnLst>
                                </p:cTn>
                              </p:par>
                            </p:childTnLst>
                          </p:cTn>
                        </p:par>
                        <p:par>
                          <p:cTn id="12" fill="hold" nodeType="afterGroup">
                            <p:stCondLst>
                              <p:cond delay="2500"/>
                            </p:stCondLst>
                            <p:childTnLst>
                              <p:par>
                                <p:cTn id="13" presetID="3" presetClass="entr" presetSubtype="10" fill="hold" grpId="0" nodeType="afterEffect">
                                  <p:stCondLst>
                                    <p:cond delay="0"/>
                                  </p:stCondLst>
                                  <p:childTnLst>
                                    <p:set>
                                      <p:cBhvr>
                                        <p:cTn id="14" dur="1" fill="hold">
                                          <p:stCondLst>
                                            <p:cond delay="0"/>
                                          </p:stCondLst>
                                        </p:cTn>
                                        <p:tgtEl>
                                          <p:spTgt spid="246815"/>
                                        </p:tgtEl>
                                        <p:attrNameLst>
                                          <p:attrName>style.visibility</p:attrName>
                                        </p:attrNameLst>
                                      </p:cBhvr>
                                      <p:to>
                                        <p:strVal val="visible"/>
                                      </p:to>
                                    </p:set>
                                    <p:animEffect transition="in" filter="blinds(horizontal)">
                                      <p:cBhvr>
                                        <p:cTn id="15" dur="500"/>
                                        <p:tgtEl>
                                          <p:spTgt spid="246815"/>
                                        </p:tgtEl>
                                      </p:cBhvr>
                                    </p:animEffect>
                                  </p:childTnLst>
                                </p:cTn>
                              </p:par>
                            </p:childTnLst>
                          </p:cTn>
                        </p:par>
                        <p:par>
                          <p:cTn id="16" fill="hold" nodeType="afterGroup">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246810"/>
                                        </p:tgtEl>
                                        <p:attrNameLst>
                                          <p:attrName>style.visibility</p:attrName>
                                        </p:attrNameLst>
                                      </p:cBhvr>
                                      <p:to>
                                        <p:strVal val="visible"/>
                                      </p:to>
                                    </p:set>
                                    <p:animEffect transition="in" filter="blinds(horizontal)">
                                      <p:cBhvr>
                                        <p:cTn id="19" dur="500"/>
                                        <p:tgtEl>
                                          <p:spTgt spid="246810"/>
                                        </p:tgtEl>
                                      </p:cBhvr>
                                    </p:animEffect>
                                  </p:childTnLst>
                                </p:cTn>
                              </p:par>
                            </p:childTnLst>
                          </p:cTn>
                        </p:par>
                        <p:par>
                          <p:cTn id="20" fill="hold" nodeType="afterGroup">
                            <p:stCondLst>
                              <p:cond delay="3500"/>
                            </p:stCondLst>
                            <p:childTnLst>
                              <p:par>
                                <p:cTn id="21" presetID="17" presetClass="entr" presetSubtype="10" fill="hold" grpId="0" nodeType="afterEffect">
                                  <p:stCondLst>
                                    <p:cond delay="0"/>
                                  </p:stCondLst>
                                  <p:childTnLst>
                                    <p:set>
                                      <p:cBhvr>
                                        <p:cTn id="22" dur="1" fill="hold">
                                          <p:stCondLst>
                                            <p:cond delay="0"/>
                                          </p:stCondLst>
                                        </p:cTn>
                                        <p:tgtEl>
                                          <p:spTgt spid="246808"/>
                                        </p:tgtEl>
                                        <p:attrNameLst>
                                          <p:attrName>style.visibility</p:attrName>
                                        </p:attrNameLst>
                                      </p:cBhvr>
                                      <p:to>
                                        <p:strVal val="visible"/>
                                      </p:to>
                                    </p:set>
                                    <p:anim calcmode="lin" valueType="num">
                                      <p:cBhvr>
                                        <p:cTn id="23" dur="500" fill="hold"/>
                                        <p:tgtEl>
                                          <p:spTgt spid="246808"/>
                                        </p:tgtEl>
                                        <p:attrNameLst>
                                          <p:attrName>ppt_w</p:attrName>
                                        </p:attrNameLst>
                                      </p:cBhvr>
                                      <p:tavLst>
                                        <p:tav tm="0">
                                          <p:val>
                                            <p:fltVal val="0"/>
                                          </p:val>
                                        </p:tav>
                                        <p:tav tm="100000">
                                          <p:val>
                                            <p:strVal val="#ppt_w"/>
                                          </p:val>
                                        </p:tav>
                                      </p:tavLst>
                                    </p:anim>
                                    <p:anim calcmode="lin" valueType="num">
                                      <p:cBhvr>
                                        <p:cTn id="24" dur="500" fill="hold"/>
                                        <p:tgtEl>
                                          <p:spTgt spid="246808"/>
                                        </p:tgtEl>
                                        <p:attrNameLst>
                                          <p:attrName>ppt_h</p:attrName>
                                        </p:attrNameLst>
                                      </p:cBhvr>
                                      <p:tavLst>
                                        <p:tav tm="0">
                                          <p:val>
                                            <p:strVal val="#ppt_h"/>
                                          </p:val>
                                        </p:tav>
                                        <p:tav tm="100000">
                                          <p:val>
                                            <p:strVal val="#ppt_h"/>
                                          </p:val>
                                        </p:tav>
                                      </p:tavLst>
                                    </p:anim>
                                  </p:childTnLst>
                                </p:cTn>
                              </p:par>
                            </p:childTnLst>
                          </p:cTn>
                        </p:par>
                        <p:par>
                          <p:cTn id="25" fill="hold" nodeType="afterGroup">
                            <p:stCondLst>
                              <p:cond delay="4000"/>
                            </p:stCondLst>
                            <p:childTnLst>
                              <p:par>
                                <p:cTn id="26" presetID="17" presetClass="entr" presetSubtype="10" fill="hold" grpId="0" nodeType="afterEffect">
                                  <p:stCondLst>
                                    <p:cond delay="0"/>
                                  </p:stCondLst>
                                  <p:childTnLst>
                                    <p:set>
                                      <p:cBhvr>
                                        <p:cTn id="27" dur="1" fill="hold">
                                          <p:stCondLst>
                                            <p:cond delay="0"/>
                                          </p:stCondLst>
                                        </p:cTn>
                                        <p:tgtEl>
                                          <p:spTgt spid="246809"/>
                                        </p:tgtEl>
                                        <p:attrNameLst>
                                          <p:attrName>style.visibility</p:attrName>
                                        </p:attrNameLst>
                                      </p:cBhvr>
                                      <p:to>
                                        <p:strVal val="visible"/>
                                      </p:to>
                                    </p:set>
                                    <p:anim calcmode="lin" valueType="num">
                                      <p:cBhvr>
                                        <p:cTn id="28" dur="500" fill="hold"/>
                                        <p:tgtEl>
                                          <p:spTgt spid="246809"/>
                                        </p:tgtEl>
                                        <p:attrNameLst>
                                          <p:attrName>ppt_w</p:attrName>
                                        </p:attrNameLst>
                                      </p:cBhvr>
                                      <p:tavLst>
                                        <p:tav tm="0">
                                          <p:val>
                                            <p:fltVal val="0"/>
                                          </p:val>
                                        </p:tav>
                                        <p:tav tm="100000">
                                          <p:val>
                                            <p:strVal val="#ppt_w"/>
                                          </p:val>
                                        </p:tav>
                                      </p:tavLst>
                                    </p:anim>
                                    <p:anim calcmode="lin" valueType="num">
                                      <p:cBhvr>
                                        <p:cTn id="29" dur="500" fill="hold"/>
                                        <p:tgtEl>
                                          <p:spTgt spid="246809"/>
                                        </p:tgtEl>
                                        <p:attrNameLst>
                                          <p:attrName>ppt_h</p:attrName>
                                        </p:attrNameLst>
                                      </p:cBhvr>
                                      <p:tavLst>
                                        <p:tav tm="0">
                                          <p:val>
                                            <p:strVal val="#ppt_h"/>
                                          </p:val>
                                        </p:tav>
                                        <p:tav tm="100000">
                                          <p:val>
                                            <p:strVal val="#ppt_h"/>
                                          </p:val>
                                        </p:tav>
                                      </p:tavLst>
                                    </p:anim>
                                  </p:childTnLst>
                                </p:cTn>
                              </p:par>
                            </p:childTnLst>
                          </p:cTn>
                        </p:par>
                        <p:par>
                          <p:cTn id="30" fill="hold" nodeType="afterGroup">
                            <p:stCondLst>
                              <p:cond delay="4500"/>
                            </p:stCondLst>
                            <p:childTnLst>
                              <p:par>
                                <p:cTn id="31" presetID="23" presetClass="entr" presetSubtype="16" fill="hold" grpId="0" nodeType="afterEffect">
                                  <p:stCondLst>
                                    <p:cond delay="0"/>
                                  </p:stCondLst>
                                  <p:childTnLst>
                                    <p:set>
                                      <p:cBhvr>
                                        <p:cTn id="32" dur="1" fill="hold">
                                          <p:stCondLst>
                                            <p:cond delay="0"/>
                                          </p:stCondLst>
                                        </p:cTn>
                                        <p:tgtEl>
                                          <p:spTgt spid="246811"/>
                                        </p:tgtEl>
                                        <p:attrNameLst>
                                          <p:attrName>style.visibility</p:attrName>
                                        </p:attrNameLst>
                                      </p:cBhvr>
                                      <p:to>
                                        <p:strVal val="visible"/>
                                      </p:to>
                                    </p:set>
                                    <p:anim calcmode="lin" valueType="num">
                                      <p:cBhvr>
                                        <p:cTn id="33" dur="500" fill="hold"/>
                                        <p:tgtEl>
                                          <p:spTgt spid="246811"/>
                                        </p:tgtEl>
                                        <p:attrNameLst>
                                          <p:attrName>ppt_w</p:attrName>
                                        </p:attrNameLst>
                                      </p:cBhvr>
                                      <p:tavLst>
                                        <p:tav tm="0">
                                          <p:val>
                                            <p:fltVal val="0"/>
                                          </p:val>
                                        </p:tav>
                                        <p:tav tm="100000">
                                          <p:val>
                                            <p:strVal val="#ppt_w"/>
                                          </p:val>
                                        </p:tav>
                                      </p:tavLst>
                                    </p:anim>
                                    <p:anim calcmode="lin" valueType="num">
                                      <p:cBhvr>
                                        <p:cTn id="34" dur="500" fill="hold"/>
                                        <p:tgtEl>
                                          <p:spTgt spid="246811"/>
                                        </p:tgtEl>
                                        <p:attrNameLst>
                                          <p:attrName>ppt_h</p:attrName>
                                        </p:attrNameLst>
                                      </p:cBhvr>
                                      <p:tavLst>
                                        <p:tav tm="0">
                                          <p:val>
                                            <p:fltVal val="0"/>
                                          </p:val>
                                        </p:tav>
                                        <p:tav tm="100000">
                                          <p:val>
                                            <p:strVal val="#ppt_h"/>
                                          </p:val>
                                        </p:tav>
                                      </p:tavLst>
                                    </p:anim>
                                  </p:childTnLst>
                                </p:cTn>
                              </p:par>
                            </p:childTnLst>
                          </p:cTn>
                        </p:par>
                        <p:par>
                          <p:cTn id="35" fill="hold" nodeType="afterGroup">
                            <p:stCondLst>
                              <p:cond delay="5000"/>
                            </p:stCondLst>
                            <p:childTnLst>
                              <p:par>
                                <p:cTn id="36" presetID="23" presetClass="entr" presetSubtype="16" fill="hold" grpId="0" nodeType="afterEffect">
                                  <p:stCondLst>
                                    <p:cond delay="0"/>
                                  </p:stCondLst>
                                  <p:childTnLst>
                                    <p:set>
                                      <p:cBhvr>
                                        <p:cTn id="37" dur="1" fill="hold">
                                          <p:stCondLst>
                                            <p:cond delay="0"/>
                                          </p:stCondLst>
                                        </p:cTn>
                                        <p:tgtEl>
                                          <p:spTgt spid="246812"/>
                                        </p:tgtEl>
                                        <p:attrNameLst>
                                          <p:attrName>style.visibility</p:attrName>
                                        </p:attrNameLst>
                                      </p:cBhvr>
                                      <p:to>
                                        <p:strVal val="visible"/>
                                      </p:to>
                                    </p:set>
                                    <p:anim calcmode="lin" valueType="num">
                                      <p:cBhvr>
                                        <p:cTn id="38" dur="500" fill="hold"/>
                                        <p:tgtEl>
                                          <p:spTgt spid="246812"/>
                                        </p:tgtEl>
                                        <p:attrNameLst>
                                          <p:attrName>ppt_w</p:attrName>
                                        </p:attrNameLst>
                                      </p:cBhvr>
                                      <p:tavLst>
                                        <p:tav tm="0">
                                          <p:val>
                                            <p:fltVal val="0"/>
                                          </p:val>
                                        </p:tav>
                                        <p:tav tm="100000">
                                          <p:val>
                                            <p:strVal val="#ppt_w"/>
                                          </p:val>
                                        </p:tav>
                                      </p:tavLst>
                                    </p:anim>
                                    <p:anim calcmode="lin" valueType="num">
                                      <p:cBhvr>
                                        <p:cTn id="39" dur="500" fill="hold"/>
                                        <p:tgtEl>
                                          <p:spTgt spid="246812"/>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46816"/>
                                        </p:tgtEl>
                                        <p:attrNameLst>
                                          <p:attrName>style.visibility</p:attrName>
                                        </p:attrNameLst>
                                      </p:cBhvr>
                                      <p:to>
                                        <p:strVal val="visible"/>
                                      </p:to>
                                    </p:set>
                                    <p:anim calcmode="lin" valueType="num">
                                      <p:cBhvr additive="base">
                                        <p:cTn id="44" dur="500" fill="hold"/>
                                        <p:tgtEl>
                                          <p:spTgt spid="246816"/>
                                        </p:tgtEl>
                                        <p:attrNameLst>
                                          <p:attrName>ppt_x</p:attrName>
                                        </p:attrNameLst>
                                      </p:cBhvr>
                                      <p:tavLst>
                                        <p:tav tm="0">
                                          <p:val>
                                            <p:strVal val="#ppt_x"/>
                                          </p:val>
                                        </p:tav>
                                        <p:tav tm="100000">
                                          <p:val>
                                            <p:strVal val="#ppt_x"/>
                                          </p:val>
                                        </p:tav>
                                      </p:tavLst>
                                    </p:anim>
                                    <p:anim calcmode="lin" valueType="num">
                                      <p:cBhvr additive="base">
                                        <p:cTn id="45" dur="500" fill="hold"/>
                                        <p:tgtEl>
                                          <p:spTgt spid="246816"/>
                                        </p:tgtEl>
                                        <p:attrNameLst>
                                          <p:attrName>ppt_y</p:attrName>
                                        </p:attrNameLst>
                                      </p:cBhvr>
                                      <p:tavLst>
                                        <p:tav tm="0">
                                          <p:val>
                                            <p:strVal val="1+#ppt_h/2"/>
                                          </p:val>
                                        </p:tav>
                                        <p:tav tm="100000">
                                          <p:val>
                                            <p:strVal val="#ppt_y"/>
                                          </p:val>
                                        </p:tav>
                                      </p:tavLst>
                                    </p:anim>
                                  </p:childTnLst>
                                </p:cTn>
                              </p:par>
                            </p:childTnLst>
                          </p:cTn>
                        </p:par>
                        <p:par>
                          <p:cTn id="46" fill="hold" nodeType="afterGroup">
                            <p:stCondLst>
                              <p:cond delay="500"/>
                            </p:stCondLst>
                            <p:childTnLst>
                              <p:par>
                                <p:cTn id="47" presetID="2" presetClass="entr" presetSubtype="4" fill="hold" grpId="0" nodeType="afterEffect">
                                  <p:stCondLst>
                                    <p:cond delay="0"/>
                                  </p:stCondLst>
                                  <p:childTnLst>
                                    <p:set>
                                      <p:cBhvr>
                                        <p:cTn id="48" dur="1" fill="hold">
                                          <p:stCondLst>
                                            <p:cond delay="0"/>
                                          </p:stCondLst>
                                        </p:cTn>
                                        <p:tgtEl>
                                          <p:spTgt spid="246817"/>
                                        </p:tgtEl>
                                        <p:attrNameLst>
                                          <p:attrName>style.visibility</p:attrName>
                                        </p:attrNameLst>
                                      </p:cBhvr>
                                      <p:to>
                                        <p:strVal val="visible"/>
                                      </p:to>
                                    </p:set>
                                    <p:anim calcmode="lin" valueType="num">
                                      <p:cBhvr additive="base">
                                        <p:cTn id="49" dur="500" fill="hold"/>
                                        <p:tgtEl>
                                          <p:spTgt spid="246817"/>
                                        </p:tgtEl>
                                        <p:attrNameLst>
                                          <p:attrName>ppt_x</p:attrName>
                                        </p:attrNameLst>
                                      </p:cBhvr>
                                      <p:tavLst>
                                        <p:tav tm="0">
                                          <p:val>
                                            <p:strVal val="#ppt_x"/>
                                          </p:val>
                                        </p:tav>
                                        <p:tav tm="100000">
                                          <p:val>
                                            <p:strVal val="#ppt_x"/>
                                          </p:val>
                                        </p:tav>
                                      </p:tavLst>
                                    </p:anim>
                                    <p:anim calcmode="lin" valueType="num">
                                      <p:cBhvr additive="base">
                                        <p:cTn id="50" dur="500" fill="hold"/>
                                        <p:tgtEl>
                                          <p:spTgt spid="246817"/>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246813"/>
                                        </p:tgtEl>
                                        <p:attrNameLst>
                                          <p:attrName>style.visibility</p:attrName>
                                        </p:attrNameLst>
                                      </p:cBhvr>
                                      <p:to>
                                        <p:strVal val="visible"/>
                                      </p:to>
                                    </p:set>
                                    <p:animEffect transition="in" filter="blinds(horizontal)">
                                      <p:cBhvr>
                                        <p:cTn id="55" dur="500"/>
                                        <p:tgtEl>
                                          <p:spTgt spid="246813"/>
                                        </p:tgtEl>
                                      </p:cBhvr>
                                    </p:animEffect>
                                  </p:childTnLst>
                                </p:cTn>
                              </p:par>
                            </p:childTnLst>
                          </p:cTn>
                        </p:par>
                        <p:par>
                          <p:cTn id="56" fill="hold" nodeType="afterGroup">
                            <p:stCondLst>
                              <p:cond delay="500"/>
                            </p:stCondLst>
                            <p:childTnLst>
                              <p:par>
                                <p:cTn id="57" presetID="23" presetClass="entr" presetSubtype="16" fill="hold" grpId="0" nodeType="afterEffect">
                                  <p:stCondLst>
                                    <p:cond delay="0"/>
                                  </p:stCondLst>
                                  <p:childTnLst>
                                    <p:set>
                                      <p:cBhvr>
                                        <p:cTn id="58" dur="1" fill="hold">
                                          <p:stCondLst>
                                            <p:cond delay="0"/>
                                          </p:stCondLst>
                                        </p:cTn>
                                        <p:tgtEl>
                                          <p:spTgt spid="246814"/>
                                        </p:tgtEl>
                                        <p:attrNameLst>
                                          <p:attrName>style.visibility</p:attrName>
                                        </p:attrNameLst>
                                      </p:cBhvr>
                                      <p:to>
                                        <p:strVal val="visible"/>
                                      </p:to>
                                    </p:set>
                                    <p:anim calcmode="lin" valueType="num">
                                      <p:cBhvr>
                                        <p:cTn id="59" dur="500" fill="hold"/>
                                        <p:tgtEl>
                                          <p:spTgt spid="246814"/>
                                        </p:tgtEl>
                                        <p:attrNameLst>
                                          <p:attrName>ppt_w</p:attrName>
                                        </p:attrNameLst>
                                      </p:cBhvr>
                                      <p:tavLst>
                                        <p:tav tm="0">
                                          <p:val>
                                            <p:fltVal val="0"/>
                                          </p:val>
                                        </p:tav>
                                        <p:tav tm="100000">
                                          <p:val>
                                            <p:strVal val="#ppt_w"/>
                                          </p:val>
                                        </p:tav>
                                      </p:tavLst>
                                    </p:anim>
                                    <p:anim calcmode="lin" valueType="num">
                                      <p:cBhvr>
                                        <p:cTn id="60" dur="500" fill="hold"/>
                                        <p:tgtEl>
                                          <p:spTgt spid="246814"/>
                                        </p:tgtEl>
                                        <p:attrNameLst>
                                          <p:attrName>ppt_h</p:attrName>
                                        </p:attrNameLst>
                                      </p:cBhvr>
                                      <p:tavLst>
                                        <p:tav tm="0">
                                          <p:val>
                                            <p:fltVal val="0"/>
                                          </p:val>
                                        </p:tav>
                                        <p:tav tm="100000">
                                          <p:val>
                                            <p:strVal val="#ppt_h"/>
                                          </p:val>
                                        </p:tav>
                                      </p:tavLst>
                                    </p:anim>
                                  </p:childTnLst>
                                </p:cTn>
                              </p:par>
                            </p:childTnLst>
                          </p:cTn>
                        </p:par>
                        <p:par>
                          <p:cTn id="61" fill="hold" nodeType="afterGroup">
                            <p:stCondLst>
                              <p:cond delay="1000"/>
                            </p:stCondLst>
                            <p:childTnLst>
                              <p:par>
                                <p:cTn id="62" presetID="2" presetClass="entr" presetSubtype="4" fill="hold" grpId="0" nodeType="afterEffect">
                                  <p:stCondLst>
                                    <p:cond delay="0"/>
                                  </p:stCondLst>
                                  <p:childTnLst>
                                    <p:set>
                                      <p:cBhvr>
                                        <p:cTn id="63" dur="1" fill="hold">
                                          <p:stCondLst>
                                            <p:cond delay="0"/>
                                          </p:stCondLst>
                                        </p:cTn>
                                        <p:tgtEl>
                                          <p:spTgt spid="246818"/>
                                        </p:tgtEl>
                                        <p:attrNameLst>
                                          <p:attrName>style.visibility</p:attrName>
                                        </p:attrNameLst>
                                      </p:cBhvr>
                                      <p:to>
                                        <p:strVal val="visible"/>
                                      </p:to>
                                    </p:set>
                                    <p:anim calcmode="lin" valueType="num">
                                      <p:cBhvr additive="base">
                                        <p:cTn id="64" dur="500" fill="hold"/>
                                        <p:tgtEl>
                                          <p:spTgt spid="246818"/>
                                        </p:tgtEl>
                                        <p:attrNameLst>
                                          <p:attrName>ppt_x</p:attrName>
                                        </p:attrNameLst>
                                      </p:cBhvr>
                                      <p:tavLst>
                                        <p:tav tm="0">
                                          <p:val>
                                            <p:strVal val="#ppt_x"/>
                                          </p:val>
                                        </p:tav>
                                        <p:tav tm="100000">
                                          <p:val>
                                            <p:strVal val="#ppt_x"/>
                                          </p:val>
                                        </p:tav>
                                      </p:tavLst>
                                    </p:anim>
                                    <p:anim calcmode="lin" valueType="num">
                                      <p:cBhvr additive="base">
                                        <p:cTn id="65" dur="500" fill="hold"/>
                                        <p:tgtEl>
                                          <p:spTgt spid="2468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807" grpId="0" animBg="1"/>
      <p:bldP spid="246807" grpId="1" animBg="1"/>
      <p:bldP spid="246808" grpId="0" animBg="1"/>
      <p:bldP spid="246809" grpId="0" animBg="1"/>
      <p:bldP spid="246810" grpId="0"/>
      <p:bldP spid="246811" grpId="0"/>
      <p:bldP spid="246812" grpId="0"/>
      <p:bldP spid="246813" grpId="0" animBg="1"/>
      <p:bldP spid="246814" grpId="0"/>
      <p:bldP spid="246815" grpId="0"/>
      <p:bldP spid="246816" grpId="0" animBg="1"/>
      <p:bldP spid="246817" grpId="0" animBg="1"/>
      <p:bldP spid="2468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2280" y="2067694"/>
            <a:ext cx="1699500" cy="1325611"/>
          </a:xfrm>
          <a:prstGeom prst="rect">
            <a:avLst/>
          </a:prstGeom>
        </p:spPr>
      </p:pic>
      <p:sp>
        <p:nvSpPr>
          <p:cNvPr id="7" name="Obdélník 6"/>
          <p:cNvSpPr/>
          <p:nvPr/>
        </p:nvSpPr>
        <p:spPr>
          <a:xfrm>
            <a:off x="251520" y="1491630"/>
            <a:ext cx="5616624" cy="338437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83568" y="1923678"/>
            <a:ext cx="4572508" cy="2160240"/>
          </a:xfrm>
          <a:prstGeom prst="rect">
            <a:avLst/>
          </a:prstGeom>
        </p:spPr>
        <p:txBody>
          <a:bodyPr anchor="t">
            <a:noAutofit/>
          </a:bodyPr>
          <a:lstStyle/>
          <a:p>
            <a:r>
              <a:rPr lang="cs-CZ" sz="3200" b="1" dirty="0" smtClean="0">
                <a:solidFill>
                  <a:schemeClr val="bg1"/>
                </a:solidFill>
              </a:rPr>
              <a:t/>
            </a:r>
            <a:br>
              <a:rPr lang="cs-CZ" sz="3200" b="1" dirty="0" smtClean="0">
                <a:solidFill>
                  <a:schemeClr val="bg1"/>
                </a:solidFill>
              </a:rPr>
            </a:br>
            <a:r>
              <a:rPr lang="cs-CZ" sz="3200" b="1" dirty="0" smtClean="0">
                <a:solidFill>
                  <a:schemeClr val="bg1"/>
                </a:solidFill>
              </a:rPr>
              <a:t>MODEL </a:t>
            </a:r>
            <a:br>
              <a:rPr lang="cs-CZ" sz="3200" b="1" dirty="0" smtClean="0">
                <a:solidFill>
                  <a:schemeClr val="bg1"/>
                </a:solidFill>
              </a:rPr>
            </a:br>
            <a:r>
              <a:rPr lang="cs-CZ" sz="3200" b="1" dirty="0" smtClean="0">
                <a:solidFill>
                  <a:schemeClr val="bg1"/>
                </a:solidFill>
              </a:rPr>
              <a:t>IS-ELM</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723878"/>
            <a:ext cx="2960111" cy="115212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Makroekonomie</a:t>
            </a:r>
            <a:endParaRPr lang="cs-CZ"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b="1" dirty="0">
                <a:solidFill>
                  <a:srgbClr val="307871"/>
                </a:solidFill>
                <a:latin typeface="Times New Roman" panose="02020603050405020304" pitchFamily="18" charset="0"/>
                <a:cs typeface="Times New Roman" panose="02020603050405020304" pitchFamily="18" charset="0"/>
              </a:rPr>
              <a:t>pro navazující </a:t>
            </a:r>
            <a:r>
              <a:rPr lang="cs-CZ" altLang="cs-CZ" sz="2400" b="1" dirty="0" smtClean="0">
                <a:solidFill>
                  <a:srgbClr val="307871"/>
                </a:solidFill>
                <a:latin typeface="Times New Roman" panose="02020603050405020304" pitchFamily="18" charset="0"/>
                <a:cs typeface="Times New Roman" panose="02020603050405020304" pitchFamily="18" charset="0"/>
              </a:rPr>
              <a:t>studium</a:t>
            </a:r>
          </a:p>
          <a:p>
            <a:pPr algn="r"/>
            <a:r>
              <a:rPr lang="cs-CZ" altLang="cs-CZ" sz="2400" b="1" dirty="0" smtClean="0">
                <a:solidFill>
                  <a:srgbClr val="307871"/>
                </a:solidFill>
                <a:latin typeface="Times New Roman" panose="02020603050405020304" pitchFamily="18" charset="0"/>
                <a:cs typeface="Times New Roman" panose="02020603050405020304" pitchFamily="18" charset="0"/>
              </a:rPr>
              <a:t>Prezentace č. 4</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6"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754" y="104675"/>
            <a:ext cx="55054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77900"/>
            <a:ext cx="8280920" cy="4249882"/>
          </a:xfrm>
          <a:prstGeom prst="rect">
            <a:avLst/>
          </a:prstGeom>
        </p:spPr>
        <p:txBody>
          <a:bodyPr>
            <a:noAutofit/>
          </a:bodyPr>
          <a:lstStyle/>
          <a:p>
            <a:pPr lvl="0" algn="just">
              <a:spcBef>
                <a:spcPts val="0"/>
              </a:spcBef>
              <a:spcAft>
                <a:spcPts val="600"/>
              </a:spcAft>
              <a:buClr>
                <a:schemeClr val="tx1"/>
              </a:buClr>
              <a:buSzPct val="120000"/>
            </a:pPr>
            <a:r>
              <a:rPr lang="cs-CZ" sz="2400" dirty="0">
                <a:solidFill>
                  <a:srgbClr val="000000"/>
                </a:solidFill>
              </a:rPr>
              <a:t>Pokud je splatnostní prémie konstantní, povede růst očekávané míry inflace </a:t>
            </a:r>
            <a:r>
              <a:rPr lang="cs-CZ" sz="2400" dirty="0" smtClean="0">
                <a:solidFill>
                  <a:srgbClr val="000000"/>
                </a:solidFill>
              </a:rPr>
              <a:t>z důvodu poklesu mezery úrokových sazeb k </a:t>
            </a:r>
            <a:r>
              <a:rPr lang="cs-CZ" sz="2400" dirty="0">
                <a:solidFill>
                  <a:srgbClr val="000000"/>
                </a:solidFill>
              </a:rPr>
              <a:t>posunu křivky </a:t>
            </a:r>
            <a:r>
              <a:rPr lang="cs-CZ" sz="2400" dirty="0" smtClean="0">
                <a:solidFill>
                  <a:srgbClr val="000000"/>
                </a:solidFill>
              </a:rPr>
              <a:t>ELM </a:t>
            </a:r>
            <a:r>
              <a:rPr lang="cs-CZ" sz="2400" dirty="0">
                <a:solidFill>
                  <a:srgbClr val="000000"/>
                </a:solidFill>
              </a:rPr>
              <a:t>doprava </a:t>
            </a:r>
            <a:r>
              <a:rPr lang="cs-CZ" sz="2400" dirty="0" smtClean="0">
                <a:solidFill>
                  <a:srgbClr val="000000"/>
                </a:solidFill>
              </a:rPr>
              <a:t>dolů</a:t>
            </a:r>
          </a:p>
          <a:p>
            <a:pPr lvl="0" algn="just">
              <a:spcBef>
                <a:spcPts val="0"/>
              </a:spcBef>
              <a:spcAft>
                <a:spcPts val="600"/>
              </a:spcAft>
              <a:buClr>
                <a:schemeClr val="tx1"/>
              </a:buClr>
              <a:buSzPct val="120000"/>
            </a:pPr>
            <a:r>
              <a:rPr lang="cs-CZ" sz="2400" dirty="0">
                <a:solidFill>
                  <a:srgbClr val="000000"/>
                </a:solidFill>
              </a:rPr>
              <a:t>D</a:t>
            </a:r>
            <a:r>
              <a:rPr lang="cs-CZ" sz="2400" dirty="0" smtClean="0">
                <a:solidFill>
                  <a:srgbClr val="000000"/>
                </a:solidFill>
              </a:rPr>
              <a:t>ojde </a:t>
            </a:r>
            <a:r>
              <a:rPr lang="cs-CZ" sz="2400" dirty="0">
                <a:solidFill>
                  <a:srgbClr val="000000"/>
                </a:solidFill>
              </a:rPr>
              <a:t>k poklesu </a:t>
            </a:r>
            <a:r>
              <a:rPr lang="cs-CZ" sz="2400" dirty="0" smtClean="0">
                <a:solidFill>
                  <a:srgbClr val="000000"/>
                </a:solidFill>
              </a:rPr>
              <a:t>reálné úrokové míry, což způsobí </a:t>
            </a:r>
            <a:r>
              <a:rPr lang="cs-CZ" sz="2400" dirty="0">
                <a:solidFill>
                  <a:srgbClr val="000000"/>
                </a:solidFill>
              </a:rPr>
              <a:t>růst investiční a spotřební poptávky, což vyvolá růst agregátní </a:t>
            </a:r>
            <a:r>
              <a:rPr lang="cs-CZ" sz="2400" dirty="0" smtClean="0">
                <a:solidFill>
                  <a:srgbClr val="000000"/>
                </a:solidFill>
              </a:rPr>
              <a:t>poptávky</a:t>
            </a:r>
          </a:p>
          <a:p>
            <a:pPr lvl="0" algn="just">
              <a:spcBef>
                <a:spcPts val="0"/>
              </a:spcBef>
              <a:spcAft>
                <a:spcPts val="600"/>
              </a:spcAft>
              <a:buClr>
                <a:schemeClr val="tx1"/>
              </a:buClr>
              <a:buSzPct val="120000"/>
            </a:pPr>
            <a:r>
              <a:rPr lang="cs-CZ" sz="2400" dirty="0" smtClean="0">
                <a:solidFill>
                  <a:srgbClr val="000000"/>
                </a:solidFill>
              </a:rPr>
              <a:t>Výsledným </a:t>
            </a:r>
            <a:r>
              <a:rPr lang="cs-CZ" sz="2400" dirty="0">
                <a:solidFill>
                  <a:srgbClr val="000000"/>
                </a:solidFill>
              </a:rPr>
              <a:t>efektem bude růst reálného důchodu </a:t>
            </a:r>
            <a:endParaRPr lang="cs-CZ" sz="2400" dirty="0" smtClean="0">
              <a:solidFill>
                <a:srgbClr val="000000"/>
              </a:solidFill>
            </a:endParaRPr>
          </a:p>
          <a:p>
            <a:pPr lvl="0" algn="just">
              <a:spcBef>
                <a:spcPts val="0"/>
              </a:spcBef>
              <a:spcAft>
                <a:spcPts val="600"/>
              </a:spcAft>
              <a:buClr>
                <a:schemeClr val="tx1"/>
              </a:buClr>
              <a:buSzPct val="120000"/>
            </a:pPr>
            <a:r>
              <a:rPr lang="cs-CZ" sz="2400" dirty="0" smtClean="0">
                <a:solidFill>
                  <a:srgbClr val="000000"/>
                </a:solidFill>
              </a:rPr>
              <a:t>Výsledkem </a:t>
            </a:r>
            <a:r>
              <a:rPr lang="cs-CZ" sz="2400" dirty="0">
                <a:solidFill>
                  <a:srgbClr val="000000"/>
                </a:solidFill>
              </a:rPr>
              <a:t>růstu očekávané míry inflace bude tedy růst reálného důchodu doprovázený růstem nominálních úrokových sazeb a poklesem reálných úrokových sazeb.</a:t>
            </a:r>
            <a:endParaRPr lang="cs-CZ" sz="24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cs-CZ" altLang="cs-CZ" sz="2800" b="1" dirty="0">
                <a:solidFill>
                  <a:srgbClr val="307871"/>
                </a:solidFill>
              </a:rPr>
              <a:t>Změny v očekávané míře inflace (růst </a:t>
            </a:r>
            <a:r>
              <a:rPr lang="el-GR" altLang="cs-CZ" sz="2800" b="1" dirty="0">
                <a:solidFill>
                  <a:srgbClr val="307871"/>
                </a:solidFill>
              </a:rPr>
              <a:t>π</a:t>
            </a:r>
            <a:r>
              <a:rPr lang="cs-CZ" altLang="cs-CZ" sz="2800" b="1" baseline="30000" dirty="0">
                <a:solidFill>
                  <a:srgbClr val="307871"/>
                </a:solidFill>
              </a:rPr>
              <a:t>e</a:t>
            </a:r>
            <a:r>
              <a:rPr lang="cs-CZ" altLang="cs-CZ" sz="2800" b="1" dirty="0">
                <a:solidFill>
                  <a:srgbClr val="307871"/>
                </a:solidFill>
              </a:rPr>
              <a:t>)</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3130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251520" y="195486"/>
            <a:ext cx="7416824" cy="507703"/>
          </a:xfrm>
        </p:spPr>
        <p:txBody>
          <a:bodyPr/>
          <a:lstStyle/>
          <a:p>
            <a:r>
              <a:rPr lang="cs-CZ" altLang="cs-CZ" sz="2800" b="1" dirty="0">
                <a:solidFill>
                  <a:srgbClr val="307871"/>
                </a:solidFill>
              </a:rPr>
              <a:t>Změna rizikové prémie (růst </a:t>
            </a:r>
            <a:r>
              <a:rPr lang="el-GR" altLang="cs-CZ" sz="2800" b="1" dirty="0">
                <a:solidFill>
                  <a:srgbClr val="307871"/>
                </a:solidFill>
              </a:rPr>
              <a:t>σ</a:t>
            </a:r>
            <a:r>
              <a:rPr lang="cs-CZ" altLang="cs-CZ" sz="2800" b="1" dirty="0">
                <a:solidFill>
                  <a:srgbClr val="307871"/>
                </a:solidFill>
              </a:rPr>
              <a:t>)</a:t>
            </a:r>
            <a:endParaRPr lang="el-GR" altLang="cs-CZ" sz="2800" b="1" dirty="0">
              <a:solidFill>
                <a:srgbClr val="307871"/>
              </a:solidFill>
            </a:endParaRPr>
          </a:p>
        </p:txBody>
      </p:sp>
      <p:sp>
        <p:nvSpPr>
          <p:cNvPr id="245763" name="Line 3"/>
          <p:cNvSpPr>
            <a:spLocks noChangeShapeType="1"/>
          </p:cNvSpPr>
          <p:nvPr/>
        </p:nvSpPr>
        <p:spPr bwMode="auto">
          <a:xfrm>
            <a:off x="2681288" y="154543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64" name="Line 4"/>
          <p:cNvSpPr>
            <a:spLocks noChangeShapeType="1"/>
          </p:cNvSpPr>
          <p:nvPr/>
        </p:nvSpPr>
        <p:spPr bwMode="auto">
          <a:xfrm>
            <a:off x="2681288" y="462438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65" name="Text Box 5"/>
          <p:cNvSpPr txBox="1">
            <a:spLocks noChangeArrowheads="1"/>
          </p:cNvSpPr>
          <p:nvPr/>
        </p:nvSpPr>
        <p:spPr bwMode="auto">
          <a:xfrm>
            <a:off x="6586430" y="4677966"/>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Y</a:t>
            </a:r>
          </a:p>
        </p:txBody>
      </p:sp>
      <p:sp>
        <p:nvSpPr>
          <p:cNvPr id="245766" name="Text Box 6"/>
          <p:cNvSpPr txBox="1">
            <a:spLocks noChangeArrowheads="1"/>
          </p:cNvSpPr>
          <p:nvPr/>
        </p:nvSpPr>
        <p:spPr bwMode="auto">
          <a:xfrm>
            <a:off x="2086721" y="1545431"/>
            <a:ext cx="5409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r</a:t>
            </a:r>
            <a:r>
              <a:rPr lang="cs-CZ" altLang="cs-CZ" sz="1600" b="1" baseline="-25000" dirty="0" err="1"/>
              <a:t>L</a:t>
            </a:r>
            <a:endParaRPr lang="cs-CZ" altLang="cs-CZ" sz="1600" b="1" dirty="0"/>
          </a:p>
        </p:txBody>
      </p:sp>
      <p:sp>
        <p:nvSpPr>
          <p:cNvPr id="245767" name="Text Box 7"/>
          <p:cNvSpPr txBox="1">
            <a:spLocks noChangeArrowheads="1"/>
          </p:cNvSpPr>
          <p:nvPr/>
        </p:nvSpPr>
        <p:spPr bwMode="auto">
          <a:xfrm>
            <a:off x="5598319" y="1491853"/>
            <a:ext cx="8219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solidFill>
                  <a:srgbClr val="0066FF"/>
                </a:solidFill>
              </a:rPr>
              <a:t>ELM</a:t>
            </a:r>
            <a:r>
              <a:rPr lang="cs-CZ" altLang="cs-CZ" sz="1600" b="1" baseline="-25000" dirty="0" smtClean="0">
                <a:solidFill>
                  <a:srgbClr val="0066FF"/>
                </a:solidFill>
              </a:rPr>
              <a:t>0</a:t>
            </a:r>
            <a:endParaRPr lang="cs-CZ" altLang="cs-CZ" sz="1600" b="1" dirty="0">
              <a:solidFill>
                <a:srgbClr val="0066FF"/>
              </a:solidFill>
            </a:endParaRPr>
          </a:p>
        </p:txBody>
      </p:sp>
      <p:sp>
        <p:nvSpPr>
          <p:cNvPr id="245768"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45769" name="Text Box 9"/>
          <p:cNvSpPr txBox="1">
            <a:spLocks noChangeArrowheads="1"/>
          </p:cNvSpPr>
          <p:nvPr/>
        </p:nvSpPr>
        <p:spPr bwMode="auto">
          <a:xfrm>
            <a:off x="3815954" y="4731544"/>
            <a:ext cx="45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Y</a:t>
            </a:r>
            <a:r>
              <a:rPr lang="cs-CZ" altLang="cs-CZ" sz="1600" b="1" baseline="-25000" dirty="0" smtClean="0"/>
              <a:t>0</a:t>
            </a:r>
            <a:endParaRPr lang="cs-CZ" altLang="cs-CZ" sz="1600" b="1" dirty="0"/>
          </a:p>
        </p:txBody>
      </p:sp>
      <p:sp>
        <p:nvSpPr>
          <p:cNvPr id="245770" name="Line 10"/>
          <p:cNvSpPr>
            <a:spLocks noChangeShapeType="1"/>
          </p:cNvSpPr>
          <p:nvPr/>
        </p:nvSpPr>
        <p:spPr bwMode="auto">
          <a:xfrm>
            <a:off x="2736056" y="2409825"/>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71" name="Text Box 11"/>
          <p:cNvSpPr txBox="1">
            <a:spLocks noChangeArrowheads="1"/>
          </p:cNvSpPr>
          <p:nvPr/>
        </p:nvSpPr>
        <p:spPr bwMode="auto">
          <a:xfrm>
            <a:off x="5975204" y="4062979"/>
            <a:ext cx="539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chemeClr val="accent2"/>
                </a:solidFill>
              </a:rPr>
              <a:t>IS</a:t>
            </a:r>
            <a:r>
              <a:rPr lang="cs-CZ" altLang="cs-CZ" sz="1600" b="1" baseline="-25000" dirty="0" smtClean="0">
                <a:solidFill>
                  <a:schemeClr val="accent2"/>
                </a:solidFill>
              </a:rPr>
              <a:t>0</a:t>
            </a:r>
            <a:endParaRPr lang="cs-CZ" altLang="cs-CZ" sz="1600" b="1" dirty="0">
              <a:solidFill>
                <a:schemeClr val="accent2"/>
              </a:solidFill>
            </a:endParaRPr>
          </a:p>
        </p:txBody>
      </p:sp>
      <p:sp>
        <p:nvSpPr>
          <p:cNvPr id="245772" name="Line 12"/>
          <p:cNvSpPr>
            <a:spLocks noChangeShapeType="1"/>
          </p:cNvSpPr>
          <p:nvPr/>
        </p:nvSpPr>
        <p:spPr bwMode="auto">
          <a:xfrm>
            <a:off x="2681288" y="3112294"/>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73" name="Line 13"/>
          <p:cNvSpPr>
            <a:spLocks noChangeShapeType="1"/>
          </p:cNvSpPr>
          <p:nvPr/>
        </p:nvSpPr>
        <p:spPr bwMode="auto">
          <a:xfrm>
            <a:off x="3977879" y="3112294"/>
            <a:ext cx="0" cy="14573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74" name="Text Box 14"/>
          <p:cNvSpPr txBox="1">
            <a:spLocks noChangeArrowheads="1"/>
          </p:cNvSpPr>
          <p:nvPr/>
        </p:nvSpPr>
        <p:spPr bwMode="auto">
          <a:xfrm>
            <a:off x="3762375" y="2733675"/>
            <a:ext cx="5393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rgbClr val="000000"/>
                </a:solidFill>
              </a:rPr>
              <a:t>E</a:t>
            </a:r>
            <a:r>
              <a:rPr lang="cs-CZ" altLang="cs-CZ" sz="1600" b="1" baseline="-25000" dirty="0" smtClean="0">
                <a:solidFill>
                  <a:srgbClr val="000000"/>
                </a:solidFill>
              </a:rPr>
              <a:t>0</a:t>
            </a:r>
            <a:endParaRPr lang="cs-CZ" altLang="cs-CZ" sz="1600" b="1" dirty="0">
              <a:solidFill>
                <a:srgbClr val="000000"/>
              </a:solidFill>
            </a:endParaRPr>
          </a:p>
        </p:txBody>
      </p:sp>
      <p:sp>
        <p:nvSpPr>
          <p:cNvPr id="245775" name="Text Box 15"/>
          <p:cNvSpPr txBox="1">
            <a:spLocks noChangeArrowheads="1"/>
          </p:cNvSpPr>
          <p:nvPr/>
        </p:nvSpPr>
        <p:spPr bwMode="auto">
          <a:xfrm>
            <a:off x="2271444" y="3023586"/>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L0</a:t>
            </a:r>
            <a:endParaRPr lang="cs-CZ" altLang="cs-CZ" sz="1600" b="1" dirty="0"/>
          </a:p>
        </p:txBody>
      </p:sp>
      <p:sp>
        <p:nvSpPr>
          <p:cNvPr id="245776" name="Line 16"/>
          <p:cNvSpPr>
            <a:spLocks noChangeShapeType="1"/>
          </p:cNvSpPr>
          <p:nvPr/>
        </p:nvSpPr>
        <p:spPr bwMode="auto">
          <a:xfrm flipV="1">
            <a:off x="3317840" y="2026473"/>
            <a:ext cx="2645569" cy="2430065"/>
          </a:xfrm>
          <a:prstGeom prst="line">
            <a:avLst/>
          </a:prstGeom>
          <a:noFill/>
          <a:ln w="381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77" name="Text Box 17"/>
          <p:cNvSpPr txBox="1">
            <a:spLocks noChangeArrowheads="1"/>
          </p:cNvSpPr>
          <p:nvPr/>
        </p:nvSpPr>
        <p:spPr bwMode="auto">
          <a:xfrm>
            <a:off x="6084094" y="2085975"/>
            <a:ext cx="485775"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solidFill>
                  <a:srgbClr val="00CC00"/>
                </a:solidFill>
              </a:rPr>
              <a:t>LM</a:t>
            </a:r>
          </a:p>
        </p:txBody>
      </p:sp>
      <p:sp>
        <p:nvSpPr>
          <p:cNvPr id="245778" name="Line 18"/>
          <p:cNvSpPr>
            <a:spLocks noChangeShapeType="1"/>
          </p:cNvSpPr>
          <p:nvPr/>
        </p:nvSpPr>
        <p:spPr bwMode="auto">
          <a:xfrm flipH="1" flipV="1">
            <a:off x="6786563" y="1437085"/>
            <a:ext cx="0" cy="31873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79" name="Text Box 19"/>
          <p:cNvSpPr txBox="1">
            <a:spLocks noChangeArrowheads="1"/>
          </p:cNvSpPr>
          <p:nvPr/>
        </p:nvSpPr>
        <p:spPr bwMode="auto">
          <a:xfrm>
            <a:off x="6824209" y="1315224"/>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err="1"/>
              <a:t>i</a:t>
            </a:r>
            <a:r>
              <a:rPr lang="cs-CZ" altLang="cs-CZ" sz="1600" b="1" baseline="-25000" dirty="0" err="1"/>
              <a:t>S</a:t>
            </a:r>
            <a:endParaRPr lang="cs-CZ" altLang="cs-CZ" sz="1600" b="1" dirty="0"/>
          </a:p>
        </p:txBody>
      </p:sp>
      <p:sp>
        <p:nvSpPr>
          <p:cNvPr id="245780" name="Line 20"/>
          <p:cNvSpPr>
            <a:spLocks noChangeShapeType="1"/>
          </p:cNvSpPr>
          <p:nvPr/>
        </p:nvSpPr>
        <p:spPr bwMode="auto">
          <a:xfrm>
            <a:off x="3959932" y="3868341"/>
            <a:ext cx="280868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81" name="Text Box 21"/>
          <p:cNvSpPr txBox="1">
            <a:spLocks noChangeArrowheads="1"/>
          </p:cNvSpPr>
          <p:nvPr/>
        </p:nvSpPr>
        <p:spPr bwMode="auto">
          <a:xfrm>
            <a:off x="6827687" y="3684359"/>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i</a:t>
            </a:r>
            <a:r>
              <a:rPr lang="cs-CZ" altLang="cs-CZ" sz="1600" b="1" baseline="-25000" dirty="0" smtClean="0"/>
              <a:t>S0</a:t>
            </a:r>
            <a:endParaRPr lang="cs-CZ" altLang="cs-CZ" sz="1600" b="1" dirty="0"/>
          </a:p>
        </p:txBody>
      </p:sp>
      <p:sp>
        <p:nvSpPr>
          <p:cNvPr id="245782" name="Line 22"/>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83" name="Line 23"/>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86" name="Text Box 26"/>
          <p:cNvSpPr txBox="1">
            <a:spLocks noChangeArrowheads="1"/>
          </p:cNvSpPr>
          <p:nvPr/>
        </p:nvSpPr>
        <p:spPr bwMode="auto">
          <a:xfrm>
            <a:off x="3330179" y="2409825"/>
            <a:ext cx="539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rgbClr val="000000"/>
                </a:solidFill>
              </a:rPr>
              <a:t>E</a:t>
            </a:r>
            <a:r>
              <a:rPr lang="cs-CZ" altLang="cs-CZ" sz="1600" b="1" baseline="-25000" dirty="0" smtClean="0">
                <a:solidFill>
                  <a:srgbClr val="000000"/>
                </a:solidFill>
              </a:rPr>
              <a:t>1</a:t>
            </a:r>
            <a:endParaRPr lang="cs-CZ" altLang="cs-CZ" sz="1600" b="1" dirty="0">
              <a:solidFill>
                <a:srgbClr val="000000"/>
              </a:solidFill>
            </a:endParaRPr>
          </a:p>
        </p:txBody>
      </p:sp>
      <p:sp>
        <p:nvSpPr>
          <p:cNvPr id="245787" name="Text Box 27"/>
          <p:cNvSpPr txBox="1">
            <a:spLocks noChangeArrowheads="1"/>
          </p:cNvSpPr>
          <p:nvPr/>
        </p:nvSpPr>
        <p:spPr bwMode="auto">
          <a:xfrm>
            <a:off x="3105151" y="4712106"/>
            <a:ext cx="45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Y</a:t>
            </a:r>
            <a:r>
              <a:rPr lang="cs-CZ" altLang="cs-CZ" sz="1600" b="1" baseline="-25000" dirty="0" smtClean="0"/>
              <a:t>1</a:t>
            </a:r>
            <a:endParaRPr lang="cs-CZ" altLang="cs-CZ" sz="1600" b="1" dirty="0"/>
          </a:p>
        </p:txBody>
      </p:sp>
      <p:sp>
        <p:nvSpPr>
          <p:cNvPr id="245788" name="Text Box 28"/>
          <p:cNvSpPr txBox="1">
            <a:spLocks noChangeArrowheads="1"/>
          </p:cNvSpPr>
          <p:nvPr/>
        </p:nvSpPr>
        <p:spPr bwMode="auto">
          <a:xfrm>
            <a:off x="2250824" y="2709907"/>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L1</a:t>
            </a:r>
            <a:endParaRPr lang="cs-CZ" altLang="cs-CZ" sz="1600" b="1" dirty="0"/>
          </a:p>
        </p:txBody>
      </p:sp>
      <p:sp>
        <p:nvSpPr>
          <p:cNvPr id="245789" name="Line 29"/>
          <p:cNvSpPr>
            <a:spLocks noChangeShapeType="1"/>
          </p:cNvSpPr>
          <p:nvPr/>
        </p:nvSpPr>
        <p:spPr bwMode="auto">
          <a:xfrm>
            <a:off x="3545682" y="4407694"/>
            <a:ext cx="3240881"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90" name="Text Box 30"/>
          <p:cNvSpPr txBox="1">
            <a:spLocks noChangeArrowheads="1"/>
          </p:cNvSpPr>
          <p:nvPr/>
        </p:nvSpPr>
        <p:spPr bwMode="auto">
          <a:xfrm>
            <a:off x="6893719" y="4300537"/>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i</a:t>
            </a:r>
            <a:r>
              <a:rPr lang="cs-CZ" altLang="cs-CZ" sz="1600" b="1" baseline="-25000" dirty="0" smtClean="0"/>
              <a:t>S1</a:t>
            </a:r>
            <a:endParaRPr lang="cs-CZ" altLang="cs-CZ" sz="1600" b="1" dirty="0"/>
          </a:p>
        </p:txBody>
      </p:sp>
      <p:sp>
        <p:nvSpPr>
          <p:cNvPr id="245791" name="Text Box 31"/>
          <p:cNvSpPr txBox="1">
            <a:spLocks noChangeArrowheads="1"/>
          </p:cNvSpPr>
          <p:nvPr/>
        </p:nvSpPr>
        <p:spPr bwMode="auto">
          <a:xfrm>
            <a:off x="5328046" y="1113235"/>
            <a:ext cx="8096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solidFill>
                  <a:srgbClr val="0066FF"/>
                </a:solidFill>
              </a:rPr>
              <a:t>ELM</a:t>
            </a:r>
            <a:r>
              <a:rPr lang="cs-CZ" altLang="cs-CZ" sz="1600" b="1" baseline="-25000" dirty="0" smtClean="0">
                <a:solidFill>
                  <a:srgbClr val="0066FF"/>
                </a:solidFill>
              </a:rPr>
              <a:t>1</a:t>
            </a:r>
            <a:endParaRPr lang="cs-CZ" altLang="cs-CZ" sz="1600" b="1" dirty="0">
              <a:solidFill>
                <a:srgbClr val="0066FF"/>
              </a:solidFill>
            </a:endParaRPr>
          </a:p>
        </p:txBody>
      </p:sp>
      <p:sp>
        <p:nvSpPr>
          <p:cNvPr id="245792" name="Line 32"/>
          <p:cNvSpPr>
            <a:spLocks noChangeShapeType="1"/>
          </p:cNvSpPr>
          <p:nvPr/>
        </p:nvSpPr>
        <p:spPr bwMode="auto">
          <a:xfrm flipV="1">
            <a:off x="2195513" y="2895600"/>
            <a:ext cx="0" cy="21550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93" name="Line 33"/>
          <p:cNvSpPr>
            <a:spLocks noChangeShapeType="1"/>
          </p:cNvSpPr>
          <p:nvPr/>
        </p:nvSpPr>
        <p:spPr bwMode="auto">
          <a:xfrm flipH="1">
            <a:off x="3425592" y="4900821"/>
            <a:ext cx="432197"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94" name="Line 34"/>
          <p:cNvSpPr>
            <a:spLocks noChangeShapeType="1"/>
          </p:cNvSpPr>
          <p:nvPr/>
        </p:nvSpPr>
        <p:spPr bwMode="auto">
          <a:xfrm>
            <a:off x="7325916" y="3976687"/>
            <a:ext cx="0" cy="3238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799" name="Line 39"/>
          <p:cNvSpPr>
            <a:spLocks noChangeShapeType="1"/>
          </p:cNvSpPr>
          <p:nvPr/>
        </p:nvSpPr>
        <p:spPr bwMode="auto">
          <a:xfrm>
            <a:off x="2736056" y="2409825"/>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800" name="Text Box 40"/>
          <p:cNvSpPr txBox="1">
            <a:spLocks noChangeArrowheads="1"/>
          </p:cNvSpPr>
          <p:nvPr/>
        </p:nvSpPr>
        <p:spPr bwMode="auto">
          <a:xfrm>
            <a:off x="5760244" y="4354116"/>
            <a:ext cx="5393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chemeClr val="accent2"/>
                </a:solidFill>
              </a:rPr>
              <a:t>IS</a:t>
            </a:r>
            <a:r>
              <a:rPr lang="cs-CZ" altLang="cs-CZ" sz="1600" b="1" baseline="-25000" dirty="0" smtClean="0">
                <a:solidFill>
                  <a:schemeClr val="accent2"/>
                </a:solidFill>
              </a:rPr>
              <a:t>1</a:t>
            </a:r>
            <a:endParaRPr lang="cs-CZ" altLang="cs-CZ" sz="1600" b="1" dirty="0">
              <a:solidFill>
                <a:schemeClr val="accent2"/>
              </a:solidFill>
            </a:endParaRPr>
          </a:p>
        </p:txBody>
      </p:sp>
      <p:sp>
        <p:nvSpPr>
          <p:cNvPr id="245806" name="Line 46"/>
          <p:cNvSpPr>
            <a:spLocks noChangeShapeType="1"/>
          </p:cNvSpPr>
          <p:nvPr/>
        </p:nvSpPr>
        <p:spPr bwMode="auto">
          <a:xfrm>
            <a:off x="2681289" y="3003947"/>
            <a:ext cx="582228" cy="1"/>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5807" name="Line 47"/>
          <p:cNvSpPr>
            <a:spLocks noChangeShapeType="1"/>
          </p:cNvSpPr>
          <p:nvPr/>
        </p:nvSpPr>
        <p:spPr bwMode="auto">
          <a:xfrm flipV="1">
            <a:off x="3275856" y="3003948"/>
            <a:ext cx="0" cy="162044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197023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5783"/>
                                        </p:tgtEl>
                                        <p:attrNameLst>
                                          <p:attrName>style.visibility</p:attrName>
                                        </p:attrNameLst>
                                      </p:cBhvr>
                                      <p:to>
                                        <p:strVal val="visible"/>
                                      </p:to>
                                    </p:set>
                                    <p:anim calcmode="lin" valueType="num">
                                      <p:cBhvr>
                                        <p:cTn id="7" dur="500" fill="hold"/>
                                        <p:tgtEl>
                                          <p:spTgt spid="245783"/>
                                        </p:tgtEl>
                                        <p:attrNameLst>
                                          <p:attrName>ppt_w</p:attrName>
                                        </p:attrNameLst>
                                      </p:cBhvr>
                                      <p:tavLst>
                                        <p:tav tm="0">
                                          <p:val>
                                            <p:fltVal val="0"/>
                                          </p:val>
                                        </p:tav>
                                        <p:tav tm="100000">
                                          <p:val>
                                            <p:strVal val="#ppt_w"/>
                                          </p:val>
                                        </p:tav>
                                      </p:tavLst>
                                    </p:anim>
                                    <p:anim calcmode="lin" valueType="num">
                                      <p:cBhvr>
                                        <p:cTn id="8" dur="500" fill="hold"/>
                                        <p:tgtEl>
                                          <p:spTgt spid="245783"/>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0" presetClass="path" presetSubtype="0" accel="50000" decel="50000" fill="hold" grpId="1" nodeType="afterEffect">
                                  <p:stCondLst>
                                    <p:cond delay="0"/>
                                  </p:stCondLst>
                                  <p:childTnLst>
                                    <p:animMotion origin="layout" path="M -2.77778E-6 1.90751E-6 L -0.07084 -0.05248 " pathEditMode="relative" ptsTypes="AA">
                                      <p:cBhvr>
                                        <p:cTn id="11" dur="2000" fill="hold"/>
                                        <p:tgtEl>
                                          <p:spTgt spid="245783"/>
                                        </p:tgtEl>
                                        <p:attrNameLst>
                                          <p:attrName>ppt_x</p:attrName>
                                          <p:attrName>ppt_y</p:attrName>
                                        </p:attrNameLst>
                                      </p:cBhvr>
                                    </p:animMotion>
                                  </p:childTnLst>
                                </p:cTn>
                              </p:par>
                            </p:childTnLst>
                          </p:cTn>
                        </p:par>
                        <p:par>
                          <p:cTn id="12" fill="hold" nodeType="afterGroup">
                            <p:stCondLst>
                              <p:cond delay="2500"/>
                            </p:stCondLst>
                            <p:childTnLst>
                              <p:par>
                                <p:cTn id="13" presetID="3" presetClass="entr" presetSubtype="10" fill="hold" grpId="0" nodeType="afterEffect">
                                  <p:stCondLst>
                                    <p:cond delay="0"/>
                                  </p:stCondLst>
                                  <p:childTnLst>
                                    <p:set>
                                      <p:cBhvr>
                                        <p:cTn id="14" dur="1" fill="hold">
                                          <p:stCondLst>
                                            <p:cond delay="0"/>
                                          </p:stCondLst>
                                        </p:cTn>
                                        <p:tgtEl>
                                          <p:spTgt spid="245791"/>
                                        </p:tgtEl>
                                        <p:attrNameLst>
                                          <p:attrName>style.visibility</p:attrName>
                                        </p:attrNameLst>
                                      </p:cBhvr>
                                      <p:to>
                                        <p:strVal val="visible"/>
                                      </p:to>
                                    </p:set>
                                    <p:animEffect transition="in" filter="blinds(horizontal)">
                                      <p:cBhvr>
                                        <p:cTn id="15" dur="500"/>
                                        <p:tgtEl>
                                          <p:spTgt spid="245791"/>
                                        </p:tgtEl>
                                      </p:cBhvr>
                                    </p:animEffect>
                                  </p:childTnLst>
                                </p:cTn>
                              </p:par>
                            </p:childTnLst>
                          </p:cTn>
                        </p:par>
                        <p:par>
                          <p:cTn id="16" fill="hold" nodeType="afterGroup">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245786"/>
                                        </p:tgtEl>
                                        <p:attrNameLst>
                                          <p:attrName>style.visibility</p:attrName>
                                        </p:attrNameLst>
                                      </p:cBhvr>
                                      <p:to>
                                        <p:strVal val="visible"/>
                                      </p:to>
                                    </p:set>
                                    <p:animEffect transition="in" filter="blinds(horizontal)">
                                      <p:cBhvr>
                                        <p:cTn id="19" dur="500"/>
                                        <p:tgtEl>
                                          <p:spTgt spid="245786"/>
                                        </p:tgtEl>
                                      </p:cBhvr>
                                    </p:animEffect>
                                  </p:childTnLst>
                                </p:cTn>
                              </p:par>
                            </p:childTnLst>
                          </p:cTn>
                        </p:par>
                        <p:par>
                          <p:cTn id="20" fill="hold" nodeType="afterGroup">
                            <p:stCondLst>
                              <p:cond delay="3500"/>
                            </p:stCondLst>
                            <p:childTnLst>
                              <p:par>
                                <p:cTn id="21" presetID="23" presetClass="entr" presetSubtype="16" fill="hold" grpId="0" nodeType="afterEffect">
                                  <p:stCondLst>
                                    <p:cond delay="0"/>
                                  </p:stCondLst>
                                  <p:childTnLst>
                                    <p:set>
                                      <p:cBhvr>
                                        <p:cTn id="22" dur="1" fill="hold">
                                          <p:stCondLst>
                                            <p:cond delay="0"/>
                                          </p:stCondLst>
                                        </p:cTn>
                                        <p:tgtEl>
                                          <p:spTgt spid="245787"/>
                                        </p:tgtEl>
                                        <p:attrNameLst>
                                          <p:attrName>style.visibility</p:attrName>
                                        </p:attrNameLst>
                                      </p:cBhvr>
                                      <p:to>
                                        <p:strVal val="visible"/>
                                      </p:to>
                                    </p:set>
                                    <p:anim calcmode="lin" valueType="num">
                                      <p:cBhvr>
                                        <p:cTn id="23" dur="500" fill="hold"/>
                                        <p:tgtEl>
                                          <p:spTgt spid="245787"/>
                                        </p:tgtEl>
                                        <p:attrNameLst>
                                          <p:attrName>ppt_w</p:attrName>
                                        </p:attrNameLst>
                                      </p:cBhvr>
                                      <p:tavLst>
                                        <p:tav tm="0">
                                          <p:val>
                                            <p:fltVal val="0"/>
                                          </p:val>
                                        </p:tav>
                                        <p:tav tm="100000">
                                          <p:val>
                                            <p:strVal val="#ppt_w"/>
                                          </p:val>
                                        </p:tav>
                                      </p:tavLst>
                                    </p:anim>
                                    <p:anim calcmode="lin" valueType="num">
                                      <p:cBhvr>
                                        <p:cTn id="24" dur="500" fill="hold"/>
                                        <p:tgtEl>
                                          <p:spTgt spid="245787"/>
                                        </p:tgtEl>
                                        <p:attrNameLst>
                                          <p:attrName>ppt_h</p:attrName>
                                        </p:attrNameLst>
                                      </p:cBhvr>
                                      <p:tavLst>
                                        <p:tav tm="0">
                                          <p:val>
                                            <p:fltVal val="0"/>
                                          </p:val>
                                        </p:tav>
                                        <p:tav tm="100000">
                                          <p:val>
                                            <p:strVal val="#ppt_h"/>
                                          </p:val>
                                        </p:tav>
                                      </p:tavLst>
                                    </p:anim>
                                  </p:childTnLst>
                                </p:cTn>
                              </p:par>
                            </p:childTnLst>
                          </p:cTn>
                        </p:par>
                        <p:par>
                          <p:cTn id="25" fill="hold" nodeType="afterGroup">
                            <p:stCondLst>
                              <p:cond delay="4000"/>
                            </p:stCondLst>
                            <p:childTnLst>
                              <p:par>
                                <p:cTn id="26" presetID="23" presetClass="entr" presetSubtype="16" fill="hold" grpId="0" nodeType="afterEffect">
                                  <p:stCondLst>
                                    <p:cond delay="0"/>
                                  </p:stCondLst>
                                  <p:childTnLst>
                                    <p:set>
                                      <p:cBhvr>
                                        <p:cTn id="27" dur="1" fill="hold">
                                          <p:stCondLst>
                                            <p:cond delay="0"/>
                                          </p:stCondLst>
                                        </p:cTn>
                                        <p:tgtEl>
                                          <p:spTgt spid="245788"/>
                                        </p:tgtEl>
                                        <p:attrNameLst>
                                          <p:attrName>style.visibility</p:attrName>
                                        </p:attrNameLst>
                                      </p:cBhvr>
                                      <p:to>
                                        <p:strVal val="visible"/>
                                      </p:to>
                                    </p:set>
                                    <p:anim calcmode="lin" valueType="num">
                                      <p:cBhvr>
                                        <p:cTn id="28" dur="500" fill="hold"/>
                                        <p:tgtEl>
                                          <p:spTgt spid="245788"/>
                                        </p:tgtEl>
                                        <p:attrNameLst>
                                          <p:attrName>ppt_w</p:attrName>
                                        </p:attrNameLst>
                                      </p:cBhvr>
                                      <p:tavLst>
                                        <p:tav tm="0">
                                          <p:val>
                                            <p:fltVal val="0"/>
                                          </p:val>
                                        </p:tav>
                                        <p:tav tm="100000">
                                          <p:val>
                                            <p:strVal val="#ppt_w"/>
                                          </p:val>
                                        </p:tav>
                                      </p:tavLst>
                                    </p:anim>
                                    <p:anim calcmode="lin" valueType="num">
                                      <p:cBhvr>
                                        <p:cTn id="29" dur="500" fill="hold"/>
                                        <p:tgtEl>
                                          <p:spTgt spid="245788"/>
                                        </p:tgtEl>
                                        <p:attrNameLst>
                                          <p:attrName>ppt_h</p:attrName>
                                        </p:attrNameLst>
                                      </p:cBhvr>
                                      <p:tavLst>
                                        <p:tav tm="0">
                                          <p:val>
                                            <p:fltVal val="0"/>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45792"/>
                                        </p:tgtEl>
                                        <p:attrNameLst>
                                          <p:attrName>style.visibility</p:attrName>
                                        </p:attrNameLst>
                                      </p:cBhvr>
                                      <p:to>
                                        <p:strVal val="visible"/>
                                      </p:to>
                                    </p:set>
                                    <p:anim calcmode="lin" valueType="num">
                                      <p:cBhvr additive="base">
                                        <p:cTn id="34" dur="500" fill="hold"/>
                                        <p:tgtEl>
                                          <p:spTgt spid="245792"/>
                                        </p:tgtEl>
                                        <p:attrNameLst>
                                          <p:attrName>ppt_x</p:attrName>
                                        </p:attrNameLst>
                                      </p:cBhvr>
                                      <p:tavLst>
                                        <p:tav tm="0">
                                          <p:val>
                                            <p:strVal val="#ppt_x"/>
                                          </p:val>
                                        </p:tav>
                                        <p:tav tm="100000">
                                          <p:val>
                                            <p:strVal val="#ppt_x"/>
                                          </p:val>
                                        </p:tav>
                                      </p:tavLst>
                                    </p:anim>
                                    <p:anim calcmode="lin" valueType="num">
                                      <p:cBhvr additive="base">
                                        <p:cTn id="35" dur="500" fill="hold"/>
                                        <p:tgtEl>
                                          <p:spTgt spid="245792"/>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500"/>
                            </p:stCondLst>
                            <p:childTnLst>
                              <p:par>
                                <p:cTn id="37" presetID="2" presetClass="entr" presetSubtype="4" fill="hold" grpId="0" nodeType="afterEffect">
                                  <p:stCondLst>
                                    <p:cond delay="0"/>
                                  </p:stCondLst>
                                  <p:childTnLst>
                                    <p:set>
                                      <p:cBhvr>
                                        <p:cTn id="38" dur="1" fill="hold">
                                          <p:stCondLst>
                                            <p:cond delay="0"/>
                                          </p:stCondLst>
                                        </p:cTn>
                                        <p:tgtEl>
                                          <p:spTgt spid="245793"/>
                                        </p:tgtEl>
                                        <p:attrNameLst>
                                          <p:attrName>style.visibility</p:attrName>
                                        </p:attrNameLst>
                                      </p:cBhvr>
                                      <p:to>
                                        <p:strVal val="visible"/>
                                      </p:to>
                                    </p:set>
                                    <p:anim calcmode="lin" valueType="num">
                                      <p:cBhvr additive="base">
                                        <p:cTn id="39" dur="500" fill="hold"/>
                                        <p:tgtEl>
                                          <p:spTgt spid="245793"/>
                                        </p:tgtEl>
                                        <p:attrNameLst>
                                          <p:attrName>ppt_x</p:attrName>
                                        </p:attrNameLst>
                                      </p:cBhvr>
                                      <p:tavLst>
                                        <p:tav tm="0">
                                          <p:val>
                                            <p:strVal val="#ppt_x"/>
                                          </p:val>
                                        </p:tav>
                                        <p:tav tm="100000">
                                          <p:val>
                                            <p:strVal val="#ppt_x"/>
                                          </p:val>
                                        </p:tav>
                                      </p:tavLst>
                                    </p:anim>
                                    <p:anim calcmode="lin" valueType="num">
                                      <p:cBhvr additive="base">
                                        <p:cTn id="40" dur="500" fill="hold"/>
                                        <p:tgtEl>
                                          <p:spTgt spid="245793"/>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45789"/>
                                        </p:tgtEl>
                                        <p:attrNameLst>
                                          <p:attrName>style.visibility</p:attrName>
                                        </p:attrNameLst>
                                      </p:cBhvr>
                                      <p:to>
                                        <p:strVal val="visible"/>
                                      </p:to>
                                    </p:set>
                                    <p:animEffect transition="in" filter="blinds(horizontal)">
                                      <p:cBhvr>
                                        <p:cTn id="45" dur="500"/>
                                        <p:tgtEl>
                                          <p:spTgt spid="245789"/>
                                        </p:tgtEl>
                                      </p:cBhvr>
                                    </p:animEffect>
                                  </p:childTnLst>
                                </p:cTn>
                              </p:par>
                            </p:childTnLst>
                          </p:cTn>
                        </p:par>
                        <p:par>
                          <p:cTn id="46" fill="hold" nodeType="afterGroup">
                            <p:stCondLst>
                              <p:cond delay="500"/>
                            </p:stCondLst>
                            <p:childTnLst>
                              <p:par>
                                <p:cTn id="47" presetID="23" presetClass="entr" presetSubtype="16" fill="hold" grpId="0" nodeType="afterEffect">
                                  <p:stCondLst>
                                    <p:cond delay="0"/>
                                  </p:stCondLst>
                                  <p:childTnLst>
                                    <p:set>
                                      <p:cBhvr>
                                        <p:cTn id="48" dur="1" fill="hold">
                                          <p:stCondLst>
                                            <p:cond delay="0"/>
                                          </p:stCondLst>
                                        </p:cTn>
                                        <p:tgtEl>
                                          <p:spTgt spid="245790"/>
                                        </p:tgtEl>
                                        <p:attrNameLst>
                                          <p:attrName>style.visibility</p:attrName>
                                        </p:attrNameLst>
                                      </p:cBhvr>
                                      <p:to>
                                        <p:strVal val="visible"/>
                                      </p:to>
                                    </p:set>
                                    <p:anim calcmode="lin" valueType="num">
                                      <p:cBhvr>
                                        <p:cTn id="49" dur="500" fill="hold"/>
                                        <p:tgtEl>
                                          <p:spTgt spid="245790"/>
                                        </p:tgtEl>
                                        <p:attrNameLst>
                                          <p:attrName>ppt_w</p:attrName>
                                        </p:attrNameLst>
                                      </p:cBhvr>
                                      <p:tavLst>
                                        <p:tav tm="0">
                                          <p:val>
                                            <p:fltVal val="0"/>
                                          </p:val>
                                        </p:tav>
                                        <p:tav tm="100000">
                                          <p:val>
                                            <p:strVal val="#ppt_w"/>
                                          </p:val>
                                        </p:tav>
                                      </p:tavLst>
                                    </p:anim>
                                    <p:anim calcmode="lin" valueType="num">
                                      <p:cBhvr>
                                        <p:cTn id="50" dur="500" fill="hold"/>
                                        <p:tgtEl>
                                          <p:spTgt spid="245790"/>
                                        </p:tgtEl>
                                        <p:attrNameLst>
                                          <p:attrName>ppt_h</p:attrName>
                                        </p:attrNameLst>
                                      </p:cBhvr>
                                      <p:tavLst>
                                        <p:tav tm="0">
                                          <p:val>
                                            <p:fltVal val="0"/>
                                          </p:val>
                                        </p:tav>
                                        <p:tav tm="100000">
                                          <p:val>
                                            <p:strVal val="#ppt_h"/>
                                          </p:val>
                                        </p:tav>
                                      </p:tavLst>
                                    </p:anim>
                                  </p:childTnLst>
                                </p:cTn>
                              </p:par>
                            </p:childTnLst>
                          </p:cTn>
                        </p:par>
                        <p:par>
                          <p:cTn id="51" fill="hold" nodeType="afterGroup">
                            <p:stCondLst>
                              <p:cond delay="1000"/>
                            </p:stCondLst>
                            <p:childTnLst>
                              <p:par>
                                <p:cTn id="52" presetID="2" presetClass="entr" presetSubtype="4" fill="hold" grpId="0" nodeType="afterEffect">
                                  <p:stCondLst>
                                    <p:cond delay="0"/>
                                  </p:stCondLst>
                                  <p:childTnLst>
                                    <p:set>
                                      <p:cBhvr>
                                        <p:cTn id="53" dur="1" fill="hold">
                                          <p:stCondLst>
                                            <p:cond delay="0"/>
                                          </p:stCondLst>
                                        </p:cTn>
                                        <p:tgtEl>
                                          <p:spTgt spid="245794"/>
                                        </p:tgtEl>
                                        <p:attrNameLst>
                                          <p:attrName>style.visibility</p:attrName>
                                        </p:attrNameLst>
                                      </p:cBhvr>
                                      <p:to>
                                        <p:strVal val="visible"/>
                                      </p:to>
                                    </p:set>
                                    <p:anim calcmode="lin" valueType="num">
                                      <p:cBhvr additive="base">
                                        <p:cTn id="54" dur="500" fill="hold"/>
                                        <p:tgtEl>
                                          <p:spTgt spid="245794"/>
                                        </p:tgtEl>
                                        <p:attrNameLst>
                                          <p:attrName>ppt_x</p:attrName>
                                        </p:attrNameLst>
                                      </p:cBhvr>
                                      <p:tavLst>
                                        <p:tav tm="0">
                                          <p:val>
                                            <p:strVal val="#ppt_x"/>
                                          </p:val>
                                        </p:tav>
                                        <p:tav tm="100000">
                                          <p:val>
                                            <p:strVal val="#ppt_x"/>
                                          </p:val>
                                        </p:tav>
                                      </p:tavLst>
                                    </p:anim>
                                    <p:anim calcmode="lin" valueType="num">
                                      <p:cBhvr additive="base">
                                        <p:cTn id="55" dur="500" fill="hold"/>
                                        <p:tgtEl>
                                          <p:spTgt spid="245794"/>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3" presetClass="entr" presetSubtype="16" fill="hold" grpId="0" nodeType="clickEffect">
                                  <p:stCondLst>
                                    <p:cond delay="0"/>
                                  </p:stCondLst>
                                  <p:childTnLst>
                                    <p:set>
                                      <p:cBhvr>
                                        <p:cTn id="59" dur="1" fill="hold">
                                          <p:stCondLst>
                                            <p:cond delay="0"/>
                                          </p:stCondLst>
                                        </p:cTn>
                                        <p:tgtEl>
                                          <p:spTgt spid="245799"/>
                                        </p:tgtEl>
                                        <p:attrNameLst>
                                          <p:attrName>style.visibility</p:attrName>
                                        </p:attrNameLst>
                                      </p:cBhvr>
                                      <p:to>
                                        <p:strVal val="visible"/>
                                      </p:to>
                                    </p:set>
                                    <p:anim calcmode="lin" valueType="num">
                                      <p:cBhvr>
                                        <p:cTn id="60" dur="500" fill="hold"/>
                                        <p:tgtEl>
                                          <p:spTgt spid="245799"/>
                                        </p:tgtEl>
                                        <p:attrNameLst>
                                          <p:attrName>ppt_w</p:attrName>
                                        </p:attrNameLst>
                                      </p:cBhvr>
                                      <p:tavLst>
                                        <p:tav tm="0">
                                          <p:val>
                                            <p:fltVal val="0"/>
                                          </p:val>
                                        </p:tav>
                                        <p:tav tm="100000">
                                          <p:val>
                                            <p:strVal val="#ppt_w"/>
                                          </p:val>
                                        </p:tav>
                                      </p:tavLst>
                                    </p:anim>
                                    <p:anim calcmode="lin" valueType="num">
                                      <p:cBhvr>
                                        <p:cTn id="61" dur="500" fill="hold"/>
                                        <p:tgtEl>
                                          <p:spTgt spid="245799"/>
                                        </p:tgtEl>
                                        <p:attrNameLst>
                                          <p:attrName>ppt_h</p:attrName>
                                        </p:attrNameLst>
                                      </p:cBhvr>
                                      <p:tavLst>
                                        <p:tav tm="0">
                                          <p:val>
                                            <p:fltVal val="0"/>
                                          </p:val>
                                        </p:tav>
                                        <p:tav tm="100000">
                                          <p:val>
                                            <p:strVal val="#ppt_h"/>
                                          </p:val>
                                        </p:tav>
                                      </p:tavLst>
                                    </p:anim>
                                  </p:childTnLst>
                                </p:cTn>
                              </p:par>
                            </p:childTnLst>
                          </p:cTn>
                        </p:par>
                        <p:par>
                          <p:cTn id="62" fill="hold" nodeType="afterGroup">
                            <p:stCondLst>
                              <p:cond delay="500"/>
                            </p:stCondLst>
                            <p:childTnLst>
                              <p:par>
                                <p:cTn id="63" presetID="0" presetClass="path" presetSubtype="0" accel="50000" decel="50000" fill="hold" grpId="1" nodeType="afterEffect">
                                  <p:stCondLst>
                                    <p:cond delay="0"/>
                                  </p:stCondLst>
                                  <p:childTnLst>
                                    <p:animMotion origin="layout" path="M -3.33333E-6 -2.77457E-6 L -0.0118 0.03145 " pathEditMode="relative" rAng="0" ptsTypes="AA">
                                      <p:cBhvr>
                                        <p:cTn id="64" dur="2000" fill="hold"/>
                                        <p:tgtEl>
                                          <p:spTgt spid="245799"/>
                                        </p:tgtEl>
                                        <p:attrNameLst>
                                          <p:attrName>ppt_x</p:attrName>
                                          <p:attrName>ppt_y</p:attrName>
                                        </p:attrNameLst>
                                      </p:cBhvr>
                                      <p:rCtr x="-590" y="1572"/>
                                    </p:animMotion>
                                  </p:childTnLst>
                                </p:cTn>
                              </p:par>
                            </p:childTnLst>
                          </p:cTn>
                        </p:par>
                        <p:par>
                          <p:cTn id="65" fill="hold" nodeType="afterGroup">
                            <p:stCondLst>
                              <p:cond delay="2500"/>
                            </p:stCondLst>
                            <p:childTnLst>
                              <p:par>
                                <p:cTn id="66" presetID="23" presetClass="entr" presetSubtype="16" fill="hold" grpId="0" nodeType="afterEffect">
                                  <p:stCondLst>
                                    <p:cond delay="0"/>
                                  </p:stCondLst>
                                  <p:childTnLst>
                                    <p:set>
                                      <p:cBhvr>
                                        <p:cTn id="67" dur="1" fill="hold">
                                          <p:stCondLst>
                                            <p:cond delay="0"/>
                                          </p:stCondLst>
                                        </p:cTn>
                                        <p:tgtEl>
                                          <p:spTgt spid="245800"/>
                                        </p:tgtEl>
                                        <p:attrNameLst>
                                          <p:attrName>style.visibility</p:attrName>
                                        </p:attrNameLst>
                                      </p:cBhvr>
                                      <p:to>
                                        <p:strVal val="visible"/>
                                      </p:to>
                                    </p:set>
                                    <p:anim calcmode="lin" valueType="num">
                                      <p:cBhvr>
                                        <p:cTn id="68" dur="500" fill="hold"/>
                                        <p:tgtEl>
                                          <p:spTgt spid="245800"/>
                                        </p:tgtEl>
                                        <p:attrNameLst>
                                          <p:attrName>ppt_w</p:attrName>
                                        </p:attrNameLst>
                                      </p:cBhvr>
                                      <p:tavLst>
                                        <p:tav tm="0">
                                          <p:val>
                                            <p:fltVal val="0"/>
                                          </p:val>
                                        </p:tav>
                                        <p:tav tm="100000">
                                          <p:val>
                                            <p:strVal val="#ppt_w"/>
                                          </p:val>
                                        </p:tav>
                                      </p:tavLst>
                                    </p:anim>
                                    <p:anim calcmode="lin" valueType="num">
                                      <p:cBhvr>
                                        <p:cTn id="69" dur="500" fill="hold"/>
                                        <p:tgtEl>
                                          <p:spTgt spid="245800"/>
                                        </p:tgtEl>
                                        <p:attrNameLst>
                                          <p:attrName>ppt_h</p:attrName>
                                        </p:attrNameLst>
                                      </p:cBhvr>
                                      <p:tavLst>
                                        <p:tav tm="0">
                                          <p:val>
                                            <p:fltVal val="0"/>
                                          </p:val>
                                        </p:tav>
                                        <p:tav tm="100000">
                                          <p:val>
                                            <p:strVal val="#ppt_h"/>
                                          </p:val>
                                        </p:tav>
                                      </p:tavLst>
                                    </p:anim>
                                  </p:childTnLst>
                                </p:cTn>
                              </p:par>
                            </p:childTnLst>
                          </p:cTn>
                        </p:par>
                        <p:par>
                          <p:cTn id="70" fill="hold" nodeType="afterGroup">
                            <p:stCondLst>
                              <p:cond delay="3000"/>
                            </p:stCondLst>
                            <p:childTnLst>
                              <p:par>
                                <p:cTn id="71" presetID="17" presetClass="entr" presetSubtype="10" fill="hold" grpId="0" nodeType="afterEffect">
                                  <p:stCondLst>
                                    <p:cond delay="0"/>
                                  </p:stCondLst>
                                  <p:childTnLst>
                                    <p:set>
                                      <p:cBhvr>
                                        <p:cTn id="72" dur="1" fill="hold">
                                          <p:stCondLst>
                                            <p:cond delay="0"/>
                                          </p:stCondLst>
                                        </p:cTn>
                                        <p:tgtEl>
                                          <p:spTgt spid="245807"/>
                                        </p:tgtEl>
                                        <p:attrNameLst>
                                          <p:attrName>style.visibility</p:attrName>
                                        </p:attrNameLst>
                                      </p:cBhvr>
                                      <p:to>
                                        <p:strVal val="visible"/>
                                      </p:to>
                                    </p:set>
                                    <p:anim calcmode="lin" valueType="num">
                                      <p:cBhvr>
                                        <p:cTn id="73" dur="500" fill="hold"/>
                                        <p:tgtEl>
                                          <p:spTgt spid="245807"/>
                                        </p:tgtEl>
                                        <p:attrNameLst>
                                          <p:attrName>ppt_w</p:attrName>
                                        </p:attrNameLst>
                                      </p:cBhvr>
                                      <p:tavLst>
                                        <p:tav tm="0">
                                          <p:val>
                                            <p:fltVal val="0"/>
                                          </p:val>
                                        </p:tav>
                                        <p:tav tm="100000">
                                          <p:val>
                                            <p:strVal val="#ppt_w"/>
                                          </p:val>
                                        </p:tav>
                                      </p:tavLst>
                                    </p:anim>
                                    <p:anim calcmode="lin" valueType="num">
                                      <p:cBhvr>
                                        <p:cTn id="74" dur="500" fill="hold"/>
                                        <p:tgtEl>
                                          <p:spTgt spid="245807"/>
                                        </p:tgtEl>
                                        <p:attrNameLst>
                                          <p:attrName>ppt_h</p:attrName>
                                        </p:attrNameLst>
                                      </p:cBhvr>
                                      <p:tavLst>
                                        <p:tav tm="0">
                                          <p:val>
                                            <p:strVal val="#ppt_h"/>
                                          </p:val>
                                        </p:tav>
                                        <p:tav tm="100000">
                                          <p:val>
                                            <p:strVal val="#ppt_h"/>
                                          </p:val>
                                        </p:tav>
                                      </p:tavLst>
                                    </p:anim>
                                  </p:childTnLst>
                                </p:cTn>
                              </p:par>
                            </p:childTnLst>
                          </p:cTn>
                        </p:par>
                        <p:par>
                          <p:cTn id="75" fill="hold" nodeType="afterGroup">
                            <p:stCondLst>
                              <p:cond delay="3500"/>
                            </p:stCondLst>
                            <p:childTnLst>
                              <p:par>
                                <p:cTn id="76" presetID="17" presetClass="entr" presetSubtype="10" fill="hold" grpId="0" nodeType="afterEffect">
                                  <p:stCondLst>
                                    <p:cond delay="0"/>
                                  </p:stCondLst>
                                  <p:childTnLst>
                                    <p:set>
                                      <p:cBhvr>
                                        <p:cTn id="77" dur="1" fill="hold">
                                          <p:stCondLst>
                                            <p:cond delay="0"/>
                                          </p:stCondLst>
                                        </p:cTn>
                                        <p:tgtEl>
                                          <p:spTgt spid="245806"/>
                                        </p:tgtEl>
                                        <p:attrNameLst>
                                          <p:attrName>style.visibility</p:attrName>
                                        </p:attrNameLst>
                                      </p:cBhvr>
                                      <p:to>
                                        <p:strVal val="visible"/>
                                      </p:to>
                                    </p:set>
                                    <p:anim calcmode="lin" valueType="num">
                                      <p:cBhvr>
                                        <p:cTn id="78" dur="500" fill="hold"/>
                                        <p:tgtEl>
                                          <p:spTgt spid="245806"/>
                                        </p:tgtEl>
                                        <p:attrNameLst>
                                          <p:attrName>ppt_w</p:attrName>
                                        </p:attrNameLst>
                                      </p:cBhvr>
                                      <p:tavLst>
                                        <p:tav tm="0">
                                          <p:val>
                                            <p:fltVal val="0"/>
                                          </p:val>
                                        </p:tav>
                                        <p:tav tm="100000">
                                          <p:val>
                                            <p:strVal val="#ppt_w"/>
                                          </p:val>
                                        </p:tav>
                                      </p:tavLst>
                                    </p:anim>
                                    <p:anim calcmode="lin" valueType="num">
                                      <p:cBhvr>
                                        <p:cTn id="79" dur="500" fill="hold"/>
                                        <p:tgtEl>
                                          <p:spTgt spid="24580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3" grpId="0" animBg="1"/>
      <p:bldP spid="245783" grpId="1" animBg="1"/>
      <p:bldP spid="245786" grpId="0"/>
      <p:bldP spid="245787" grpId="0"/>
      <p:bldP spid="245788" grpId="0"/>
      <p:bldP spid="245789" grpId="0" animBg="1"/>
      <p:bldP spid="245790" grpId="0"/>
      <p:bldP spid="245791" grpId="0"/>
      <p:bldP spid="245792" grpId="0" animBg="1"/>
      <p:bldP spid="245793" grpId="0" animBg="1"/>
      <p:bldP spid="245794" grpId="0" animBg="1"/>
      <p:bldP spid="245799" grpId="0" animBg="1"/>
      <p:bldP spid="245799" grpId="1" animBg="1"/>
      <p:bldP spid="245800" grpId="0"/>
      <p:bldP spid="245806" grpId="0" animBg="1"/>
      <p:bldP spid="24580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77900"/>
            <a:ext cx="8280920" cy="4249882"/>
          </a:xfrm>
          <a:prstGeom prst="rect">
            <a:avLst/>
          </a:prstGeom>
        </p:spPr>
        <p:txBody>
          <a:bodyPr>
            <a:noAutofit/>
          </a:bodyPr>
          <a:lstStyle/>
          <a:p>
            <a:pPr lvl="0" algn="just">
              <a:spcBef>
                <a:spcPts val="0"/>
              </a:spcBef>
              <a:spcAft>
                <a:spcPts val="600"/>
              </a:spcAft>
              <a:buClr>
                <a:schemeClr val="tx1"/>
              </a:buClr>
              <a:buSzPct val="120000"/>
            </a:pPr>
            <a:r>
              <a:rPr lang="cs-CZ" sz="2400" dirty="0" smtClean="0">
                <a:solidFill>
                  <a:srgbClr val="000000"/>
                </a:solidFill>
              </a:rPr>
              <a:t>riziko </a:t>
            </a:r>
            <a:r>
              <a:rPr lang="cs-CZ" sz="2400" dirty="0">
                <a:solidFill>
                  <a:srgbClr val="000000"/>
                </a:solidFill>
              </a:rPr>
              <a:t>je v modelu IS-ELM spojeno s realizací investic do reálného kapitálu. Je tedy zřejmé, že změna rizikové prémie bude mít prostřednictvím změny splatnostní prémie vliv nejen na křivku ELM, ale prostřednictvím poptávky po investicích také na trhu zboží a služeb a tedy křivku </a:t>
            </a:r>
            <a:r>
              <a:rPr lang="cs-CZ" sz="2400" dirty="0" smtClean="0">
                <a:solidFill>
                  <a:srgbClr val="000000"/>
                </a:solidFill>
              </a:rPr>
              <a:t>IS</a:t>
            </a:r>
            <a:endParaRPr lang="cs-CZ" sz="2400" dirty="0">
              <a:solidFill>
                <a:srgbClr val="000000"/>
              </a:solidFill>
            </a:endParaRPr>
          </a:p>
          <a:p>
            <a:pPr lvl="0" algn="just">
              <a:spcBef>
                <a:spcPts val="0"/>
              </a:spcBef>
              <a:spcAft>
                <a:spcPts val="600"/>
              </a:spcAft>
              <a:buClr>
                <a:schemeClr val="tx1"/>
              </a:buClr>
              <a:buSzPct val="120000"/>
            </a:pPr>
            <a:r>
              <a:rPr lang="cs-CZ" sz="2400" dirty="0">
                <a:solidFill>
                  <a:srgbClr val="000000"/>
                </a:solidFill>
              </a:rPr>
              <a:t>Také růst rizikové prémie (</a:t>
            </a:r>
            <a:r>
              <a:rPr lang="el-GR" sz="2400" dirty="0">
                <a:solidFill>
                  <a:srgbClr val="000000"/>
                </a:solidFill>
              </a:rPr>
              <a:t>σ) </a:t>
            </a:r>
            <a:r>
              <a:rPr lang="cs-CZ" sz="2400" dirty="0">
                <a:solidFill>
                  <a:srgbClr val="000000"/>
                </a:solidFill>
              </a:rPr>
              <a:t>povede k růstu splatnostní prémie (MP) a k posunu křivky </a:t>
            </a:r>
            <a:r>
              <a:rPr lang="cs-CZ" sz="2400" dirty="0" smtClean="0">
                <a:solidFill>
                  <a:srgbClr val="000000"/>
                </a:solidFill>
              </a:rPr>
              <a:t>ELM </a:t>
            </a:r>
            <a:r>
              <a:rPr lang="cs-CZ" sz="2400" dirty="0">
                <a:solidFill>
                  <a:srgbClr val="000000"/>
                </a:solidFill>
              </a:rPr>
              <a:t>doleva </a:t>
            </a:r>
            <a:r>
              <a:rPr lang="cs-CZ" sz="2400" dirty="0" smtClean="0">
                <a:solidFill>
                  <a:srgbClr val="000000"/>
                </a:solidFill>
              </a:rPr>
              <a:t>nahoru</a:t>
            </a:r>
          </a:p>
          <a:p>
            <a:pPr lvl="0" algn="just">
              <a:spcBef>
                <a:spcPts val="0"/>
              </a:spcBef>
              <a:spcAft>
                <a:spcPts val="600"/>
              </a:spcAft>
              <a:buClr>
                <a:schemeClr val="tx1"/>
              </a:buClr>
              <a:buSzPct val="120000"/>
            </a:pPr>
            <a:r>
              <a:rPr lang="cs-CZ" sz="2400" dirty="0" smtClean="0">
                <a:solidFill>
                  <a:srgbClr val="000000"/>
                </a:solidFill>
              </a:rPr>
              <a:t>Vyšší </a:t>
            </a:r>
            <a:r>
              <a:rPr lang="cs-CZ" sz="2400" dirty="0">
                <a:solidFill>
                  <a:srgbClr val="000000"/>
                </a:solidFill>
              </a:rPr>
              <a:t>riziko se ale projeví v poklesu poptávky po investicích, což se projeví poklesem křivky </a:t>
            </a:r>
            <a:r>
              <a:rPr lang="cs-CZ" sz="2400" dirty="0" smtClean="0">
                <a:solidFill>
                  <a:srgbClr val="000000"/>
                </a:solidFill>
              </a:rPr>
              <a:t>IS doleva</a:t>
            </a:r>
          </a:p>
          <a:p>
            <a:pPr lvl="0" algn="just">
              <a:spcBef>
                <a:spcPts val="0"/>
              </a:spcBef>
              <a:spcAft>
                <a:spcPts val="600"/>
              </a:spcAft>
              <a:buClr>
                <a:schemeClr val="tx1"/>
              </a:buClr>
              <a:buSzPct val="120000"/>
            </a:pPr>
            <a:r>
              <a:rPr lang="cs-CZ" sz="2400" dirty="0" smtClean="0">
                <a:solidFill>
                  <a:srgbClr val="000000"/>
                </a:solidFill>
              </a:rPr>
              <a:t>O </a:t>
            </a:r>
            <a:r>
              <a:rPr lang="cs-CZ" sz="2400" dirty="0">
                <a:solidFill>
                  <a:srgbClr val="000000"/>
                </a:solidFill>
              </a:rPr>
              <a:t>tom, jak se změní reálný úroková míra bude rozhodovat relativní posun křivek IS a ELM a také jejich sklon. Pokud bude jejich sklon „normální“ jako na obrázku 4.8, povede růst rizikové prémie k růstu reálné úrokové míry a poklesu reálného důchodu. Na peněžním trhu dojde v důsledků poklesu reálného důchodu k poklesu nominálních úrokových sazeb, a to z důvodů, které jsme si uvedli již v předcházejících případech. </a:t>
            </a:r>
          </a:p>
          <a:p>
            <a:pPr lvl="0" algn="just">
              <a:spcBef>
                <a:spcPts val="0"/>
              </a:spcBef>
              <a:spcAft>
                <a:spcPts val="600"/>
              </a:spcAft>
              <a:buClr>
                <a:schemeClr val="tx1"/>
              </a:buClr>
              <a:buSzPct val="120000"/>
            </a:pPr>
            <a:r>
              <a:rPr lang="cs-CZ" sz="2400" dirty="0">
                <a:solidFill>
                  <a:srgbClr val="000000"/>
                </a:solidFill>
              </a:rPr>
              <a:t>Z našeho příkladu vyplývá, že snížení důvěry v ekonomický vývoj, které se projeví růstem očekávaných budoucích úrokových sazeb a růstem rizikové prémie, může vést ke snížení ochoty firem investovat, ke snížení ochoty investorů poskytovat finanční fondy k nákupu investičních statků, což se v ekonomice projeví nástupem recese.</a:t>
            </a:r>
          </a:p>
          <a:p>
            <a:pPr lvl="0" algn="just">
              <a:spcBef>
                <a:spcPts val="0"/>
              </a:spcBef>
              <a:spcAft>
                <a:spcPts val="600"/>
              </a:spcAf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cs-CZ" altLang="cs-CZ" sz="2800" b="1" dirty="0">
                <a:solidFill>
                  <a:srgbClr val="307871"/>
                </a:solidFill>
              </a:rPr>
              <a:t>Změna rizikové </a:t>
            </a:r>
            <a:r>
              <a:rPr lang="cs-CZ" altLang="cs-CZ" sz="2800" b="1" dirty="0" smtClean="0">
                <a:solidFill>
                  <a:srgbClr val="307871"/>
                </a:solidFill>
              </a:rPr>
              <a:t>prémie </a:t>
            </a:r>
            <a:r>
              <a:rPr lang="cs-CZ" altLang="cs-CZ" sz="2800" b="1" dirty="0">
                <a:solidFill>
                  <a:srgbClr val="307871"/>
                </a:solidFill>
              </a:rPr>
              <a:t>(růst </a:t>
            </a:r>
            <a:r>
              <a:rPr lang="el-GR" altLang="cs-CZ" sz="2800" b="1" dirty="0">
                <a:solidFill>
                  <a:srgbClr val="307871"/>
                </a:solidFill>
              </a:rPr>
              <a:t>σ</a:t>
            </a:r>
            <a:r>
              <a:rPr lang="cs-CZ" altLang="cs-CZ" sz="2800" b="1" dirty="0">
                <a:solidFill>
                  <a:srgbClr val="307871"/>
                </a:solidFill>
              </a:rPr>
              <a:t>)</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436057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77900"/>
            <a:ext cx="8280920" cy="4249882"/>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Pokud </a:t>
            </a:r>
            <a:r>
              <a:rPr lang="cs-CZ" sz="2200" dirty="0">
                <a:solidFill>
                  <a:srgbClr val="000000"/>
                </a:solidFill>
              </a:rPr>
              <a:t>bude jejich sklon „</a:t>
            </a:r>
            <a:r>
              <a:rPr lang="cs-CZ" sz="2200" dirty="0" smtClean="0">
                <a:solidFill>
                  <a:srgbClr val="000000"/>
                </a:solidFill>
              </a:rPr>
              <a:t>normální“, Povede </a:t>
            </a:r>
            <a:r>
              <a:rPr lang="cs-CZ" sz="2200" dirty="0">
                <a:solidFill>
                  <a:srgbClr val="000000"/>
                </a:solidFill>
              </a:rPr>
              <a:t>růst rizikové prémie k růstu reálné úrokové míry a poklesu reálného </a:t>
            </a:r>
            <a:r>
              <a:rPr lang="cs-CZ" sz="2200" dirty="0" smtClean="0">
                <a:solidFill>
                  <a:srgbClr val="000000"/>
                </a:solidFill>
              </a:rPr>
              <a:t>důchodu</a:t>
            </a:r>
          </a:p>
          <a:p>
            <a:pPr lvl="0" algn="just">
              <a:spcBef>
                <a:spcPts val="0"/>
              </a:spcBef>
              <a:spcAft>
                <a:spcPts val="600"/>
              </a:spcAft>
              <a:buClr>
                <a:schemeClr val="tx1"/>
              </a:buClr>
              <a:buSzPct val="120000"/>
            </a:pPr>
            <a:r>
              <a:rPr lang="cs-CZ" sz="2200" dirty="0" smtClean="0">
                <a:solidFill>
                  <a:srgbClr val="000000"/>
                </a:solidFill>
              </a:rPr>
              <a:t> </a:t>
            </a:r>
            <a:r>
              <a:rPr lang="cs-CZ" sz="2200" dirty="0">
                <a:solidFill>
                  <a:srgbClr val="000000"/>
                </a:solidFill>
              </a:rPr>
              <a:t>Na peněžním trhu dojde v důsledků poklesu reálného důchodu k poklesu nominálních úrokových sazeb, a to z důvodů, které jsme si uvedli již v předcházejících případech. </a:t>
            </a: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snížení </a:t>
            </a:r>
            <a:r>
              <a:rPr lang="cs-CZ" sz="2200" dirty="0">
                <a:solidFill>
                  <a:srgbClr val="000000"/>
                </a:solidFill>
              </a:rPr>
              <a:t>důvěry v ekonomický vývoj, které se projeví růstem očekávaných budoucích úrokových sazeb a růstem rizikové prémie, může vést ke snížení ochoty firem investovat, ke snížení ochoty investorů poskytovat finanční fondy k nákupu investičních statků, což se v ekonomice projeví nástupem recese.</a:t>
            </a:r>
          </a:p>
          <a:p>
            <a:pPr lvl="0" algn="just">
              <a:spcBef>
                <a:spcPts val="0"/>
              </a:spcBef>
              <a:spcAft>
                <a:spcPts val="600"/>
              </a:spcAft>
              <a:buClr>
                <a:schemeClr val="tx1"/>
              </a:buClr>
              <a:buSzPct val="120000"/>
            </a:pPr>
            <a:endParaRPr lang="cs-CZ" sz="2400" dirty="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cs-CZ" altLang="cs-CZ" sz="2800" b="1" dirty="0">
                <a:solidFill>
                  <a:srgbClr val="307871"/>
                </a:solidFill>
              </a:rPr>
              <a:t>Změna rizikové </a:t>
            </a:r>
            <a:r>
              <a:rPr lang="cs-CZ" altLang="cs-CZ" sz="2800" b="1" dirty="0" smtClean="0">
                <a:solidFill>
                  <a:srgbClr val="307871"/>
                </a:solidFill>
              </a:rPr>
              <a:t>prémie </a:t>
            </a:r>
            <a:r>
              <a:rPr lang="cs-CZ" altLang="cs-CZ" sz="2800" b="1" dirty="0">
                <a:solidFill>
                  <a:srgbClr val="307871"/>
                </a:solidFill>
              </a:rPr>
              <a:t>(růst </a:t>
            </a:r>
            <a:r>
              <a:rPr lang="el-GR" altLang="cs-CZ" sz="2800" b="1" dirty="0">
                <a:solidFill>
                  <a:srgbClr val="307871"/>
                </a:solidFill>
              </a:rPr>
              <a:t>σ</a:t>
            </a:r>
            <a:r>
              <a:rPr lang="cs-CZ" altLang="cs-CZ" sz="2800" b="1" dirty="0">
                <a:solidFill>
                  <a:srgbClr val="307871"/>
                </a:solidFill>
              </a:rPr>
              <a:t>)</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304227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251520" y="195486"/>
            <a:ext cx="7704856" cy="507703"/>
          </a:xfrm>
        </p:spPr>
        <p:txBody>
          <a:bodyPr/>
          <a:lstStyle/>
          <a:p>
            <a:r>
              <a:rPr lang="cs-CZ" altLang="cs-CZ" sz="2800" b="1" dirty="0">
                <a:solidFill>
                  <a:srgbClr val="307871"/>
                </a:solidFill>
              </a:rPr>
              <a:t>Změny v očekávaných budoucích </a:t>
            </a:r>
            <a:r>
              <a:rPr lang="cs-CZ" altLang="cs-CZ" sz="2800" b="1" dirty="0" err="1" smtClean="0">
                <a:solidFill>
                  <a:srgbClr val="307871"/>
                </a:solidFill>
              </a:rPr>
              <a:t>úr</a:t>
            </a:r>
            <a:r>
              <a:rPr lang="cs-CZ" altLang="cs-CZ" sz="2800" b="1" dirty="0" smtClean="0">
                <a:solidFill>
                  <a:srgbClr val="307871"/>
                </a:solidFill>
              </a:rPr>
              <a:t>. </a:t>
            </a:r>
            <a:r>
              <a:rPr lang="cs-CZ" altLang="cs-CZ" sz="2800" b="1" dirty="0">
                <a:solidFill>
                  <a:srgbClr val="307871"/>
                </a:solidFill>
              </a:rPr>
              <a:t>sazbách </a:t>
            </a:r>
            <a:r>
              <a:rPr lang="cs-CZ" altLang="cs-CZ" sz="2800" b="1" dirty="0" smtClean="0">
                <a:solidFill>
                  <a:srgbClr val="307871"/>
                </a:solidFill>
              </a:rPr>
              <a:t>(</a:t>
            </a:r>
            <a:r>
              <a:rPr lang="cs-CZ" altLang="cs-CZ" sz="2800" b="1" dirty="0">
                <a:solidFill>
                  <a:srgbClr val="307871"/>
                </a:solidFill>
              </a:rPr>
              <a:t>↑</a:t>
            </a:r>
            <a:r>
              <a:rPr lang="el-GR" altLang="cs-CZ" sz="2800" b="1" dirty="0" smtClean="0">
                <a:solidFill>
                  <a:srgbClr val="307871"/>
                </a:solidFill>
              </a:rPr>
              <a:t>ε</a:t>
            </a:r>
            <a:r>
              <a:rPr lang="cs-CZ" altLang="cs-CZ" sz="2800" b="1" dirty="0">
                <a:solidFill>
                  <a:srgbClr val="307871"/>
                </a:solidFill>
              </a:rPr>
              <a:t>)</a:t>
            </a:r>
            <a:endParaRPr lang="el-GR" altLang="cs-CZ" sz="2800" b="1" dirty="0">
              <a:solidFill>
                <a:srgbClr val="307871"/>
              </a:solidFill>
            </a:endParaRPr>
          </a:p>
        </p:txBody>
      </p:sp>
      <p:sp>
        <p:nvSpPr>
          <p:cNvPr id="243715" name="Line 3"/>
          <p:cNvSpPr>
            <a:spLocks noChangeShapeType="1"/>
          </p:cNvSpPr>
          <p:nvPr/>
        </p:nvSpPr>
        <p:spPr bwMode="auto">
          <a:xfrm>
            <a:off x="2681288" y="154543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16" name="Line 4"/>
          <p:cNvSpPr>
            <a:spLocks noChangeShapeType="1"/>
          </p:cNvSpPr>
          <p:nvPr/>
        </p:nvSpPr>
        <p:spPr bwMode="auto">
          <a:xfrm>
            <a:off x="2681288" y="462438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17" name="Text Box 5"/>
          <p:cNvSpPr txBox="1">
            <a:spLocks noChangeArrowheads="1"/>
          </p:cNvSpPr>
          <p:nvPr/>
        </p:nvSpPr>
        <p:spPr bwMode="auto">
          <a:xfrm>
            <a:off x="6786563" y="4677966"/>
            <a:ext cx="59412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t>Y</a:t>
            </a:r>
          </a:p>
        </p:txBody>
      </p:sp>
      <p:sp>
        <p:nvSpPr>
          <p:cNvPr id="243718" name="Text Box 6"/>
          <p:cNvSpPr txBox="1">
            <a:spLocks noChangeArrowheads="1"/>
          </p:cNvSpPr>
          <p:nvPr/>
        </p:nvSpPr>
        <p:spPr bwMode="auto">
          <a:xfrm>
            <a:off x="2303860" y="1545431"/>
            <a:ext cx="32385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t>r</a:t>
            </a:r>
            <a:r>
              <a:rPr lang="cs-CZ" altLang="cs-CZ" sz="1350" b="1" baseline="-25000"/>
              <a:t>L</a:t>
            </a:r>
            <a:endParaRPr lang="cs-CZ" altLang="cs-CZ" sz="1350" b="1"/>
          </a:p>
        </p:txBody>
      </p:sp>
      <p:sp>
        <p:nvSpPr>
          <p:cNvPr id="243719" name="Text Box 7"/>
          <p:cNvSpPr txBox="1">
            <a:spLocks noChangeArrowheads="1"/>
          </p:cNvSpPr>
          <p:nvPr/>
        </p:nvSpPr>
        <p:spPr bwMode="auto">
          <a:xfrm>
            <a:off x="5598319" y="1491853"/>
            <a:ext cx="6477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0066FF"/>
                </a:solidFill>
              </a:rPr>
              <a:t>ELM</a:t>
            </a:r>
            <a:r>
              <a:rPr lang="cs-CZ" altLang="cs-CZ" sz="1350" b="1" baseline="-25000" dirty="0" smtClean="0">
                <a:solidFill>
                  <a:srgbClr val="0066FF"/>
                </a:solidFill>
              </a:rPr>
              <a:t>0</a:t>
            </a:r>
            <a:endParaRPr lang="cs-CZ" altLang="cs-CZ" sz="1350" b="1" dirty="0">
              <a:solidFill>
                <a:srgbClr val="0066FF"/>
              </a:solidFill>
            </a:endParaRPr>
          </a:p>
        </p:txBody>
      </p:sp>
      <p:sp>
        <p:nvSpPr>
          <p:cNvPr id="243720"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43721" name="Text Box 9"/>
          <p:cNvSpPr txBox="1">
            <a:spLocks noChangeArrowheads="1"/>
          </p:cNvSpPr>
          <p:nvPr/>
        </p:nvSpPr>
        <p:spPr bwMode="auto">
          <a:xfrm>
            <a:off x="3815954" y="4731544"/>
            <a:ext cx="450056"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Y</a:t>
            </a:r>
            <a:r>
              <a:rPr lang="cs-CZ" altLang="cs-CZ" sz="1350" b="1" baseline="-25000" dirty="0" smtClean="0"/>
              <a:t>0</a:t>
            </a:r>
            <a:endParaRPr lang="cs-CZ" altLang="cs-CZ" sz="1350" b="1" dirty="0"/>
          </a:p>
        </p:txBody>
      </p:sp>
      <p:sp>
        <p:nvSpPr>
          <p:cNvPr id="243722" name="Line 10"/>
          <p:cNvSpPr>
            <a:spLocks noChangeShapeType="1"/>
          </p:cNvSpPr>
          <p:nvPr/>
        </p:nvSpPr>
        <p:spPr bwMode="auto">
          <a:xfrm>
            <a:off x="2736056" y="2409825"/>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23" name="Text Box 11"/>
          <p:cNvSpPr txBox="1">
            <a:spLocks noChangeArrowheads="1"/>
          </p:cNvSpPr>
          <p:nvPr/>
        </p:nvSpPr>
        <p:spPr bwMode="auto">
          <a:xfrm>
            <a:off x="5975748" y="4137422"/>
            <a:ext cx="539353"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solidFill>
                  <a:schemeClr val="accent2"/>
                </a:solidFill>
              </a:rPr>
              <a:t>IS</a:t>
            </a:r>
          </a:p>
        </p:txBody>
      </p:sp>
      <p:sp>
        <p:nvSpPr>
          <p:cNvPr id="243724" name="Line 12"/>
          <p:cNvSpPr>
            <a:spLocks noChangeShapeType="1"/>
          </p:cNvSpPr>
          <p:nvPr/>
        </p:nvSpPr>
        <p:spPr bwMode="auto">
          <a:xfrm>
            <a:off x="2681288" y="3112294"/>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25" name="Line 13"/>
          <p:cNvSpPr>
            <a:spLocks noChangeShapeType="1"/>
          </p:cNvSpPr>
          <p:nvPr/>
        </p:nvSpPr>
        <p:spPr bwMode="auto">
          <a:xfrm>
            <a:off x="3977879" y="3112294"/>
            <a:ext cx="0" cy="14573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26" name="Text Box 14"/>
          <p:cNvSpPr txBox="1">
            <a:spLocks noChangeArrowheads="1"/>
          </p:cNvSpPr>
          <p:nvPr/>
        </p:nvSpPr>
        <p:spPr bwMode="auto">
          <a:xfrm>
            <a:off x="3762375" y="2733675"/>
            <a:ext cx="53935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FF00FF"/>
                </a:solidFill>
              </a:rPr>
              <a:t>E</a:t>
            </a:r>
            <a:r>
              <a:rPr lang="cs-CZ" altLang="cs-CZ" sz="1350" b="1" baseline="-25000" dirty="0" smtClean="0">
                <a:solidFill>
                  <a:srgbClr val="FF00FF"/>
                </a:solidFill>
              </a:rPr>
              <a:t>0</a:t>
            </a:r>
            <a:endParaRPr lang="cs-CZ" altLang="cs-CZ" sz="1350" b="1" dirty="0">
              <a:solidFill>
                <a:srgbClr val="FF00FF"/>
              </a:solidFill>
            </a:endParaRPr>
          </a:p>
        </p:txBody>
      </p:sp>
      <p:sp>
        <p:nvSpPr>
          <p:cNvPr id="243727" name="Text Box 15"/>
          <p:cNvSpPr txBox="1">
            <a:spLocks noChangeArrowheads="1"/>
          </p:cNvSpPr>
          <p:nvPr/>
        </p:nvSpPr>
        <p:spPr bwMode="auto">
          <a:xfrm>
            <a:off x="2250282" y="2950369"/>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r</a:t>
            </a:r>
            <a:r>
              <a:rPr lang="cs-CZ" altLang="cs-CZ" sz="1350" b="1" baseline="-25000" dirty="0" smtClean="0"/>
              <a:t>L0</a:t>
            </a:r>
            <a:endParaRPr lang="cs-CZ" altLang="cs-CZ" sz="1350" b="1" dirty="0"/>
          </a:p>
        </p:txBody>
      </p:sp>
      <p:sp>
        <p:nvSpPr>
          <p:cNvPr id="243728" name="Line 16"/>
          <p:cNvSpPr>
            <a:spLocks noChangeShapeType="1"/>
          </p:cNvSpPr>
          <p:nvPr/>
        </p:nvSpPr>
        <p:spPr bwMode="auto">
          <a:xfrm flipV="1">
            <a:off x="3383757" y="2139554"/>
            <a:ext cx="2645569" cy="2430065"/>
          </a:xfrm>
          <a:prstGeom prst="line">
            <a:avLst/>
          </a:prstGeom>
          <a:noFill/>
          <a:ln w="381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29" name="Text Box 17"/>
          <p:cNvSpPr txBox="1">
            <a:spLocks noChangeArrowheads="1"/>
          </p:cNvSpPr>
          <p:nvPr/>
        </p:nvSpPr>
        <p:spPr bwMode="auto">
          <a:xfrm>
            <a:off x="6084094" y="2085975"/>
            <a:ext cx="485775"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solidFill>
                  <a:srgbClr val="00CC00"/>
                </a:solidFill>
              </a:rPr>
              <a:t>LM</a:t>
            </a:r>
          </a:p>
        </p:txBody>
      </p:sp>
      <p:sp>
        <p:nvSpPr>
          <p:cNvPr id="243730" name="Line 18"/>
          <p:cNvSpPr>
            <a:spLocks noChangeShapeType="1"/>
          </p:cNvSpPr>
          <p:nvPr/>
        </p:nvSpPr>
        <p:spPr bwMode="auto">
          <a:xfrm flipH="1" flipV="1">
            <a:off x="6786563" y="1437085"/>
            <a:ext cx="0" cy="31873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31" name="Text Box 19"/>
          <p:cNvSpPr txBox="1">
            <a:spLocks noChangeArrowheads="1"/>
          </p:cNvSpPr>
          <p:nvPr/>
        </p:nvSpPr>
        <p:spPr bwMode="auto">
          <a:xfrm>
            <a:off x="6893719" y="1437085"/>
            <a:ext cx="32385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t>i</a:t>
            </a:r>
            <a:r>
              <a:rPr lang="cs-CZ" altLang="cs-CZ" sz="1350" b="1" baseline="-25000"/>
              <a:t>S</a:t>
            </a:r>
            <a:endParaRPr lang="cs-CZ" altLang="cs-CZ" sz="1350" b="1"/>
          </a:p>
        </p:txBody>
      </p:sp>
      <p:sp>
        <p:nvSpPr>
          <p:cNvPr id="243732" name="Line 20"/>
          <p:cNvSpPr>
            <a:spLocks noChangeShapeType="1"/>
          </p:cNvSpPr>
          <p:nvPr/>
        </p:nvSpPr>
        <p:spPr bwMode="auto">
          <a:xfrm>
            <a:off x="3977879" y="4030266"/>
            <a:ext cx="280868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33" name="Text Box 21"/>
          <p:cNvSpPr txBox="1">
            <a:spLocks noChangeArrowheads="1"/>
          </p:cNvSpPr>
          <p:nvPr/>
        </p:nvSpPr>
        <p:spPr bwMode="auto">
          <a:xfrm>
            <a:off x="6893719" y="3921919"/>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i</a:t>
            </a:r>
            <a:r>
              <a:rPr lang="cs-CZ" altLang="cs-CZ" sz="1350" b="1" baseline="-25000" dirty="0" smtClean="0"/>
              <a:t>S0</a:t>
            </a:r>
            <a:endParaRPr lang="cs-CZ" altLang="cs-CZ" sz="1350" b="1" dirty="0"/>
          </a:p>
        </p:txBody>
      </p:sp>
      <p:sp>
        <p:nvSpPr>
          <p:cNvPr id="243736" name="Line 24"/>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38" name="Line 26"/>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40" name="Line 28"/>
          <p:cNvSpPr>
            <a:spLocks noChangeShapeType="1"/>
          </p:cNvSpPr>
          <p:nvPr/>
        </p:nvSpPr>
        <p:spPr bwMode="auto">
          <a:xfrm>
            <a:off x="2681288" y="2895600"/>
            <a:ext cx="810816"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41" name="Line 29"/>
          <p:cNvSpPr>
            <a:spLocks noChangeShapeType="1"/>
          </p:cNvSpPr>
          <p:nvPr/>
        </p:nvSpPr>
        <p:spPr bwMode="auto">
          <a:xfrm>
            <a:off x="3545681" y="2895600"/>
            <a:ext cx="0" cy="1728788"/>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42" name="Text Box 30"/>
          <p:cNvSpPr txBox="1">
            <a:spLocks noChangeArrowheads="1"/>
          </p:cNvSpPr>
          <p:nvPr/>
        </p:nvSpPr>
        <p:spPr bwMode="auto">
          <a:xfrm>
            <a:off x="3330179" y="2409825"/>
            <a:ext cx="539353"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FF00FF"/>
                </a:solidFill>
              </a:rPr>
              <a:t>E</a:t>
            </a:r>
            <a:r>
              <a:rPr lang="cs-CZ" altLang="cs-CZ" sz="1350" b="1" baseline="-25000" dirty="0" smtClean="0">
                <a:solidFill>
                  <a:srgbClr val="FF00FF"/>
                </a:solidFill>
              </a:rPr>
              <a:t>1</a:t>
            </a:r>
            <a:endParaRPr lang="cs-CZ" altLang="cs-CZ" sz="1350" b="1" dirty="0">
              <a:solidFill>
                <a:srgbClr val="FF00FF"/>
              </a:solidFill>
            </a:endParaRPr>
          </a:p>
        </p:txBody>
      </p:sp>
      <p:sp>
        <p:nvSpPr>
          <p:cNvPr id="243743" name="Text Box 31"/>
          <p:cNvSpPr txBox="1">
            <a:spLocks noChangeArrowheads="1"/>
          </p:cNvSpPr>
          <p:nvPr/>
        </p:nvSpPr>
        <p:spPr bwMode="auto">
          <a:xfrm>
            <a:off x="3330179" y="4731544"/>
            <a:ext cx="450056"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Y</a:t>
            </a:r>
            <a:r>
              <a:rPr lang="cs-CZ" altLang="cs-CZ" sz="1350" b="1" baseline="-25000" dirty="0" smtClean="0"/>
              <a:t>1</a:t>
            </a:r>
            <a:endParaRPr lang="cs-CZ" altLang="cs-CZ" sz="1350" b="1" dirty="0"/>
          </a:p>
        </p:txBody>
      </p:sp>
      <p:sp>
        <p:nvSpPr>
          <p:cNvPr id="243744" name="Text Box 32"/>
          <p:cNvSpPr txBox="1">
            <a:spLocks noChangeArrowheads="1"/>
          </p:cNvSpPr>
          <p:nvPr/>
        </p:nvSpPr>
        <p:spPr bwMode="auto">
          <a:xfrm>
            <a:off x="2250282" y="2733675"/>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r</a:t>
            </a:r>
            <a:r>
              <a:rPr lang="cs-CZ" altLang="cs-CZ" sz="1350" b="1" baseline="-25000" dirty="0" smtClean="0"/>
              <a:t>L1</a:t>
            </a:r>
            <a:endParaRPr lang="cs-CZ" altLang="cs-CZ" sz="1350" b="1" dirty="0"/>
          </a:p>
        </p:txBody>
      </p:sp>
      <p:sp>
        <p:nvSpPr>
          <p:cNvPr id="243745" name="Line 33"/>
          <p:cNvSpPr>
            <a:spLocks noChangeShapeType="1"/>
          </p:cNvSpPr>
          <p:nvPr/>
        </p:nvSpPr>
        <p:spPr bwMode="auto">
          <a:xfrm>
            <a:off x="3545682" y="4407694"/>
            <a:ext cx="3240881"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46" name="Text Box 34"/>
          <p:cNvSpPr txBox="1">
            <a:spLocks noChangeArrowheads="1"/>
          </p:cNvSpPr>
          <p:nvPr/>
        </p:nvSpPr>
        <p:spPr bwMode="auto">
          <a:xfrm>
            <a:off x="6893719" y="4300537"/>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i</a:t>
            </a:r>
            <a:r>
              <a:rPr lang="cs-CZ" altLang="cs-CZ" sz="1350" b="1" baseline="-25000" dirty="0" smtClean="0"/>
              <a:t>S1</a:t>
            </a:r>
            <a:endParaRPr lang="cs-CZ" altLang="cs-CZ" sz="1350" b="1" dirty="0"/>
          </a:p>
        </p:txBody>
      </p:sp>
      <p:sp>
        <p:nvSpPr>
          <p:cNvPr id="243747" name="Text Box 35"/>
          <p:cNvSpPr txBox="1">
            <a:spLocks noChangeArrowheads="1"/>
          </p:cNvSpPr>
          <p:nvPr/>
        </p:nvSpPr>
        <p:spPr bwMode="auto">
          <a:xfrm>
            <a:off x="5328047" y="1113235"/>
            <a:ext cx="6477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0066FF"/>
                </a:solidFill>
              </a:rPr>
              <a:t>ELM</a:t>
            </a:r>
            <a:r>
              <a:rPr lang="cs-CZ" altLang="cs-CZ" sz="1350" b="1" baseline="-25000" dirty="0" smtClean="0">
                <a:solidFill>
                  <a:srgbClr val="0066FF"/>
                </a:solidFill>
              </a:rPr>
              <a:t>1</a:t>
            </a:r>
            <a:endParaRPr lang="cs-CZ" altLang="cs-CZ" sz="1350" b="1" dirty="0">
              <a:solidFill>
                <a:srgbClr val="0066FF"/>
              </a:solidFill>
            </a:endParaRPr>
          </a:p>
        </p:txBody>
      </p:sp>
      <p:sp>
        <p:nvSpPr>
          <p:cNvPr id="243748" name="Line 36"/>
          <p:cNvSpPr>
            <a:spLocks noChangeShapeType="1"/>
          </p:cNvSpPr>
          <p:nvPr/>
        </p:nvSpPr>
        <p:spPr bwMode="auto">
          <a:xfrm flipV="1">
            <a:off x="2195513" y="2895600"/>
            <a:ext cx="0" cy="21550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49" name="Line 37"/>
          <p:cNvSpPr>
            <a:spLocks noChangeShapeType="1"/>
          </p:cNvSpPr>
          <p:nvPr/>
        </p:nvSpPr>
        <p:spPr bwMode="auto">
          <a:xfrm flipH="1">
            <a:off x="3545682" y="5001816"/>
            <a:ext cx="432197"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3750" name="Line 38"/>
          <p:cNvSpPr>
            <a:spLocks noChangeShapeType="1"/>
          </p:cNvSpPr>
          <p:nvPr/>
        </p:nvSpPr>
        <p:spPr bwMode="auto">
          <a:xfrm>
            <a:off x="7325916" y="4083844"/>
            <a:ext cx="0" cy="3238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821991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3738"/>
                                        </p:tgtEl>
                                        <p:attrNameLst>
                                          <p:attrName>style.visibility</p:attrName>
                                        </p:attrNameLst>
                                      </p:cBhvr>
                                      <p:to>
                                        <p:strVal val="visible"/>
                                      </p:to>
                                    </p:set>
                                    <p:anim calcmode="lin" valueType="num">
                                      <p:cBhvr>
                                        <p:cTn id="7" dur="500" fill="hold"/>
                                        <p:tgtEl>
                                          <p:spTgt spid="243738"/>
                                        </p:tgtEl>
                                        <p:attrNameLst>
                                          <p:attrName>ppt_w</p:attrName>
                                        </p:attrNameLst>
                                      </p:cBhvr>
                                      <p:tavLst>
                                        <p:tav tm="0">
                                          <p:val>
                                            <p:fltVal val="0"/>
                                          </p:val>
                                        </p:tav>
                                        <p:tav tm="100000">
                                          <p:val>
                                            <p:strVal val="#ppt_w"/>
                                          </p:val>
                                        </p:tav>
                                      </p:tavLst>
                                    </p:anim>
                                    <p:anim calcmode="lin" valueType="num">
                                      <p:cBhvr>
                                        <p:cTn id="8" dur="500" fill="hold"/>
                                        <p:tgtEl>
                                          <p:spTgt spid="243738"/>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0" presetClass="path" presetSubtype="0" accel="50000" decel="50000" fill="hold" grpId="1" nodeType="afterEffect">
                                  <p:stCondLst>
                                    <p:cond delay="0"/>
                                  </p:stCondLst>
                                  <p:childTnLst>
                                    <p:animMotion origin="layout" path="M -2.77778E-6 1.90751E-6 L -0.07084 -0.05248 " pathEditMode="relative" ptsTypes="AA">
                                      <p:cBhvr>
                                        <p:cTn id="11" dur="2000" fill="hold"/>
                                        <p:tgtEl>
                                          <p:spTgt spid="243738"/>
                                        </p:tgtEl>
                                        <p:attrNameLst>
                                          <p:attrName>ppt_x</p:attrName>
                                          <p:attrName>ppt_y</p:attrName>
                                        </p:attrNameLst>
                                      </p:cBhvr>
                                    </p:animMotion>
                                  </p:childTnLst>
                                </p:cTn>
                              </p:par>
                            </p:childTnLst>
                          </p:cTn>
                        </p:par>
                        <p:par>
                          <p:cTn id="12" fill="hold" nodeType="afterGroup">
                            <p:stCondLst>
                              <p:cond delay="2500"/>
                            </p:stCondLst>
                            <p:childTnLst>
                              <p:par>
                                <p:cTn id="13" presetID="3" presetClass="entr" presetSubtype="10" fill="hold" grpId="0" nodeType="afterEffect">
                                  <p:stCondLst>
                                    <p:cond delay="0"/>
                                  </p:stCondLst>
                                  <p:childTnLst>
                                    <p:set>
                                      <p:cBhvr>
                                        <p:cTn id="14" dur="1" fill="hold">
                                          <p:stCondLst>
                                            <p:cond delay="0"/>
                                          </p:stCondLst>
                                        </p:cTn>
                                        <p:tgtEl>
                                          <p:spTgt spid="243747"/>
                                        </p:tgtEl>
                                        <p:attrNameLst>
                                          <p:attrName>style.visibility</p:attrName>
                                        </p:attrNameLst>
                                      </p:cBhvr>
                                      <p:to>
                                        <p:strVal val="visible"/>
                                      </p:to>
                                    </p:set>
                                    <p:animEffect transition="in" filter="blinds(horizontal)">
                                      <p:cBhvr>
                                        <p:cTn id="15" dur="500"/>
                                        <p:tgtEl>
                                          <p:spTgt spid="243747"/>
                                        </p:tgtEl>
                                      </p:cBhvr>
                                    </p:animEffect>
                                  </p:childTnLst>
                                </p:cTn>
                              </p:par>
                            </p:childTnLst>
                          </p:cTn>
                        </p:par>
                        <p:par>
                          <p:cTn id="16" fill="hold" nodeType="afterGroup">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243742"/>
                                        </p:tgtEl>
                                        <p:attrNameLst>
                                          <p:attrName>style.visibility</p:attrName>
                                        </p:attrNameLst>
                                      </p:cBhvr>
                                      <p:to>
                                        <p:strVal val="visible"/>
                                      </p:to>
                                    </p:set>
                                    <p:animEffect transition="in" filter="blinds(horizontal)">
                                      <p:cBhvr>
                                        <p:cTn id="19" dur="500"/>
                                        <p:tgtEl>
                                          <p:spTgt spid="243742"/>
                                        </p:tgtEl>
                                      </p:cBhvr>
                                    </p:animEffect>
                                  </p:childTnLst>
                                </p:cTn>
                              </p:par>
                            </p:childTnLst>
                          </p:cTn>
                        </p:par>
                        <p:par>
                          <p:cTn id="20" fill="hold" nodeType="afterGroup">
                            <p:stCondLst>
                              <p:cond delay="3500"/>
                            </p:stCondLst>
                            <p:childTnLst>
                              <p:par>
                                <p:cTn id="21" presetID="17" presetClass="entr" presetSubtype="10" fill="hold" grpId="0" nodeType="afterEffect">
                                  <p:stCondLst>
                                    <p:cond delay="0"/>
                                  </p:stCondLst>
                                  <p:childTnLst>
                                    <p:set>
                                      <p:cBhvr>
                                        <p:cTn id="22" dur="1" fill="hold">
                                          <p:stCondLst>
                                            <p:cond delay="0"/>
                                          </p:stCondLst>
                                        </p:cTn>
                                        <p:tgtEl>
                                          <p:spTgt spid="243740"/>
                                        </p:tgtEl>
                                        <p:attrNameLst>
                                          <p:attrName>style.visibility</p:attrName>
                                        </p:attrNameLst>
                                      </p:cBhvr>
                                      <p:to>
                                        <p:strVal val="visible"/>
                                      </p:to>
                                    </p:set>
                                    <p:anim calcmode="lin" valueType="num">
                                      <p:cBhvr>
                                        <p:cTn id="23" dur="500" fill="hold"/>
                                        <p:tgtEl>
                                          <p:spTgt spid="243740"/>
                                        </p:tgtEl>
                                        <p:attrNameLst>
                                          <p:attrName>ppt_w</p:attrName>
                                        </p:attrNameLst>
                                      </p:cBhvr>
                                      <p:tavLst>
                                        <p:tav tm="0">
                                          <p:val>
                                            <p:fltVal val="0"/>
                                          </p:val>
                                        </p:tav>
                                        <p:tav tm="100000">
                                          <p:val>
                                            <p:strVal val="#ppt_w"/>
                                          </p:val>
                                        </p:tav>
                                      </p:tavLst>
                                    </p:anim>
                                    <p:anim calcmode="lin" valueType="num">
                                      <p:cBhvr>
                                        <p:cTn id="24" dur="500" fill="hold"/>
                                        <p:tgtEl>
                                          <p:spTgt spid="243740"/>
                                        </p:tgtEl>
                                        <p:attrNameLst>
                                          <p:attrName>ppt_h</p:attrName>
                                        </p:attrNameLst>
                                      </p:cBhvr>
                                      <p:tavLst>
                                        <p:tav tm="0">
                                          <p:val>
                                            <p:strVal val="#ppt_h"/>
                                          </p:val>
                                        </p:tav>
                                        <p:tav tm="100000">
                                          <p:val>
                                            <p:strVal val="#ppt_h"/>
                                          </p:val>
                                        </p:tav>
                                      </p:tavLst>
                                    </p:anim>
                                  </p:childTnLst>
                                </p:cTn>
                              </p:par>
                            </p:childTnLst>
                          </p:cTn>
                        </p:par>
                        <p:par>
                          <p:cTn id="25" fill="hold" nodeType="afterGroup">
                            <p:stCondLst>
                              <p:cond delay="4000"/>
                            </p:stCondLst>
                            <p:childTnLst>
                              <p:par>
                                <p:cTn id="26" presetID="17" presetClass="entr" presetSubtype="10" fill="hold" grpId="0" nodeType="afterEffect">
                                  <p:stCondLst>
                                    <p:cond delay="0"/>
                                  </p:stCondLst>
                                  <p:childTnLst>
                                    <p:set>
                                      <p:cBhvr>
                                        <p:cTn id="27" dur="1" fill="hold">
                                          <p:stCondLst>
                                            <p:cond delay="0"/>
                                          </p:stCondLst>
                                        </p:cTn>
                                        <p:tgtEl>
                                          <p:spTgt spid="243741"/>
                                        </p:tgtEl>
                                        <p:attrNameLst>
                                          <p:attrName>style.visibility</p:attrName>
                                        </p:attrNameLst>
                                      </p:cBhvr>
                                      <p:to>
                                        <p:strVal val="visible"/>
                                      </p:to>
                                    </p:set>
                                    <p:anim calcmode="lin" valueType="num">
                                      <p:cBhvr>
                                        <p:cTn id="28" dur="500" fill="hold"/>
                                        <p:tgtEl>
                                          <p:spTgt spid="243741"/>
                                        </p:tgtEl>
                                        <p:attrNameLst>
                                          <p:attrName>ppt_w</p:attrName>
                                        </p:attrNameLst>
                                      </p:cBhvr>
                                      <p:tavLst>
                                        <p:tav tm="0">
                                          <p:val>
                                            <p:fltVal val="0"/>
                                          </p:val>
                                        </p:tav>
                                        <p:tav tm="100000">
                                          <p:val>
                                            <p:strVal val="#ppt_w"/>
                                          </p:val>
                                        </p:tav>
                                      </p:tavLst>
                                    </p:anim>
                                    <p:anim calcmode="lin" valueType="num">
                                      <p:cBhvr>
                                        <p:cTn id="29" dur="500" fill="hold"/>
                                        <p:tgtEl>
                                          <p:spTgt spid="243741"/>
                                        </p:tgtEl>
                                        <p:attrNameLst>
                                          <p:attrName>ppt_h</p:attrName>
                                        </p:attrNameLst>
                                      </p:cBhvr>
                                      <p:tavLst>
                                        <p:tav tm="0">
                                          <p:val>
                                            <p:strVal val="#ppt_h"/>
                                          </p:val>
                                        </p:tav>
                                        <p:tav tm="100000">
                                          <p:val>
                                            <p:strVal val="#ppt_h"/>
                                          </p:val>
                                        </p:tav>
                                      </p:tavLst>
                                    </p:anim>
                                  </p:childTnLst>
                                </p:cTn>
                              </p:par>
                            </p:childTnLst>
                          </p:cTn>
                        </p:par>
                        <p:par>
                          <p:cTn id="30" fill="hold" nodeType="afterGroup">
                            <p:stCondLst>
                              <p:cond delay="4500"/>
                            </p:stCondLst>
                            <p:childTnLst>
                              <p:par>
                                <p:cTn id="31" presetID="23" presetClass="entr" presetSubtype="16" fill="hold" grpId="0" nodeType="afterEffect">
                                  <p:stCondLst>
                                    <p:cond delay="0"/>
                                  </p:stCondLst>
                                  <p:childTnLst>
                                    <p:set>
                                      <p:cBhvr>
                                        <p:cTn id="32" dur="1" fill="hold">
                                          <p:stCondLst>
                                            <p:cond delay="0"/>
                                          </p:stCondLst>
                                        </p:cTn>
                                        <p:tgtEl>
                                          <p:spTgt spid="243743"/>
                                        </p:tgtEl>
                                        <p:attrNameLst>
                                          <p:attrName>style.visibility</p:attrName>
                                        </p:attrNameLst>
                                      </p:cBhvr>
                                      <p:to>
                                        <p:strVal val="visible"/>
                                      </p:to>
                                    </p:set>
                                    <p:anim calcmode="lin" valueType="num">
                                      <p:cBhvr>
                                        <p:cTn id="33" dur="500" fill="hold"/>
                                        <p:tgtEl>
                                          <p:spTgt spid="243743"/>
                                        </p:tgtEl>
                                        <p:attrNameLst>
                                          <p:attrName>ppt_w</p:attrName>
                                        </p:attrNameLst>
                                      </p:cBhvr>
                                      <p:tavLst>
                                        <p:tav tm="0">
                                          <p:val>
                                            <p:fltVal val="0"/>
                                          </p:val>
                                        </p:tav>
                                        <p:tav tm="100000">
                                          <p:val>
                                            <p:strVal val="#ppt_w"/>
                                          </p:val>
                                        </p:tav>
                                      </p:tavLst>
                                    </p:anim>
                                    <p:anim calcmode="lin" valueType="num">
                                      <p:cBhvr>
                                        <p:cTn id="34" dur="500" fill="hold"/>
                                        <p:tgtEl>
                                          <p:spTgt spid="243743"/>
                                        </p:tgtEl>
                                        <p:attrNameLst>
                                          <p:attrName>ppt_h</p:attrName>
                                        </p:attrNameLst>
                                      </p:cBhvr>
                                      <p:tavLst>
                                        <p:tav tm="0">
                                          <p:val>
                                            <p:fltVal val="0"/>
                                          </p:val>
                                        </p:tav>
                                        <p:tav tm="100000">
                                          <p:val>
                                            <p:strVal val="#ppt_h"/>
                                          </p:val>
                                        </p:tav>
                                      </p:tavLst>
                                    </p:anim>
                                  </p:childTnLst>
                                </p:cTn>
                              </p:par>
                            </p:childTnLst>
                          </p:cTn>
                        </p:par>
                        <p:par>
                          <p:cTn id="35" fill="hold" nodeType="afterGroup">
                            <p:stCondLst>
                              <p:cond delay="5000"/>
                            </p:stCondLst>
                            <p:childTnLst>
                              <p:par>
                                <p:cTn id="36" presetID="23" presetClass="entr" presetSubtype="16" fill="hold" grpId="0" nodeType="afterEffect">
                                  <p:stCondLst>
                                    <p:cond delay="0"/>
                                  </p:stCondLst>
                                  <p:childTnLst>
                                    <p:set>
                                      <p:cBhvr>
                                        <p:cTn id="37" dur="1" fill="hold">
                                          <p:stCondLst>
                                            <p:cond delay="0"/>
                                          </p:stCondLst>
                                        </p:cTn>
                                        <p:tgtEl>
                                          <p:spTgt spid="243744"/>
                                        </p:tgtEl>
                                        <p:attrNameLst>
                                          <p:attrName>style.visibility</p:attrName>
                                        </p:attrNameLst>
                                      </p:cBhvr>
                                      <p:to>
                                        <p:strVal val="visible"/>
                                      </p:to>
                                    </p:set>
                                    <p:anim calcmode="lin" valueType="num">
                                      <p:cBhvr>
                                        <p:cTn id="38" dur="500" fill="hold"/>
                                        <p:tgtEl>
                                          <p:spTgt spid="243744"/>
                                        </p:tgtEl>
                                        <p:attrNameLst>
                                          <p:attrName>ppt_w</p:attrName>
                                        </p:attrNameLst>
                                      </p:cBhvr>
                                      <p:tavLst>
                                        <p:tav tm="0">
                                          <p:val>
                                            <p:fltVal val="0"/>
                                          </p:val>
                                        </p:tav>
                                        <p:tav tm="100000">
                                          <p:val>
                                            <p:strVal val="#ppt_w"/>
                                          </p:val>
                                        </p:tav>
                                      </p:tavLst>
                                    </p:anim>
                                    <p:anim calcmode="lin" valueType="num">
                                      <p:cBhvr>
                                        <p:cTn id="39" dur="500" fill="hold"/>
                                        <p:tgtEl>
                                          <p:spTgt spid="243744"/>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43748"/>
                                        </p:tgtEl>
                                        <p:attrNameLst>
                                          <p:attrName>style.visibility</p:attrName>
                                        </p:attrNameLst>
                                      </p:cBhvr>
                                      <p:to>
                                        <p:strVal val="visible"/>
                                      </p:to>
                                    </p:set>
                                    <p:anim calcmode="lin" valueType="num">
                                      <p:cBhvr additive="base">
                                        <p:cTn id="44" dur="500" fill="hold"/>
                                        <p:tgtEl>
                                          <p:spTgt spid="243748"/>
                                        </p:tgtEl>
                                        <p:attrNameLst>
                                          <p:attrName>ppt_x</p:attrName>
                                        </p:attrNameLst>
                                      </p:cBhvr>
                                      <p:tavLst>
                                        <p:tav tm="0">
                                          <p:val>
                                            <p:strVal val="#ppt_x"/>
                                          </p:val>
                                        </p:tav>
                                        <p:tav tm="100000">
                                          <p:val>
                                            <p:strVal val="#ppt_x"/>
                                          </p:val>
                                        </p:tav>
                                      </p:tavLst>
                                    </p:anim>
                                    <p:anim calcmode="lin" valueType="num">
                                      <p:cBhvr additive="base">
                                        <p:cTn id="45" dur="500" fill="hold"/>
                                        <p:tgtEl>
                                          <p:spTgt spid="243748"/>
                                        </p:tgtEl>
                                        <p:attrNameLst>
                                          <p:attrName>ppt_y</p:attrName>
                                        </p:attrNameLst>
                                      </p:cBhvr>
                                      <p:tavLst>
                                        <p:tav tm="0">
                                          <p:val>
                                            <p:strVal val="1+#ppt_h/2"/>
                                          </p:val>
                                        </p:tav>
                                        <p:tav tm="100000">
                                          <p:val>
                                            <p:strVal val="#ppt_y"/>
                                          </p:val>
                                        </p:tav>
                                      </p:tavLst>
                                    </p:anim>
                                  </p:childTnLst>
                                </p:cTn>
                              </p:par>
                            </p:childTnLst>
                          </p:cTn>
                        </p:par>
                        <p:par>
                          <p:cTn id="46" fill="hold" nodeType="afterGroup">
                            <p:stCondLst>
                              <p:cond delay="500"/>
                            </p:stCondLst>
                            <p:childTnLst>
                              <p:par>
                                <p:cTn id="47" presetID="2" presetClass="entr" presetSubtype="4" fill="hold" grpId="0" nodeType="afterEffect">
                                  <p:stCondLst>
                                    <p:cond delay="0"/>
                                  </p:stCondLst>
                                  <p:childTnLst>
                                    <p:set>
                                      <p:cBhvr>
                                        <p:cTn id="48" dur="1" fill="hold">
                                          <p:stCondLst>
                                            <p:cond delay="0"/>
                                          </p:stCondLst>
                                        </p:cTn>
                                        <p:tgtEl>
                                          <p:spTgt spid="243749"/>
                                        </p:tgtEl>
                                        <p:attrNameLst>
                                          <p:attrName>style.visibility</p:attrName>
                                        </p:attrNameLst>
                                      </p:cBhvr>
                                      <p:to>
                                        <p:strVal val="visible"/>
                                      </p:to>
                                    </p:set>
                                    <p:anim calcmode="lin" valueType="num">
                                      <p:cBhvr additive="base">
                                        <p:cTn id="49" dur="500" fill="hold"/>
                                        <p:tgtEl>
                                          <p:spTgt spid="243749"/>
                                        </p:tgtEl>
                                        <p:attrNameLst>
                                          <p:attrName>ppt_x</p:attrName>
                                        </p:attrNameLst>
                                      </p:cBhvr>
                                      <p:tavLst>
                                        <p:tav tm="0">
                                          <p:val>
                                            <p:strVal val="#ppt_x"/>
                                          </p:val>
                                        </p:tav>
                                        <p:tav tm="100000">
                                          <p:val>
                                            <p:strVal val="#ppt_x"/>
                                          </p:val>
                                        </p:tav>
                                      </p:tavLst>
                                    </p:anim>
                                    <p:anim calcmode="lin" valueType="num">
                                      <p:cBhvr additive="base">
                                        <p:cTn id="50" dur="500" fill="hold"/>
                                        <p:tgtEl>
                                          <p:spTgt spid="243749"/>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243745"/>
                                        </p:tgtEl>
                                        <p:attrNameLst>
                                          <p:attrName>style.visibility</p:attrName>
                                        </p:attrNameLst>
                                      </p:cBhvr>
                                      <p:to>
                                        <p:strVal val="visible"/>
                                      </p:to>
                                    </p:set>
                                    <p:animEffect transition="in" filter="blinds(horizontal)">
                                      <p:cBhvr>
                                        <p:cTn id="55" dur="500"/>
                                        <p:tgtEl>
                                          <p:spTgt spid="243745"/>
                                        </p:tgtEl>
                                      </p:cBhvr>
                                    </p:animEffect>
                                  </p:childTnLst>
                                </p:cTn>
                              </p:par>
                            </p:childTnLst>
                          </p:cTn>
                        </p:par>
                        <p:par>
                          <p:cTn id="56" fill="hold" nodeType="afterGroup">
                            <p:stCondLst>
                              <p:cond delay="500"/>
                            </p:stCondLst>
                            <p:childTnLst>
                              <p:par>
                                <p:cTn id="57" presetID="23" presetClass="entr" presetSubtype="16" fill="hold" grpId="0" nodeType="afterEffect">
                                  <p:stCondLst>
                                    <p:cond delay="0"/>
                                  </p:stCondLst>
                                  <p:childTnLst>
                                    <p:set>
                                      <p:cBhvr>
                                        <p:cTn id="58" dur="1" fill="hold">
                                          <p:stCondLst>
                                            <p:cond delay="0"/>
                                          </p:stCondLst>
                                        </p:cTn>
                                        <p:tgtEl>
                                          <p:spTgt spid="243746"/>
                                        </p:tgtEl>
                                        <p:attrNameLst>
                                          <p:attrName>style.visibility</p:attrName>
                                        </p:attrNameLst>
                                      </p:cBhvr>
                                      <p:to>
                                        <p:strVal val="visible"/>
                                      </p:to>
                                    </p:set>
                                    <p:anim calcmode="lin" valueType="num">
                                      <p:cBhvr>
                                        <p:cTn id="59" dur="500" fill="hold"/>
                                        <p:tgtEl>
                                          <p:spTgt spid="243746"/>
                                        </p:tgtEl>
                                        <p:attrNameLst>
                                          <p:attrName>ppt_w</p:attrName>
                                        </p:attrNameLst>
                                      </p:cBhvr>
                                      <p:tavLst>
                                        <p:tav tm="0">
                                          <p:val>
                                            <p:fltVal val="0"/>
                                          </p:val>
                                        </p:tav>
                                        <p:tav tm="100000">
                                          <p:val>
                                            <p:strVal val="#ppt_w"/>
                                          </p:val>
                                        </p:tav>
                                      </p:tavLst>
                                    </p:anim>
                                    <p:anim calcmode="lin" valueType="num">
                                      <p:cBhvr>
                                        <p:cTn id="60" dur="500" fill="hold"/>
                                        <p:tgtEl>
                                          <p:spTgt spid="243746"/>
                                        </p:tgtEl>
                                        <p:attrNameLst>
                                          <p:attrName>ppt_h</p:attrName>
                                        </p:attrNameLst>
                                      </p:cBhvr>
                                      <p:tavLst>
                                        <p:tav tm="0">
                                          <p:val>
                                            <p:fltVal val="0"/>
                                          </p:val>
                                        </p:tav>
                                        <p:tav tm="100000">
                                          <p:val>
                                            <p:strVal val="#ppt_h"/>
                                          </p:val>
                                        </p:tav>
                                      </p:tavLst>
                                    </p:anim>
                                  </p:childTnLst>
                                </p:cTn>
                              </p:par>
                            </p:childTnLst>
                          </p:cTn>
                        </p:par>
                        <p:par>
                          <p:cTn id="61" fill="hold" nodeType="afterGroup">
                            <p:stCondLst>
                              <p:cond delay="1000"/>
                            </p:stCondLst>
                            <p:childTnLst>
                              <p:par>
                                <p:cTn id="62" presetID="2" presetClass="entr" presetSubtype="4" fill="hold" grpId="0" nodeType="afterEffect">
                                  <p:stCondLst>
                                    <p:cond delay="0"/>
                                  </p:stCondLst>
                                  <p:childTnLst>
                                    <p:set>
                                      <p:cBhvr>
                                        <p:cTn id="63" dur="1" fill="hold">
                                          <p:stCondLst>
                                            <p:cond delay="0"/>
                                          </p:stCondLst>
                                        </p:cTn>
                                        <p:tgtEl>
                                          <p:spTgt spid="243750"/>
                                        </p:tgtEl>
                                        <p:attrNameLst>
                                          <p:attrName>style.visibility</p:attrName>
                                        </p:attrNameLst>
                                      </p:cBhvr>
                                      <p:to>
                                        <p:strVal val="visible"/>
                                      </p:to>
                                    </p:set>
                                    <p:anim calcmode="lin" valueType="num">
                                      <p:cBhvr additive="base">
                                        <p:cTn id="64" dur="500" fill="hold"/>
                                        <p:tgtEl>
                                          <p:spTgt spid="243750"/>
                                        </p:tgtEl>
                                        <p:attrNameLst>
                                          <p:attrName>ppt_x</p:attrName>
                                        </p:attrNameLst>
                                      </p:cBhvr>
                                      <p:tavLst>
                                        <p:tav tm="0">
                                          <p:val>
                                            <p:strVal val="#ppt_x"/>
                                          </p:val>
                                        </p:tav>
                                        <p:tav tm="100000">
                                          <p:val>
                                            <p:strVal val="#ppt_x"/>
                                          </p:val>
                                        </p:tav>
                                      </p:tavLst>
                                    </p:anim>
                                    <p:anim calcmode="lin" valueType="num">
                                      <p:cBhvr additive="base">
                                        <p:cTn id="65" dur="500" fill="hold"/>
                                        <p:tgtEl>
                                          <p:spTgt spid="2437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38" grpId="0" animBg="1"/>
      <p:bldP spid="243738" grpId="1" animBg="1"/>
      <p:bldP spid="243740" grpId="0" animBg="1"/>
      <p:bldP spid="243741" grpId="0" animBg="1"/>
      <p:bldP spid="243742" grpId="0"/>
      <p:bldP spid="243743" grpId="0"/>
      <p:bldP spid="243744" grpId="0"/>
      <p:bldP spid="243745" grpId="0" animBg="1"/>
      <p:bldP spid="243746" grpId="0"/>
      <p:bldP spid="243747" grpId="0"/>
      <p:bldP spid="243748" grpId="0" animBg="1"/>
      <p:bldP spid="243749" grpId="0" animBg="1"/>
      <p:bldP spid="24375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893618"/>
            <a:ext cx="8280920" cy="4249882"/>
          </a:xfrm>
          <a:prstGeom prst="rect">
            <a:avLst/>
          </a:prstGeom>
        </p:spPr>
        <p:txBody>
          <a:bodyPr>
            <a:noAutofit/>
          </a:bodyPr>
          <a:lstStyle/>
          <a:p>
            <a:pPr lvl="0" algn="just">
              <a:spcBef>
                <a:spcPts val="0"/>
              </a:spcBef>
              <a:spcAft>
                <a:spcPts val="600"/>
              </a:spcAft>
              <a:buClr>
                <a:schemeClr val="tx1"/>
              </a:buClr>
              <a:buSzPct val="120000"/>
            </a:pPr>
            <a:r>
              <a:rPr lang="cs-CZ" sz="2200" dirty="0">
                <a:solidFill>
                  <a:srgbClr val="000000"/>
                </a:solidFill>
              </a:rPr>
              <a:t>Za předpokladu, že se ostatní podmínky nezmění, povede růst očekávaných budoucích nominálních úrokových sazeb (</a:t>
            </a:r>
            <a:r>
              <a:rPr lang="el-GR" sz="2200" dirty="0">
                <a:solidFill>
                  <a:srgbClr val="000000"/>
                </a:solidFill>
              </a:rPr>
              <a:t>ε), </a:t>
            </a:r>
            <a:r>
              <a:rPr lang="cs-CZ" sz="2200" dirty="0">
                <a:solidFill>
                  <a:srgbClr val="000000"/>
                </a:solidFill>
              </a:rPr>
              <a:t>k růstu splatnostní prémie (MP</a:t>
            </a:r>
            <a:r>
              <a:rPr lang="cs-CZ" sz="2200" dirty="0" smtClean="0">
                <a:solidFill>
                  <a:srgbClr val="000000"/>
                </a:solidFill>
              </a:rPr>
              <a:t>)</a:t>
            </a:r>
          </a:p>
          <a:p>
            <a:pPr lvl="0" algn="just">
              <a:spcBef>
                <a:spcPts val="0"/>
              </a:spcBef>
              <a:spcAft>
                <a:spcPts val="600"/>
              </a:spcAft>
              <a:buClr>
                <a:schemeClr val="tx1"/>
              </a:buClr>
              <a:buSzPct val="120000"/>
            </a:pPr>
            <a:r>
              <a:rPr lang="cs-CZ" sz="2200" dirty="0" smtClean="0">
                <a:solidFill>
                  <a:srgbClr val="000000"/>
                </a:solidFill>
              </a:rPr>
              <a:t>růst </a:t>
            </a:r>
            <a:r>
              <a:rPr lang="cs-CZ" sz="2200" dirty="0">
                <a:solidFill>
                  <a:srgbClr val="000000"/>
                </a:solidFill>
              </a:rPr>
              <a:t>splatnostní prémie povede k posunu křivky ELM doleva nahoru a</a:t>
            </a:r>
            <a:r>
              <a:rPr lang="cs-CZ" sz="2200" dirty="0" smtClean="0">
                <a:solidFill>
                  <a:srgbClr val="000000"/>
                </a:solidFill>
              </a:rPr>
              <a:t> </a:t>
            </a:r>
            <a:r>
              <a:rPr lang="cs-CZ" sz="2200" dirty="0">
                <a:solidFill>
                  <a:srgbClr val="000000"/>
                </a:solidFill>
              </a:rPr>
              <a:t>mezera úrokových sazeb (RG) bude růst. Tento posun vyvolá zvýšení reálných úrokových měr a povede k poklesu investiční a spotřebitelské aktivity, což povede k poklesu reálného </a:t>
            </a:r>
            <a:r>
              <a:rPr lang="cs-CZ" sz="2200" dirty="0" smtClean="0">
                <a:solidFill>
                  <a:srgbClr val="000000"/>
                </a:solidFill>
              </a:rPr>
              <a:t>důchodu</a:t>
            </a:r>
          </a:p>
          <a:p>
            <a:pPr lvl="0" algn="just">
              <a:spcBef>
                <a:spcPts val="0"/>
              </a:spcBef>
              <a:spcAft>
                <a:spcPts val="600"/>
              </a:spcAft>
              <a:buClr>
                <a:schemeClr val="tx1"/>
              </a:buClr>
              <a:buSzPct val="120000"/>
            </a:pPr>
            <a:r>
              <a:rPr lang="cs-CZ" sz="2200" dirty="0" smtClean="0">
                <a:solidFill>
                  <a:srgbClr val="000000"/>
                </a:solidFill>
              </a:rPr>
              <a:t>Na </a:t>
            </a:r>
            <a:r>
              <a:rPr lang="cs-CZ" sz="2200" dirty="0">
                <a:solidFill>
                  <a:srgbClr val="000000"/>
                </a:solidFill>
              </a:rPr>
              <a:t>trhu peněz se pokles reálného důchodu projeví v poklesu poptávky po penězích (přičemž nabídka peněz zůstává konstantní), což povede k převisu poptávky po ostatních finančních aktivech nad jejich nabídkou a k růstu cen ostatních finančních </a:t>
            </a:r>
            <a:r>
              <a:rPr lang="cs-CZ" sz="2200" dirty="0" smtClean="0">
                <a:solidFill>
                  <a:srgbClr val="000000"/>
                </a:solidFill>
              </a:rPr>
              <a:t>aktiv (pokles nominální </a:t>
            </a:r>
            <a:r>
              <a:rPr lang="cs-CZ" sz="2200" dirty="0">
                <a:solidFill>
                  <a:srgbClr val="000000"/>
                </a:solidFill>
              </a:rPr>
              <a:t>úrokové </a:t>
            </a:r>
            <a:r>
              <a:rPr lang="cs-CZ" sz="2200" dirty="0" err="1" smtClean="0">
                <a:solidFill>
                  <a:srgbClr val="000000"/>
                </a:solidFill>
              </a:rPr>
              <a:t>míryRůst</a:t>
            </a:r>
            <a:r>
              <a:rPr lang="cs-CZ" sz="2200" dirty="0" smtClean="0">
                <a:solidFill>
                  <a:srgbClr val="000000"/>
                </a:solidFill>
              </a:rPr>
              <a:t> </a:t>
            </a:r>
            <a:r>
              <a:rPr lang="cs-CZ" sz="2200" dirty="0">
                <a:solidFill>
                  <a:srgbClr val="000000"/>
                </a:solidFill>
              </a:rPr>
              <a:t>očekávaných budoucích úrokových sazeb vyvolá za výše uvedených podmínek recesi a povede k růstu reálných úrokových sazeb a k poklesu nominálních úrokových sazeb.</a:t>
            </a:r>
          </a:p>
          <a:p>
            <a:pPr lvl="0" algn="just">
              <a:spcBef>
                <a:spcPts val="0"/>
              </a:spcBef>
              <a:spcAft>
                <a:spcPts val="600"/>
              </a:spcAft>
              <a:buClr>
                <a:schemeClr val="tx1"/>
              </a:buClr>
              <a:buSzPct val="120000"/>
            </a:pPr>
            <a:endParaRPr lang="cs-CZ" sz="2200" dirty="0" smtClean="0">
              <a:solidFill>
                <a:srgbClr val="000000"/>
              </a:solidFill>
            </a:endParaRPr>
          </a:p>
          <a:p>
            <a:pPr lvl="0" algn="just">
              <a:spcBef>
                <a:spcPts val="0"/>
              </a:spcBef>
              <a:spcAft>
                <a:spcPts val="600"/>
              </a:spcAft>
              <a:buClr>
                <a:schemeClr val="tx1"/>
              </a:buClr>
              <a:buSzPct val="120000"/>
            </a:pPr>
            <a:r>
              <a:rPr lang="cs-CZ" sz="2200" dirty="0" smtClean="0">
                <a:solidFill>
                  <a:srgbClr val="000000"/>
                </a:solidFill>
              </a:rPr>
              <a:t>Pokud </a:t>
            </a:r>
            <a:r>
              <a:rPr lang="cs-CZ" sz="2200" dirty="0">
                <a:solidFill>
                  <a:srgbClr val="000000"/>
                </a:solidFill>
              </a:rPr>
              <a:t>bude jejich sklon „</a:t>
            </a:r>
            <a:r>
              <a:rPr lang="cs-CZ" sz="2200" dirty="0" smtClean="0">
                <a:solidFill>
                  <a:srgbClr val="000000"/>
                </a:solidFill>
              </a:rPr>
              <a:t>normální“, Povede </a:t>
            </a:r>
            <a:r>
              <a:rPr lang="cs-CZ" sz="2200" dirty="0">
                <a:solidFill>
                  <a:srgbClr val="000000"/>
                </a:solidFill>
              </a:rPr>
              <a:t>růst rizikové prémie </a:t>
            </a:r>
            <a:r>
              <a:rPr lang="cs-CZ" sz="2200" dirty="0" smtClean="0">
                <a:solidFill>
                  <a:srgbClr val="000000"/>
                </a:solidFill>
              </a:rPr>
              <a:t>k</a:t>
            </a:r>
            <a:endParaRPr lang="cs-CZ" sz="2400" dirty="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cs-CZ" altLang="cs-CZ" sz="2800" b="1" dirty="0">
                <a:solidFill>
                  <a:srgbClr val="307871"/>
                </a:solidFill>
              </a:rPr>
              <a:t>Změny v očekávaných budoucích </a:t>
            </a:r>
            <a:r>
              <a:rPr lang="cs-CZ" altLang="cs-CZ" sz="2800" b="1" dirty="0" err="1">
                <a:solidFill>
                  <a:srgbClr val="307871"/>
                </a:solidFill>
              </a:rPr>
              <a:t>úr</a:t>
            </a:r>
            <a:r>
              <a:rPr lang="cs-CZ" altLang="cs-CZ" sz="2800" b="1" dirty="0">
                <a:solidFill>
                  <a:srgbClr val="307871"/>
                </a:solidFill>
              </a:rPr>
              <a:t>. sazbách (↑</a:t>
            </a:r>
            <a:r>
              <a:rPr lang="el-GR" altLang="cs-CZ" sz="2800" b="1" dirty="0">
                <a:solidFill>
                  <a:srgbClr val="307871"/>
                </a:solidFill>
              </a:rPr>
              <a:t>ε</a:t>
            </a:r>
            <a:r>
              <a:rPr lang="cs-CZ" altLang="cs-CZ" sz="2800" b="1" dirty="0">
                <a:solidFill>
                  <a:srgbClr val="307871"/>
                </a:solidFill>
              </a:rPr>
              <a:t>)</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2060952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059582"/>
            <a:ext cx="8280920" cy="4249882"/>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Růst </a:t>
            </a:r>
            <a:r>
              <a:rPr lang="cs-CZ" sz="2200" dirty="0">
                <a:solidFill>
                  <a:srgbClr val="000000"/>
                </a:solidFill>
              </a:rPr>
              <a:t>očekávaných budoucích úrokových sazeb vyvolá za výše uvedených podmínek recesi a povede k růstu reálných úrokových sazeb a k poklesu nominálních úrokových sazeb.</a:t>
            </a:r>
          </a:p>
          <a:p>
            <a:pPr lvl="0" algn="just">
              <a:spcBef>
                <a:spcPts val="0"/>
              </a:spcBef>
              <a:spcAft>
                <a:spcPts val="600"/>
              </a:spcAft>
              <a:buClr>
                <a:schemeClr val="tx1"/>
              </a:buClr>
              <a:buSzPct val="120000"/>
            </a:pPr>
            <a:endParaRPr lang="cs-CZ" sz="2200" dirty="0" smtClean="0">
              <a:solidFill>
                <a:srgbClr val="000000"/>
              </a:solidFill>
            </a:endParaRPr>
          </a:p>
        </p:txBody>
      </p:sp>
      <p:sp>
        <p:nvSpPr>
          <p:cNvPr id="6" name="Nadpis 5"/>
          <p:cNvSpPr>
            <a:spLocks noGrp="1"/>
          </p:cNvSpPr>
          <p:nvPr>
            <p:ph type="title"/>
          </p:nvPr>
        </p:nvSpPr>
        <p:spPr>
          <a:xfrm>
            <a:off x="179512" y="195486"/>
            <a:ext cx="7776864" cy="507703"/>
          </a:xfrm>
        </p:spPr>
        <p:txBody>
          <a:bodyPr/>
          <a:lstStyle/>
          <a:p>
            <a:r>
              <a:rPr lang="cs-CZ" altLang="cs-CZ" sz="2800" b="1" dirty="0">
                <a:solidFill>
                  <a:srgbClr val="307871"/>
                </a:solidFill>
              </a:rPr>
              <a:t>Změny v očekávaných budoucích </a:t>
            </a:r>
            <a:r>
              <a:rPr lang="cs-CZ" altLang="cs-CZ" sz="2800" b="1" dirty="0" err="1">
                <a:solidFill>
                  <a:srgbClr val="307871"/>
                </a:solidFill>
              </a:rPr>
              <a:t>úr</a:t>
            </a:r>
            <a:r>
              <a:rPr lang="cs-CZ" altLang="cs-CZ" sz="2800" b="1" dirty="0">
                <a:solidFill>
                  <a:srgbClr val="307871"/>
                </a:solidFill>
              </a:rPr>
              <a:t>. sazbách (↑</a:t>
            </a:r>
            <a:r>
              <a:rPr lang="el-GR" altLang="cs-CZ" sz="2800" b="1" dirty="0">
                <a:solidFill>
                  <a:srgbClr val="307871"/>
                </a:solidFill>
              </a:rPr>
              <a:t>ε</a:t>
            </a:r>
            <a:r>
              <a:rPr lang="cs-CZ" altLang="cs-CZ" sz="2800" b="1" dirty="0">
                <a:solidFill>
                  <a:srgbClr val="307871"/>
                </a:solidFill>
              </a:rPr>
              <a:t>)</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930417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251519" y="195486"/>
            <a:ext cx="7704857" cy="507703"/>
          </a:xfrm>
        </p:spPr>
        <p:txBody>
          <a:bodyPr/>
          <a:lstStyle/>
          <a:p>
            <a:r>
              <a:rPr lang="cs-CZ" altLang="cs-CZ" sz="2800" b="1" dirty="0" smtClean="0"/>
              <a:t>Růst </a:t>
            </a:r>
            <a:r>
              <a:rPr lang="cs-CZ" altLang="cs-CZ" sz="2800" b="1" dirty="0"/>
              <a:t>očekávané </a:t>
            </a:r>
            <a:r>
              <a:rPr lang="cs-CZ" altLang="cs-CZ" sz="2800" b="1" dirty="0" smtClean="0"/>
              <a:t>míry </a:t>
            </a:r>
            <a:r>
              <a:rPr lang="cs-CZ" altLang="cs-CZ" sz="2800" b="1" dirty="0"/>
              <a:t>inflace </a:t>
            </a:r>
            <a:r>
              <a:rPr lang="cs-CZ" altLang="cs-CZ" sz="2800" b="1" dirty="0" smtClean="0"/>
              <a:t>a monetární politika</a:t>
            </a:r>
            <a:endParaRPr lang="el-GR" altLang="cs-CZ" sz="2800" b="1" dirty="0"/>
          </a:p>
        </p:txBody>
      </p:sp>
      <p:sp>
        <p:nvSpPr>
          <p:cNvPr id="246787" name="Line 3"/>
          <p:cNvSpPr>
            <a:spLocks noChangeShapeType="1"/>
          </p:cNvSpPr>
          <p:nvPr/>
        </p:nvSpPr>
        <p:spPr bwMode="auto">
          <a:xfrm>
            <a:off x="2681288" y="154543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88" name="Line 4"/>
          <p:cNvSpPr>
            <a:spLocks noChangeShapeType="1"/>
          </p:cNvSpPr>
          <p:nvPr/>
        </p:nvSpPr>
        <p:spPr bwMode="auto">
          <a:xfrm>
            <a:off x="2681288" y="462438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89" name="Text Box 5"/>
          <p:cNvSpPr txBox="1">
            <a:spLocks noChangeArrowheads="1"/>
          </p:cNvSpPr>
          <p:nvPr/>
        </p:nvSpPr>
        <p:spPr bwMode="auto">
          <a:xfrm>
            <a:off x="6596658" y="4714551"/>
            <a:ext cx="59412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Y</a:t>
            </a:r>
          </a:p>
        </p:txBody>
      </p:sp>
      <p:sp>
        <p:nvSpPr>
          <p:cNvPr id="246790" name="Text Box 6"/>
          <p:cNvSpPr txBox="1">
            <a:spLocks noChangeArrowheads="1"/>
          </p:cNvSpPr>
          <p:nvPr/>
        </p:nvSpPr>
        <p:spPr bwMode="auto">
          <a:xfrm>
            <a:off x="2194323" y="1545431"/>
            <a:ext cx="4333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err="1"/>
              <a:t>r</a:t>
            </a:r>
            <a:r>
              <a:rPr lang="cs-CZ" altLang="cs-CZ" sz="1600" b="1" baseline="-25000" dirty="0" err="1"/>
              <a:t>L</a:t>
            </a:r>
            <a:endParaRPr lang="cs-CZ" altLang="cs-CZ" sz="1600" b="1" dirty="0"/>
          </a:p>
        </p:txBody>
      </p:sp>
      <p:sp>
        <p:nvSpPr>
          <p:cNvPr id="246791" name="Text Box 7"/>
          <p:cNvSpPr txBox="1">
            <a:spLocks noChangeArrowheads="1"/>
          </p:cNvSpPr>
          <p:nvPr/>
        </p:nvSpPr>
        <p:spPr bwMode="auto">
          <a:xfrm>
            <a:off x="5598318" y="1388270"/>
            <a:ext cx="7560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solidFill>
                  <a:srgbClr val="0066FF"/>
                </a:solidFill>
              </a:rPr>
              <a:t>ELM</a:t>
            </a:r>
            <a:r>
              <a:rPr lang="cs-CZ" altLang="cs-CZ" sz="1600" b="1" baseline="-25000" dirty="0" smtClean="0">
                <a:solidFill>
                  <a:srgbClr val="0066FF"/>
                </a:solidFill>
              </a:rPr>
              <a:t>0</a:t>
            </a:r>
            <a:endParaRPr lang="cs-CZ" altLang="cs-CZ" sz="1600" b="1" dirty="0">
              <a:solidFill>
                <a:srgbClr val="0066FF"/>
              </a:solidFill>
            </a:endParaRPr>
          </a:p>
        </p:txBody>
      </p:sp>
      <p:sp>
        <p:nvSpPr>
          <p:cNvPr id="246792"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46793" name="Text Box 9"/>
          <p:cNvSpPr txBox="1">
            <a:spLocks noChangeArrowheads="1"/>
          </p:cNvSpPr>
          <p:nvPr/>
        </p:nvSpPr>
        <p:spPr bwMode="auto">
          <a:xfrm>
            <a:off x="3815954" y="4731544"/>
            <a:ext cx="45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Y</a:t>
            </a:r>
            <a:r>
              <a:rPr lang="cs-CZ" altLang="cs-CZ" sz="1600" b="1" baseline="-25000" dirty="0" smtClean="0"/>
              <a:t>0</a:t>
            </a:r>
            <a:endParaRPr lang="cs-CZ" altLang="cs-CZ" sz="1600" b="1" dirty="0"/>
          </a:p>
        </p:txBody>
      </p:sp>
      <p:sp>
        <p:nvSpPr>
          <p:cNvPr id="246794" name="Line 10"/>
          <p:cNvSpPr>
            <a:spLocks noChangeShapeType="1"/>
          </p:cNvSpPr>
          <p:nvPr/>
        </p:nvSpPr>
        <p:spPr bwMode="auto">
          <a:xfrm>
            <a:off x="2736056" y="2409825"/>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95" name="Text Box 11"/>
          <p:cNvSpPr txBox="1">
            <a:spLocks noChangeArrowheads="1"/>
          </p:cNvSpPr>
          <p:nvPr/>
        </p:nvSpPr>
        <p:spPr bwMode="auto">
          <a:xfrm>
            <a:off x="5975748" y="4137422"/>
            <a:ext cx="539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solidFill>
                  <a:schemeClr val="accent2"/>
                </a:solidFill>
              </a:rPr>
              <a:t>IS</a:t>
            </a:r>
          </a:p>
        </p:txBody>
      </p:sp>
      <p:sp>
        <p:nvSpPr>
          <p:cNvPr id="246796" name="Line 12"/>
          <p:cNvSpPr>
            <a:spLocks noChangeShapeType="1"/>
          </p:cNvSpPr>
          <p:nvPr/>
        </p:nvSpPr>
        <p:spPr bwMode="auto">
          <a:xfrm>
            <a:off x="2681288" y="3112294"/>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97" name="Line 13"/>
          <p:cNvSpPr>
            <a:spLocks noChangeShapeType="1"/>
          </p:cNvSpPr>
          <p:nvPr/>
        </p:nvSpPr>
        <p:spPr bwMode="auto">
          <a:xfrm>
            <a:off x="3977879" y="3112294"/>
            <a:ext cx="0" cy="14573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798" name="Text Box 14"/>
          <p:cNvSpPr txBox="1">
            <a:spLocks noChangeArrowheads="1"/>
          </p:cNvSpPr>
          <p:nvPr/>
        </p:nvSpPr>
        <p:spPr bwMode="auto">
          <a:xfrm>
            <a:off x="3812871" y="2733675"/>
            <a:ext cx="5393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rgbClr val="000000"/>
                </a:solidFill>
              </a:rPr>
              <a:t>E</a:t>
            </a:r>
            <a:r>
              <a:rPr lang="cs-CZ" altLang="cs-CZ" sz="1600" b="1" baseline="-25000" dirty="0" smtClean="0">
                <a:solidFill>
                  <a:srgbClr val="000000"/>
                </a:solidFill>
              </a:rPr>
              <a:t>0</a:t>
            </a:r>
            <a:endParaRPr lang="cs-CZ" altLang="cs-CZ" sz="1350" b="1" dirty="0">
              <a:solidFill>
                <a:srgbClr val="FF00FF"/>
              </a:solidFill>
            </a:endParaRPr>
          </a:p>
        </p:txBody>
      </p:sp>
      <p:sp>
        <p:nvSpPr>
          <p:cNvPr id="246799" name="Text Box 15"/>
          <p:cNvSpPr txBox="1">
            <a:spLocks noChangeArrowheads="1"/>
          </p:cNvSpPr>
          <p:nvPr/>
        </p:nvSpPr>
        <p:spPr bwMode="auto">
          <a:xfrm>
            <a:off x="2250282" y="2950369"/>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L0</a:t>
            </a:r>
            <a:endParaRPr lang="cs-CZ" altLang="cs-CZ" sz="1350" b="1" dirty="0"/>
          </a:p>
        </p:txBody>
      </p:sp>
      <p:sp>
        <p:nvSpPr>
          <p:cNvPr id="246800" name="Line 16"/>
          <p:cNvSpPr>
            <a:spLocks noChangeShapeType="1"/>
          </p:cNvSpPr>
          <p:nvPr/>
        </p:nvSpPr>
        <p:spPr bwMode="auto">
          <a:xfrm flipV="1">
            <a:off x="3383757" y="2139554"/>
            <a:ext cx="2645569" cy="2430065"/>
          </a:xfrm>
          <a:prstGeom prst="line">
            <a:avLst/>
          </a:prstGeom>
          <a:noFill/>
          <a:ln w="381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1" name="Text Box 17"/>
          <p:cNvSpPr txBox="1">
            <a:spLocks noChangeArrowheads="1"/>
          </p:cNvSpPr>
          <p:nvPr/>
        </p:nvSpPr>
        <p:spPr bwMode="auto">
          <a:xfrm>
            <a:off x="6084094" y="2085975"/>
            <a:ext cx="6477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solidFill>
                  <a:srgbClr val="00CC00"/>
                </a:solidFill>
              </a:rPr>
              <a:t>LM</a:t>
            </a:r>
          </a:p>
        </p:txBody>
      </p:sp>
      <p:sp>
        <p:nvSpPr>
          <p:cNvPr id="246802" name="Line 18"/>
          <p:cNvSpPr>
            <a:spLocks noChangeShapeType="1"/>
          </p:cNvSpPr>
          <p:nvPr/>
        </p:nvSpPr>
        <p:spPr bwMode="auto">
          <a:xfrm flipH="1" flipV="1">
            <a:off x="6786563" y="1437085"/>
            <a:ext cx="0" cy="31873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3" name="Text Box 19"/>
          <p:cNvSpPr txBox="1">
            <a:spLocks noChangeArrowheads="1"/>
          </p:cNvSpPr>
          <p:nvPr/>
        </p:nvSpPr>
        <p:spPr bwMode="auto">
          <a:xfrm>
            <a:off x="6841333" y="1329928"/>
            <a:ext cx="323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err="1"/>
              <a:t>i</a:t>
            </a:r>
            <a:r>
              <a:rPr lang="cs-CZ" altLang="cs-CZ" sz="1600" b="1" baseline="-25000" dirty="0" err="1"/>
              <a:t>S</a:t>
            </a:r>
            <a:endParaRPr lang="cs-CZ" altLang="cs-CZ" sz="1600" b="1" dirty="0"/>
          </a:p>
        </p:txBody>
      </p:sp>
      <p:sp>
        <p:nvSpPr>
          <p:cNvPr id="246804" name="Line 20"/>
          <p:cNvSpPr>
            <a:spLocks noChangeShapeType="1"/>
          </p:cNvSpPr>
          <p:nvPr/>
        </p:nvSpPr>
        <p:spPr bwMode="auto">
          <a:xfrm>
            <a:off x="3977879" y="4030266"/>
            <a:ext cx="280868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5" name="Text Box 21"/>
          <p:cNvSpPr txBox="1">
            <a:spLocks noChangeArrowheads="1"/>
          </p:cNvSpPr>
          <p:nvPr/>
        </p:nvSpPr>
        <p:spPr bwMode="auto">
          <a:xfrm>
            <a:off x="6893719" y="3921919"/>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i</a:t>
            </a:r>
            <a:r>
              <a:rPr lang="cs-CZ" altLang="cs-CZ" sz="1600" b="1" baseline="-25000" dirty="0" smtClean="0"/>
              <a:t>S0</a:t>
            </a:r>
            <a:endParaRPr lang="cs-CZ" altLang="cs-CZ" sz="1600" b="1" dirty="0"/>
          </a:p>
        </p:txBody>
      </p:sp>
      <p:sp>
        <p:nvSpPr>
          <p:cNvPr id="246806" name="Line 22"/>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7" name="Line 23"/>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8" name="Line 24"/>
          <p:cNvSpPr>
            <a:spLocks noChangeShapeType="1"/>
          </p:cNvSpPr>
          <p:nvPr/>
        </p:nvSpPr>
        <p:spPr bwMode="auto">
          <a:xfrm>
            <a:off x="2681288" y="3327797"/>
            <a:ext cx="1621631"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09" name="Line 25"/>
          <p:cNvSpPr>
            <a:spLocks noChangeShapeType="1"/>
          </p:cNvSpPr>
          <p:nvPr/>
        </p:nvSpPr>
        <p:spPr bwMode="auto">
          <a:xfrm>
            <a:off x="4301729" y="3327797"/>
            <a:ext cx="0" cy="1351359"/>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0" name="Text Box 26"/>
          <p:cNvSpPr txBox="1">
            <a:spLocks noChangeArrowheads="1"/>
          </p:cNvSpPr>
          <p:nvPr/>
        </p:nvSpPr>
        <p:spPr bwMode="auto">
          <a:xfrm>
            <a:off x="4274939" y="3051419"/>
            <a:ext cx="5393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solidFill>
                  <a:srgbClr val="000000"/>
                </a:solidFill>
              </a:rPr>
              <a:t>E</a:t>
            </a:r>
            <a:r>
              <a:rPr lang="cs-CZ" altLang="cs-CZ" sz="1600" b="1" baseline="-25000" dirty="0" smtClean="0">
                <a:solidFill>
                  <a:srgbClr val="000000"/>
                </a:solidFill>
              </a:rPr>
              <a:t>1</a:t>
            </a:r>
            <a:endParaRPr lang="cs-CZ" altLang="cs-CZ" sz="1600" b="1" dirty="0">
              <a:solidFill>
                <a:srgbClr val="000000"/>
              </a:solidFill>
            </a:endParaRPr>
          </a:p>
        </p:txBody>
      </p:sp>
      <p:sp>
        <p:nvSpPr>
          <p:cNvPr id="246811" name="Text Box 27"/>
          <p:cNvSpPr txBox="1">
            <a:spLocks noChangeArrowheads="1"/>
          </p:cNvSpPr>
          <p:nvPr/>
        </p:nvSpPr>
        <p:spPr bwMode="auto">
          <a:xfrm>
            <a:off x="4193382" y="4731544"/>
            <a:ext cx="45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Y</a:t>
            </a:r>
            <a:r>
              <a:rPr lang="cs-CZ" altLang="cs-CZ" sz="1600" b="1" baseline="-25000" dirty="0" smtClean="0"/>
              <a:t>1</a:t>
            </a:r>
            <a:endParaRPr lang="cs-CZ" altLang="cs-CZ" sz="1600" b="1" dirty="0"/>
          </a:p>
        </p:txBody>
      </p:sp>
      <p:sp>
        <p:nvSpPr>
          <p:cNvPr id="246812" name="Text Box 28"/>
          <p:cNvSpPr txBox="1">
            <a:spLocks noChangeArrowheads="1"/>
          </p:cNvSpPr>
          <p:nvPr/>
        </p:nvSpPr>
        <p:spPr bwMode="auto">
          <a:xfrm>
            <a:off x="2195513" y="3219450"/>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r</a:t>
            </a:r>
            <a:r>
              <a:rPr lang="cs-CZ" altLang="cs-CZ" sz="1600" b="1" baseline="-25000" dirty="0" smtClean="0"/>
              <a:t>L1</a:t>
            </a:r>
            <a:endParaRPr lang="cs-CZ" altLang="cs-CZ" sz="1350" b="1" dirty="0"/>
          </a:p>
        </p:txBody>
      </p:sp>
      <p:sp>
        <p:nvSpPr>
          <p:cNvPr id="246813" name="Line 29"/>
          <p:cNvSpPr>
            <a:spLocks noChangeShapeType="1"/>
          </p:cNvSpPr>
          <p:nvPr/>
        </p:nvSpPr>
        <p:spPr bwMode="auto">
          <a:xfrm>
            <a:off x="4301729" y="3706416"/>
            <a:ext cx="248483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4" name="Text Box 30"/>
          <p:cNvSpPr txBox="1">
            <a:spLocks noChangeArrowheads="1"/>
          </p:cNvSpPr>
          <p:nvPr/>
        </p:nvSpPr>
        <p:spPr bwMode="auto">
          <a:xfrm>
            <a:off x="6893719" y="3598069"/>
            <a:ext cx="43219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smtClean="0"/>
              <a:t>i</a:t>
            </a:r>
            <a:r>
              <a:rPr lang="cs-CZ" altLang="cs-CZ" sz="1600" b="1" baseline="-25000" dirty="0" smtClean="0"/>
              <a:t>S</a:t>
            </a:r>
            <a:r>
              <a:rPr lang="cs-CZ" altLang="cs-CZ" sz="1350" b="1" baseline="-25000" dirty="0" smtClean="0"/>
              <a:t>1</a:t>
            </a:r>
            <a:endParaRPr lang="cs-CZ" altLang="cs-CZ" sz="1350" b="1" dirty="0"/>
          </a:p>
        </p:txBody>
      </p:sp>
      <p:sp>
        <p:nvSpPr>
          <p:cNvPr id="246815" name="Text Box 31"/>
          <p:cNvSpPr txBox="1">
            <a:spLocks noChangeArrowheads="1"/>
          </p:cNvSpPr>
          <p:nvPr/>
        </p:nvSpPr>
        <p:spPr bwMode="auto">
          <a:xfrm>
            <a:off x="6137671" y="1653778"/>
            <a:ext cx="75604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smtClean="0">
                <a:solidFill>
                  <a:srgbClr val="0066FF"/>
                </a:solidFill>
              </a:rPr>
              <a:t>ELM</a:t>
            </a:r>
            <a:r>
              <a:rPr lang="cs-CZ" altLang="cs-CZ" sz="1600" b="1" baseline="-25000" dirty="0" smtClean="0">
                <a:solidFill>
                  <a:srgbClr val="0066FF"/>
                </a:solidFill>
              </a:rPr>
              <a:t>1</a:t>
            </a:r>
            <a:endParaRPr lang="cs-CZ" altLang="cs-CZ" sz="1600" b="1" dirty="0">
              <a:solidFill>
                <a:srgbClr val="0066FF"/>
              </a:solidFill>
            </a:endParaRPr>
          </a:p>
        </p:txBody>
      </p:sp>
      <p:sp>
        <p:nvSpPr>
          <p:cNvPr id="246816" name="Line 32"/>
          <p:cNvSpPr>
            <a:spLocks noChangeShapeType="1"/>
          </p:cNvSpPr>
          <p:nvPr/>
        </p:nvSpPr>
        <p:spPr bwMode="auto">
          <a:xfrm flipH="1">
            <a:off x="2194323" y="3111104"/>
            <a:ext cx="1190" cy="31609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7" name="Line 33"/>
          <p:cNvSpPr>
            <a:spLocks noChangeShapeType="1"/>
          </p:cNvSpPr>
          <p:nvPr/>
        </p:nvSpPr>
        <p:spPr bwMode="auto">
          <a:xfrm>
            <a:off x="3995738" y="4714551"/>
            <a:ext cx="27027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46818" name="Line 34"/>
          <p:cNvSpPr>
            <a:spLocks noChangeShapeType="1"/>
          </p:cNvSpPr>
          <p:nvPr/>
        </p:nvSpPr>
        <p:spPr bwMode="auto">
          <a:xfrm flipH="1" flipV="1">
            <a:off x="7325916" y="3789804"/>
            <a:ext cx="10716" cy="28224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1718425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6807"/>
                                        </p:tgtEl>
                                        <p:attrNameLst>
                                          <p:attrName>style.visibility</p:attrName>
                                        </p:attrNameLst>
                                      </p:cBhvr>
                                      <p:to>
                                        <p:strVal val="visible"/>
                                      </p:to>
                                    </p:set>
                                    <p:anim calcmode="lin" valueType="num">
                                      <p:cBhvr>
                                        <p:cTn id="7" dur="500" fill="hold"/>
                                        <p:tgtEl>
                                          <p:spTgt spid="246807"/>
                                        </p:tgtEl>
                                        <p:attrNameLst>
                                          <p:attrName>ppt_w</p:attrName>
                                        </p:attrNameLst>
                                      </p:cBhvr>
                                      <p:tavLst>
                                        <p:tav tm="0">
                                          <p:val>
                                            <p:fltVal val="0"/>
                                          </p:val>
                                        </p:tav>
                                        <p:tav tm="100000">
                                          <p:val>
                                            <p:strVal val="#ppt_w"/>
                                          </p:val>
                                        </p:tav>
                                      </p:tavLst>
                                    </p:anim>
                                    <p:anim calcmode="lin" valueType="num">
                                      <p:cBhvr>
                                        <p:cTn id="8" dur="500" fill="hold"/>
                                        <p:tgtEl>
                                          <p:spTgt spid="246807"/>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0" presetClass="path" presetSubtype="0" accel="50000" decel="50000" fill="hold" grpId="1" nodeType="afterEffect">
                                  <p:stCondLst>
                                    <p:cond delay="0"/>
                                  </p:stCondLst>
                                  <p:childTnLst>
                                    <p:animMotion origin="layout" path="M 4.72222E-6 -4.9711E-6 L 0.03958 0.04717 " pathEditMode="relative" rAng="0" ptsTypes="AA">
                                      <p:cBhvr>
                                        <p:cTn id="11" dur="2000" fill="hold"/>
                                        <p:tgtEl>
                                          <p:spTgt spid="246807"/>
                                        </p:tgtEl>
                                        <p:attrNameLst>
                                          <p:attrName>ppt_x</p:attrName>
                                          <p:attrName>ppt_y</p:attrName>
                                        </p:attrNameLst>
                                      </p:cBhvr>
                                      <p:rCtr x="1979" y="2358"/>
                                    </p:animMotion>
                                  </p:childTnLst>
                                </p:cTn>
                              </p:par>
                            </p:childTnLst>
                          </p:cTn>
                        </p:par>
                        <p:par>
                          <p:cTn id="12" fill="hold" nodeType="afterGroup">
                            <p:stCondLst>
                              <p:cond delay="2500"/>
                            </p:stCondLst>
                            <p:childTnLst>
                              <p:par>
                                <p:cTn id="13" presetID="3" presetClass="entr" presetSubtype="10" fill="hold" grpId="0" nodeType="afterEffect">
                                  <p:stCondLst>
                                    <p:cond delay="0"/>
                                  </p:stCondLst>
                                  <p:childTnLst>
                                    <p:set>
                                      <p:cBhvr>
                                        <p:cTn id="14" dur="1" fill="hold">
                                          <p:stCondLst>
                                            <p:cond delay="0"/>
                                          </p:stCondLst>
                                        </p:cTn>
                                        <p:tgtEl>
                                          <p:spTgt spid="246815"/>
                                        </p:tgtEl>
                                        <p:attrNameLst>
                                          <p:attrName>style.visibility</p:attrName>
                                        </p:attrNameLst>
                                      </p:cBhvr>
                                      <p:to>
                                        <p:strVal val="visible"/>
                                      </p:to>
                                    </p:set>
                                    <p:animEffect transition="in" filter="blinds(horizontal)">
                                      <p:cBhvr>
                                        <p:cTn id="15" dur="500"/>
                                        <p:tgtEl>
                                          <p:spTgt spid="246815"/>
                                        </p:tgtEl>
                                      </p:cBhvr>
                                    </p:animEffect>
                                  </p:childTnLst>
                                </p:cTn>
                              </p:par>
                            </p:childTnLst>
                          </p:cTn>
                        </p:par>
                        <p:par>
                          <p:cTn id="16" fill="hold" nodeType="afterGroup">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246810"/>
                                        </p:tgtEl>
                                        <p:attrNameLst>
                                          <p:attrName>style.visibility</p:attrName>
                                        </p:attrNameLst>
                                      </p:cBhvr>
                                      <p:to>
                                        <p:strVal val="visible"/>
                                      </p:to>
                                    </p:set>
                                    <p:animEffect transition="in" filter="blinds(horizontal)">
                                      <p:cBhvr>
                                        <p:cTn id="19" dur="500"/>
                                        <p:tgtEl>
                                          <p:spTgt spid="246810"/>
                                        </p:tgtEl>
                                      </p:cBhvr>
                                    </p:animEffect>
                                  </p:childTnLst>
                                </p:cTn>
                              </p:par>
                            </p:childTnLst>
                          </p:cTn>
                        </p:par>
                        <p:par>
                          <p:cTn id="20" fill="hold" nodeType="afterGroup">
                            <p:stCondLst>
                              <p:cond delay="3500"/>
                            </p:stCondLst>
                            <p:childTnLst>
                              <p:par>
                                <p:cTn id="21" presetID="17" presetClass="entr" presetSubtype="10" fill="hold" grpId="0" nodeType="afterEffect">
                                  <p:stCondLst>
                                    <p:cond delay="0"/>
                                  </p:stCondLst>
                                  <p:childTnLst>
                                    <p:set>
                                      <p:cBhvr>
                                        <p:cTn id="22" dur="1" fill="hold">
                                          <p:stCondLst>
                                            <p:cond delay="0"/>
                                          </p:stCondLst>
                                        </p:cTn>
                                        <p:tgtEl>
                                          <p:spTgt spid="246808"/>
                                        </p:tgtEl>
                                        <p:attrNameLst>
                                          <p:attrName>style.visibility</p:attrName>
                                        </p:attrNameLst>
                                      </p:cBhvr>
                                      <p:to>
                                        <p:strVal val="visible"/>
                                      </p:to>
                                    </p:set>
                                    <p:anim calcmode="lin" valueType="num">
                                      <p:cBhvr>
                                        <p:cTn id="23" dur="500" fill="hold"/>
                                        <p:tgtEl>
                                          <p:spTgt spid="246808"/>
                                        </p:tgtEl>
                                        <p:attrNameLst>
                                          <p:attrName>ppt_w</p:attrName>
                                        </p:attrNameLst>
                                      </p:cBhvr>
                                      <p:tavLst>
                                        <p:tav tm="0">
                                          <p:val>
                                            <p:fltVal val="0"/>
                                          </p:val>
                                        </p:tav>
                                        <p:tav tm="100000">
                                          <p:val>
                                            <p:strVal val="#ppt_w"/>
                                          </p:val>
                                        </p:tav>
                                      </p:tavLst>
                                    </p:anim>
                                    <p:anim calcmode="lin" valueType="num">
                                      <p:cBhvr>
                                        <p:cTn id="24" dur="500" fill="hold"/>
                                        <p:tgtEl>
                                          <p:spTgt spid="246808"/>
                                        </p:tgtEl>
                                        <p:attrNameLst>
                                          <p:attrName>ppt_h</p:attrName>
                                        </p:attrNameLst>
                                      </p:cBhvr>
                                      <p:tavLst>
                                        <p:tav tm="0">
                                          <p:val>
                                            <p:strVal val="#ppt_h"/>
                                          </p:val>
                                        </p:tav>
                                        <p:tav tm="100000">
                                          <p:val>
                                            <p:strVal val="#ppt_h"/>
                                          </p:val>
                                        </p:tav>
                                      </p:tavLst>
                                    </p:anim>
                                  </p:childTnLst>
                                </p:cTn>
                              </p:par>
                            </p:childTnLst>
                          </p:cTn>
                        </p:par>
                        <p:par>
                          <p:cTn id="25" fill="hold" nodeType="afterGroup">
                            <p:stCondLst>
                              <p:cond delay="4000"/>
                            </p:stCondLst>
                            <p:childTnLst>
                              <p:par>
                                <p:cTn id="26" presetID="17" presetClass="entr" presetSubtype="10" fill="hold" grpId="0" nodeType="afterEffect">
                                  <p:stCondLst>
                                    <p:cond delay="0"/>
                                  </p:stCondLst>
                                  <p:childTnLst>
                                    <p:set>
                                      <p:cBhvr>
                                        <p:cTn id="27" dur="1" fill="hold">
                                          <p:stCondLst>
                                            <p:cond delay="0"/>
                                          </p:stCondLst>
                                        </p:cTn>
                                        <p:tgtEl>
                                          <p:spTgt spid="246809"/>
                                        </p:tgtEl>
                                        <p:attrNameLst>
                                          <p:attrName>style.visibility</p:attrName>
                                        </p:attrNameLst>
                                      </p:cBhvr>
                                      <p:to>
                                        <p:strVal val="visible"/>
                                      </p:to>
                                    </p:set>
                                    <p:anim calcmode="lin" valueType="num">
                                      <p:cBhvr>
                                        <p:cTn id="28" dur="500" fill="hold"/>
                                        <p:tgtEl>
                                          <p:spTgt spid="246809"/>
                                        </p:tgtEl>
                                        <p:attrNameLst>
                                          <p:attrName>ppt_w</p:attrName>
                                        </p:attrNameLst>
                                      </p:cBhvr>
                                      <p:tavLst>
                                        <p:tav tm="0">
                                          <p:val>
                                            <p:fltVal val="0"/>
                                          </p:val>
                                        </p:tav>
                                        <p:tav tm="100000">
                                          <p:val>
                                            <p:strVal val="#ppt_w"/>
                                          </p:val>
                                        </p:tav>
                                      </p:tavLst>
                                    </p:anim>
                                    <p:anim calcmode="lin" valueType="num">
                                      <p:cBhvr>
                                        <p:cTn id="29" dur="500" fill="hold"/>
                                        <p:tgtEl>
                                          <p:spTgt spid="246809"/>
                                        </p:tgtEl>
                                        <p:attrNameLst>
                                          <p:attrName>ppt_h</p:attrName>
                                        </p:attrNameLst>
                                      </p:cBhvr>
                                      <p:tavLst>
                                        <p:tav tm="0">
                                          <p:val>
                                            <p:strVal val="#ppt_h"/>
                                          </p:val>
                                        </p:tav>
                                        <p:tav tm="100000">
                                          <p:val>
                                            <p:strVal val="#ppt_h"/>
                                          </p:val>
                                        </p:tav>
                                      </p:tavLst>
                                    </p:anim>
                                  </p:childTnLst>
                                </p:cTn>
                              </p:par>
                            </p:childTnLst>
                          </p:cTn>
                        </p:par>
                        <p:par>
                          <p:cTn id="30" fill="hold" nodeType="afterGroup">
                            <p:stCondLst>
                              <p:cond delay="4500"/>
                            </p:stCondLst>
                            <p:childTnLst>
                              <p:par>
                                <p:cTn id="31" presetID="23" presetClass="entr" presetSubtype="16" fill="hold" grpId="0" nodeType="afterEffect">
                                  <p:stCondLst>
                                    <p:cond delay="0"/>
                                  </p:stCondLst>
                                  <p:childTnLst>
                                    <p:set>
                                      <p:cBhvr>
                                        <p:cTn id="32" dur="1" fill="hold">
                                          <p:stCondLst>
                                            <p:cond delay="0"/>
                                          </p:stCondLst>
                                        </p:cTn>
                                        <p:tgtEl>
                                          <p:spTgt spid="246811"/>
                                        </p:tgtEl>
                                        <p:attrNameLst>
                                          <p:attrName>style.visibility</p:attrName>
                                        </p:attrNameLst>
                                      </p:cBhvr>
                                      <p:to>
                                        <p:strVal val="visible"/>
                                      </p:to>
                                    </p:set>
                                    <p:anim calcmode="lin" valueType="num">
                                      <p:cBhvr>
                                        <p:cTn id="33" dur="500" fill="hold"/>
                                        <p:tgtEl>
                                          <p:spTgt spid="246811"/>
                                        </p:tgtEl>
                                        <p:attrNameLst>
                                          <p:attrName>ppt_w</p:attrName>
                                        </p:attrNameLst>
                                      </p:cBhvr>
                                      <p:tavLst>
                                        <p:tav tm="0">
                                          <p:val>
                                            <p:fltVal val="0"/>
                                          </p:val>
                                        </p:tav>
                                        <p:tav tm="100000">
                                          <p:val>
                                            <p:strVal val="#ppt_w"/>
                                          </p:val>
                                        </p:tav>
                                      </p:tavLst>
                                    </p:anim>
                                    <p:anim calcmode="lin" valueType="num">
                                      <p:cBhvr>
                                        <p:cTn id="34" dur="500" fill="hold"/>
                                        <p:tgtEl>
                                          <p:spTgt spid="246811"/>
                                        </p:tgtEl>
                                        <p:attrNameLst>
                                          <p:attrName>ppt_h</p:attrName>
                                        </p:attrNameLst>
                                      </p:cBhvr>
                                      <p:tavLst>
                                        <p:tav tm="0">
                                          <p:val>
                                            <p:fltVal val="0"/>
                                          </p:val>
                                        </p:tav>
                                        <p:tav tm="100000">
                                          <p:val>
                                            <p:strVal val="#ppt_h"/>
                                          </p:val>
                                        </p:tav>
                                      </p:tavLst>
                                    </p:anim>
                                  </p:childTnLst>
                                </p:cTn>
                              </p:par>
                            </p:childTnLst>
                          </p:cTn>
                        </p:par>
                        <p:par>
                          <p:cTn id="35" fill="hold" nodeType="afterGroup">
                            <p:stCondLst>
                              <p:cond delay="5000"/>
                            </p:stCondLst>
                            <p:childTnLst>
                              <p:par>
                                <p:cTn id="36" presetID="23" presetClass="entr" presetSubtype="16" fill="hold" grpId="0" nodeType="afterEffect">
                                  <p:stCondLst>
                                    <p:cond delay="0"/>
                                  </p:stCondLst>
                                  <p:childTnLst>
                                    <p:set>
                                      <p:cBhvr>
                                        <p:cTn id="37" dur="1" fill="hold">
                                          <p:stCondLst>
                                            <p:cond delay="0"/>
                                          </p:stCondLst>
                                        </p:cTn>
                                        <p:tgtEl>
                                          <p:spTgt spid="246812"/>
                                        </p:tgtEl>
                                        <p:attrNameLst>
                                          <p:attrName>style.visibility</p:attrName>
                                        </p:attrNameLst>
                                      </p:cBhvr>
                                      <p:to>
                                        <p:strVal val="visible"/>
                                      </p:to>
                                    </p:set>
                                    <p:anim calcmode="lin" valueType="num">
                                      <p:cBhvr>
                                        <p:cTn id="38" dur="500" fill="hold"/>
                                        <p:tgtEl>
                                          <p:spTgt spid="246812"/>
                                        </p:tgtEl>
                                        <p:attrNameLst>
                                          <p:attrName>ppt_w</p:attrName>
                                        </p:attrNameLst>
                                      </p:cBhvr>
                                      <p:tavLst>
                                        <p:tav tm="0">
                                          <p:val>
                                            <p:fltVal val="0"/>
                                          </p:val>
                                        </p:tav>
                                        <p:tav tm="100000">
                                          <p:val>
                                            <p:strVal val="#ppt_w"/>
                                          </p:val>
                                        </p:tav>
                                      </p:tavLst>
                                    </p:anim>
                                    <p:anim calcmode="lin" valueType="num">
                                      <p:cBhvr>
                                        <p:cTn id="39" dur="500" fill="hold"/>
                                        <p:tgtEl>
                                          <p:spTgt spid="246812"/>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46816"/>
                                        </p:tgtEl>
                                        <p:attrNameLst>
                                          <p:attrName>style.visibility</p:attrName>
                                        </p:attrNameLst>
                                      </p:cBhvr>
                                      <p:to>
                                        <p:strVal val="visible"/>
                                      </p:to>
                                    </p:set>
                                    <p:anim calcmode="lin" valueType="num">
                                      <p:cBhvr additive="base">
                                        <p:cTn id="44" dur="500" fill="hold"/>
                                        <p:tgtEl>
                                          <p:spTgt spid="246816"/>
                                        </p:tgtEl>
                                        <p:attrNameLst>
                                          <p:attrName>ppt_x</p:attrName>
                                        </p:attrNameLst>
                                      </p:cBhvr>
                                      <p:tavLst>
                                        <p:tav tm="0">
                                          <p:val>
                                            <p:strVal val="#ppt_x"/>
                                          </p:val>
                                        </p:tav>
                                        <p:tav tm="100000">
                                          <p:val>
                                            <p:strVal val="#ppt_x"/>
                                          </p:val>
                                        </p:tav>
                                      </p:tavLst>
                                    </p:anim>
                                    <p:anim calcmode="lin" valueType="num">
                                      <p:cBhvr additive="base">
                                        <p:cTn id="45" dur="500" fill="hold"/>
                                        <p:tgtEl>
                                          <p:spTgt spid="246816"/>
                                        </p:tgtEl>
                                        <p:attrNameLst>
                                          <p:attrName>ppt_y</p:attrName>
                                        </p:attrNameLst>
                                      </p:cBhvr>
                                      <p:tavLst>
                                        <p:tav tm="0">
                                          <p:val>
                                            <p:strVal val="1+#ppt_h/2"/>
                                          </p:val>
                                        </p:tav>
                                        <p:tav tm="100000">
                                          <p:val>
                                            <p:strVal val="#ppt_y"/>
                                          </p:val>
                                        </p:tav>
                                      </p:tavLst>
                                    </p:anim>
                                  </p:childTnLst>
                                </p:cTn>
                              </p:par>
                            </p:childTnLst>
                          </p:cTn>
                        </p:par>
                        <p:par>
                          <p:cTn id="46" fill="hold" nodeType="afterGroup">
                            <p:stCondLst>
                              <p:cond delay="500"/>
                            </p:stCondLst>
                            <p:childTnLst>
                              <p:par>
                                <p:cTn id="47" presetID="2" presetClass="entr" presetSubtype="4" fill="hold" grpId="0" nodeType="afterEffect">
                                  <p:stCondLst>
                                    <p:cond delay="0"/>
                                  </p:stCondLst>
                                  <p:childTnLst>
                                    <p:set>
                                      <p:cBhvr>
                                        <p:cTn id="48" dur="1" fill="hold">
                                          <p:stCondLst>
                                            <p:cond delay="0"/>
                                          </p:stCondLst>
                                        </p:cTn>
                                        <p:tgtEl>
                                          <p:spTgt spid="246817"/>
                                        </p:tgtEl>
                                        <p:attrNameLst>
                                          <p:attrName>style.visibility</p:attrName>
                                        </p:attrNameLst>
                                      </p:cBhvr>
                                      <p:to>
                                        <p:strVal val="visible"/>
                                      </p:to>
                                    </p:set>
                                    <p:anim calcmode="lin" valueType="num">
                                      <p:cBhvr additive="base">
                                        <p:cTn id="49" dur="500" fill="hold"/>
                                        <p:tgtEl>
                                          <p:spTgt spid="246817"/>
                                        </p:tgtEl>
                                        <p:attrNameLst>
                                          <p:attrName>ppt_x</p:attrName>
                                        </p:attrNameLst>
                                      </p:cBhvr>
                                      <p:tavLst>
                                        <p:tav tm="0">
                                          <p:val>
                                            <p:strVal val="#ppt_x"/>
                                          </p:val>
                                        </p:tav>
                                        <p:tav tm="100000">
                                          <p:val>
                                            <p:strVal val="#ppt_x"/>
                                          </p:val>
                                        </p:tav>
                                      </p:tavLst>
                                    </p:anim>
                                    <p:anim calcmode="lin" valueType="num">
                                      <p:cBhvr additive="base">
                                        <p:cTn id="50" dur="500" fill="hold"/>
                                        <p:tgtEl>
                                          <p:spTgt spid="246817"/>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246813"/>
                                        </p:tgtEl>
                                        <p:attrNameLst>
                                          <p:attrName>style.visibility</p:attrName>
                                        </p:attrNameLst>
                                      </p:cBhvr>
                                      <p:to>
                                        <p:strVal val="visible"/>
                                      </p:to>
                                    </p:set>
                                    <p:animEffect transition="in" filter="blinds(horizontal)">
                                      <p:cBhvr>
                                        <p:cTn id="55" dur="500"/>
                                        <p:tgtEl>
                                          <p:spTgt spid="246813"/>
                                        </p:tgtEl>
                                      </p:cBhvr>
                                    </p:animEffect>
                                  </p:childTnLst>
                                </p:cTn>
                              </p:par>
                            </p:childTnLst>
                          </p:cTn>
                        </p:par>
                        <p:par>
                          <p:cTn id="56" fill="hold" nodeType="afterGroup">
                            <p:stCondLst>
                              <p:cond delay="500"/>
                            </p:stCondLst>
                            <p:childTnLst>
                              <p:par>
                                <p:cTn id="57" presetID="23" presetClass="entr" presetSubtype="16" fill="hold" grpId="0" nodeType="afterEffect">
                                  <p:stCondLst>
                                    <p:cond delay="0"/>
                                  </p:stCondLst>
                                  <p:childTnLst>
                                    <p:set>
                                      <p:cBhvr>
                                        <p:cTn id="58" dur="1" fill="hold">
                                          <p:stCondLst>
                                            <p:cond delay="0"/>
                                          </p:stCondLst>
                                        </p:cTn>
                                        <p:tgtEl>
                                          <p:spTgt spid="246814"/>
                                        </p:tgtEl>
                                        <p:attrNameLst>
                                          <p:attrName>style.visibility</p:attrName>
                                        </p:attrNameLst>
                                      </p:cBhvr>
                                      <p:to>
                                        <p:strVal val="visible"/>
                                      </p:to>
                                    </p:set>
                                    <p:anim calcmode="lin" valueType="num">
                                      <p:cBhvr>
                                        <p:cTn id="59" dur="500" fill="hold"/>
                                        <p:tgtEl>
                                          <p:spTgt spid="246814"/>
                                        </p:tgtEl>
                                        <p:attrNameLst>
                                          <p:attrName>ppt_w</p:attrName>
                                        </p:attrNameLst>
                                      </p:cBhvr>
                                      <p:tavLst>
                                        <p:tav tm="0">
                                          <p:val>
                                            <p:fltVal val="0"/>
                                          </p:val>
                                        </p:tav>
                                        <p:tav tm="100000">
                                          <p:val>
                                            <p:strVal val="#ppt_w"/>
                                          </p:val>
                                        </p:tav>
                                      </p:tavLst>
                                    </p:anim>
                                    <p:anim calcmode="lin" valueType="num">
                                      <p:cBhvr>
                                        <p:cTn id="60" dur="500" fill="hold"/>
                                        <p:tgtEl>
                                          <p:spTgt spid="246814"/>
                                        </p:tgtEl>
                                        <p:attrNameLst>
                                          <p:attrName>ppt_h</p:attrName>
                                        </p:attrNameLst>
                                      </p:cBhvr>
                                      <p:tavLst>
                                        <p:tav tm="0">
                                          <p:val>
                                            <p:fltVal val="0"/>
                                          </p:val>
                                        </p:tav>
                                        <p:tav tm="100000">
                                          <p:val>
                                            <p:strVal val="#ppt_h"/>
                                          </p:val>
                                        </p:tav>
                                      </p:tavLst>
                                    </p:anim>
                                  </p:childTnLst>
                                </p:cTn>
                              </p:par>
                            </p:childTnLst>
                          </p:cTn>
                        </p:par>
                        <p:par>
                          <p:cTn id="61" fill="hold" nodeType="afterGroup">
                            <p:stCondLst>
                              <p:cond delay="1000"/>
                            </p:stCondLst>
                            <p:childTnLst>
                              <p:par>
                                <p:cTn id="62" presetID="2" presetClass="entr" presetSubtype="4" fill="hold" grpId="0" nodeType="afterEffect">
                                  <p:stCondLst>
                                    <p:cond delay="0"/>
                                  </p:stCondLst>
                                  <p:childTnLst>
                                    <p:set>
                                      <p:cBhvr>
                                        <p:cTn id="63" dur="1" fill="hold">
                                          <p:stCondLst>
                                            <p:cond delay="0"/>
                                          </p:stCondLst>
                                        </p:cTn>
                                        <p:tgtEl>
                                          <p:spTgt spid="246818"/>
                                        </p:tgtEl>
                                        <p:attrNameLst>
                                          <p:attrName>style.visibility</p:attrName>
                                        </p:attrNameLst>
                                      </p:cBhvr>
                                      <p:to>
                                        <p:strVal val="visible"/>
                                      </p:to>
                                    </p:set>
                                    <p:anim calcmode="lin" valueType="num">
                                      <p:cBhvr additive="base">
                                        <p:cTn id="64" dur="500" fill="hold"/>
                                        <p:tgtEl>
                                          <p:spTgt spid="246818"/>
                                        </p:tgtEl>
                                        <p:attrNameLst>
                                          <p:attrName>ppt_x</p:attrName>
                                        </p:attrNameLst>
                                      </p:cBhvr>
                                      <p:tavLst>
                                        <p:tav tm="0">
                                          <p:val>
                                            <p:strVal val="#ppt_x"/>
                                          </p:val>
                                        </p:tav>
                                        <p:tav tm="100000">
                                          <p:val>
                                            <p:strVal val="#ppt_x"/>
                                          </p:val>
                                        </p:tav>
                                      </p:tavLst>
                                    </p:anim>
                                    <p:anim calcmode="lin" valueType="num">
                                      <p:cBhvr additive="base">
                                        <p:cTn id="65" dur="500" fill="hold"/>
                                        <p:tgtEl>
                                          <p:spTgt spid="2468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807" grpId="0" animBg="1"/>
      <p:bldP spid="246807" grpId="1" animBg="1"/>
      <p:bldP spid="246808" grpId="0" animBg="1"/>
      <p:bldP spid="246809" grpId="0" animBg="1"/>
      <p:bldP spid="246810" grpId="0"/>
      <p:bldP spid="246811" grpId="0"/>
      <p:bldP spid="246812" grpId="0"/>
      <p:bldP spid="246813" grpId="0" animBg="1"/>
      <p:bldP spid="246814" grpId="0"/>
      <p:bldP spid="246815" grpId="0"/>
      <p:bldP spid="246816" grpId="0" animBg="1"/>
      <p:bldP spid="246817" grpId="0" animBg="1"/>
      <p:bldP spid="24681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87865" y="924500"/>
            <a:ext cx="8280920" cy="4249882"/>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Zvýšení </a:t>
            </a:r>
            <a:r>
              <a:rPr lang="cs-CZ" sz="2200" dirty="0">
                <a:solidFill>
                  <a:srgbClr val="000000"/>
                </a:solidFill>
              </a:rPr>
              <a:t>očekávané míry inflace (</a:t>
            </a:r>
            <a:r>
              <a:rPr lang="el-GR" sz="2200" dirty="0">
                <a:solidFill>
                  <a:srgbClr val="000000"/>
                </a:solidFill>
              </a:rPr>
              <a:t>π</a:t>
            </a:r>
            <a:r>
              <a:rPr lang="cs-CZ" sz="2200" baseline="30000" dirty="0">
                <a:solidFill>
                  <a:srgbClr val="000000"/>
                </a:solidFill>
              </a:rPr>
              <a:t>e</a:t>
            </a:r>
            <a:r>
              <a:rPr lang="cs-CZ" sz="2200" dirty="0">
                <a:solidFill>
                  <a:srgbClr val="000000"/>
                </a:solidFill>
              </a:rPr>
              <a:t>) povede samo o sobě k posunu křivky ELM doprava, přičemž dojde ke snížení reálných úrokových sazeb a k růstu reálného </a:t>
            </a:r>
            <a:r>
              <a:rPr lang="cs-CZ" sz="2200" dirty="0" smtClean="0">
                <a:solidFill>
                  <a:srgbClr val="000000"/>
                </a:solidFill>
              </a:rPr>
              <a:t>důchodu</a:t>
            </a:r>
          </a:p>
          <a:p>
            <a:pPr lvl="0" algn="just">
              <a:spcBef>
                <a:spcPts val="0"/>
              </a:spcBef>
              <a:spcAft>
                <a:spcPts val="600"/>
              </a:spcAft>
              <a:buClr>
                <a:schemeClr val="tx1"/>
              </a:buClr>
              <a:buSzPct val="120000"/>
            </a:pPr>
            <a:r>
              <a:rPr lang="cs-CZ" sz="2200" dirty="0" smtClean="0">
                <a:solidFill>
                  <a:srgbClr val="000000"/>
                </a:solidFill>
              </a:rPr>
              <a:t>Protože </a:t>
            </a:r>
            <a:r>
              <a:rPr lang="cs-CZ" sz="2200" dirty="0">
                <a:solidFill>
                  <a:srgbClr val="000000"/>
                </a:solidFill>
              </a:rPr>
              <a:t>je centrální banka protiinflačně zaměření, provede monetární restrikci (růst splatnostní prémie) k posunu křivky </a:t>
            </a:r>
            <a:r>
              <a:rPr lang="cs-CZ" sz="2200" dirty="0" smtClean="0">
                <a:solidFill>
                  <a:srgbClr val="000000"/>
                </a:solidFill>
              </a:rPr>
              <a:t>ELM </a:t>
            </a:r>
            <a:r>
              <a:rPr lang="cs-CZ" sz="2200" dirty="0">
                <a:solidFill>
                  <a:srgbClr val="000000"/>
                </a:solidFill>
              </a:rPr>
              <a:t>doleva nahoru, tudíž ani úroková míra ani reálný důchod se </a:t>
            </a:r>
            <a:r>
              <a:rPr lang="cs-CZ" sz="2200" dirty="0" smtClean="0">
                <a:solidFill>
                  <a:srgbClr val="000000"/>
                </a:solidFill>
              </a:rPr>
              <a:t>nezmění</a:t>
            </a:r>
          </a:p>
          <a:p>
            <a:pPr lvl="0" algn="just">
              <a:spcBef>
                <a:spcPts val="0"/>
              </a:spcBef>
              <a:spcAft>
                <a:spcPts val="600"/>
              </a:spcAft>
              <a:buClr>
                <a:schemeClr val="tx1"/>
              </a:buClr>
              <a:buSzPct val="120000"/>
            </a:pPr>
            <a:r>
              <a:rPr lang="cs-CZ" sz="2200" dirty="0" smtClean="0">
                <a:solidFill>
                  <a:srgbClr val="000000"/>
                </a:solidFill>
              </a:rPr>
              <a:t> </a:t>
            </a:r>
            <a:r>
              <a:rPr lang="cs-CZ" sz="2200" dirty="0">
                <a:solidFill>
                  <a:srgbClr val="000000"/>
                </a:solidFill>
              </a:rPr>
              <a:t>To však platí pouze v případě, kdy se růst splatnostní prémie přesně rovná růstu očekávané míry inflace. Pokud se tyto dvě veličiny nerovnají, dojde ke změně úrokové míry a reálného důchodu, i přes to, že se nebude jednat o nějaký výrazný </a:t>
            </a:r>
            <a:r>
              <a:rPr lang="cs-CZ" sz="2200" dirty="0" smtClean="0">
                <a:solidFill>
                  <a:srgbClr val="000000"/>
                </a:solidFill>
              </a:rPr>
              <a:t>posun</a:t>
            </a:r>
          </a:p>
        </p:txBody>
      </p:sp>
      <p:sp>
        <p:nvSpPr>
          <p:cNvPr id="6" name="Nadpis 5"/>
          <p:cNvSpPr>
            <a:spLocks noGrp="1"/>
          </p:cNvSpPr>
          <p:nvPr>
            <p:ph type="title"/>
          </p:nvPr>
        </p:nvSpPr>
        <p:spPr>
          <a:xfrm>
            <a:off x="179512" y="195486"/>
            <a:ext cx="7776864" cy="507703"/>
          </a:xfrm>
        </p:spPr>
        <p:txBody>
          <a:bodyPr/>
          <a:lstStyle/>
          <a:p>
            <a:r>
              <a:rPr lang="cs-CZ" altLang="cs-CZ" sz="2800" b="1" dirty="0">
                <a:solidFill>
                  <a:srgbClr val="307871"/>
                </a:solidFill>
              </a:rPr>
              <a:t>Růst očekávané míry inflace a monetární </a:t>
            </a:r>
            <a:r>
              <a:rPr lang="cs-CZ" altLang="cs-CZ" sz="2800" b="1" dirty="0" smtClean="0">
                <a:solidFill>
                  <a:srgbClr val="307871"/>
                </a:solidFill>
              </a:rPr>
              <a:t>politika</a:t>
            </a: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2638774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1439466" y="141685"/>
            <a:ext cx="6561534" cy="742950"/>
          </a:xfrm>
        </p:spPr>
        <p:txBody>
          <a:bodyPr/>
          <a:lstStyle/>
          <a:p>
            <a:pPr algn="ctr"/>
            <a:r>
              <a:rPr lang="cs-CZ" altLang="cs-CZ" sz="2550" b="1" dirty="0" smtClean="0">
                <a:solidFill>
                  <a:srgbClr val="307871"/>
                </a:solidFill>
              </a:rPr>
              <a:t>Fiskální expanze a následná stabilizace </a:t>
            </a:r>
            <a:r>
              <a:rPr lang="cs-CZ" altLang="cs-CZ" sz="2550" b="1" dirty="0">
                <a:solidFill>
                  <a:srgbClr val="307871"/>
                </a:solidFill>
              </a:rPr>
              <a:t>cenové hladiny centrální </a:t>
            </a:r>
            <a:r>
              <a:rPr lang="cs-CZ" altLang="cs-CZ" sz="2550" b="1" dirty="0" smtClean="0">
                <a:solidFill>
                  <a:srgbClr val="307871"/>
                </a:solidFill>
              </a:rPr>
              <a:t>bankou</a:t>
            </a:r>
            <a:endParaRPr lang="el-GR" altLang="cs-CZ" sz="2550" b="1" dirty="0">
              <a:solidFill>
                <a:schemeClr val="hlink"/>
              </a:solidFill>
              <a:cs typeface="Times New Roman" panose="02020603050405020304" pitchFamily="18" charset="0"/>
            </a:endParaRPr>
          </a:p>
        </p:txBody>
      </p:sp>
      <p:sp>
        <p:nvSpPr>
          <p:cNvPr id="261123" name="Line 3"/>
          <p:cNvSpPr>
            <a:spLocks noChangeShapeType="1"/>
          </p:cNvSpPr>
          <p:nvPr/>
        </p:nvSpPr>
        <p:spPr bwMode="auto">
          <a:xfrm>
            <a:off x="2681288" y="1545432"/>
            <a:ext cx="0" cy="307895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24" name="Line 4"/>
          <p:cNvSpPr>
            <a:spLocks noChangeShapeType="1"/>
          </p:cNvSpPr>
          <p:nvPr/>
        </p:nvSpPr>
        <p:spPr bwMode="auto">
          <a:xfrm>
            <a:off x="2681288" y="4624388"/>
            <a:ext cx="41052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25" name="Text Box 5"/>
          <p:cNvSpPr txBox="1">
            <a:spLocks noChangeArrowheads="1"/>
          </p:cNvSpPr>
          <p:nvPr/>
        </p:nvSpPr>
        <p:spPr bwMode="auto">
          <a:xfrm>
            <a:off x="6786563" y="4677966"/>
            <a:ext cx="59412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t>Y</a:t>
            </a:r>
          </a:p>
        </p:txBody>
      </p:sp>
      <p:sp>
        <p:nvSpPr>
          <p:cNvPr id="261126" name="Text Box 6"/>
          <p:cNvSpPr txBox="1">
            <a:spLocks noChangeArrowheads="1"/>
          </p:cNvSpPr>
          <p:nvPr/>
        </p:nvSpPr>
        <p:spPr bwMode="auto">
          <a:xfrm>
            <a:off x="2194323" y="1545431"/>
            <a:ext cx="43338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350" b="1" dirty="0" err="1"/>
              <a:t>r</a:t>
            </a:r>
            <a:r>
              <a:rPr lang="cs-CZ" altLang="cs-CZ" sz="1350" b="1" baseline="-25000" dirty="0" err="1"/>
              <a:t>L</a:t>
            </a:r>
            <a:endParaRPr lang="cs-CZ" altLang="cs-CZ" sz="1350" b="1" dirty="0"/>
          </a:p>
        </p:txBody>
      </p:sp>
      <p:sp>
        <p:nvSpPr>
          <p:cNvPr id="261127" name="Text Box 7"/>
          <p:cNvSpPr txBox="1">
            <a:spLocks noChangeArrowheads="1"/>
          </p:cNvSpPr>
          <p:nvPr/>
        </p:nvSpPr>
        <p:spPr bwMode="auto">
          <a:xfrm>
            <a:off x="5598319" y="1491853"/>
            <a:ext cx="6477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0066FF"/>
                </a:solidFill>
              </a:rPr>
              <a:t>ELM</a:t>
            </a:r>
            <a:r>
              <a:rPr lang="cs-CZ" altLang="cs-CZ" sz="1350" b="1" baseline="-25000" dirty="0" smtClean="0">
                <a:solidFill>
                  <a:srgbClr val="0066FF"/>
                </a:solidFill>
              </a:rPr>
              <a:t>0</a:t>
            </a:r>
            <a:endParaRPr lang="cs-CZ" altLang="cs-CZ" sz="1350" b="1" dirty="0">
              <a:solidFill>
                <a:srgbClr val="0066FF"/>
              </a:solidFill>
            </a:endParaRPr>
          </a:p>
        </p:txBody>
      </p:sp>
      <p:sp>
        <p:nvSpPr>
          <p:cNvPr id="261128" name="Text Box 8"/>
          <p:cNvSpPr txBox="1">
            <a:spLocks noChangeArrowheads="1"/>
          </p:cNvSpPr>
          <p:nvPr/>
        </p:nvSpPr>
        <p:spPr bwMode="auto">
          <a:xfrm>
            <a:off x="2033588" y="3489722"/>
            <a:ext cx="54054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
        <p:nvSpPr>
          <p:cNvPr id="261129" name="Text Box 9"/>
          <p:cNvSpPr txBox="1">
            <a:spLocks noChangeArrowheads="1"/>
          </p:cNvSpPr>
          <p:nvPr/>
        </p:nvSpPr>
        <p:spPr bwMode="auto">
          <a:xfrm>
            <a:off x="3815954" y="4731544"/>
            <a:ext cx="450056"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Y</a:t>
            </a:r>
            <a:r>
              <a:rPr lang="cs-CZ" altLang="cs-CZ" sz="1350" b="1" baseline="-25000" dirty="0" smtClean="0"/>
              <a:t>0</a:t>
            </a:r>
            <a:endParaRPr lang="cs-CZ" altLang="cs-CZ" sz="1350" b="1" dirty="0"/>
          </a:p>
        </p:txBody>
      </p:sp>
      <p:sp>
        <p:nvSpPr>
          <p:cNvPr id="261130" name="Line 10"/>
          <p:cNvSpPr>
            <a:spLocks noChangeShapeType="1"/>
          </p:cNvSpPr>
          <p:nvPr/>
        </p:nvSpPr>
        <p:spPr bwMode="auto">
          <a:xfrm>
            <a:off x="2736056" y="2409825"/>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31" name="Text Box 11"/>
          <p:cNvSpPr txBox="1">
            <a:spLocks noChangeArrowheads="1"/>
          </p:cNvSpPr>
          <p:nvPr/>
        </p:nvSpPr>
        <p:spPr bwMode="auto">
          <a:xfrm>
            <a:off x="5975748" y="4137422"/>
            <a:ext cx="539353"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chemeClr val="accent2"/>
                </a:solidFill>
              </a:rPr>
              <a:t>IS</a:t>
            </a:r>
            <a:r>
              <a:rPr lang="cs-CZ" altLang="cs-CZ" sz="1350" b="1" baseline="-25000" dirty="0" smtClean="0">
                <a:solidFill>
                  <a:schemeClr val="accent2"/>
                </a:solidFill>
              </a:rPr>
              <a:t>0</a:t>
            </a:r>
            <a:endParaRPr lang="cs-CZ" altLang="cs-CZ" sz="1350" b="1" dirty="0">
              <a:solidFill>
                <a:schemeClr val="accent2"/>
              </a:solidFill>
            </a:endParaRPr>
          </a:p>
        </p:txBody>
      </p:sp>
      <p:sp>
        <p:nvSpPr>
          <p:cNvPr id="261132" name="Line 12"/>
          <p:cNvSpPr>
            <a:spLocks noChangeShapeType="1"/>
          </p:cNvSpPr>
          <p:nvPr/>
        </p:nvSpPr>
        <p:spPr bwMode="auto">
          <a:xfrm>
            <a:off x="2681288" y="3112294"/>
            <a:ext cx="135016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33" name="Line 13"/>
          <p:cNvSpPr>
            <a:spLocks noChangeShapeType="1"/>
          </p:cNvSpPr>
          <p:nvPr/>
        </p:nvSpPr>
        <p:spPr bwMode="auto">
          <a:xfrm>
            <a:off x="3977879" y="3112294"/>
            <a:ext cx="0" cy="14573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34" name="Text Box 14"/>
          <p:cNvSpPr txBox="1">
            <a:spLocks noChangeArrowheads="1"/>
          </p:cNvSpPr>
          <p:nvPr/>
        </p:nvSpPr>
        <p:spPr bwMode="auto">
          <a:xfrm>
            <a:off x="3762375" y="2733675"/>
            <a:ext cx="53935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FF00FF"/>
                </a:solidFill>
              </a:rPr>
              <a:t>E</a:t>
            </a:r>
            <a:r>
              <a:rPr lang="cs-CZ" altLang="cs-CZ" sz="1350" b="1" baseline="-25000" dirty="0" smtClean="0">
                <a:solidFill>
                  <a:srgbClr val="FF00FF"/>
                </a:solidFill>
              </a:rPr>
              <a:t>0</a:t>
            </a:r>
            <a:endParaRPr lang="cs-CZ" altLang="cs-CZ" sz="1350" b="1" dirty="0">
              <a:solidFill>
                <a:srgbClr val="FF00FF"/>
              </a:solidFill>
            </a:endParaRPr>
          </a:p>
        </p:txBody>
      </p:sp>
      <p:sp>
        <p:nvSpPr>
          <p:cNvPr id="261135" name="Text Box 15"/>
          <p:cNvSpPr txBox="1">
            <a:spLocks noChangeArrowheads="1"/>
          </p:cNvSpPr>
          <p:nvPr/>
        </p:nvSpPr>
        <p:spPr bwMode="auto">
          <a:xfrm>
            <a:off x="2250282" y="2950369"/>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r</a:t>
            </a:r>
            <a:r>
              <a:rPr lang="cs-CZ" altLang="cs-CZ" sz="1350" b="1" baseline="-25000" dirty="0" smtClean="0"/>
              <a:t>L0</a:t>
            </a:r>
            <a:endParaRPr lang="cs-CZ" altLang="cs-CZ" sz="1350" b="1" dirty="0"/>
          </a:p>
        </p:txBody>
      </p:sp>
      <p:sp>
        <p:nvSpPr>
          <p:cNvPr id="261136" name="Line 16"/>
          <p:cNvSpPr>
            <a:spLocks noChangeShapeType="1"/>
          </p:cNvSpPr>
          <p:nvPr/>
        </p:nvSpPr>
        <p:spPr bwMode="auto">
          <a:xfrm flipV="1">
            <a:off x="3383757" y="2139554"/>
            <a:ext cx="2645569" cy="2430065"/>
          </a:xfrm>
          <a:prstGeom prst="line">
            <a:avLst/>
          </a:prstGeom>
          <a:noFill/>
          <a:ln w="381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37" name="Text Box 17"/>
          <p:cNvSpPr txBox="1">
            <a:spLocks noChangeArrowheads="1"/>
          </p:cNvSpPr>
          <p:nvPr/>
        </p:nvSpPr>
        <p:spPr bwMode="auto">
          <a:xfrm>
            <a:off x="6084094" y="2085975"/>
            <a:ext cx="64769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350" b="1" dirty="0" smtClean="0">
                <a:solidFill>
                  <a:srgbClr val="00CC00"/>
                </a:solidFill>
              </a:rPr>
              <a:t>LM</a:t>
            </a:r>
            <a:r>
              <a:rPr lang="cs-CZ" altLang="cs-CZ" sz="1350" b="1" baseline="-25000" dirty="0" smtClean="0">
                <a:solidFill>
                  <a:srgbClr val="00CC00"/>
                </a:solidFill>
              </a:rPr>
              <a:t>0</a:t>
            </a:r>
            <a:endParaRPr lang="cs-CZ" altLang="cs-CZ" sz="1350" b="1" dirty="0">
              <a:solidFill>
                <a:srgbClr val="00CC00"/>
              </a:solidFill>
            </a:endParaRPr>
          </a:p>
        </p:txBody>
      </p:sp>
      <p:sp>
        <p:nvSpPr>
          <p:cNvPr id="261138" name="Line 18"/>
          <p:cNvSpPr>
            <a:spLocks noChangeShapeType="1"/>
          </p:cNvSpPr>
          <p:nvPr/>
        </p:nvSpPr>
        <p:spPr bwMode="auto">
          <a:xfrm flipH="1" flipV="1">
            <a:off x="6786563" y="1437085"/>
            <a:ext cx="0" cy="31873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39" name="Text Box 19"/>
          <p:cNvSpPr txBox="1">
            <a:spLocks noChangeArrowheads="1"/>
          </p:cNvSpPr>
          <p:nvPr/>
        </p:nvSpPr>
        <p:spPr bwMode="auto">
          <a:xfrm>
            <a:off x="6893719" y="1437085"/>
            <a:ext cx="32385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a:t>i</a:t>
            </a:r>
            <a:r>
              <a:rPr lang="cs-CZ" altLang="cs-CZ" sz="1350" b="1" baseline="-25000"/>
              <a:t>S</a:t>
            </a:r>
            <a:endParaRPr lang="cs-CZ" altLang="cs-CZ" sz="1350" b="1"/>
          </a:p>
        </p:txBody>
      </p:sp>
      <p:sp>
        <p:nvSpPr>
          <p:cNvPr id="261140" name="Line 20"/>
          <p:cNvSpPr>
            <a:spLocks noChangeShapeType="1"/>
          </p:cNvSpPr>
          <p:nvPr/>
        </p:nvSpPr>
        <p:spPr bwMode="auto">
          <a:xfrm>
            <a:off x="3977879" y="4030266"/>
            <a:ext cx="280868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41" name="Text Box 21"/>
          <p:cNvSpPr txBox="1">
            <a:spLocks noChangeArrowheads="1"/>
          </p:cNvSpPr>
          <p:nvPr/>
        </p:nvSpPr>
        <p:spPr bwMode="auto">
          <a:xfrm>
            <a:off x="6893719" y="3921919"/>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i</a:t>
            </a:r>
            <a:r>
              <a:rPr lang="cs-CZ" altLang="cs-CZ" sz="1350" b="1" baseline="-25000" dirty="0" smtClean="0"/>
              <a:t>S0</a:t>
            </a:r>
            <a:endParaRPr lang="cs-CZ" altLang="cs-CZ" sz="1350" b="1" dirty="0"/>
          </a:p>
        </p:txBody>
      </p:sp>
      <p:sp>
        <p:nvSpPr>
          <p:cNvPr id="261142" name="Line 22"/>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66" name="AutoShape 46"/>
          <p:cNvSpPr>
            <a:spLocks noChangeArrowheads="1"/>
          </p:cNvSpPr>
          <p:nvPr/>
        </p:nvSpPr>
        <p:spPr bwMode="auto">
          <a:xfrm>
            <a:off x="7110412" y="1762125"/>
            <a:ext cx="890588" cy="485775"/>
          </a:xfrm>
          <a:prstGeom prst="wedgeRectCallout">
            <a:avLst>
              <a:gd name="adj1" fmla="val -173394"/>
              <a:gd name="adj2" fmla="val 416667"/>
            </a:avLst>
          </a:prstGeom>
          <a:solidFill>
            <a:srgbClr val="00B0F0"/>
          </a:solidFill>
          <a:ln w="9525">
            <a:solidFill>
              <a:schemeClr val="tx1"/>
            </a:solidFill>
            <a:miter lim="800000"/>
            <a:headEnd/>
            <a:tailEnd/>
          </a:ln>
          <a:effectLst/>
        </p:spPr>
        <p:txBody>
          <a:bodyPr/>
          <a:lstStyle/>
          <a:p>
            <a:pPr algn="ctr"/>
            <a:r>
              <a:rPr lang="cs-CZ" altLang="cs-CZ" sz="1350" b="1" dirty="0">
                <a:solidFill>
                  <a:srgbClr val="000000"/>
                </a:solidFill>
              </a:rPr>
              <a:t>Fiskální expanze</a:t>
            </a:r>
          </a:p>
        </p:txBody>
      </p:sp>
      <p:sp>
        <p:nvSpPr>
          <p:cNvPr id="261167" name="Line 47"/>
          <p:cNvSpPr>
            <a:spLocks noChangeShapeType="1"/>
          </p:cNvSpPr>
          <p:nvPr/>
        </p:nvSpPr>
        <p:spPr bwMode="auto">
          <a:xfrm>
            <a:off x="2736056" y="2409825"/>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68" name="Line 48"/>
          <p:cNvSpPr>
            <a:spLocks noChangeShapeType="1"/>
          </p:cNvSpPr>
          <p:nvPr/>
        </p:nvSpPr>
        <p:spPr bwMode="auto">
          <a:xfrm>
            <a:off x="3330178" y="2031207"/>
            <a:ext cx="3186113" cy="1837135"/>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69" name="Line 49"/>
          <p:cNvSpPr>
            <a:spLocks noChangeShapeType="1"/>
          </p:cNvSpPr>
          <p:nvPr/>
        </p:nvSpPr>
        <p:spPr bwMode="auto">
          <a:xfrm>
            <a:off x="4463654" y="2733675"/>
            <a:ext cx="0" cy="189071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70" name="Line 50"/>
          <p:cNvSpPr>
            <a:spLocks noChangeShapeType="1"/>
          </p:cNvSpPr>
          <p:nvPr/>
        </p:nvSpPr>
        <p:spPr bwMode="auto">
          <a:xfrm flipH="1">
            <a:off x="2681288" y="2680097"/>
            <a:ext cx="1782366"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71" name="Text Box 51"/>
          <p:cNvSpPr txBox="1">
            <a:spLocks noChangeArrowheads="1"/>
          </p:cNvSpPr>
          <p:nvPr/>
        </p:nvSpPr>
        <p:spPr bwMode="auto">
          <a:xfrm>
            <a:off x="4301729" y="4731544"/>
            <a:ext cx="450056"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Y</a:t>
            </a:r>
            <a:r>
              <a:rPr lang="cs-CZ" altLang="cs-CZ" sz="1350" b="1" baseline="-25000" dirty="0" smtClean="0"/>
              <a:t>1</a:t>
            </a:r>
            <a:endParaRPr lang="cs-CZ" altLang="cs-CZ" sz="1350" b="1" dirty="0"/>
          </a:p>
        </p:txBody>
      </p:sp>
      <p:sp>
        <p:nvSpPr>
          <p:cNvPr id="261172" name="Line 52"/>
          <p:cNvSpPr>
            <a:spLocks noChangeShapeType="1"/>
          </p:cNvSpPr>
          <p:nvPr/>
        </p:nvSpPr>
        <p:spPr bwMode="auto">
          <a:xfrm>
            <a:off x="4023122" y="4731544"/>
            <a:ext cx="485775"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73" name="Text Box 53"/>
          <p:cNvSpPr txBox="1">
            <a:spLocks noChangeArrowheads="1"/>
          </p:cNvSpPr>
          <p:nvPr/>
        </p:nvSpPr>
        <p:spPr bwMode="auto">
          <a:xfrm>
            <a:off x="2250282" y="2571750"/>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r</a:t>
            </a:r>
            <a:r>
              <a:rPr lang="cs-CZ" altLang="cs-CZ" sz="1350" b="1" baseline="-25000" dirty="0" smtClean="0"/>
              <a:t>L1</a:t>
            </a:r>
            <a:endParaRPr lang="cs-CZ" altLang="cs-CZ" sz="1350" b="1" dirty="0"/>
          </a:p>
        </p:txBody>
      </p:sp>
      <p:sp>
        <p:nvSpPr>
          <p:cNvPr id="261174" name="Line 54"/>
          <p:cNvSpPr>
            <a:spLocks noChangeShapeType="1"/>
          </p:cNvSpPr>
          <p:nvPr/>
        </p:nvSpPr>
        <p:spPr bwMode="auto">
          <a:xfrm flipV="1">
            <a:off x="2195513" y="2733675"/>
            <a:ext cx="0" cy="378619"/>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75" name="Line 55"/>
          <p:cNvSpPr>
            <a:spLocks noChangeShapeType="1"/>
          </p:cNvSpPr>
          <p:nvPr/>
        </p:nvSpPr>
        <p:spPr bwMode="auto">
          <a:xfrm>
            <a:off x="4463654" y="3543300"/>
            <a:ext cx="2322909"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76" name="Text Box 56"/>
          <p:cNvSpPr txBox="1">
            <a:spLocks noChangeArrowheads="1"/>
          </p:cNvSpPr>
          <p:nvPr/>
        </p:nvSpPr>
        <p:spPr bwMode="auto">
          <a:xfrm>
            <a:off x="6893719" y="3436144"/>
            <a:ext cx="4321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t>i</a:t>
            </a:r>
            <a:r>
              <a:rPr lang="cs-CZ" altLang="cs-CZ" sz="1350" b="1" baseline="-25000" dirty="0" smtClean="0"/>
              <a:t>S1</a:t>
            </a:r>
            <a:endParaRPr lang="cs-CZ" altLang="cs-CZ" sz="1350" b="1" dirty="0"/>
          </a:p>
        </p:txBody>
      </p:sp>
      <p:sp>
        <p:nvSpPr>
          <p:cNvPr id="261177" name="Line 57"/>
          <p:cNvSpPr>
            <a:spLocks noChangeShapeType="1"/>
          </p:cNvSpPr>
          <p:nvPr/>
        </p:nvSpPr>
        <p:spPr bwMode="auto">
          <a:xfrm flipV="1">
            <a:off x="7487841" y="3489723"/>
            <a:ext cx="0" cy="54054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78" name="Text Box 58"/>
          <p:cNvSpPr txBox="1">
            <a:spLocks noChangeArrowheads="1"/>
          </p:cNvSpPr>
          <p:nvPr/>
        </p:nvSpPr>
        <p:spPr bwMode="auto">
          <a:xfrm>
            <a:off x="4356498" y="2247900"/>
            <a:ext cx="539353"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FF00FF"/>
                </a:solidFill>
              </a:rPr>
              <a:t>E</a:t>
            </a:r>
            <a:r>
              <a:rPr lang="cs-CZ" altLang="cs-CZ" sz="1350" b="1" baseline="-25000" dirty="0" smtClean="0">
                <a:solidFill>
                  <a:srgbClr val="FF00FF"/>
                </a:solidFill>
              </a:rPr>
              <a:t>1</a:t>
            </a:r>
            <a:endParaRPr lang="cs-CZ" altLang="cs-CZ" sz="1350" b="1" dirty="0">
              <a:solidFill>
                <a:srgbClr val="FF00FF"/>
              </a:solidFill>
            </a:endParaRPr>
          </a:p>
        </p:txBody>
      </p:sp>
      <p:sp>
        <p:nvSpPr>
          <p:cNvPr id="261179" name="Line 59"/>
          <p:cNvSpPr>
            <a:spLocks noChangeShapeType="1"/>
          </p:cNvSpPr>
          <p:nvPr/>
        </p:nvSpPr>
        <p:spPr bwMode="auto">
          <a:xfrm flipV="1">
            <a:off x="3977879" y="2409825"/>
            <a:ext cx="0" cy="702469"/>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80" name="Line 60"/>
          <p:cNvSpPr>
            <a:spLocks noChangeShapeType="1"/>
          </p:cNvSpPr>
          <p:nvPr/>
        </p:nvSpPr>
        <p:spPr bwMode="auto">
          <a:xfrm flipV="1">
            <a:off x="3221832" y="1653778"/>
            <a:ext cx="2375297" cy="2214563"/>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81" name="Text Box 61"/>
          <p:cNvSpPr txBox="1">
            <a:spLocks noChangeArrowheads="1"/>
          </p:cNvSpPr>
          <p:nvPr/>
        </p:nvSpPr>
        <p:spPr bwMode="auto">
          <a:xfrm>
            <a:off x="6246019" y="3921919"/>
            <a:ext cx="53935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chemeClr val="accent2"/>
                </a:solidFill>
              </a:rPr>
              <a:t>IS</a:t>
            </a:r>
            <a:r>
              <a:rPr lang="cs-CZ" altLang="cs-CZ" sz="1350" b="1" baseline="-25000" dirty="0" smtClean="0">
                <a:solidFill>
                  <a:schemeClr val="accent2"/>
                </a:solidFill>
              </a:rPr>
              <a:t>1</a:t>
            </a:r>
            <a:endParaRPr lang="cs-CZ" altLang="cs-CZ" sz="1350" b="1" dirty="0">
              <a:solidFill>
                <a:schemeClr val="accent2"/>
              </a:solidFill>
            </a:endParaRPr>
          </a:p>
        </p:txBody>
      </p:sp>
      <p:sp>
        <p:nvSpPr>
          <p:cNvPr id="261182" name="AutoShape 62"/>
          <p:cNvSpPr>
            <a:spLocks noChangeArrowheads="1"/>
          </p:cNvSpPr>
          <p:nvPr/>
        </p:nvSpPr>
        <p:spPr bwMode="auto">
          <a:xfrm>
            <a:off x="2789635" y="1113235"/>
            <a:ext cx="1026319" cy="486965"/>
          </a:xfrm>
          <a:prstGeom prst="wedgeRectCallout">
            <a:avLst>
              <a:gd name="adj1" fmla="val 158352"/>
              <a:gd name="adj2" fmla="val 105255"/>
            </a:avLst>
          </a:prstGeom>
          <a:solidFill>
            <a:srgbClr val="FFFF00"/>
          </a:solidFill>
          <a:ln w="9525">
            <a:solidFill>
              <a:schemeClr val="tx1"/>
            </a:solidFill>
            <a:miter lim="800000"/>
            <a:headEnd/>
            <a:tailEnd/>
          </a:ln>
          <a:effectLst/>
        </p:spPr>
        <p:txBody>
          <a:bodyPr/>
          <a:lstStyle/>
          <a:p>
            <a:pPr algn="ctr"/>
            <a:r>
              <a:rPr lang="cs-CZ" altLang="cs-CZ" sz="1350" b="1" dirty="0">
                <a:solidFill>
                  <a:srgbClr val="000000"/>
                </a:solidFill>
              </a:rPr>
              <a:t>Monetární restrikce</a:t>
            </a:r>
          </a:p>
        </p:txBody>
      </p:sp>
      <p:sp>
        <p:nvSpPr>
          <p:cNvPr id="261183" name="Text Box 63"/>
          <p:cNvSpPr txBox="1">
            <a:spLocks noChangeArrowheads="1"/>
          </p:cNvSpPr>
          <p:nvPr/>
        </p:nvSpPr>
        <p:spPr bwMode="auto">
          <a:xfrm>
            <a:off x="3869531" y="1815703"/>
            <a:ext cx="53935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FF00FF"/>
                </a:solidFill>
              </a:rPr>
              <a:t>E</a:t>
            </a:r>
            <a:r>
              <a:rPr lang="cs-CZ" altLang="cs-CZ" sz="1350" b="1" baseline="-25000" dirty="0" smtClean="0">
                <a:solidFill>
                  <a:srgbClr val="FF00FF"/>
                </a:solidFill>
              </a:rPr>
              <a:t>2</a:t>
            </a:r>
            <a:endParaRPr lang="cs-CZ" altLang="cs-CZ" sz="1350" b="1" dirty="0">
              <a:solidFill>
                <a:srgbClr val="FF00FF"/>
              </a:solidFill>
            </a:endParaRPr>
          </a:p>
        </p:txBody>
      </p:sp>
      <p:sp>
        <p:nvSpPr>
          <p:cNvPr id="261184" name="Text Box 64"/>
          <p:cNvSpPr txBox="1">
            <a:spLocks noChangeArrowheads="1"/>
          </p:cNvSpPr>
          <p:nvPr/>
        </p:nvSpPr>
        <p:spPr bwMode="auto">
          <a:xfrm>
            <a:off x="5166122" y="1113235"/>
            <a:ext cx="6477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b="1" dirty="0" smtClean="0">
                <a:solidFill>
                  <a:srgbClr val="0066FF"/>
                </a:solidFill>
              </a:rPr>
              <a:t>ELM</a:t>
            </a:r>
            <a:r>
              <a:rPr lang="cs-CZ" altLang="cs-CZ" sz="1350" b="1" baseline="-25000" dirty="0" smtClean="0">
                <a:solidFill>
                  <a:srgbClr val="0066FF"/>
                </a:solidFill>
              </a:rPr>
              <a:t>1</a:t>
            </a:r>
            <a:endParaRPr lang="cs-CZ" altLang="cs-CZ" sz="1350" b="1" dirty="0">
              <a:solidFill>
                <a:srgbClr val="0066FF"/>
              </a:solidFill>
            </a:endParaRPr>
          </a:p>
        </p:txBody>
      </p:sp>
      <p:sp>
        <p:nvSpPr>
          <p:cNvPr id="261185" name="Line 65"/>
          <p:cNvSpPr>
            <a:spLocks noChangeShapeType="1"/>
          </p:cNvSpPr>
          <p:nvPr/>
        </p:nvSpPr>
        <p:spPr bwMode="auto">
          <a:xfrm flipH="1">
            <a:off x="2681288" y="2409825"/>
            <a:ext cx="1296591"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61186" name="Text Box 66"/>
          <p:cNvSpPr txBox="1">
            <a:spLocks noChangeArrowheads="1"/>
          </p:cNvSpPr>
          <p:nvPr/>
        </p:nvSpPr>
        <p:spPr bwMode="auto">
          <a:xfrm>
            <a:off x="2223656" y="2247900"/>
            <a:ext cx="45882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350" b="1" dirty="0" smtClean="0"/>
              <a:t>r</a:t>
            </a:r>
            <a:r>
              <a:rPr lang="cs-CZ" altLang="cs-CZ" sz="1350" b="1" baseline="-25000" dirty="0" smtClean="0"/>
              <a:t>L2</a:t>
            </a:r>
            <a:endParaRPr lang="cs-CZ" altLang="cs-CZ" sz="1350" b="1" dirty="0"/>
          </a:p>
        </p:txBody>
      </p:sp>
      <p:sp>
        <p:nvSpPr>
          <p:cNvPr id="261187" name="Line 67"/>
          <p:cNvSpPr>
            <a:spLocks noChangeShapeType="1"/>
          </p:cNvSpPr>
          <p:nvPr/>
        </p:nvSpPr>
        <p:spPr bwMode="auto">
          <a:xfrm flipV="1">
            <a:off x="2195513" y="2356247"/>
            <a:ext cx="0" cy="27027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pic>
        <p:nvPicPr>
          <p:cNvPr id="45" name="Obrázek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1000" y="213176"/>
            <a:ext cx="936104" cy="730162"/>
          </a:xfrm>
          <a:prstGeom prst="rect">
            <a:avLst/>
          </a:prstGeom>
        </p:spPr>
      </p:pic>
    </p:spTree>
    <p:extLst>
      <p:ext uri="{BB962C8B-B14F-4D97-AF65-F5344CB8AC3E}">
        <p14:creationId xmlns:p14="http://schemas.microsoft.com/office/powerpoint/2010/main" val="4994120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61166"/>
                                        </p:tgtEl>
                                        <p:attrNameLst>
                                          <p:attrName>style.visibility</p:attrName>
                                        </p:attrNameLst>
                                      </p:cBhvr>
                                      <p:to>
                                        <p:strVal val="visible"/>
                                      </p:to>
                                    </p:set>
                                    <p:anim calcmode="lin" valueType="num">
                                      <p:cBhvr>
                                        <p:cTn id="7" dur="500" fill="hold"/>
                                        <p:tgtEl>
                                          <p:spTgt spid="261166"/>
                                        </p:tgtEl>
                                        <p:attrNameLst>
                                          <p:attrName>ppt_w</p:attrName>
                                        </p:attrNameLst>
                                      </p:cBhvr>
                                      <p:tavLst>
                                        <p:tav tm="0">
                                          <p:val>
                                            <p:fltVal val="0"/>
                                          </p:val>
                                        </p:tav>
                                        <p:tav tm="100000">
                                          <p:val>
                                            <p:strVal val="#ppt_w"/>
                                          </p:val>
                                        </p:tav>
                                      </p:tavLst>
                                    </p:anim>
                                    <p:anim calcmode="lin" valueType="num">
                                      <p:cBhvr>
                                        <p:cTn id="8" dur="500" fill="hold"/>
                                        <p:tgtEl>
                                          <p:spTgt spid="261166"/>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61167"/>
                                        </p:tgtEl>
                                        <p:attrNameLst>
                                          <p:attrName>style.visibility</p:attrName>
                                        </p:attrNameLst>
                                      </p:cBhvr>
                                      <p:to>
                                        <p:strVal val="visible"/>
                                      </p:to>
                                    </p:set>
                                    <p:anim calcmode="lin" valueType="num">
                                      <p:cBhvr>
                                        <p:cTn id="13" dur="500" fill="hold"/>
                                        <p:tgtEl>
                                          <p:spTgt spid="261167"/>
                                        </p:tgtEl>
                                        <p:attrNameLst>
                                          <p:attrName>ppt_w</p:attrName>
                                        </p:attrNameLst>
                                      </p:cBhvr>
                                      <p:tavLst>
                                        <p:tav tm="0">
                                          <p:val>
                                            <p:fltVal val="0"/>
                                          </p:val>
                                        </p:tav>
                                        <p:tav tm="100000">
                                          <p:val>
                                            <p:strVal val="#ppt_w"/>
                                          </p:val>
                                        </p:tav>
                                      </p:tavLst>
                                    </p:anim>
                                    <p:anim calcmode="lin" valueType="num">
                                      <p:cBhvr>
                                        <p:cTn id="14" dur="500" fill="hold"/>
                                        <p:tgtEl>
                                          <p:spTgt spid="261167"/>
                                        </p:tgtEl>
                                        <p:attrNameLst>
                                          <p:attrName>ppt_h</p:attrName>
                                        </p:attrNameLst>
                                      </p:cBhvr>
                                      <p:tavLst>
                                        <p:tav tm="0">
                                          <p:val>
                                            <p:fltVal val="0"/>
                                          </p:val>
                                        </p:tav>
                                        <p:tav tm="100000">
                                          <p:val>
                                            <p:strVal val="#ppt_h"/>
                                          </p:val>
                                        </p:tav>
                                      </p:tavLst>
                                    </p:anim>
                                  </p:childTnLst>
                                </p:cTn>
                              </p:par>
                            </p:childTnLst>
                          </p:cTn>
                        </p:par>
                        <p:par>
                          <p:cTn id="15" fill="hold" nodeType="afterGroup">
                            <p:stCondLst>
                              <p:cond delay="500"/>
                            </p:stCondLst>
                            <p:childTnLst>
                              <p:par>
                                <p:cTn id="16" presetID="0" presetClass="path" presetSubtype="0" accel="50000" decel="50000" fill="hold" grpId="1" nodeType="afterEffect">
                                  <p:stCondLst>
                                    <p:cond delay="0"/>
                                  </p:stCondLst>
                                  <p:childTnLst>
                                    <p:animMotion origin="layout" path="M 2.77778E-6 5.08671E-6 L 0.07101 -0.08392 " pathEditMode="relative" ptsTypes="AA">
                                      <p:cBhvr>
                                        <p:cTn id="17" dur="2000" fill="hold"/>
                                        <p:tgtEl>
                                          <p:spTgt spid="261167"/>
                                        </p:tgtEl>
                                        <p:attrNameLst>
                                          <p:attrName>ppt_x</p:attrName>
                                          <p:attrName>ppt_y</p:attrName>
                                        </p:attrNameLst>
                                      </p:cBhvr>
                                    </p:animMotion>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261168"/>
                                        </p:tgtEl>
                                        <p:attrNameLst>
                                          <p:attrName>style.visibility</p:attrName>
                                        </p:attrNameLst>
                                      </p:cBhvr>
                                      <p:to>
                                        <p:strVal val="visible"/>
                                      </p:to>
                                    </p:set>
                                    <p:anim calcmode="lin" valueType="num">
                                      <p:cBhvr>
                                        <p:cTn id="22" dur="500" fill="hold"/>
                                        <p:tgtEl>
                                          <p:spTgt spid="261168"/>
                                        </p:tgtEl>
                                        <p:attrNameLst>
                                          <p:attrName>ppt_w</p:attrName>
                                        </p:attrNameLst>
                                      </p:cBhvr>
                                      <p:tavLst>
                                        <p:tav tm="0">
                                          <p:val>
                                            <p:fltVal val="0"/>
                                          </p:val>
                                        </p:tav>
                                        <p:tav tm="100000">
                                          <p:val>
                                            <p:strVal val="#ppt_w"/>
                                          </p:val>
                                        </p:tav>
                                      </p:tavLst>
                                    </p:anim>
                                    <p:anim calcmode="lin" valueType="num">
                                      <p:cBhvr>
                                        <p:cTn id="23" dur="500" fill="hold"/>
                                        <p:tgtEl>
                                          <p:spTgt spid="261168"/>
                                        </p:tgtEl>
                                        <p:attrNameLst>
                                          <p:attrName>ppt_h</p:attrName>
                                        </p:attrNameLst>
                                      </p:cBhvr>
                                      <p:tavLst>
                                        <p:tav tm="0">
                                          <p:val>
                                            <p:fltVal val="0"/>
                                          </p:val>
                                        </p:tav>
                                        <p:tav tm="100000">
                                          <p:val>
                                            <p:strVal val="#ppt_h"/>
                                          </p:val>
                                        </p:tav>
                                      </p:tavLst>
                                    </p:anim>
                                  </p:childTnLst>
                                </p:cTn>
                              </p:par>
                            </p:childTnLst>
                          </p:cTn>
                        </p:par>
                        <p:par>
                          <p:cTn id="24" fill="hold" nodeType="afterGroup">
                            <p:stCondLst>
                              <p:cond delay="500"/>
                            </p:stCondLst>
                            <p:childTnLst>
                              <p:par>
                                <p:cTn id="25" presetID="0" presetClass="path" presetSubtype="0" accel="50000" decel="50000" fill="hold" grpId="1" nodeType="afterEffect">
                                  <p:stCondLst>
                                    <p:cond delay="0"/>
                                  </p:stCondLst>
                                  <p:childTnLst>
                                    <p:animMotion origin="layout" path="M 2.77778E-6 5.08671E-6 L 0.07101 -0.08392 " pathEditMode="relative" ptsTypes="AA">
                                      <p:cBhvr>
                                        <p:cTn id="26" dur="2000" fill="hold"/>
                                        <p:tgtEl>
                                          <p:spTgt spid="261168"/>
                                        </p:tgtEl>
                                        <p:attrNameLst>
                                          <p:attrName>ppt_x</p:attrName>
                                          <p:attrName>ppt_y</p:attrName>
                                        </p:attrNameLst>
                                      </p:cBhvr>
                                    </p:animMotion>
                                  </p:childTnLst>
                                </p:cTn>
                              </p:par>
                            </p:childTnLst>
                          </p:cTn>
                        </p:par>
                        <p:par>
                          <p:cTn id="27" fill="hold" nodeType="afterGroup">
                            <p:stCondLst>
                              <p:cond delay="2500"/>
                            </p:stCondLst>
                            <p:childTnLst>
                              <p:par>
                                <p:cTn id="28" presetID="3" presetClass="entr" presetSubtype="10" fill="hold" grpId="0" nodeType="afterEffect">
                                  <p:stCondLst>
                                    <p:cond delay="0"/>
                                  </p:stCondLst>
                                  <p:childTnLst>
                                    <p:set>
                                      <p:cBhvr>
                                        <p:cTn id="29" dur="1" fill="hold">
                                          <p:stCondLst>
                                            <p:cond delay="0"/>
                                          </p:stCondLst>
                                        </p:cTn>
                                        <p:tgtEl>
                                          <p:spTgt spid="261181"/>
                                        </p:tgtEl>
                                        <p:attrNameLst>
                                          <p:attrName>style.visibility</p:attrName>
                                        </p:attrNameLst>
                                      </p:cBhvr>
                                      <p:to>
                                        <p:strVal val="visible"/>
                                      </p:to>
                                    </p:set>
                                    <p:animEffect transition="in" filter="blinds(horizontal)">
                                      <p:cBhvr>
                                        <p:cTn id="30" dur="500"/>
                                        <p:tgtEl>
                                          <p:spTgt spid="261181"/>
                                        </p:tgtEl>
                                      </p:cBhvr>
                                    </p:animEffect>
                                  </p:childTnLst>
                                </p:cTn>
                              </p:par>
                            </p:childTnLst>
                          </p:cTn>
                        </p:par>
                        <p:par>
                          <p:cTn id="31" fill="hold" nodeType="afterGroup">
                            <p:stCondLst>
                              <p:cond delay="3000"/>
                            </p:stCondLst>
                            <p:childTnLst>
                              <p:par>
                                <p:cTn id="32" presetID="23" presetClass="entr" presetSubtype="16" fill="hold" grpId="0" nodeType="afterEffect">
                                  <p:stCondLst>
                                    <p:cond delay="0"/>
                                  </p:stCondLst>
                                  <p:childTnLst>
                                    <p:set>
                                      <p:cBhvr>
                                        <p:cTn id="33" dur="1" fill="hold">
                                          <p:stCondLst>
                                            <p:cond delay="0"/>
                                          </p:stCondLst>
                                        </p:cTn>
                                        <p:tgtEl>
                                          <p:spTgt spid="261178"/>
                                        </p:tgtEl>
                                        <p:attrNameLst>
                                          <p:attrName>style.visibility</p:attrName>
                                        </p:attrNameLst>
                                      </p:cBhvr>
                                      <p:to>
                                        <p:strVal val="visible"/>
                                      </p:to>
                                    </p:set>
                                    <p:anim calcmode="lin" valueType="num">
                                      <p:cBhvr>
                                        <p:cTn id="34" dur="500" fill="hold"/>
                                        <p:tgtEl>
                                          <p:spTgt spid="261178"/>
                                        </p:tgtEl>
                                        <p:attrNameLst>
                                          <p:attrName>ppt_w</p:attrName>
                                        </p:attrNameLst>
                                      </p:cBhvr>
                                      <p:tavLst>
                                        <p:tav tm="0">
                                          <p:val>
                                            <p:fltVal val="0"/>
                                          </p:val>
                                        </p:tav>
                                        <p:tav tm="100000">
                                          <p:val>
                                            <p:strVal val="#ppt_w"/>
                                          </p:val>
                                        </p:tav>
                                      </p:tavLst>
                                    </p:anim>
                                    <p:anim calcmode="lin" valueType="num">
                                      <p:cBhvr>
                                        <p:cTn id="35" dur="500" fill="hold"/>
                                        <p:tgtEl>
                                          <p:spTgt spid="261178"/>
                                        </p:tgtEl>
                                        <p:attrNameLst>
                                          <p:attrName>ppt_h</p:attrName>
                                        </p:attrNameLst>
                                      </p:cBhvr>
                                      <p:tavLst>
                                        <p:tav tm="0">
                                          <p:val>
                                            <p:fltVal val="0"/>
                                          </p:val>
                                        </p:tav>
                                        <p:tav tm="100000">
                                          <p:val>
                                            <p:strVal val="#ppt_h"/>
                                          </p:val>
                                        </p:tav>
                                      </p:tavLst>
                                    </p:anim>
                                  </p:childTnLst>
                                </p:cTn>
                              </p:par>
                            </p:childTnLst>
                          </p:cTn>
                        </p:par>
                        <p:par>
                          <p:cTn id="36" fill="hold" nodeType="afterGroup">
                            <p:stCondLst>
                              <p:cond delay="3500"/>
                            </p:stCondLst>
                            <p:childTnLst>
                              <p:par>
                                <p:cTn id="37" presetID="17" presetClass="entr" presetSubtype="10" fill="hold" grpId="0" nodeType="afterEffect">
                                  <p:stCondLst>
                                    <p:cond delay="0"/>
                                  </p:stCondLst>
                                  <p:childTnLst>
                                    <p:set>
                                      <p:cBhvr>
                                        <p:cTn id="38" dur="1" fill="hold">
                                          <p:stCondLst>
                                            <p:cond delay="0"/>
                                          </p:stCondLst>
                                        </p:cTn>
                                        <p:tgtEl>
                                          <p:spTgt spid="261169"/>
                                        </p:tgtEl>
                                        <p:attrNameLst>
                                          <p:attrName>style.visibility</p:attrName>
                                        </p:attrNameLst>
                                      </p:cBhvr>
                                      <p:to>
                                        <p:strVal val="visible"/>
                                      </p:to>
                                    </p:set>
                                    <p:anim calcmode="lin" valueType="num">
                                      <p:cBhvr>
                                        <p:cTn id="39" dur="500" fill="hold"/>
                                        <p:tgtEl>
                                          <p:spTgt spid="261169"/>
                                        </p:tgtEl>
                                        <p:attrNameLst>
                                          <p:attrName>ppt_w</p:attrName>
                                        </p:attrNameLst>
                                      </p:cBhvr>
                                      <p:tavLst>
                                        <p:tav tm="0">
                                          <p:val>
                                            <p:fltVal val="0"/>
                                          </p:val>
                                        </p:tav>
                                        <p:tav tm="100000">
                                          <p:val>
                                            <p:strVal val="#ppt_w"/>
                                          </p:val>
                                        </p:tav>
                                      </p:tavLst>
                                    </p:anim>
                                    <p:anim calcmode="lin" valueType="num">
                                      <p:cBhvr>
                                        <p:cTn id="40" dur="500" fill="hold"/>
                                        <p:tgtEl>
                                          <p:spTgt spid="261169"/>
                                        </p:tgtEl>
                                        <p:attrNameLst>
                                          <p:attrName>ppt_h</p:attrName>
                                        </p:attrNameLst>
                                      </p:cBhvr>
                                      <p:tavLst>
                                        <p:tav tm="0">
                                          <p:val>
                                            <p:strVal val="#ppt_h"/>
                                          </p:val>
                                        </p:tav>
                                        <p:tav tm="100000">
                                          <p:val>
                                            <p:strVal val="#ppt_h"/>
                                          </p:val>
                                        </p:tav>
                                      </p:tavLst>
                                    </p:anim>
                                  </p:childTnLst>
                                </p:cTn>
                              </p:par>
                            </p:childTnLst>
                          </p:cTn>
                        </p:par>
                        <p:par>
                          <p:cTn id="41" fill="hold" nodeType="afterGroup">
                            <p:stCondLst>
                              <p:cond delay="4000"/>
                            </p:stCondLst>
                            <p:childTnLst>
                              <p:par>
                                <p:cTn id="42" presetID="17" presetClass="entr" presetSubtype="10" fill="hold" grpId="0" nodeType="afterEffect">
                                  <p:stCondLst>
                                    <p:cond delay="0"/>
                                  </p:stCondLst>
                                  <p:childTnLst>
                                    <p:set>
                                      <p:cBhvr>
                                        <p:cTn id="43" dur="1" fill="hold">
                                          <p:stCondLst>
                                            <p:cond delay="0"/>
                                          </p:stCondLst>
                                        </p:cTn>
                                        <p:tgtEl>
                                          <p:spTgt spid="261170"/>
                                        </p:tgtEl>
                                        <p:attrNameLst>
                                          <p:attrName>style.visibility</p:attrName>
                                        </p:attrNameLst>
                                      </p:cBhvr>
                                      <p:to>
                                        <p:strVal val="visible"/>
                                      </p:to>
                                    </p:set>
                                    <p:anim calcmode="lin" valueType="num">
                                      <p:cBhvr>
                                        <p:cTn id="44" dur="500" fill="hold"/>
                                        <p:tgtEl>
                                          <p:spTgt spid="261170"/>
                                        </p:tgtEl>
                                        <p:attrNameLst>
                                          <p:attrName>ppt_w</p:attrName>
                                        </p:attrNameLst>
                                      </p:cBhvr>
                                      <p:tavLst>
                                        <p:tav tm="0">
                                          <p:val>
                                            <p:fltVal val="0"/>
                                          </p:val>
                                        </p:tav>
                                        <p:tav tm="100000">
                                          <p:val>
                                            <p:strVal val="#ppt_w"/>
                                          </p:val>
                                        </p:tav>
                                      </p:tavLst>
                                    </p:anim>
                                    <p:anim calcmode="lin" valueType="num">
                                      <p:cBhvr>
                                        <p:cTn id="45" dur="500" fill="hold"/>
                                        <p:tgtEl>
                                          <p:spTgt spid="261170"/>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4500"/>
                            </p:stCondLst>
                            <p:childTnLst>
                              <p:par>
                                <p:cTn id="47" presetID="23" presetClass="entr" presetSubtype="16" fill="hold" grpId="0" nodeType="afterEffect">
                                  <p:stCondLst>
                                    <p:cond delay="0"/>
                                  </p:stCondLst>
                                  <p:childTnLst>
                                    <p:set>
                                      <p:cBhvr>
                                        <p:cTn id="48" dur="1" fill="hold">
                                          <p:stCondLst>
                                            <p:cond delay="0"/>
                                          </p:stCondLst>
                                        </p:cTn>
                                        <p:tgtEl>
                                          <p:spTgt spid="261171"/>
                                        </p:tgtEl>
                                        <p:attrNameLst>
                                          <p:attrName>style.visibility</p:attrName>
                                        </p:attrNameLst>
                                      </p:cBhvr>
                                      <p:to>
                                        <p:strVal val="visible"/>
                                      </p:to>
                                    </p:set>
                                    <p:anim calcmode="lin" valueType="num">
                                      <p:cBhvr>
                                        <p:cTn id="49" dur="500" fill="hold"/>
                                        <p:tgtEl>
                                          <p:spTgt spid="261171"/>
                                        </p:tgtEl>
                                        <p:attrNameLst>
                                          <p:attrName>ppt_w</p:attrName>
                                        </p:attrNameLst>
                                      </p:cBhvr>
                                      <p:tavLst>
                                        <p:tav tm="0">
                                          <p:val>
                                            <p:fltVal val="0"/>
                                          </p:val>
                                        </p:tav>
                                        <p:tav tm="100000">
                                          <p:val>
                                            <p:strVal val="#ppt_w"/>
                                          </p:val>
                                        </p:tav>
                                      </p:tavLst>
                                    </p:anim>
                                    <p:anim calcmode="lin" valueType="num">
                                      <p:cBhvr>
                                        <p:cTn id="50" dur="500" fill="hold"/>
                                        <p:tgtEl>
                                          <p:spTgt spid="261171"/>
                                        </p:tgtEl>
                                        <p:attrNameLst>
                                          <p:attrName>ppt_h</p:attrName>
                                        </p:attrNameLst>
                                      </p:cBhvr>
                                      <p:tavLst>
                                        <p:tav tm="0">
                                          <p:val>
                                            <p:fltVal val="0"/>
                                          </p:val>
                                        </p:tav>
                                        <p:tav tm="100000">
                                          <p:val>
                                            <p:strVal val="#ppt_h"/>
                                          </p:val>
                                        </p:tav>
                                      </p:tavLst>
                                    </p:anim>
                                  </p:childTnLst>
                                </p:cTn>
                              </p:par>
                            </p:childTnLst>
                          </p:cTn>
                        </p:par>
                        <p:par>
                          <p:cTn id="51" fill="hold" nodeType="afterGroup">
                            <p:stCondLst>
                              <p:cond delay="5000"/>
                            </p:stCondLst>
                            <p:childTnLst>
                              <p:par>
                                <p:cTn id="52" presetID="37" presetClass="entr" presetSubtype="0" fill="hold" grpId="0" nodeType="afterEffect">
                                  <p:stCondLst>
                                    <p:cond delay="0"/>
                                  </p:stCondLst>
                                  <p:childTnLst>
                                    <p:set>
                                      <p:cBhvr>
                                        <p:cTn id="53" dur="1" fill="hold">
                                          <p:stCondLst>
                                            <p:cond delay="0"/>
                                          </p:stCondLst>
                                        </p:cTn>
                                        <p:tgtEl>
                                          <p:spTgt spid="261172"/>
                                        </p:tgtEl>
                                        <p:attrNameLst>
                                          <p:attrName>style.visibility</p:attrName>
                                        </p:attrNameLst>
                                      </p:cBhvr>
                                      <p:to>
                                        <p:strVal val="visible"/>
                                      </p:to>
                                    </p:set>
                                    <p:animEffect transition="in" filter="fade">
                                      <p:cBhvr>
                                        <p:cTn id="54" dur="1000"/>
                                        <p:tgtEl>
                                          <p:spTgt spid="261172"/>
                                        </p:tgtEl>
                                      </p:cBhvr>
                                    </p:animEffect>
                                    <p:anim calcmode="lin" valueType="num">
                                      <p:cBhvr>
                                        <p:cTn id="55" dur="1000" fill="hold"/>
                                        <p:tgtEl>
                                          <p:spTgt spid="261172"/>
                                        </p:tgtEl>
                                        <p:attrNameLst>
                                          <p:attrName>ppt_x</p:attrName>
                                        </p:attrNameLst>
                                      </p:cBhvr>
                                      <p:tavLst>
                                        <p:tav tm="0">
                                          <p:val>
                                            <p:strVal val="#ppt_x"/>
                                          </p:val>
                                        </p:tav>
                                        <p:tav tm="100000">
                                          <p:val>
                                            <p:strVal val="#ppt_x"/>
                                          </p:val>
                                        </p:tav>
                                      </p:tavLst>
                                    </p:anim>
                                    <p:anim calcmode="lin" valueType="num">
                                      <p:cBhvr>
                                        <p:cTn id="56" dur="900" decel="100000" fill="hold"/>
                                        <p:tgtEl>
                                          <p:spTgt spid="261172"/>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261172"/>
                                        </p:tgtEl>
                                        <p:attrNameLst>
                                          <p:attrName>ppt_y</p:attrName>
                                        </p:attrNameLst>
                                      </p:cBhvr>
                                      <p:tavLst>
                                        <p:tav tm="0">
                                          <p:val>
                                            <p:strVal val="#ppt_y-.03"/>
                                          </p:val>
                                        </p:tav>
                                        <p:tav tm="100000">
                                          <p:val>
                                            <p:strVal val="#ppt_y"/>
                                          </p:val>
                                        </p:tav>
                                      </p:tavLst>
                                    </p:anim>
                                  </p:childTnLst>
                                </p:cTn>
                              </p:par>
                            </p:childTnLst>
                          </p:cTn>
                        </p:par>
                        <p:par>
                          <p:cTn id="58" fill="hold" nodeType="afterGroup">
                            <p:stCondLst>
                              <p:cond delay="6000"/>
                            </p:stCondLst>
                            <p:childTnLst>
                              <p:par>
                                <p:cTn id="59" presetID="23" presetClass="entr" presetSubtype="16" fill="hold" grpId="0" nodeType="afterEffect">
                                  <p:stCondLst>
                                    <p:cond delay="0"/>
                                  </p:stCondLst>
                                  <p:childTnLst>
                                    <p:set>
                                      <p:cBhvr>
                                        <p:cTn id="60" dur="1" fill="hold">
                                          <p:stCondLst>
                                            <p:cond delay="0"/>
                                          </p:stCondLst>
                                        </p:cTn>
                                        <p:tgtEl>
                                          <p:spTgt spid="261173"/>
                                        </p:tgtEl>
                                        <p:attrNameLst>
                                          <p:attrName>style.visibility</p:attrName>
                                        </p:attrNameLst>
                                      </p:cBhvr>
                                      <p:to>
                                        <p:strVal val="visible"/>
                                      </p:to>
                                    </p:set>
                                    <p:anim calcmode="lin" valueType="num">
                                      <p:cBhvr>
                                        <p:cTn id="61" dur="500" fill="hold"/>
                                        <p:tgtEl>
                                          <p:spTgt spid="261173"/>
                                        </p:tgtEl>
                                        <p:attrNameLst>
                                          <p:attrName>ppt_w</p:attrName>
                                        </p:attrNameLst>
                                      </p:cBhvr>
                                      <p:tavLst>
                                        <p:tav tm="0">
                                          <p:val>
                                            <p:fltVal val="0"/>
                                          </p:val>
                                        </p:tav>
                                        <p:tav tm="100000">
                                          <p:val>
                                            <p:strVal val="#ppt_w"/>
                                          </p:val>
                                        </p:tav>
                                      </p:tavLst>
                                    </p:anim>
                                    <p:anim calcmode="lin" valueType="num">
                                      <p:cBhvr>
                                        <p:cTn id="62" dur="500" fill="hold"/>
                                        <p:tgtEl>
                                          <p:spTgt spid="261173"/>
                                        </p:tgtEl>
                                        <p:attrNameLst>
                                          <p:attrName>ppt_h</p:attrName>
                                        </p:attrNameLst>
                                      </p:cBhvr>
                                      <p:tavLst>
                                        <p:tav tm="0">
                                          <p:val>
                                            <p:fltVal val="0"/>
                                          </p:val>
                                        </p:tav>
                                        <p:tav tm="100000">
                                          <p:val>
                                            <p:strVal val="#ppt_h"/>
                                          </p:val>
                                        </p:tav>
                                      </p:tavLst>
                                    </p:anim>
                                  </p:childTnLst>
                                </p:cTn>
                              </p:par>
                            </p:childTnLst>
                          </p:cTn>
                        </p:par>
                        <p:par>
                          <p:cTn id="63" fill="hold" nodeType="afterGroup">
                            <p:stCondLst>
                              <p:cond delay="6500"/>
                            </p:stCondLst>
                            <p:childTnLst>
                              <p:par>
                                <p:cTn id="64" presetID="37" presetClass="entr" presetSubtype="0" fill="hold" grpId="0" nodeType="afterEffect">
                                  <p:stCondLst>
                                    <p:cond delay="0"/>
                                  </p:stCondLst>
                                  <p:childTnLst>
                                    <p:set>
                                      <p:cBhvr>
                                        <p:cTn id="65" dur="1" fill="hold">
                                          <p:stCondLst>
                                            <p:cond delay="0"/>
                                          </p:stCondLst>
                                        </p:cTn>
                                        <p:tgtEl>
                                          <p:spTgt spid="261174"/>
                                        </p:tgtEl>
                                        <p:attrNameLst>
                                          <p:attrName>style.visibility</p:attrName>
                                        </p:attrNameLst>
                                      </p:cBhvr>
                                      <p:to>
                                        <p:strVal val="visible"/>
                                      </p:to>
                                    </p:set>
                                    <p:animEffect transition="in" filter="fade">
                                      <p:cBhvr>
                                        <p:cTn id="66" dur="1000"/>
                                        <p:tgtEl>
                                          <p:spTgt spid="261174"/>
                                        </p:tgtEl>
                                      </p:cBhvr>
                                    </p:animEffect>
                                    <p:anim calcmode="lin" valueType="num">
                                      <p:cBhvr>
                                        <p:cTn id="67" dur="1000" fill="hold"/>
                                        <p:tgtEl>
                                          <p:spTgt spid="261174"/>
                                        </p:tgtEl>
                                        <p:attrNameLst>
                                          <p:attrName>ppt_x</p:attrName>
                                        </p:attrNameLst>
                                      </p:cBhvr>
                                      <p:tavLst>
                                        <p:tav tm="0">
                                          <p:val>
                                            <p:strVal val="#ppt_x"/>
                                          </p:val>
                                        </p:tav>
                                        <p:tav tm="100000">
                                          <p:val>
                                            <p:strVal val="#ppt_x"/>
                                          </p:val>
                                        </p:tav>
                                      </p:tavLst>
                                    </p:anim>
                                    <p:anim calcmode="lin" valueType="num">
                                      <p:cBhvr>
                                        <p:cTn id="68" dur="900" decel="100000" fill="hold"/>
                                        <p:tgtEl>
                                          <p:spTgt spid="261174"/>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261174"/>
                                        </p:tgtEl>
                                        <p:attrNameLst>
                                          <p:attrName>ppt_y</p:attrName>
                                        </p:attrNameLst>
                                      </p:cBhvr>
                                      <p:tavLst>
                                        <p:tav tm="0">
                                          <p:val>
                                            <p:strVal val="#ppt_y-.03"/>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17" presetClass="entr" presetSubtype="10" fill="hold" grpId="0" nodeType="clickEffect">
                                  <p:stCondLst>
                                    <p:cond delay="0"/>
                                  </p:stCondLst>
                                  <p:childTnLst>
                                    <p:set>
                                      <p:cBhvr>
                                        <p:cTn id="73" dur="1" fill="hold">
                                          <p:stCondLst>
                                            <p:cond delay="0"/>
                                          </p:stCondLst>
                                        </p:cTn>
                                        <p:tgtEl>
                                          <p:spTgt spid="261175"/>
                                        </p:tgtEl>
                                        <p:attrNameLst>
                                          <p:attrName>style.visibility</p:attrName>
                                        </p:attrNameLst>
                                      </p:cBhvr>
                                      <p:to>
                                        <p:strVal val="visible"/>
                                      </p:to>
                                    </p:set>
                                    <p:anim calcmode="lin" valueType="num">
                                      <p:cBhvr>
                                        <p:cTn id="74" dur="500" fill="hold"/>
                                        <p:tgtEl>
                                          <p:spTgt spid="261175"/>
                                        </p:tgtEl>
                                        <p:attrNameLst>
                                          <p:attrName>ppt_w</p:attrName>
                                        </p:attrNameLst>
                                      </p:cBhvr>
                                      <p:tavLst>
                                        <p:tav tm="0">
                                          <p:val>
                                            <p:fltVal val="0"/>
                                          </p:val>
                                        </p:tav>
                                        <p:tav tm="100000">
                                          <p:val>
                                            <p:strVal val="#ppt_w"/>
                                          </p:val>
                                        </p:tav>
                                      </p:tavLst>
                                    </p:anim>
                                    <p:anim calcmode="lin" valueType="num">
                                      <p:cBhvr>
                                        <p:cTn id="75" dur="500" fill="hold"/>
                                        <p:tgtEl>
                                          <p:spTgt spid="261175"/>
                                        </p:tgtEl>
                                        <p:attrNameLst>
                                          <p:attrName>ppt_h</p:attrName>
                                        </p:attrNameLst>
                                      </p:cBhvr>
                                      <p:tavLst>
                                        <p:tav tm="0">
                                          <p:val>
                                            <p:strVal val="#ppt_h"/>
                                          </p:val>
                                        </p:tav>
                                        <p:tav tm="100000">
                                          <p:val>
                                            <p:strVal val="#ppt_h"/>
                                          </p:val>
                                        </p:tav>
                                      </p:tavLst>
                                    </p:anim>
                                  </p:childTnLst>
                                </p:cTn>
                              </p:par>
                            </p:childTnLst>
                          </p:cTn>
                        </p:par>
                        <p:par>
                          <p:cTn id="76" fill="hold" nodeType="afterGroup">
                            <p:stCondLst>
                              <p:cond delay="500"/>
                            </p:stCondLst>
                            <p:childTnLst>
                              <p:par>
                                <p:cTn id="77" presetID="23" presetClass="entr" presetSubtype="16" fill="hold" grpId="0" nodeType="afterEffect">
                                  <p:stCondLst>
                                    <p:cond delay="0"/>
                                  </p:stCondLst>
                                  <p:childTnLst>
                                    <p:set>
                                      <p:cBhvr>
                                        <p:cTn id="78" dur="1" fill="hold">
                                          <p:stCondLst>
                                            <p:cond delay="0"/>
                                          </p:stCondLst>
                                        </p:cTn>
                                        <p:tgtEl>
                                          <p:spTgt spid="261176"/>
                                        </p:tgtEl>
                                        <p:attrNameLst>
                                          <p:attrName>style.visibility</p:attrName>
                                        </p:attrNameLst>
                                      </p:cBhvr>
                                      <p:to>
                                        <p:strVal val="visible"/>
                                      </p:to>
                                    </p:set>
                                    <p:anim calcmode="lin" valueType="num">
                                      <p:cBhvr>
                                        <p:cTn id="79" dur="500" fill="hold"/>
                                        <p:tgtEl>
                                          <p:spTgt spid="261176"/>
                                        </p:tgtEl>
                                        <p:attrNameLst>
                                          <p:attrName>ppt_w</p:attrName>
                                        </p:attrNameLst>
                                      </p:cBhvr>
                                      <p:tavLst>
                                        <p:tav tm="0">
                                          <p:val>
                                            <p:fltVal val="0"/>
                                          </p:val>
                                        </p:tav>
                                        <p:tav tm="100000">
                                          <p:val>
                                            <p:strVal val="#ppt_w"/>
                                          </p:val>
                                        </p:tav>
                                      </p:tavLst>
                                    </p:anim>
                                    <p:anim calcmode="lin" valueType="num">
                                      <p:cBhvr>
                                        <p:cTn id="80" dur="500" fill="hold"/>
                                        <p:tgtEl>
                                          <p:spTgt spid="261176"/>
                                        </p:tgtEl>
                                        <p:attrNameLst>
                                          <p:attrName>ppt_h</p:attrName>
                                        </p:attrNameLst>
                                      </p:cBhvr>
                                      <p:tavLst>
                                        <p:tav tm="0">
                                          <p:val>
                                            <p:fltVal val="0"/>
                                          </p:val>
                                        </p:tav>
                                        <p:tav tm="100000">
                                          <p:val>
                                            <p:strVal val="#ppt_h"/>
                                          </p:val>
                                        </p:tav>
                                      </p:tavLst>
                                    </p:anim>
                                  </p:childTnLst>
                                </p:cTn>
                              </p:par>
                            </p:childTnLst>
                          </p:cTn>
                        </p:par>
                        <p:par>
                          <p:cTn id="81" fill="hold" nodeType="afterGroup">
                            <p:stCondLst>
                              <p:cond delay="1000"/>
                            </p:stCondLst>
                            <p:childTnLst>
                              <p:par>
                                <p:cTn id="82" presetID="37" presetClass="entr" presetSubtype="0" fill="hold" grpId="0" nodeType="afterEffect">
                                  <p:stCondLst>
                                    <p:cond delay="0"/>
                                  </p:stCondLst>
                                  <p:childTnLst>
                                    <p:set>
                                      <p:cBhvr>
                                        <p:cTn id="83" dur="1" fill="hold">
                                          <p:stCondLst>
                                            <p:cond delay="0"/>
                                          </p:stCondLst>
                                        </p:cTn>
                                        <p:tgtEl>
                                          <p:spTgt spid="261177"/>
                                        </p:tgtEl>
                                        <p:attrNameLst>
                                          <p:attrName>style.visibility</p:attrName>
                                        </p:attrNameLst>
                                      </p:cBhvr>
                                      <p:to>
                                        <p:strVal val="visible"/>
                                      </p:to>
                                    </p:set>
                                    <p:animEffect transition="in" filter="fade">
                                      <p:cBhvr>
                                        <p:cTn id="84" dur="1000"/>
                                        <p:tgtEl>
                                          <p:spTgt spid="261177"/>
                                        </p:tgtEl>
                                      </p:cBhvr>
                                    </p:animEffect>
                                    <p:anim calcmode="lin" valueType="num">
                                      <p:cBhvr>
                                        <p:cTn id="85" dur="1000" fill="hold"/>
                                        <p:tgtEl>
                                          <p:spTgt spid="261177"/>
                                        </p:tgtEl>
                                        <p:attrNameLst>
                                          <p:attrName>ppt_x</p:attrName>
                                        </p:attrNameLst>
                                      </p:cBhvr>
                                      <p:tavLst>
                                        <p:tav tm="0">
                                          <p:val>
                                            <p:strVal val="#ppt_x"/>
                                          </p:val>
                                        </p:tav>
                                        <p:tav tm="100000">
                                          <p:val>
                                            <p:strVal val="#ppt_x"/>
                                          </p:val>
                                        </p:tav>
                                      </p:tavLst>
                                    </p:anim>
                                    <p:anim calcmode="lin" valueType="num">
                                      <p:cBhvr>
                                        <p:cTn id="86" dur="900" decel="100000" fill="hold"/>
                                        <p:tgtEl>
                                          <p:spTgt spid="261177"/>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261177"/>
                                        </p:tgtEl>
                                        <p:attrNameLst>
                                          <p:attrName>ppt_y</p:attrName>
                                        </p:attrNameLst>
                                      </p:cBhvr>
                                      <p:tavLst>
                                        <p:tav tm="0">
                                          <p:val>
                                            <p:strVal val="#ppt_y-.03"/>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17" presetClass="entr" presetSubtype="10" fill="hold" grpId="0" nodeType="clickEffect">
                                  <p:stCondLst>
                                    <p:cond delay="0"/>
                                  </p:stCondLst>
                                  <p:childTnLst>
                                    <p:set>
                                      <p:cBhvr>
                                        <p:cTn id="91" dur="1" fill="hold">
                                          <p:stCondLst>
                                            <p:cond delay="0"/>
                                          </p:stCondLst>
                                        </p:cTn>
                                        <p:tgtEl>
                                          <p:spTgt spid="261182"/>
                                        </p:tgtEl>
                                        <p:attrNameLst>
                                          <p:attrName>style.visibility</p:attrName>
                                        </p:attrNameLst>
                                      </p:cBhvr>
                                      <p:to>
                                        <p:strVal val="visible"/>
                                      </p:to>
                                    </p:set>
                                    <p:anim calcmode="lin" valueType="num">
                                      <p:cBhvr>
                                        <p:cTn id="92" dur="500" fill="hold"/>
                                        <p:tgtEl>
                                          <p:spTgt spid="261182"/>
                                        </p:tgtEl>
                                        <p:attrNameLst>
                                          <p:attrName>ppt_w</p:attrName>
                                        </p:attrNameLst>
                                      </p:cBhvr>
                                      <p:tavLst>
                                        <p:tav tm="0">
                                          <p:val>
                                            <p:fltVal val="0"/>
                                          </p:val>
                                        </p:tav>
                                        <p:tav tm="100000">
                                          <p:val>
                                            <p:strVal val="#ppt_w"/>
                                          </p:val>
                                        </p:tav>
                                      </p:tavLst>
                                    </p:anim>
                                    <p:anim calcmode="lin" valueType="num">
                                      <p:cBhvr>
                                        <p:cTn id="93" dur="500" fill="hold"/>
                                        <p:tgtEl>
                                          <p:spTgt spid="261182"/>
                                        </p:tgtEl>
                                        <p:attrNameLst>
                                          <p:attrName>ppt_h</p:attrName>
                                        </p:attrNameLst>
                                      </p:cBhvr>
                                      <p:tavLst>
                                        <p:tav tm="0">
                                          <p:val>
                                            <p:strVal val="#ppt_h"/>
                                          </p:val>
                                        </p:tav>
                                        <p:tav tm="100000">
                                          <p:val>
                                            <p:strVal val="#ppt_h"/>
                                          </p:val>
                                        </p:tav>
                                      </p:tavLst>
                                    </p:anim>
                                  </p:childTnLst>
                                </p:cTn>
                              </p:par>
                            </p:childTnLst>
                          </p:cTn>
                        </p:par>
                      </p:childTnLst>
                    </p:cTn>
                  </p:par>
                  <p:par>
                    <p:cTn id="94" fill="hold" nodeType="clickPar">
                      <p:stCondLst>
                        <p:cond delay="indefinite"/>
                      </p:stCondLst>
                      <p:childTnLst>
                        <p:par>
                          <p:cTn id="95" fill="hold" nodeType="withGroup">
                            <p:stCondLst>
                              <p:cond delay="0"/>
                            </p:stCondLst>
                            <p:childTnLst>
                              <p:par>
                                <p:cTn id="96" presetID="23" presetClass="entr" presetSubtype="16" fill="hold" grpId="0" nodeType="clickEffect">
                                  <p:stCondLst>
                                    <p:cond delay="0"/>
                                  </p:stCondLst>
                                  <p:childTnLst>
                                    <p:set>
                                      <p:cBhvr>
                                        <p:cTn id="97" dur="1" fill="hold">
                                          <p:stCondLst>
                                            <p:cond delay="0"/>
                                          </p:stCondLst>
                                        </p:cTn>
                                        <p:tgtEl>
                                          <p:spTgt spid="261180"/>
                                        </p:tgtEl>
                                        <p:attrNameLst>
                                          <p:attrName>style.visibility</p:attrName>
                                        </p:attrNameLst>
                                      </p:cBhvr>
                                      <p:to>
                                        <p:strVal val="visible"/>
                                      </p:to>
                                    </p:set>
                                    <p:anim calcmode="lin" valueType="num">
                                      <p:cBhvr>
                                        <p:cTn id="98" dur="500" fill="hold"/>
                                        <p:tgtEl>
                                          <p:spTgt spid="261180"/>
                                        </p:tgtEl>
                                        <p:attrNameLst>
                                          <p:attrName>ppt_w</p:attrName>
                                        </p:attrNameLst>
                                      </p:cBhvr>
                                      <p:tavLst>
                                        <p:tav tm="0">
                                          <p:val>
                                            <p:fltVal val="0"/>
                                          </p:val>
                                        </p:tav>
                                        <p:tav tm="100000">
                                          <p:val>
                                            <p:strVal val="#ppt_w"/>
                                          </p:val>
                                        </p:tav>
                                      </p:tavLst>
                                    </p:anim>
                                    <p:anim calcmode="lin" valueType="num">
                                      <p:cBhvr>
                                        <p:cTn id="99" dur="500" fill="hold"/>
                                        <p:tgtEl>
                                          <p:spTgt spid="261180"/>
                                        </p:tgtEl>
                                        <p:attrNameLst>
                                          <p:attrName>ppt_h</p:attrName>
                                        </p:attrNameLst>
                                      </p:cBhvr>
                                      <p:tavLst>
                                        <p:tav tm="0">
                                          <p:val>
                                            <p:fltVal val="0"/>
                                          </p:val>
                                        </p:tav>
                                        <p:tav tm="100000">
                                          <p:val>
                                            <p:strVal val="#ppt_h"/>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0" presetClass="path" presetSubtype="0" accel="50000" decel="50000" fill="hold" grpId="1" nodeType="clickEffect">
                                  <p:stCondLst>
                                    <p:cond delay="0"/>
                                  </p:stCondLst>
                                  <p:childTnLst>
                                    <p:animMotion origin="layout" path="M -6.11111E-6 2.54335E-6 L -0.07084 -0.05248 " pathEditMode="relative" ptsTypes="AA">
                                      <p:cBhvr>
                                        <p:cTn id="103" dur="2000" fill="hold"/>
                                        <p:tgtEl>
                                          <p:spTgt spid="261180"/>
                                        </p:tgtEl>
                                        <p:attrNameLst>
                                          <p:attrName>ppt_x</p:attrName>
                                          <p:attrName>ppt_y</p:attrName>
                                        </p:attrNameLst>
                                      </p:cBhvr>
                                    </p:animMotion>
                                  </p:childTnLst>
                                </p:cTn>
                              </p:par>
                            </p:childTnLst>
                          </p:cTn>
                        </p:par>
                        <p:par>
                          <p:cTn id="104" fill="hold" nodeType="afterGroup">
                            <p:stCondLst>
                              <p:cond delay="2000"/>
                            </p:stCondLst>
                            <p:childTnLst>
                              <p:par>
                                <p:cTn id="105" presetID="3" presetClass="entr" presetSubtype="10" fill="hold" grpId="0" nodeType="afterEffect">
                                  <p:stCondLst>
                                    <p:cond delay="0"/>
                                  </p:stCondLst>
                                  <p:childTnLst>
                                    <p:set>
                                      <p:cBhvr>
                                        <p:cTn id="106" dur="1" fill="hold">
                                          <p:stCondLst>
                                            <p:cond delay="0"/>
                                          </p:stCondLst>
                                        </p:cTn>
                                        <p:tgtEl>
                                          <p:spTgt spid="261184"/>
                                        </p:tgtEl>
                                        <p:attrNameLst>
                                          <p:attrName>style.visibility</p:attrName>
                                        </p:attrNameLst>
                                      </p:cBhvr>
                                      <p:to>
                                        <p:strVal val="visible"/>
                                      </p:to>
                                    </p:set>
                                    <p:animEffect transition="in" filter="blinds(horizontal)">
                                      <p:cBhvr>
                                        <p:cTn id="107" dur="500"/>
                                        <p:tgtEl>
                                          <p:spTgt spid="261184"/>
                                        </p:tgtEl>
                                      </p:cBhvr>
                                    </p:animEffect>
                                  </p:childTnLst>
                                </p:cTn>
                              </p:par>
                            </p:childTnLst>
                          </p:cTn>
                        </p:par>
                        <p:par>
                          <p:cTn id="108" fill="hold" nodeType="afterGroup">
                            <p:stCondLst>
                              <p:cond delay="2500"/>
                            </p:stCondLst>
                            <p:childTnLst>
                              <p:par>
                                <p:cTn id="109" presetID="23" presetClass="entr" presetSubtype="16" fill="hold" grpId="0" nodeType="afterEffect">
                                  <p:stCondLst>
                                    <p:cond delay="0"/>
                                  </p:stCondLst>
                                  <p:childTnLst>
                                    <p:set>
                                      <p:cBhvr>
                                        <p:cTn id="110" dur="1" fill="hold">
                                          <p:stCondLst>
                                            <p:cond delay="0"/>
                                          </p:stCondLst>
                                        </p:cTn>
                                        <p:tgtEl>
                                          <p:spTgt spid="261183"/>
                                        </p:tgtEl>
                                        <p:attrNameLst>
                                          <p:attrName>style.visibility</p:attrName>
                                        </p:attrNameLst>
                                      </p:cBhvr>
                                      <p:to>
                                        <p:strVal val="visible"/>
                                      </p:to>
                                    </p:set>
                                    <p:anim calcmode="lin" valueType="num">
                                      <p:cBhvr>
                                        <p:cTn id="111" dur="500" fill="hold"/>
                                        <p:tgtEl>
                                          <p:spTgt spid="261183"/>
                                        </p:tgtEl>
                                        <p:attrNameLst>
                                          <p:attrName>ppt_w</p:attrName>
                                        </p:attrNameLst>
                                      </p:cBhvr>
                                      <p:tavLst>
                                        <p:tav tm="0">
                                          <p:val>
                                            <p:fltVal val="0"/>
                                          </p:val>
                                        </p:tav>
                                        <p:tav tm="100000">
                                          <p:val>
                                            <p:strVal val="#ppt_w"/>
                                          </p:val>
                                        </p:tav>
                                      </p:tavLst>
                                    </p:anim>
                                    <p:anim calcmode="lin" valueType="num">
                                      <p:cBhvr>
                                        <p:cTn id="112" dur="500" fill="hold"/>
                                        <p:tgtEl>
                                          <p:spTgt spid="261183"/>
                                        </p:tgtEl>
                                        <p:attrNameLst>
                                          <p:attrName>ppt_h</p:attrName>
                                        </p:attrNameLst>
                                      </p:cBhvr>
                                      <p:tavLst>
                                        <p:tav tm="0">
                                          <p:val>
                                            <p:fltVal val="0"/>
                                          </p:val>
                                        </p:tav>
                                        <p:tav tm="100000">
                                          <p:val>
                                            <p:strVal val="#ppt_h"/>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7" presetClass="entr" presetSubtype="10" fill="hold" grpId="0" nodeType="clickEffect">
                                  <p:stCondLst>
                                    <p:cond delay="0"/>
                                  </p:stCondLst>
                                  <p:childTnLst>
                                    <p:set>
                                      <p:cBhvr>
                                        <p:cTn id="116" dur="1" fill="hold">
                                          <p:stCondLst>
                                            <p:cond delay="0"/>
                                          </p:stCondLst>
                                        </p:cTn>
                                        <p:tgtEl>
                                          <p:spTgt spid="261179"/>
                                        </p:tgtEl>
                                        <p:attrNameLst>
                                          <p:attrName>style.visibility</p:attrName>
                                        </p:attrNameLst>
                                      </p:cBhvr>
                                      <p:to>
                                        <p:strVal val="visible"/>
                                      </p:to>
                                    </p:set>
                                    <p:anim calcmode="lin" valueType="num">
                                      <p:cBhvr>
                                        <p:cTn id="117" dur="500" fill="hold"/>
                                        <p:tgtEl>
                                          <p:spTgt spid="261179"/>
                                        </p:tgtEl>
                                        <p:attrNameLst>
                                          <p:attrName>ppt_w</p:attrName>
                                        </p:attrNameLst>
                                      </p:cBhvr>
                                      <p:tavLst>
                                        <p:tav tm="0">
                                          <p:val>
                                            <p:fltVal val="0"/>
                                          </p:val>
                                        </p:tav>
                                        <p:tav tm="100000">
                                          <p:val>
                                            <p:strVal val="#ppt_w"/>
                                          </p:val>
                                        </p:tav>
                                      </p:tavLst>
                                    </p:anim>
                                    <p:anim calcmode="lin" valueType="num">
                                      <p:cBhvr>
                                        <p:cTn id="118" dur="500" fill="hold"/>
                                        <p:tgtEl>
                                          <p:spTgt spid="261179"/>
                                        </p:tgtEl>
                                        <p:attrNameLst>
                                          <p:attrName>ppt_h</p:attrName>
                                        </p:attrNameLst>
                                      </p:cBhvr>
                                      <p:tavLst>
                                        <p:tav tm="0">
                                          <p:val>
                                            <p:strVal val="#ppt_h"/>
                                          </p:val>
                                        </p:tav>
                                        <p:tav tm="100000">
                                          <p:val>
                                            <p:strVal val="#ppt_h"/>
                                          </p:val>
                                        </p:tav>
                                      </p:tavLst>
                                    </p:anim>
                                  </p:childTnLst>
                                </p:cTn>
                              </p:par>
                            </p:childTnLst>
                          </p:cTn>
                        </p:par>
                        <p:par>
                          <p:cTn id="119" fill="hold" nodeType="afterGroup">
                            <p:stCondLst>
                              <p:cond delay="500"/>
                            </p:stCondLst>
                            <p:childTnLst>
                              <p:par>
                                <p:cTn id="120" presetID="23" presetClass="entr" presetSubtype="16" fill="hold" grpId="0" nodeType="afterEffect">
                                  <p:stCondLst>
                                    <p:cond delay="0"/>
                                  </p:stCondLst>
                                  <p:childTnLst>
                                    <p:set>
                                      <p:cBhvr>
                                        <p:cTn id="121" dur="1" fill="hold">
                                          <p:stCondLst>
                                            <p:cond delay="0"/>
                                          </p:stCondLst>
                                        </p:cTn>
                                        <p:tgtEl>
                                          <p:spTgt spid="261186"/>
                                        </p:tgtEl>
                                        <p:attrNameLst>
                                          <p:attrName>style.visibility</p:attrName>
                                        </p:attrNameLst>
                                      </p:cBhvr>
                                      <p:to>
                                        <p:strVal val="visible"/>
                                      </p:to>
                                    </p:set>
                                    <p:anim calcmode="lin" valueType="num">
                                      <p:cBhvr>
                                        <p:cTn id="122" dur="500" fill="hold"/>
                                        <p:tgtEl>
                                          <p:spTgt spid="261186"/>
                                        </p:tgtEl>
                                        <p:attrNameLst>
                                          <p:attrName>ppt_w</p:attrName>
                                        </p:attrNameLst>
                                      </p:cBhvr>
                                      <p:tavLst>
                                        <p:tav tm="0">
                                          <p:val>
                                            <p:fltVal val="0"/>
                                          </p:val>
                                        </p:tav>
                                        <p:tav tm="100000">
                                          <p:val>
                                            <p:strVal val="#ppt_w"/>
                                          </p:val>
                                        </p:tav>
                                      </p:tavLst>
                                    </p:anim>
                                    <p:anim calcmode="lin" valueType="num">
                                      <p:cBhvr>
                                        <p:cTn id="123" dur="500" fill="hold"/>
                                        <p:tgtEl>
                                          <p:spTgt spid="261186"/>
                                        </p:tgtEl>
                                        <p:attrNameLst>
                                          <p:attrName>ppt_h</p:attrName>
                                        </p:attrNameLst>
                                      </p:cBhvr>
                                      <p:tavLst>
                                        <p:tav tm="0">
                                          <p:val>
                                            <p:fltVal val="0"/>
                                          </p:val>
                                        </p:tav>
                                        <p:tav tm="100000">
                                          <p:val>
                                            <p:strVal val="#ppt_h"/>
                                          </p:val>
                                        </p:tav>
                                      </p:tavLst>
                                    </p:anim>
                                  </p:childTnLst>
                                </p:cTn>
                              </p:par>
                            </p:childTnLst>
                          </p:cTn>
                        </p:par>
                        <p:par>
                          <p:cTn id="124" fill="hold" nodeType="afterGroup">
                            <p:stCondLst>
                              <p:cond delay="1000"/>
                            </p:stCondLst>
                            <p:childTnLst>
                              <p:par>
                                <p:cTn id="125" presetID="17" presetClass="entr" presetSubtype="10" fill="hold" grpId="0" nodeType="afterEffect">
                                  <p:stCondLst>
                                    <p:cond delay="0"/>
                                  </p:stCondLst>
                                  <p:childTnLst>
                                    <p:set>
                                      <p:cBhvr>
                                        <p:cTn id="126" dur="1" fill="hold">
                                          <p:stCondLst>
                                            <p:cond delay="0"/>
                                          </p:stCondLst>
                                        </p:cTn>
                                        <p:tgtEl>
                                          <p:spTgt spid="261185"/>
                                        </p:tgtEl>
                                        <p:attrNameLst>
                                          <p:attrName>style.visibility</p:attrName>
                                        </p:attrNameLst>
                                      </p:cBhvr>
                                      <p:to>
                                        <p:strVal val="visible"/>
                                      </p:to>
                                    </p:set>
                                    <p:anim calcmode="lin" valueType="num">
                                      <p:cBhvr>
                                        <p:cTn id="127" dur="500" fill="hold"/>
                                        <p:tgtEl>
                                          <p:spTgt spid="261185"/>
                                        </p:tgtEl>
                                        <p:attrNameLst>
                                          <p:attrName>ppt_w</p:attrName>
                                        </p:attrNameLst>
                                      </p:cBhvr>
                                      <p:tavLst>
                                        <p:tav tm="0">
                                          <p:val>
                                            <p:fltVal val="0"/>
                                          </p:val>
                                        </p:tav>
                                        <p:tav tm="100000">
                                          <p:val>
                                            <p:strVal val="#ppt_w"/>
                                          </p:val>
                                        </p:tav>
                                      </p:tavLst>
                                    </p:anim>
                                    <p:anim calcmode="lin" valueType="num">
                                      <p:cBhvr>
                                        <p:cTn id="128" dur="500" fill="hold"/>
                                        <p:tgtEl>
                                          <p:spTgt spid="261185"/>
                                        </p:tgtEl>
                                        <p:attrNameLst>
                                          <p:attrName>ppt_h</p:attrName>
                                        </p:attrNameLst>
                                      </p:cBhvr>
                                      <p:tavLst>
                                        <p:tav tm="0">
                                          <p:val>
                                            <p:strVal val="#ppt_h"/>
                                          </p:val>
                                        </p:tav>
                                        <p:tav tm="100000">
                                          <p:val>
                                            <p:strVal val="#ppt_h"/>
                                          </p:val>
                                        </p:tav>
                                      </p:tavLst>
                                    </p:anim>
                                  </p:childTnLst>
                                </p:cTn>
                              </p:par>
                            </p:childTnLst>
                          </p:cTn>
                        </p:par>
                        <p:par>
                          <p:cTn id="129" fill="hold" nodeType="afterGroup">
                            <p:stCondLst>
                              <p:cond delay="1500"/>
                            </p:stCondLst>
                            <p:childTnLst>
                              <p:par>
                                <p:cTn id="130" presetID="37" presetClass="entr" presetSubtype="0" fill="hold" grpId="0" nodeType="afterEffect">
                                  <p:stCondLst>
                                    <p:cond delay="0"/>
                                  </p:stCondLst>
                                  <p:childTnLst>
                                    <p:set>
                                      <p:cBhvr>
                                        <p:cTn id="131" dur="1" fill="hold">
                                          <p:stCondLst>
                                            <p:cond delay="0"/>
                                          </p:stCondLst>
                                        </p:cTn>
                                        <p:tgtEl>
                                          <p:spTgt spid="261187"/>
                                        </p:tgtEl>
                                        <p:attrNameLst>
                                          <p:attrName>style.visibility</p:attrName>
                                        </p:attrNameLst>
                                      </p:cBhvr>
                                      <p:to>
                                        <p:strVal val="visible"/>
                                      </p:to>
                                    </p:set>
                                    <p:animEffect transition="in" filter="fade">
                                      <p:cBhvr>
                                        <p:cTn id="132" dur="1000"/>
                                        <p:tgtEl>
                                          <p:spTgt spid="261187"/>
                                        </p:tgtEl>
                                      </p:cBhvr>
                                    </p:animEffect>
                                    <p:anim calcmode="lin" valueType="num">
                                      <p:cBhvr>
                                        <p:cTn id="133" dur="1000" fill="hold"/>
                                        <p:tgtEl>
                                          <p:spTgt spid="261187"/>
                                        </p:tgtEl>
                                        <p:attrNameLst>
                                          <p:attrName>ppt_x</p:attrName>
                                        </p:attrNameLst>
                                      </p:cBhvr>
                                      <p:tavLst>
                                        <p:tav tm="0">
                                          <p:val>
                                            <p:strVal val="#ppt_x"/>
                                          </p:val>
                                        </p:tav>
                                        <p:tav tm="100000">
                                          <p:val>
                                            <p:strVal val="#ppt_x"/>
                                          </p:val>
                                        </p:tav>
                                      </p:tavLst>
                                    </p:anim>
                                    <p:anim calcmode="lin" valueType="num">
                                      <p:cBhvr>
                                        <p:cTn id="134" dur="900" decel="100000" fill="hold"/>
                                        <p:tgtEl>
                                          <p:spTgt spid="261187"/>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26118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66" grpId="0" animBg="1"/>
      <p:bldP spid="261167" grpId="0" animBg="1"/>
      <p:bldP spid="261167" grpId="1" animBg="1"/>
      <p:bldP spid="261168" grpId="0" animBg="1"/>
      <p:bldP spid="261168" grpId="1" animBg="1"/>
      <p:bldP spid="261169" grpId="0" animBg="1"/>
      <p:bldP spid="261170" grpId="0" animBg="1"/>
      <p:bldP spid="261171" grpId="0"/>
      <p:bldP spid="261172" grpId="0" animBg="1"/>
      <p:bldP spid="261173" grpId="0"/>
      <p:bldP spid="261174" grpId="0" animBg="1"/>
      <p:bldP spid="261175" grpId="0" animBg="1"/>
      <p:bldP spid="261176" grpId="0"/>
      <p:bldP spid="261177" grpId="0" animBg="1"/>
      <p:bldP spid="261178" grpId="0"/>
      <p:bldP spid="261179" grpId="0" animBg="1"/>
      <p:bldP spid="261180" grpId="0" animBg="1"/>
      <p:bldP spid="261180" grpId="1" animBg="1"/>
      <p:bldP spid="261181" grpId="0"/>
      <p:bldP spid="261182" grpId="0" animBg="1"/>
      <p:bldP spid="261183" grpId="0"/>
      <p:bldP spid="261184" grpId="0"/>
      <p:bldP spid="261185" grpId="0" animBg="1"/>
      <p:bldP spid="261186" grpId="0"/>
      <p:bldP spid="26118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19432"/>
            <a:ext cx="8280920" cy="4286401"/>
          </a:xfrm>
          <a:prstGeom prst="rect">
            <a:avLst/>
          </a:prstGeom>
        </p:spPr>
        <p:txBody>
          <a:bodyPr>
            <a:noAutofit/>
          </a:bodyPr>
          <a:lstStyle/>
          <a:p>
            <a:pPr marL="457200" indent="-457200">
              <a:spcBef>
                <a:spcPts val="0"/>
              </a:spcBef>
              <a:spcAft>
                <a:spcPts val="1200"/>
              </a:spcAft>
              <a:buFont typeface="+mj-lt"/>
              <a:buAutoNum type="arabicPeriod"/>
            </a:pPr>
            <a:r>
              <a:rPr lang="cs-CZ" sz="2400" dirty="0" smtClean="0">
                <a:solidFill>
                  <a:srgbClr val="000000"/>
                </a:solidFill>
              </a:rPr>
              <a:t>Východiska modelu IS-LM</a:t>
            </a:r>
            <a:endParaRPr lang="cs-CZ" sz="2400" dirty="0">
              <a:solidFill>
                <a:srgbClr val="000000"/>
              </a:solidFill>
            </a:endParaRPr>
          </a:p>
          <a:p>
            <a:pPr marL="457200" lvl="0" indent="-457200">
              <a:spcBef>
                <a:spcPts val="0"/>
              </a:spcBef>
              <a:spcAft>
                <a:spcPts val="1200"/>
              </a:spcAft>
              <a:buFont typeface="+mj-lt"/>
              <a:buAutoNum type="arabicPeriod"/>
            </a:pPr>
            <a:r>
              <a:rPr lang="cs-CZ" sz="2400" dirty="0" smtClean="0">
                <a:solidFill>
                  <a:srgbClr val="000000"/>
                </a:solidFill>
              </a:rPr>
              <a:t>Nominální versus reálné úrokové sazby</a:t>
            </a:r>
          </a:p>
          <a:p>
            <a:pPr marL="457200" lvl="0" indent="-457200">
              <a:spcBef>
                <a:spcPts val="0"/>
              </a:spcBef>
              <a:spcAft>
                <a:spcPts val="1200"/>
              </a:spcAft>
              <a:buFont typeface="+mj-lt"/>
              <a:buAutoNum type="arabicPeriod"/>
            </a:pPr>
            <a:r>
              <a:rPr lang="cs-CZ" sz="2400" dirty="0" smtClean="0">
                <a:solidFill>
                  <a:srgbClr val="000000"/>
                </a:solidFill>
              </a:rPr>
              <a:t>Krátkodobé versus dlouhodobé úrokové sazby</a:t>
            </a:r>
          </a:p>
          <a:p>
            <a:pPr marL="457200" lvl="0" indent="-457200">
              <a:spcBef>
                <a:spcPts val="0"/>
              </a:spcBef>
              <a:spcAft>
                <a:spcPts val="1200"/>
              </a:spcAft>
              <a:buFont typeface="+mj-lt"/>
              <a:buAutoNum type="arabicPeriod"/>
            </a:pPr>
            <a:r>
              <a:rPr lang="cs-CZ" sz="2400" dirty="0" smtClean="0">
                <a:solidFill>
                  <a:srgbClr val="000000"/>
                </a:solidFill>
              </a:rPr>
              <a:t>Riziko a likvidita</a:t>
            </a:r>
          </a:p>
          <a:p>
            <a:pPr marL="457200" lvl="0" indent="-457200">
              <a:spcBef>
                <a:spcPts val="0"/>
              </a:spcBef>
              <a:spcAft>
                <a:spcPts val="1200"/>
              </a:spcAft>
              <a:buFont typeface="+mj-lt"/>
              <a:buAutoNum type="arabicPeriod"/>
            </a:pPr>
            <a:r>
              <a:rPr lang="cs-CZ" sz="2400" dirty="0" smtClean="0">
                <a:solidFill>
                  <a:srgbClr val="000000"/>
                </a:solidFill>
              </a:rPr>
              <a:t>Křivka LM</a:t>
            </a:r>
          </a:p>
          <a:p>
            <a:pPr marL="457200" lvl="0" indent="-457200">
              <a:spcBef>
                <a:spcPts val="0"/>
              </a:spcBef>
              <a:spcAft>
                <a:spcPts val="1200"/>
              </a:spcAft>
              <a:buFont typeface="+mj-lt"/>
              <a:buAutoNum type="arabicPeriod"/>
            </a:pPr>
            <a:r>
              <a:rPr lang="cs-CZ" sz="2400" dirty="0" smtClean="0">
                <a:solidFill>
                  <a:srgbClr val="000000"/>
                </a:solidFill>
              </a:rPr>
              <a:t>Křivka IS</a:t>
            </a:r>
          </a:p>
          <a:p>
            <a:pPr marL="457200" lvl="0" indent="-457200">
              <a:spcBef>
                <a:spcPts val="0"/>
              </a:spcBef>
              <a:spcAft>
                <a:spcPts val="1200"/>
              </a:spcAft>
              <a:buFont typeface="+mj-lt"/>
              <a:buAutoNum type="arabicPeriod"/>
            </a:pPr>
            <a:r>
              <a:rPr lang="cs-CZ" sz="2400" dirty="0" smtClean="0">
                <a:solidFill>
                  <a:srgbClr val="000000"/>
                </a:solidFill>
              </a:rPr>
              <a:t>Křivka ELM</a:t>
            </a:r>
          </a:p>
          <a:p>
            <a:pPr marL="457200" lvl="0" indent="-457200">
              <a:spcBef>
                <a:spcPts val="0"/>
              </a:spcBef>
              <a:spcAft>
                <a:spcPts val="1200"/>
              </a:spcAft>
              <a:buFont typeface="+mj-lt"/>
              <a:buAutoNum type="arabicPeriod"/>
            </a:pPr>
            <a:r>
              <a:rPr lang="cs-CZ" sz="2400" dirty="0" smtClean="0">
                <a:solidFill>
                  <a:srgbClr val="000000"/>
                </a:solidFill>
              </a:rPr>
              <a:t>Fiskální a monetární politika v modelu IS-ELM</a:t>
            </a:r>
          </a:p>
          <a:p>
            <a:pPr marL="457200" lvl="0" indent="-457200">
              <a:spcBef>
                <a:spcPts val="0"/>
              </a:spcBef>
              <a:spcAft>
                <a:spcPts val="1200"/>
              </a:spcAft>
              <a:buFont typeface="+mj-lt"/>
              <a:buAutoNum type="arabicPeriod"/>
            </a:pPr>
            <a:endParaRPr lang="cs-CZ" sz="2400" dirty="0" smtClean="0">
              <a:solidFill>
                <a:srgbClr val="000000"/>
              </a:solidFill>
            </a:endParaRPr>
          </a:p>
        </p:txBody>
      </p:sp>
      <p:sp>
        <p:nvSpPr>
          <p:cNvPr id="6" name="Nadpis 5"/>
          <p:cNvSpPr>
            <a:spLocks noGrp="1"/>
          </p:cNvSpPr>
          <p:nvPr>
            <p:ph type="title"/>
          </p:nvPr>
        </p:nvSpPr>
        <p:spPr>
          <a:xfrm>
            <a:off x="179512" y="195486"/>
            <a:ext cx="3888432" cy="507703"/>
          </a:xfrm>
        </p:spPr>
        <p:txBody>
          <a:bodyPr/>
          <a:lstStyle/>
          <a:p>
            <a:r>
              <a:rPr lang="cs-CZ" sz="2800" b="1" dirty="0" smtClean="0"/>
              <a:t>Obsah prezentace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87865" y="1347614"/>
            <a:ext cx="8280920" cy="4249882"/>
          </a:xfrm>
          <a:prstGeom prst="rect">
            <a:avLst/>
          </a:prstGeom>
        </p:spPr>
        <p:txBody>
          <a:bodyPr>
            <a:noAutofit/>
          </a:bodyPr>
          <a:lstStyle/>
          <a:p>
            <a:pPr lvl="0" algn="just">
              <a:spcBef>
                <a:spcPts val="0"/>
              </a:spcBef>
              <a:spcAft>
                <a:spcPts val="600"/>
              </a:spcAft>
              <a:buClr>
                <a:schemeClr val="tx1"/>
              </a:buClr>
              <a:buSzPct val="120000"/>
            </a:pPr>
            <a:r>
              <a:rPr lang="cs-CZ" sz="2200" dirty="0" smtClean="0">
                <a:solidFill>
                  <a:srgbClr val="000000"/>
                </a:solidFill>
              </a:rPr>
              <a:t>Fiskální </a:t>
            </a:r>
            <a:r>
              <a:rPr lang="cs-CZ" sz="2200" dirty="0">
                <a:solidFill>
                  <a:srgbClr val="000000"/>
                </a:solidFill>
              </a:rPr>
              <a:t>expanze posun křivky </a:t>
            </a:r>
            <a:r>
              <a:rPr lang="cs-CZ" sz="2200" dirty="0" smtClean="0">
                <a:solidFill>
                  <a:srgbClr val="000000"/>
                </a:solidFill>
              </a:rPr>
              <a:t>IS doprava nahoru, </a:t>
            </a:r>
            <a:r>
              <a:rPr lang="cs-CZ" sz="2200" dirty="0">
                <a:solidFill>
                  <a:srgbClr val="000000"/>
                </a:solidFill>
              </a:rPr>
              <a:t>přičemž dojde ke zvýšení reálného důchodu a k růstu reálné úrokové </a:t>
            </a:r>
            <a:r>
              <a:rPr lang="cs-CZ" sz="2200" dirty="0" smtClean="0">
                <a:solidFill>
                  <a:srgbClr val="000000"/>
                </a:solidFill>
              </a:rPr>
              <a:t>míry</a:t>
            </a:r>
          </a:p>
          <a:p>
            <a:pPr lvl="0" algn="just">
              <a:spcBef>
                <a:spcPts val="0"/>
              </a:spcBef>
              <a:spcAft>
                <a:spcPts val="600"/>
              </a:spcAft>
              <a:buClr>
                <a:schemeClr val="tx1"/>
              </a:buClr>
              <a:buSzPct val="120000"/>
            </a:pPr>
            <a:r>
              <a:rPr lang="cs-CZ" sz="2200" dirty="0" smtClean="0">
                <a:solidFill>
                  <a:srgbClr val="000000"/>
                </a:solidFill>
              </a:rPr>
              <a:t>Centrální </a:t>
            </a:r>
            <a:r>
              <a:rPr lang="cs-CZ" sz="2200" dirty="0">
                <a:solidFill>
                  <a:srgbClr val="000000"/>
                </a:solidFill>
              </a:rPr>
              <a:t>banka zareaguje na fiskální expanzi restriktivní monetární politikou, která způsobí posun křivky </a:t>
            </a:r>
            <a:r>
              <a:rPr lang="cs-CZ" sz="2200" dirty="0" smtClean="0">
                <a:solidFill>
                  <a:srgbClr val="000000"/>
                </a:solidFill>
              </a:rPr>
              <a:t>ELM doleva nahoru</a:t>
            </a:r>
          </a:p>
          <a:p>
            <a:pPr lvl="0" algn="just">
              <a:spcBef>
                <a:spcPts val="0"/>
              </a:spcBef>
              <a:spcAft>
                <a:spcPts val="600"/>
              </a:spcAft>
              <a:buClr>
                <a:schemeClr val="tx1"/>
              </a:buClr>
              <a:buSzPct val="120000"/>
            </a:pPr>
            <a:r>
              <a:rPr lang="cs-CZ" sz="2200" dirty="0" smtClean="0">
                <a:solidFill>
                  <a:srgbClr val="000000"/>
                </a:solidFill>
              </a:rPr>
              <a:t>Konečná </a:t>
            </a:r>
            <a:r>
              <a:rPr lang="cs-CZ" sz="2200" dirty="0">
                <a:solidFill>
                  <a:srgbClr val="000000"/>
                </a:solidFill>
              </a:rPr>
              <a:t>rovnováha nastane </a:t>
            </a:r>
            <a:r>
              <a:rPr lang="cs-CZ" sz="2200" dirty="0" smtClean="0">
                <a:solidFill>
                  <a:srgbClr val="000000"/>
                </a:solidFill>
              </a:rPr>
              <a:t>při </a:t>
            </a:r>
            <a:r>
              <a:rPr lang="cs-CZ" sz="2200" dirty="0">
                <a:solidFill>
                  <a:srgbClr val="000000"/>
                </a:solidFill>
              </a:rPr>
              <a:t>nezměněném reálném důchodu a vyšší reálné úrokové </a:t>
            </a:r>
            <a:r>
              <a:rPr lang="cs-CZ" sz="2200" dirty="0" smtClean="0">
                <a:solidFill>
                  <a:srgbClr val="000000"/>
                </a:solidFill>
              </a:rPr>
              <a:t>míře</a:t>
            </a:r>
          </a:p>
        </p:txBody>
      </p:sp>
      <p:sp>
        <p:nvSpPr>
          <p:cNvPr id="6" name="Nadpis 5"/>
          <p:cNvSpPr>
            <a:spLocks noGrp="1"/>
          </p:cNvSpPr>
          <p:nvPr>
            <p:ph type="title"/>
          </p:nvPr>
        </p:nvSpPr>
        <p:spPr>
          <a:xfrm>
            <a:off x="187865" y="-92546"/>
            <a:ext cx="7776864" cy="1008112"/>
          </a:xfrm>
        </p:spPr>
        <p:txBody>
          <a:bodyPr/>
          <a:lstStyle/>
          <a:p>
            <a:r>
              <a:rPr lang="cs-CZ" altLang="cs-CZ" sz="2550" b="1" dirty="0">
                <a:solidFill>
                  <a:srgbClr val="307871"/>
                </a:solidFill>
              </a:rPr>
              <a:t>Fiskální expanze a následná stabilizace cenové hladiny centrální </a:t>
            </a:r>
            <a:r>
              <a:rPr lang="cs-CZ" altLang="cs-CZ" sz="2550" b="1" dirty="0" smtClean="0">
                <a:solidFill>
                  <a:srgbClr val="307871"/>
                </a:solidFill>
              </a:rPr>
              <a:t>bankou</a:t>
            </a:r>
            <a:br>
              <a:rPr lang="cs-CZ" altLang="cs-CZ" sz="2550" b="1" dirty="0" smtClean="0">
                <a:solidFill>
                  <a:srgbClr val="307871"/>
                </a:solidFill>
              </a:rPr>
            </a:br>
            <a:endParaRPr lang="cs-CZ" sz="2800" b="1" dirty="0"/>
          </a:p>
        </p:txBody>
      </p:sp>
      <p:sp>
        <p:nvSpPr>
          <p:cNvPr id="2" name="Zástupný symbol pro číslo snímku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0808B9-4D1F-4069-9EB9-CD8802008F4E}" type="slidenum">
              <a:rPr kumimoji="0" lang="cs-CZ" sz="1800" b="0" i="0" u="none" strike="noStrike" kern="1200" cap="none" spc="0" normalizeH="0" baseline="0" noProof="0" smtClean="0">
                <a:ln>
                  <a:noFill/>
                </a:ln>
                <a:solidFill>
                  <a:srgbClr val="307871"/>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cs-CZ" sz="1800" b="0" i="0" u="none" strike="noStrike" kern="1200" cap="none" spc="0" normalizeH="0" baseline="0" noProof="0" dirty="0">
              <a:ln>
                <a:noFill/>
              </a:ln>
              <a:solidFill>
                <a:srgbClr val="307871"/>
              </a:solidFill>
              <a:effectLst/>
              <a:uLnTx/>
              <a:uFillTx/>
              <a:latin typeface="Times New Roman"/>
              <a:ea typeface="+mn-ea"/>
              <a:cs typeface="+mn-cs"/>
            </a:endParaRPr>
          </a:p>
        </p:txBody>
      </p:sp>
    </p:spTree>
    <p:extLst>
      <p:ext uri="{BB962C8B-B14F-4D97-AF65-F5344CB8AC3E}">
        <p14:creationId xmlns:p14="http://schemas.microsoft.com/office/powerpoint/2010/main" val="30741019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800867"/>
            <a:ext cx="8280920" cy="4032448"/>
          </a:xfrm>
          <a:prstGeom prst="rect">
            <a:avLst/>
          </a:prstGeom>
        </p:spPr>
        <p:txBody>
          <a:bodyPr>
            <a:noAutofit/>
          </a:bodyPr>
          <a:lstStyle/>
          <a:p>
            <a:pPr lvl="0" algn="just">
              <a:spcBef>
                <a:spcPts val="0"/>
              </a:spcBef>
              <a:spcAft>
                <a:spcPts val="600"/>
              </a:spcAft>
              <a:buClr>
                <a:schemeClr val="tx1"/>
              </a:buClr>
              <a:buSzPct val="120000"/>
            </a:pPr>
            <a:r>
              <a:rPr lang="cs-CZ" sz="1400" dirty="0">
                <a:solidFill>
                  <a:srgbClr val="000000"/>
                </a:solidFill>
              </a:rPr>
              <a:t>BENASSY, J., P., 2011. </a:t>
            </a:r>
            <a:r>
              <a:rPr lang="cs-CZ" sz="1400" dirty="0" err="1">
                <a:solidFill>
                  <a:srgbClr val="000000"/>
                </a:solidFill>
              </a:rPr>
              <a:t>Macroeconomic</a:t>
            </a:r>
            <a:r>
              <a:rPr lang="cs-CZ" sz="1400" dirty="0">
                <a:solidFill>
                  <a:srgbClr val="000000"/>
                </a:solidFill>
              </a:rPr>
              <a:t> </a:t>
            </a:r>
            <a:r>
              <a:rPr lang="cs-CZ" sz="1400" dirty="0" err="1">
                <a:solidFill>
                  <a:srgbClr val="000000"/>
                </a:solidFill>
              </a:rPr>
              <a:t>Theory</a:t>
            </a:r>
            <a:r>
              <a:rPr lang="cs-CZ" sz="1400" dirty="0">
                <a:solidFill>
                  <a:srgbClr val="000000"/>
                </a:solidFill>
              </a:rPr>
              <a:t>. Oxford University </a:t>
            </a:r>
            <a:r>
              <a:rPr lang="cs-CZ" sz="1400" dirty="0" err="1">
                <a:solidFill>
                  <a:srgbClr val="000000"/>
                </a:solidFill>
              </a:rPr>
              <a:t>Press</a:t>
            </a:r>
            <a:r>
              <a:rPr lang="cs-CZ" sz="1400" dirty="0">
                <a:solidFill>
                  <a:srgbClr val="000000"/>
                </a:solidFill>
              </a:rPr>
              <a:t>.  ISBN 9780199924219.</a:t>
            </a:r>
          </a:p>
          <a:p>
            <a:pPr lvl="0" algn="just">
              <a:spcBef>
                <a:spcPts val="0"/>
              </a:spcBef>
              <a:spcAft>
                <a:spcPts val="600"/>
              </a:spcAft>
              <a:buClr>
                <a:schemeClr val="tx1"/>
              </a:buClr>
              <a:buSzPct val="120000"/>
            </a:pPr>
            <a:r>
              <a:rPr lang="cs-CZ" sz="1400" dirty="0">
                <a:solidFill>
                  <a:srgbClr val="000000"/>
                </a:solidFill>
              </a:rPr>
              <a:t>CAHLÍK, T., M. HLAVÁČEK a J. SEIDLER J., 2013. Makroekonomie, 2. vydání. Praha: Karolinum. ISBN 978-80-2461-906-4.</a:t>
            </a:r>
          </a:p>
          <a:p>
            <a:pPr lvl="0" algn="just">
              <a:spcBef>
                <a:spcPts val="0"/>
              </a:spcBef>
              <a:spcAft>
                <a:spcPts val="600"/>
              </a:spcAft>
              <a:buClr>
                <a:schemeClr val="tx1"/>
              </a:buClr>
              <a:buSzPct val="120000"/>
            </a:pPr>
            <a:r>
              <a:rPr lang="cs-CZ" sz="1400" dirty="0">
                <a:solidFill>
                  <a:srgbClr val="000000"/>
                </a:solidFill>
              </a:rPr>
              <a:t>KOTLÁNOVÁ, E. a K. TUREČKOVÁ, 2014.  Makroekonomie. Karviná: OPF v Karviné. ISBN 978-80-7510-076-4.</a:t>
            </a:r>
          </a:p>
          <a:p>
            <a:pPr lvl="0" algn="just">
              <a:spcBef>
                <a:spcPts val="0"/>
              </a:spcBef>
              <a:spcAft>
                <a:spcPts val="600"/>
              </a:spcAft>
              <a:buClr>
                <a:schemeClr val="tx1"/>
              </a:buClr>
              <a:buSzPct val="120000"/>
            </a:pPr>
            <a:r>
              <a:rPr lang="cs-CZ" sz="1400" dirty="0">
                <a:solidFill>
                  <a:srgbClr val="000000"/>
                </a:solidFill>
              </a:rPr>
              <a:t>ŠEVELA, M., 2012. Makroekonomie II. Středně pokročilý kurz. Brno: Mendelova univerzita. ISBN 978-80-7375-609-3.</a:t>
            </a:r>
          </a:p>
          <a:p>
            <a:pPr lvl="0" algn="just">
              <a:spcBef>
                <a:spcPts val="0"/>
              </a:spcBef>
              <a:spcAft>
                <a:spcPts val="600"/>
              </a:spcAft>
              <a:buClr>
                <a:schemeClr val="tx1"/>
              </a:buClr>
              <a:buSzPct val="120000"/>
            </a:pPr>
            <a:r>
              <a:rPr lang="cs-CZ" sz="1400" dirty="0">
                <a:solidFill>
                  <a:srgbClr val="000000"/>
                </a:solidFill>
              </a:rPr>
              <a:t>SOUKUP, J. a KOL., 2010. Makroekonomie: moderní přístup. Praha: Management </a:t>
            </a:r>
            <a:r>
              <a:rPr lang="cs-CZ" sz="1400" dirty="0" err="1">
                <a:solidFill>
                  <a:srgbClr val="000000"/>
                </a:solidFill>
              </a:rPr>
              <a:t>Press</a:t>
            </a:r>
            <a:r>
              <a:rPr lang="cs-CZ" sz="1400" dirty="0">
                <a:solidFill>
                  <a:srgbClr val="000000"/>
                </a:solidFill>
              </a:rPr>
              <a:t>. ISBN 978-80-7261-219-2.</a:t>
            </a:r>
          </a:p>
          <a:p>
            <a:pPr lvl="0" algn="just">
              <a:spcBef>
                <a:spcPts val="0"/>
              </a:spcBef>
              <a:spcAft>
                <a:spcPts val="600"/>
              </a:spcAft>
              <a:buClr>
                <a:schemeClr val="tx1"/>
              </a:buClr>
              <a:buSzPct val="120000"/>
            </a:pPr>
            <a:r>
              <a:rPr lang="cs-CZ" sz="1400" dirty="0">
                <a:solidFill>
                  <a:srgbClr val="000000"/>
                </a:solidFill>
              </a:rPr>
              <a:t>HOLMAN, R., 2010. Makroekonomie: středně pokročilý kurz. Praha: </a:t>
            </a:r>
            <a:r>
              <a:rPr lang="cs-CZ" sz="1400" dirty="0" err="1">
                <a:solidFill>
                  <a:srgbClr val="000000"/>
                </a:solidFill>
              </a:rPr>
              <a:t>C.H.Beck</a:t>
            </a:r>
            <a:r>
              <a:rPr lang="cs-CZ" sz="1400" dirty="0">
                <a:solidFill>
                  <a:srgbClr val="000000"/>
                </a:solidFill>
              </a:rPr>
              <a:t>. ISBN 978-80-7179-861-3.</a:t>
            </a:r>
          </a:p>
          <a:p>
            <a:pPr lvl="0" algn="just">
              <a:spcBef>
                <a:spcPts val="0"/>
              </a:spcBef>
              <a:spcAft>
                <a:spcPts val="600"/>
              </a:spcAft>
              <a:buClr>
                <a:schemeClr val="tx1"/>
              </a:buClr>
              <a:buSzPct val="120000"/>
            </a:pPr>
            <a:r>
              <a:rPr lang="cs-CZ" sz="1400" dirty="0">
                <a:solidFill>
                  <a:srgbClr val="000000"/>
                </a:solidFill>
              </a:rPr>
              <a:t>MANKIW, N., G., 2015.  </a:t>
            </a:r>
            <a:r>
              <a:rPr lang="cs-CZ" sz="1400" dirty="0" err="1">
                <a:solidFill>
                  <a:srgbClr val="000000"/>
                </a:solidFill>
              </a:rPr>
              <a:t>Principles</a:t>
            </a:r>
            <a:r>
              <a:rPr lang="cs-CZ" sz="1400" dirty="0">
                <a:solidFill>
                  <a:srgbClr val="000000"/>
                </a:solidFill>
              </a:rPr>
              <a:t> </a:t>
            </a:r>
            <a:r>
              <a:rPr lang="cs-CZ" sz="1400" dirty="0" err="1">
                <a:solidFill>
                  <a:srgbClr val="000000"/>
                </a:solidFill>
              </a:rPr>
              <a:t>of</a:t>
            </a:r>
            <a:r>
              <a:rPr lang="cs-CZ" sz="1400" dirty="0">
                <a:solidFill>
                  <a:srgbClr val="000000"/>
                </a:solidFill>
              </a:rPr>
              <a:t> </a:t>
            </a:r>
            <a:r>
              <a:rPr lang="cs-CZ" sz="1400" dirty="0" err="1">
                <a:solidFill>
                  <a:srgbClr val="000000"/>
                </a:solidFill>
              </a:rPr>
              <a:t>Macroeconomics</a:t>
            </a:r>
            <a:r>
              <a:rPr lang="cs-CZ" sz="1400" dirty="0">
                <a:solidFill>
                  <a:srgbClr val="000000"/>
                </a:solidFill>
              </a:rPr>
              <a:t>. 7th </a:t>
            </a:r>
            <a:r>
              <a:rPr lang="cs-CZ" sz="1400" dirty="0" err="1">
                <a:solidFill>
                  <a:srgbClr val="000000"/>
                </a:solidFill>
              </a:rPr>
              <a:t>edition</a:t>
            </a:r>
            <a:r>
              <a:rPr lang="cs-CZ" sz="1400" dirty="0">
                <a:solidFill>
                  <a:srgbClr val="000000"/>
                </a:solidFill>
              </a:rPr>
              <a:t>. </a:t>
            </a:r>
            <a:r>
              <a:rPr lang="cs-CZ" sz="1400" dirty="0" err="1">
                <a:solidFill>
                  <a:srgbClr val="000000"/>
                </a:solidFill>
              </a:rPr>
              <a:t>Cengage</a:t>
            </a:r>
            <a:r>
              <a:rPr lang="cs-CZ" sz="1400" dirty="0">
                <a:solidFill>
                  <a:srgbClr val="000000"/>
                </a:solidFill>
              </a:rPr>
              <a:t> </a:t>
            </a:r>
            <a:r>
              <a:rPr lang="cs-CZ" sz="1400" dirty="0" err="1">
                <a:solidFill>
                  <a:srgbClr val="000000"/>
                </a:solidFill>
              </a:rPr>
              <a:t>Learning</a:t>
            </a:r>
            <a:r>
              <a:rPr lang="cs-CZ" sz="1400" dirty="0">
                <a:solidFill>
                  <a:srgbClr val="000000"/>
                </a:solidFill>
              </a:rPr>
              <a:t>. ISBN 978-0-538-4306-6</a:t>
            </a:r>
            <a:r>
              <a:rPr lang="cs-CZ" sz="1400" dirty="0" smtClean="0">
                <a:solidFill>
                  <a:srgbClr val="000000"/>
                </a:solidFill>
              </a:rPr>
              <a:t>.</a:t>
            </a: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251520" y="206027"/>
            <a:ext cx="8280920" cy="507703"/>
          </a:xfrm>
        </p:spPr>
        <p:txBody>
          <a:bodyPr/>
          <a:lstStyle/>
          <a:p>
            <a:r>
              <a:rPr lang="cs-CZ" sz="2800" b="1" dirty="0" smtClean="0"/>
              <a:t>Zdroje</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7311437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r>
              <a:rPr lang="cs-CZ" sz="3200" b="1" dirty="0" smtClean="0">
                <a:solidFill>
                  <a:srgbClr val="307871"/>
                </a:solidFill>
              </a:rPr>
              <a:t/>
            </a:r>
            <a:br>
              <a:rPr lang="cs-CZ" sz="3200" b="1" dirty="0" smtClean="0">
                <a:solidFill>
                  <a:srgbClr val="307871"/>
                </a:solidFill>
              </a:rPr>
            </a:br>
            <a:r>
              <a:rPr lang="cs-CZ" sz="3200" b="1" dirty="0">
                <a:solidFill>
                  <a:srgbClr val="307871"/>
                </a:solidFill>
              </a:rPr>
              <a:t/>
            </a:r>
            <a:br>
              <a:rPr lang="cs-CZ" sz="3200" b="1" dirty="0">
                <a:solidFill>
                  <a:srgbClr val="307871"/>
                </a:solidFill>
              </a:rPr>
            </a:br>
            <a:r>
              <a:rPr lang="cs-CZ" sz="3200" b="1" dirty="0" smtClean="0">
                <a:solidFill>
                  <a:srgbClr val="307871"/>
                </a:solidFill>
              </a:rPr>
              <a:t>Děkuji za pozornost a přeji hezký den</a:t>
            </a:r>
            <a:br>
              <a:rPr lang="cs-CZ" sz="3200" b="1" dirty="0" smtClean="0">
                <a:solidFill>
                  <a:srgbClr val="307871"/>
                </a:solidFill>
              </a:rPr>
            </a:br>
            <a:r>
              <a:rPr lang="cs-CZ" sz="3200" b="1" dirty="0" smtClean="0">
                <a:solidFill>
                  <a:srgbClr val="307871"/>
                </a:solidFill>
              </a:rPr>
              <a:t/>
            </a:r>
            <a:br>
              <a:rPr lang="cs-CZ" sz="3200" b="1" dirty="0" smtClean="0">
                <a:solidFill>
                  <a:srgbClr val="307871"/>
                </a:solidFill>
              </a:rPr>
            </a:br>
            <a:r>
              <a:rPr lang="cs-CZ" sz="4400" b="1" dirty="0">
                <a:latin typeface="Times New Roman" pitchFamily="18" charset="0"/>
                <a:cs typeface="Times New Roman" pitchFamily="18" charset="0"/>
              </a:rPr>
              <a:t>☺</a:t>
            </a:r>
            <a:endParaRPr lang="cs-CZ" sz="4400" b="1" dirty="0">
              <a:solidFill>
                <a:schemeClr val="accent3">
                  <a:lumMod val="50000"/>
                </a:schemeClr>
              </a:solidFill>
            </a:endParaRPr>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56420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84718" y="771550"/>
            <a:ext cx="8280920" cy="3960440"/>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a:solidFill>
                  <a:srgbClr val="000000"/>
                </a:solidFill>
              </a:rPr>
              <a:t>Rozšíření modelu </a:t>
            </a:r>
            <a:r>
              <a:rPr lang="cs-CZ" sz="2000" dirty="0" smtClean="0">
                <a:solidFill>
                  <a:srgbClr val="000000"/>
                </a:solidFill>
              </a:rPr>
              <a:t>IS-LM o </a:t>
            </a:r>
            <a:r>
              <a:rPr lang="cs-CZ" sz="2000" dirty="0">
                <a:solidFill>
                  <a:srgbClr val="000000"/>
                </a:solidFill>
              </a:rPr>
              <a:t>vliv nominální </a:t>
            </a:r>
            <a:r>
              <a:rPr lang="cs-CZ" sz="2000" dirty="0" smtClean="0">
                <a:solidFill>
                  <a:srgbClr val="000000"/>
                </a:solidFill>
              </a:rPr>
              <a:t>úrokové sazby </a:t>
            </a:r>
            <a:r>
              <a:rPr lang="cs-CZ" sz="2000" dirty="0">
                <a:solidFill>
                  <a:srgbClr val="000000"/>
                </a:solidFill>
              </a:rPr>
              <a:t>a </a:t>
            </a:r>
            <a:r>
              <a:rPr lang="cs-CZ" sz="2000" dirty="0" smtClean="0">
                <a:solidFill>
                  <a:srgbClr val="000000"/>
                </a:solidFill>
              </a:rPr>
              <a:t>krátkodobé </a:t>
            </a:r>
            <a:r>
              <a:rPr lang="cs-CZ" sz="2000" dirty="0">
                <a:solidFill>
                  <a:srgbClr val="000000"/>
                </a:solidFill>
              </a:rPr>
              <a:t>a </a:t>
            </a:r>
            <a:r>
              <a:rPr lang="cs-CZ" sz="2000" dirty="0" smtClean="0">
                <a:solidFill>
                  <a:srgbClr val="000000"/>
                </a:solidFill>
              </a:rPr>
              <a:t>dlouhodobé úrokové sazby</a:t>
            </a:r>
          </a:p>
          <a:p>
            <a:pPr algn="just">
              <a:spcBef>
                <a:spcPts val="0"/>
              </a:spcBef>
              <a:spcAft>
                <a:spcPts val="600"/>
              </a:spcAft>
              <a:buClr>
                <a:schemeClr val="tx1"/>
              </a:buClr>
              <a:buSzPct val="120000"/>
              <a:tabLst>
                <a:tab pos="228600" algn="l"/>
              </a:tabLst>
            </a:pPr>
            <a:r>
              <a:rPr lang="en-US" sz="2000" dirty="0" err="1">
                <a:solidFill>
                  <a:srgbClr val="000000"/>
                </a:solidFill>
              </a:rPr>
              <a:t>Autory</a:t>
            </a:r>
            <a:r>
              <a:rPr lang="en-US" sz="2000" dirty="0">
                <a:solidFill>
                  <a:srgbClr val="000000"/>
                </a:solidFill>
              </a:rPr>
              <a:t> </a:t>
            </a:r>
            <a:r>
              <a:rPr lang="en-US" sz="2000" dirty="0" err="1">
                <a:solidFill>
                  <a:srgbClr val="000000"/>
                </a:solidFill>
              </a:rPr>
              <a:t>modelu</a:t>
            </a:r>
            <a:r>
              <a:rPr lang="en-US" sz="2000" dirty="0">
                <a:solidFill>
                  <a:srgbClr val="000000"/>
                </a:solidFill>
              </a:rPr>
              <a:t> </a:t>
            </a:r>
            <a:r>
              <a:rPr lang="en-US" sz="2000" dirty="0" err="1">
                <a:solidFill>
                  <a:srgbClr val="000000"/>
                </a:solidFill>
              </a:rPr>
              <a:t>jsou</a:t>
            </a:r>
            <a:r>
              <a:rPr lang="en-US" sz="2000" dirty="0">
                <a:solidFill>
                  <a:srgbClr val="000000"/>
                </a:solidFill>
              </a:rPr>
              <a:t> </a:t>
            </a:r>
            <a:r>
              <a:rPr lang="en-US" sz="2000" dirty="0" smtClean="0">
                <a:solidFill>
                  <a:srgbClr val="000000"/>
                </a:solidFill>
              </a:rPr>
              <a:t>M</a:t>
            </a:r>
            <a:r>
              <a:rPr lang="cs-CZ" sz="2000" dirty="0" smtClean="0">
                <a:solidFill>
                  <a:srgbClr val="000000"/>
                </a:solidFill>
              </a:rPr>
              <a:t>. </a:t>
            </a:r>
            <a:r>
              <a:rPr lang="en-US" sz="2000" dirty="0" smtClean="0">
                <a:solidFill>
                  <a:srgbClr val="000000"/>
                </a:solidFill>
              </a:rPr>
              <a:t>N</a:t>
            </a:r>
            <a:r>
              <a:rPr lang="cs-CZ" sz="2000" dirty="0" smtClean="0">
                <a:solidFill>
                  <a:srgbClr val="000000"/>
                </a:solidFill>
              </a:rPr>
              <a:t>.</a:t>
            </a:r>
            <a:r>
              <a:rPr lang="en-US" sz="2000" dirty="0" smtClean="0">
                <a:solidFill>
                  <a:srgbClr val="000000"/>
                </a:solidFill>
              </a:rPr>
              <a:t> </a:t>
            </a:r>
            <a:r>
              <a:rPr lang="en-US" sz="2000" dirty="0">
                <a:solidFill>
                  <a:srgbClr val="000000"/>
                </a:solidFill>
              </a:rPr>
              <a:t>Baily a </a:t>
            </a:r>
            <a:r>
              <a:rPr lang="en-US" sz="2000" dirty="0" smtClean="0">
                <a:solidFill>
                  <a:srgbClr val="000000"/>
                </a:solidFill>
              </a:rPr>
              <a:t>P</a:t>
            </a:r>
            <a:r>
              <a:rPr lang="cs-CZ" sz="2000" dirty="0" smtClean="0">
                <a:solidFill>
                  <a:srgbClr val="000000"/>
                </a:solidFill>
              </a:rPr>
              <a:t>.</a:t>
            </a:r>
            <a:r>
              <a:rPr lang="en-US" sz="2000" dirty="0" smtClean="0">
                <a:solidFill>
                  <a:srgbClr val="000000"/>
                </a:solidFill>
              </a:rPr>
              <a:t> Friedman</a:t>
            </a:r>
            <a:r>
              <a:rPr lang="cs-CZ" sz="2000" dirty="0" smtClean="0">
                <a:solidFill>
                  <a:srgbClr val="000000"/>
                </a:solidFill>
              </a:rPr>
              <a:t>, kteří ho publikovali v roce </a:t>
            </a:r>
            <a:r>
              <a:rPr lang="en-US" sz="2000" dirty="0" smtClean="0">
                <a:solidFill>
                  <a:srgbClr val="000000"/>
                </a:solidFill>
              </a:rPr>
              <a:t> 1991</a:t>
            </a:r>
            <a:endParaRPr lang="cs-CZ" sz="2000" dirty="0" smtClean="0">
              <a:solidFill>
                <a:srgbClr val="000000"/>
              </a:solidFill>
            </a:endParaRPr>
          </a:p>
          <a:p>
            <a:pPr algn="just">
              <a:spcBef>
                <a:spcPts val="0"/>
              </a:spcBef>
              <a:spcAft>
                <a:spcPts val="600"/>
              </a:spcAft>
              <a:buClr>
                <a:schemeClr val="tx1"/>
              </a:buClr>
              <a:buSzPct val="120000"/>
              <a:tabLst>
                <a:tab pos="228600" algn="l"/>
              </a:tabLst>
            </a:pPr>
            <a:r>
              <a:rPr lang="cs-CZ" sz="2000" b="1" dirty="0" smtClean="0"/>
              <a:t>Předpoklady modelu:</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Flexibilní cenová hladina</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Uvažujeme rozdíly mezi krátkodobými a dlouhodobými úrokovými sazbami a mezi reálnými a nominálním úrokovými sazbami</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Zásoba kapitálu je dostatečná (vše, co je poptáváno je také vyrobeno)</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Uzavřená ekonomika</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smtClean="0">
                <a:solidFill>
                  <a:srgbClr val="000000"/>
                </a:solidFill>
              </a:rPr>
              <a:t>Centrální banka kontroluje nabídku peněz</a:t>
            </a:r>
          </a:p>
          <a:p>
            <a:pPr algn="just">
              <a:spcBef>
                <a:spcPts val="0"/>
              </a:spcBef>
              <a:spcAft>
                <a:spcPts val="600"/>
              </a:spcAft>
              <a:buClr>
                <a:schemeClr val="tx1"/>
              </a:buClr>
              <a:buSzPct val="120000"/>
              <a:tabLst>
                <a:tab pos="228600" algn="l"/>
              </a:tabLst>
            </a:pPr>
            <a:endParaRPr lang="en-US" sz="2000" dirty="0">
              <a:solidFill>
                <a:srgbClr val="000000"/>
              </a:solidFill>
            </a:endParaRPr>
          </a:p>
          <a:p>
            <a:pPr algn="just">
              <a:spcBef>
                <a:spcPts val="0"/>
              </a:spcBef>
              <a:spcAft>
                <a:spcPts val="600"/>
              </a:spcAft>
              <a:buClr>
                <a:schemeClr val="tx1"/>
              </a:buClr>
              <a:buSzPct val="120000"/>
              <a:tabLst>
                <a:tab pos="228600" algn="l"/>
              </a:tabLst>
            </a:pPr>
            <a:endParaRPr lang="sk-SK" sz="2000" dirty="0">
              <a:solidFill>
                <a:srgbClr val="000000"/>
              </a:solidFill>
            </a:endParaRPr>
          </a:p>
          <a:p>
            <a:pPr marL="0" indent="0" algn="just">
              <a:spcBef>
                <a:spcPts val="0"/>
              </a:spcBef>
              <a:spcAft>
                <a:spcPts val="600"/>
              </a:spcAft>
              <a:buClr>
                <a:schemeClr val="tx1"/>
              </a:buClr>
              <a:buSzPct val="120000"/>
              <a:buNone/>
              <a:tabLst>
                <a:tab pos="228600" algn="l"/>
              </a:tabLst>
            </a:pPr>
            <a:endParaRPr lang="sk-SK" sz="2000" dirty="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Model IS-ELM a jeho předpoklady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3067095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3672408"/>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b="1" dirty="0" smtClean="0"/>
              <a:t>Nominální úrokové sazby </a:t>
            </a:r>
            <a:r>
              <a:rPr lang="cs-CZ" sz="2000" dirty="0" smtClean="0">
                <a:solidFill>
                  <a:srgbClr val="000000"/>
                </a:solidFill>
              </a:rPr>
              <a:t>(běžně se s nimi setkáváme ve smlouvách o vkladu či úvěru)</a:t>
            </a:r>
          </a:p>
          <a:p>
            <a:pPr algn="just">
              <a:spcBef>
                <a:spcPts val="0"/>
              </a:spcBef>
              <a:spcAft>
                <a:spcPts val="600"/>
              </a:spcAft>
              <a:buClr>
                <a:schemeClr val="tx1"/>
              </a:buClr>
              <a:buSzPct val="120000"/>
              <a:tabLst>
                <a:tab pos="228600" algn="l"/>
              </a:tabLst>
            </a:pPr>
            <a:r>
              <a:rPr lang="cs-CZ" sz="2000" b="1" dirty="0" smtClean="0"/>
              <a:t>Reálné úrokové sazby </a:t>
            </a:r>
            <a:r>
              <a:rPr lang="cs-CZ" sz="2000" dirty="0" smtClean="0">
                <a:solidFill>
                  <a:srgbClr val="000000"/>
                </a:solidFill>
              </a:rPr>
              <a:t>zohledňují změnu cenové hladiny (očekávanou </a:t>
            </a:r>
            <a:r>
              <a:rPr lang="cs-CZ" sz="2000" dirty="0" err="1" smtClean="0">
                <a:solidFill>
                  <a:srgbClr val="000000"/>
                </a:solidFill>
              </a:rPr>
              <a:t>mru</a:t>
            </a:r>
            <a:r>
              <a:rPr lang="cs-CZ" sz="2000" dirty="0" smtClean="0">
                <a:solidFill>
                  <a:srgbClr val="000000"/>
                </a:solidFill>
              </a:rPr>
              <a:t> inflace)</a:t>
            </a:r>
          </a:p>
          <a:p>
            <a:pPr algn="just">
              <a:spcBef>
                <a:spcPts val="0"/>
              </a:spcBef>
              <a:spcAft>
                <a:spcPts val="600"/>
              </a:spcAft>
              <a:buClr>
                <a:schemeClr val="tx1"/>
              </a:buClr>
              <a:buSzPct val="120000"/>
              <a:tabLst>
                <a:tab pos="228600" algn="l"/>
              </a:tabLst>
            </a:pPr>
            <a:r>
              <a:rPr lang="cs-CZ" sz="2000" dirty="0" smtClean="0">
                <a:solidFill>
                  <a:srgbClr val="000000"/>
                </a:solidFill>
              </a:rPr>
              <a:t>K výpočtu přesné reálné úrokové sazby slouží </a:t>
            </a:r>
            <a:r>
              <a:rPr lang="cs-CZ" sz="2000" b="1" dirty="0" err="1" smtClean="0"/>
              <a:t>Fisherova</a:t>
            </a:r>
            <a:r>
              <a:rPr lang="cs-CZ" sz="2000" b="1" dirty="0" smtClean="0"/>
              <a:t> rovnice</a:t>
            </a:r>
            <a:r>
              <a:rPr lang="cs-CZ" sz="2000" dirty="0" smtClean="0">
                <a:solidFill>
                  <a:srgbClr val="000000"/>
                </a:solidFill>
              </a:rPr>
              <a:t>, jejíž konečná podoba má tvar:</a:t>
            </a:r>
          </a:p>
          <a:p>
            <a:pPr marL="0" indent="0" algn="ctr">
              <a:spcBef>
                <a:spcPts val="0"/>
              </a:spcBef>
              <a:spcAft>
                <a:spcPts val="600"/>
              </a:spcAft>
              <a:buClr>
                <a:schemeClr val="tx1"/>
              </a:buClr>
              <a:buSzPct val="120000"/>
              <a:buNone/>
              <a:tabLst>
                <a:tab pos="228600" algn="l"/>
              </a:tabLst>
            </a:pPr>
            <a:r>
              <a:rPr lang="pt-BR" sz="2000" b="1" dirty="0" smtClean="0"/>
              <a:t>i </a:t>
            </a:r>
            <a:r>
              <a:rPr lang="pt-BR" sz="2000" b="1" dirty="0"/>
              <a:t>= r + π</a:t>
            </a:r>
            <a:r>
              <a:rPr lang="pt-BR" sz="2000" b="1" baseline="30000" dirty="0"/>
              <a:t>e</a:t>
            </a:r>
            <a:r>
              <a:rPr lang="pt-BR" sz="2000" b="1" dirty="0"/>
              <a:t> + r π</a:t>
            </a:r>
            <a:r>
              <a:rPr lang="pt-BR" sz="2000" b="1" baseline="30000" dirty="0"/>
              <a:t>e</a:t>
            </a:r>
            <a:r>
              <a:rPr lang="pt-BR" sz="2000" b="1" dirty="0"/>
              <a:t> </a:t>
            </a:r>
          </a:p>
          <a:p>
            <a:pPr marL="357188" indent="0" algn="just">
              <a:spcBef>
                <a:spcPts val="0"/>
              </a:spcBef>
              <a:buClr>
                <a:schemeClr val="tx1"/>
              </a:buClr>
              <a:buSzPct val="120000"/>
              <a:buNone/>
              <a:tabLst>
                <a:tab pos="228600" algn="l"/>
              </a:tabLst>
            </a:pPr>
            <a:r>
              <a:rPr lang="cs-CZ" sz="2000" dirty="0" smtClean="0">
                <a:solidFill>
                  <a:srgbClr val="000000"/>
                </a:solidFill>
              </a:rPr>
              <a:t>kde </a:t>
            </a:r>
            <a:r>
              <a:rPr lang="cs-CZ" sz="2000" dirty="0" smtClean="0"/>
              <a:t>r </a:t>
            </a:r>
            <a:r>
              <a:rPr lang="cs-CZ" sz="2000" dirty="0" smtClean="0">
                <a:solidFill>
                  <a:srgbClr val="000000"/>
                </a:solidFill>
              </a:rPr>
              <a:t>je reálná úroková míra</a:t>
            </a:r>
          </a:p>
          <a:p>
            <a:pPr marL="0" indent="0" algn="just">
              <a:spcBef>
                <a:spcPts val="0"/>
              </a:spcBef>
              <a:spcAft>
                <a:spcPts val="1200"/>
              </a:spcAft>
              <a:buClr>
                <a:schemeClr val="tx1"/>
              </a:buClr>
              <a:buSzPct val="120000"/>
              <a:buNone/>
              <a:tabLst>
                <a:tab pos="228600" algn="l"/>
              </a:tabLst>
            </a:pPr>
            <a:r>
              <a:rPr lang="cs-CZ" sz="2000" dirty="0">
                <a:solidFill>
                  <a:srgbClr val="000000"/>
                </a:solidFill>
              </a:rPr>
              <a:t>	</a:t>
            </a:r>
            <a:r>
              <a:rPr lang="cs-CZ" sz="2000" dirty="0" smtClean="0">
                <a:solidFill>
                  <a:srgbClr val="000000"/>
                </a:solidFill>
              </a:rPr>
              <a:t>         </a:t>
            </a:r>
            <a:r>
              <a:rPr lang="el-GR" sz="2000" dirty="0" smtClean="0"/>
              <a:t>π</a:t>
            </a:r>
            <a:r>
              <a:rPr lang="cs-CZ" sz="2000" baseline="30000" dirty="0" smtClean="0"/>
              <a:t>e</a:t>
            </a:r>
            <a:r>
              <a:rPr lang="cs-CZ" sz="2000" dirty="0" smtClean="0">
                <a:solidFill>
                  <a:srgbClr val="000000"/>
                </a:solidFill>
              </a:rPr>
              <a:t> je očekávaná míra inflace</a:t>
            </a:r>
          </a:p>
          <a:p>
            <a:pPr marL="0" indent="0" algn="just">
              <a:spcBef>
                <a:spcPts val="0"/>
              </a:spcBef>
              <a:buClr>
                <a:schemeClr val="tx1"/>
              </a:buClr>
              <a:buSzPct val="120000"/>
              <a:buNone/>
              <a:tabLst>
                <a:tab pos="228600" algn="l"/>
              </a:tabLst>
            </a:pPr>
            <a:r>
              <a:rPr lang="cs-CZ" sz="2000" dirty="0" smtClean="0">
                <a:solidFill>
                  <a:srgbClr val="000000"/>
                </a:solidFill>
              </a:rPr>
              <a:t>Zjednodušený tvar </a:t>
            </a:r>
            <a:r>
              <a:rPr lang="cs-CZ" sz="2000" dirty="0" err="1" smtClean="0">
                <a:solidFill>
                  <a:srgbClr val="000000"/>
                </a:solidFill>
              </a:rPr>
              <a:t>Fisherovy</a:t>
            </a:r>
            <a:r>
              <a:rPr lang="cs-CZ" sz="2000" dirty="0" smtClean="0">
                <a:solidFill>
                  <a:srgbClr val="000000"/>
                </a:solidFill>
              </a:rPr>
              <a:t> rovnice       </a:t>
            </a:r>
            <a:r>
              <a:rPr lang="pt-BR" sz="2000" b="1" dirty="0">
                <a:solidFill>
                  <a:srgbClr val="307871"/>
                </a:solidFill>
              </a:rPr>
              <a:t>i = r + π</a:t>
            </a:r>
            <a:r>
              <a:rPr lang="pt-BR" sz="2000" b="1" baseline="30000" dirty="0">
                <a:solidFill>
                  <a:srgbClr val="307871"/>
                </a:solidFill>
              </a:rPr>
              <a:t>e</a:t>
            </a:r>
            <a:r>
              <a:rPr lang="pt-BR" sz="2000" b="1" dirty="0">
                <a:solidFill>
                  <a:srgbClr val="307871"/>
                </a:solidFill>
              </a:rPr>
              <a:t> </a:t>
            </a:r>
            <a:r>
              <a:rPr lang="pt-BR" sz="2000" b="1" dirty="0" smtClean="0">
                <a:solidFill>
                  <a:srgbClr val="307871"/>
                </a:solidFill>
              </a:rPr>
              <a:t> </a:t>
            </a:r>
            <a:endParaRPr lang="pt-BR" sz="2000" b="1" dirty="0">
              <a:solidFill>
                <a:srgbClr val="307871"/>
              </a:solidFill>
            </a:endParaRPr>
          </a:p>
          <a:p>
            <a:pPr marL="0" indent="0" algn="just">
              <a:spcBef>
                <a:spcPts val="0"/>
              </a:spcBef>
              <a:buClr>
                <a:schemeClr val="tx1"/>
              </a:buClr>
              <a:buSzPct val="120000"/>
              <a:buNone/>
              <a:tabLst>
                <a:tab pos="228600" algn="l"/>
              </a:tabLst>
            </a:pPr>
            <a:endParaRPr lang="cs-CZ" sz="2000" dirty="0" smtClean="0">
              <a:solidFill>
                <a:srgbClr val="000000"/>
              </a:solidFill>
            </a:endParaRPr>
          </a:p>
          <a:p>
            <a:pPr marL="0" indent="0" algn="just">
              <a:spcBef>
                <a:spcPts val="0"/>
              </a:spcBef>
              <a:spcAft>
                <a:spcPts val="1200"/>
              </a:spcAft>
              <a:buClr>
                <a:schemeClr val="tx1"/>
              </a:buClr>
              <a:buSzPct val="120000"/>
              <a:buNone/>
              <a:tabLst>
                <a:tab pos="228600" algn="l"/>
              </a:tabLst>
            </a:pPr>
            <a:r>
              <a:rPr lang="cs-CZ" sz="2000" dirty="0">
                <a:solidFill>
                  <a:srgbClr val="000000"/>
                </a:solidFill>
              </a:rPr>
              <a:t>	</a:t>
            </a:r>
            <a:r>
              <a:rPr lang="cs-CZ" sz="2000" dirty="0" smtClean="0">
                <a:solidFill>
                  <a:srgbClr val="000000"/>
                </a:solidFill>
              </a:rPr>
              <a:t>   </a:t>
            </a:r>
          </a:p>
          <a:p>
            <a:pPr algn="just">
              <a:spcBef>
                <a:spcPts val="0"/>
              </a:spcBef>
              <a:spcAft>
                <a:spcPts val="1200"/>
              </a:spcAft>
              <a:buClr>
                <a:schemeClr val="tx1"/>
              </a:buClr>
              <a:buSzPct val="120000"/>
              <a:tabLst>
                <a:tab pos="228600" algn="l"/>
              </a:tabLst>
            </a:pPr>
            <a:endParaRPr lang="cs-CZ" sz="2000" b="1" dirty="0" smtClean="0"/>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Nominální x reálné úrokové sazby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1356406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251520" y="195486"/>
            <a:ext cx="7560840" cy="507703"/>
          </a:xfrm>
        </p:spPr>
        <p:txBody>
          <a:bodyPr/>
          <a:lstStyle/>
          <a:p>
            <a:r>
              <a:rPr lang="cs-CZ" sz="2800" b="1" dirty="0">
                <a:solidFill>
                  <a:srgbClr val="307871"/>
                </a:solidFill>
              </a:rPr>
              <a:t>Krátkodobé a dlouhodobé úrokové sazby</a:t>
            </a:r>
            <a:endParaRPr lang="cs-CZ" altLang="cs-CZ" sz="2850" b="1" dirty="0">
              <a:solidFill>
                <a:schemeClr val="hlink"/>
              </a:solidFill>
            </a:endParaRPr>
          </a:p>
        </p:txBody>
      </p:sp>
      <p:sp>
        <p:nvSpPr>
          <p:cNvPr id="251907" name="Rectangle 3"/>
          <p:cNvSpPr>
            <a:spLocks noGrp="1" noChangeArrowheads="1"/>
          </p:cNvSpPr>
          <p:nvPr>
            <p:ph type="body" idx="4294967295"/>
          </p:nvPr>
        </p:nvSpPr>
        <p:spPr>
          <a:xfrm>
            <a:off x="251520" y="813144"/>
            <a:ext cx="7704856" cy="647700"/>
          </a:xfrm>
        </p:spPr>
        <p:txBody>
          <a:bodyPr/>
          <a:lstStyle/>
          <a:p>
            <a:pPr algn="just">
              <a:lnSpc>
                <a:spcPct val="90000"/>
              </a:lnSpc>
              <a:spcBef>
                <a:spcPts val="0"/>
              </a:spcBef>
              <a:spcAft>
                <a:spcPts val="600"/>
              </a:spcAft>
              <a:buClr>
                <a:schemeClr val="tx1"/>
              </a:buClr>
              <a:buSzPct val="120000"/>
              <a:tabLst>
                <a:tab pos="228600" algn="l"/>
              </a:tabLst>
            </a:pPr>
            <a:r>
              <a:rPr lang="cs-CZ" altLang="cs-CZ" sz="2000" dirty="0">
                <a:solidFill>
                  <a:srgbClr val="000000"/>
                </a:solidFill>
              </a:rPr>
              <a:t>Vzájemné vztahy mezi krátkodobými a dlouhodobými úrokovými sazbami ukazuje výnosová křivka.</a:t>
            </a:r>
          </a:p>
        </p:txBody>
      </p:sp>
      <p:sp>
        <p:nvSpPr>
          <p:cNvPr id="251910" name="Line 6"/>
          <p:cNvSpPr>
            <a:spLocks noChangeShapeType="1"/>
          </p:cNvSpPr>
          <p:nvPr/>
        </p:nvSpPr>
        <p:spPr bwMode="auto">
          <a:xfrm>
            <a:off x="2412206" y="1779662"/>
            <a:ext cx="0" cy="264556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1911" name="Line 7"/>
          <p:cNvSpPr>
            <a:spLocks noChangeShapeType="1"/>
          </p:cNvSpPr>
          <p:nvPr/>
        </p:nvSpPr>
        <p:spPr bwMode="auto">
          <a:xfrm>
            <a:off x="2412206" y="4443958"/>
            <a:ext cx="480655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51912" name="Text Box 8"/>
          <p:cNvSpPr txBox="1">
            <a:spLocks noChangeArrowheads="1"/>
          </p:cNvSpPr>
          <p:nvPr/>
        </p:nvSpPr>
        <p:spPr bwMode="auto">
          <a:xfrm>
            <a:off x="1024608" y="1760935"/>
            <a:ext cx="14578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t>Úroková míra</a:t>
            </a:r>
          </a:p>
        </p:txBody>
      </p:sp>
      <p:sp>
        <p:nvSpPr>
          <p:cNvPr id="251913" name="Text Box 9"/>
          <p:cNvSpPr txBox="1">
            <a:spLocks noChangeArrowheads="1"/>
          </p:cNvSpPr>
          <p:nvPr/>
        </p:nvSpPr>
        <p:spPr bwMode="auto">
          <a:xfrm>
            <a:off x="6949156" y="4443958"/>
            <a:ext cx="8632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600" b="1" dirty="0"/>
              <a:t>čas</a:t>
            </a:r>
          </a:p>
        </p:txBody>
      </p:sp>
      <p:sp>
        <p:nvSpPr>
          <p:cNvPr id="251914" name="Arc 10"/>
          <p:cNvSpPr>
            <a:spLocks/>
          </p:cNvSpPr>
          <p:nvPr/>
        </p:nvSpPr>
        <p:spPr bwMode="auto">
          <a:xfrm rot="10439923" flipV="1">
            <a:off x="2789635" y="2019985"/>
            <a:ext cx="3311128" cy="1743075"/>
          </a:xfrm>
          <a:custGeom>
            <a:avLst/>
            <a:gdLst>
              <a:gd name="G0" fmla="+- 1229 0 0"/>
              <a:gd name="G1" fmla="+- 21600 0 0"/>
              <a:gd name="G2" fmla="+- 21600 0 0"/>
              <a:gd name="T0" fmla="*/ 0 w 22829"/>
              <a:gd name="T1" fmla="*/ 35 h 21789"/>
              <a:gd name="T2" fmla="*/ 22828 w 22829"/>
              <a:gd name="T3" fmla="*/ 21789 h 21789"/>
              <a:gd name="T4" fmla="*/ 1229 w 22829"/>
              <a:gd name="T5" fmla="*/ 21600 h 21789"/>
            </a:gdLst>
            <a:ahLst/>
            <a:cxnLst>
              <a:cxn ang="0">
                <a:pos x="T0" y="T1"/>
              </a:cxn>
              <a:cxn ang="0">
                <a:pos x="T2" y="T3"/>
              </a:cxn>
              <a:cxn ang="0">
                <a:pos x="T4" y="T5"/>
              </a:cxn>
            </a:cxnLst>
            <a:rect l="0" t="0" r="r" b="b"/>
            <a:pathLst>
              <a:path w="22829" h="21789" fill="none" extrusionOk="0">
                <a:moveTo>
                  <a:pt x="-1" y="34"/>
                </a:moveTo>
                <a:cubicBezTo>
                  <a:pt x="409" y="11"/>
                  <a:pt x="819" y="0"/>
                  <a:pt x="1229" y="0"/>
                </a:cubicBezTo>
                <a:cubicBezTo>
                  <a:pt x="13158" y="0"/>
                  <a:pt x="22829" y="9670"/>
                  <a:pt x="22829" y="21600"/>
                </a:cubicBezTo>
                <a:cubicBezTo>
                  <a:pt x="22829" y="21663"/>
                  <a:pt x="22828" y="21726"/>
                  <a:pt x="22828" y="21789"/>
                </a:cubicBezTo>
              </a:path>
              <a:path w="22829" h="21789" stroke="0" extrusionOk="0">
                <a:moveTo>
                  <a:pt x="-1" y="34"/>
                </a:moveTo>
                <a:cubicBezTo>
                  <a:pt x="409" y="11"/>
                  <a:pt x="819" y="0"/>
                  <a:pt x="1229" y="0"/>
                </a:cubicBezTo>
                <a:cubicBezTo>
                  <a:pt x="13158" y="0"/>
                  <a:pt x="22829" y="9670"/>
                  <a:pt x="22829" y="21600"/>
                </a:cubicBezTo>
                <a:cubicBezTo>
                  <a:pt x="22829" y="21663"/>
                  <a:pt x="22828" y="21726"/>
                  <a:pt x="22828" y="21789"/>
                </a:cubicBezTo>
                <a:lnTo>
                  <a:pt x="1229" y="21600"/>
                </a:lnTo>
                <a:close/>
              </a:path>
            </a:pathLst>
          </a:custGeom>
          <a:noFill/>
          <a:ln w="5715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51915" name="Text Box 11"/>
          <p:cNvSpPr txBox="1">
            <a:spLocks noChangeArrowheads="1"/>
          </p:cNvSpPr>
          <p:nvPr/>
        </p:nvSpPr>
        <p:spPr bwMode="auto">
          <a:xfrm>
            <a:off x="5792782" y="1960989"/>
            <a:ext cx="18035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solidFill>
                  <a:srgbClr val="0000FF"/>
                </a:solidFill>
              </a:rPr>
              <a:t>Výnosová křivka</a:t>
            </a:r>
          </a:p>
        </p:txBody>
      </p:sp>
      <p:sp>
        <p:nvSpPr>
          <p:cNvPr id="251916" name="Arc 12"/>
          <p:cNvSpPr>
            <a:spLocks/>
          </p:cNvSpPr>
          <p:nvPr/>
        </p:nvSpPr>
        <p:spPr bwMode="auto">
          <a:xfrm rot="11045882">
            <a:off x="2681288" y="2278602"/>
            <a:ext cx="3943350" cy="15668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51917" name="Text Box 13"/>
          <p:cNvSpPr txBox="1">
            <a:spLocks noChangeArrowheads="1"/>
          </p:cNvSpPr>
          <p:nvPr/>
        </p:nvSpPr>
        <p:spPr bwMode="auto">
          <a:xfrm>
            <a:off x="6675584" y="3798300"/>
            <a:ext cx="19288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cs-CZ" altLang="cs-CZ" sz="1600" b="1" dirty="0">
                <a:solidFill>
                  <a:srgbClr val="00CC00"/>
                </a:solidFill>
              </a:rPr>
              <a:t>Inverzní výnosová křivka</a:t>
            </a:r>
          </a:p>
        </p:txBody>
      </p:sp>
    </p:spTree>
    <p:extLst>
      <p:ext uri="{BB962C8B-B14F-4D97-AF65-F5344CB8AC3E}">
        <p14:creationId xmlns:p14="http://schemas.microsoft.com/office/powerpoint/2010/main" val="2204988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51906"/>
                                        </p:tgtEl>
                                        <p:attrNameLst>
                                          <p:attrName>style.visibility</p:attrName>
                                        </p:attrNameLst>
                                      </p:cBhvr>
                                      <p:to>
                                        <p:strVal val="visible"/>
                                      </p:to>
                                    </p:set>
                                    <p:anim calcmode="lin" valueType="num">
                                      <p:cBhvr>
                                        <p:cTn id="7" dur="500" fill="hold"/>
                                        <p:tgtEl>
                                          <p:spTgt spid="251906"/>
                                        </p:tgtEl>
                                        <p:attrNameLst>
                                          <p:attrName>ppt_w</p:attrName>
                                        </p:attrNameLst>
                                      </p:cBhvr>
                                      <p:tavLst>
                                        <p:tav tm="0">
                                          <p:val>
                                            <p:fltVal val="0"/>
                                          </p:val>
                                        </p:tav>
                                        <p:tav tm="100000">
                                          <p:val>
                                            <p:strVal val="#ppt_w"/>
                                          </p:val>
                                        </p:tav>
                                      </p:tavLst>
                                    </p:anim>
                                    <p:anim calcmode="lin" valueType="num">
                                      <p:cBhvr>
                                        <p:cTn id="8" dur="500" fill="hold"/>
                                        <p:tgtEl>
                                          <p:spTgt spid="25190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7" presetClass="entr" presetSubtype="8" fill="hold" grpId="0" nodeType="afterEffect">
                                  <p:stCondLst>
                                    <p:cond delay="0"/>
                                  </p:stCondLst>
                                  <p:childTnLst>
                                    <p:set>
                                      <p:cBhvr>
                                        <p:cTn id="11" dur="1" fill="hold">
                                          <p:stCondLst>
                                            <p:cond delay="0"/>
                                          </p:stCondLst>
                                        </p:cTn>
                                        <p:tgtEl>
                                          <p:spTgt spid="251907">
                                            <p:txEl>
                                              <p:pRg st="0" end="0"/>
                                            </p:txEl>
                                          </p:spTgt>
                                        </p:tgtEl>
                                        <p:attrNameLst>
                                          <p:attrName>style.visibility</p:attrName>
                                        </p:attrNameLst>
                                      </p:cBhvr>
                                      <p:to>
                                        <p:strVal val="visible"/>
                                      </p:to>
                                    </p:set>
                                    <p:anim calcmode="lin" valueType="num">
                                      <p:cBhvr additive="base">
                                        <p:cTn id="12" dur="5000" fill="hold"/>
                                        <p:tgtEl>
                                          <p:spTgt spid="251907">
                                            <p:txEl>
                                              <p:pRg st="0" end="0"/>
                                            </p:txEl>
                                          </p:spTgt>
                                        </p:tgtEl>
                                        <p:attrNameLst>
                                          <p:attrName>ppt_x</p:attrName>
                                        </p:attrNameLst>
                                      </p:cBhvr>
                                      <p:tavLst>
                                        <p:tav tm="0">
                                          <p:val>
                                            <p:strVal val="0-#ppt_w/2"/>
                                          </p:val>
                                        </p:tav>
                                        <p:tav tm="100000">
                                          <p:val>
                                            <p:strVal val="#ppt_x"/>
                                          </p:val>
                                        </p:tav>
                                      </p:tavLst>
                                    </p:anim>
                                    <p:anim calcmode="lin" valueType="num">
                                      <p:cBhvr additive="base">
                                        <p:cTn id="13" dur="5000" fill="hold"/>
                                        <p:tgtEl>
                                          <p:spTgt spid="251907">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500"/>
                            </p:stCondLst>
                            <p:childTnLst>
                              <p:par>
                                <p:cTn id="15" presetID="17" presetClass="entr" presetSubtype="10" fill="hold" grpId="0" nodeType="afterEffect">
                                  <p:stCondLst>
                                    <p:cond delay="0"/>
                                  </p:stCondLst>
                                  <p:childTnLst>
                                    <p:set>
                                      <p:cBhvr>
                                        <p:cTn id="16" dur="1" fill="hold">
                                          <p:stCondLst>
                                            <p:cond delay="0"/>
                                          </p:stCondLst>
                                        </p:cTn>
                                        <p:tgtEl>
                                          <p:spTgt spid="251910"/>
                                        </p:tgtEl>
                                        <p:attrNameLst>
                                          <p:attrName>style.visibility</p:attrName>
                                        </p:attrNameLst>
                                      </p:cBhvr>
                                      <p:to>
                                        <p:strVal val="visible"/>
                                      </p:to>
                                    </p:set>
                                    <p:anim calcmode="lin" valueType="num">
                                      <p:cBhvr>
                                        <p:cTn id="17" dur="500" fill="hold"/>
                                        <p:tgtEl>
                                          <p:spTgt spid="251910"/>
                                        </p:tgtEl>
                                        <p:attrNameLst>
                                          <p:attrName>ppt_w</p:attrName>
                                        </p:attrNameLst>
                                      </p:cBhvr>
                                      <p:tavLst>
                                        <p:tav tm="0">
                                          <p:val>
                                            <p:fltVal val="0"/>
                                          </p:val>
                                        </p:tav>
                                        <p:tav tm="100000">
                                          <p:val>
                                            <p:strVal val="#ppt_w"/>
                                          </p:val>
                                        </p:tav>
                                      </p:tavLst>
                                    </p:anim>
                                    <p:anim calcmode="lin" valueType="num">
                                      <p:cBhvr>
                                        <p:cTn id="18" dur="500" fill="hold"/>
                                        <p:tgtEl>
                                          <p:spTgt spid="251910"/>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6000"/>
                            </p:stCondLst>
                            <p:childTnLst>
                              <p:par>
                                <p:cTn id="20" presetID="17" presetClass="entr" presetSubtype="10" fill="hold" grpId="0" nodeType="afterEffect">
                                  <p:stCondLst>
                                    <p:cond delay="0"/>
                                  </p:stCondLst>
                                  <p:childTnLst>
                                    <p:set>
                                      <p:cBhvr>
                                        <p:cTn id="21" dur="1" fill="hold">
                                          <p:stCondLst>
                                            <p:cond delay="0"/>
                                          </p:stCondLst>
                                        </p:cTn>
                                        <p:tgtEl>
                                          <p:spTgt spid="251911"/>
                                        </p:tgtEl>
                                        <p:attrNameLst>
                                          <p:attrName>style.visibility</p:attrName>
                                        </p:attrNameLst>
                                      </p:cBhvr>
                                      <p:to>
                                        <p:strVal val="visible"/>
                                      </p:to>
                                    </p:set>
                                    <p:anim calcmode="lin" valueType="num">
                                      <p:cBhvr>
                                        <p:cTn id="22" dur="500" fill="hold"/>
                                        <p:tgtEl>
                                          <p:spTgt spid="251911"/>
                                        </p:tgtEl>
                                        <p:attrNameLst>
                                          <p:attrName>ppt_w</p:attrName>
                                        </p:attrNameLst>
                                      </p:cBhvr>
                                      <p:tavLst>
                                        <p:tav tm="0">
                                          <p:val>
                                            <p:fltVal val="0"/>
                                          </p:val>
                                        </p:tav>
                                        <p:tav tm="100000">
                                          <p:val>
                                            <p:strVal val="#ppt_w"/>
                                          </p:val>
                                        </p:tav>
                                      </p:tavLst>
                                    </p:anim>
                                    <p:anim calcmode="lin" valueType="num">
                                      <p:cBhvr>
                                        <p:cTn id="23" dur="500" fill="hold"/>
                                        <p:tgtEl>
                                          <p:spTgt spid="251911"/>
                                        </p:tgtEl>
                                        <p:attrNameLst>
                                          <p:attrName>ppt_h</p:attrName>
                                        </p:attrNameLst>
                                      </p:cBhvr>
                                      <p:tavLst>
                                        <p:tav tm="0">
                                          <p:val>
                                            <p:strVal val="#ppt_h"/>
                                          </p:val>
                                        </p:tav>
                                        <p:tav tm="100000">
                                          <p:val>
                                            <p:strVal val="#ppt_h"/>
                                          </p:val>
                                        </p:tav>
                                      </p:tavLst>
                                    </p:anim>
                                  </p:childTnLst>
                                </p:cTn>
                              </p:par>
                            </p:childTnLst>
                          </p:cTn>
                        </p:par>
                        <p:par>
                          <p:cTn id="24" fill="hold" nodeType="afterGroup">
                            <p:stCondLst>
                              <p:cond delay="6500"/>
                            </p:stCondLst>
                            <p:childTnLst>
                              <p:par>
                                <p:cTn id="25" presetID="23" presetClass="entr" presetSubtype="16" fill="hold" grpId="0" nodeType="afterEffect">
                                  <p:stCondLst>
                                    <p:cond delay="0"/>
                                  </p:stCondLst>
                                  <p:childTnLst>
                                    <p:set>
                                      <p:cBhvr>
                                        <p:cTn id="26" dur="1" fill="hold">
                                          <p:stCondLst>
                                            <p:cond delay="0"/>
                                          </p:stCondLst>
                                        </p:cTn>
                                        <p:tgtEl>
                                          <p:spTgt spid="251912"/>
                                        </p:tgtEl>
                                        <p:attrNameLst>
                                          <p:attrName>style.visibility</p:attrName>
                                        </p:attrNameLst>
                                      </p:cBhvr>
                                      <p:to>
                                        <p:strVal val="visible"/>
                                      </p:to>
                                    </p:set>
                                    <p:anim calcmode="lin" valueType="num">
                                      <p:cBhvr>
                                        <p:cTn id="27" dur="500" fill="hold"/>
                                        <p:tgtEl>
                                          <p:spTgt spid="251912"/>
                                        </p:tgtEl>
                                        <p:attrNameLst>
                                          <p:attrName>ppt_w</p:attrName>
                                        </p:attrNameLst>
                                      </p:cBhvr>
                                      <p:tavLst>
                                        <p:tav tm="0">
                                          <p:val>
                                            <p:fltVal val="0"/>
                                          </p:val>
                                        </p:tav>
                                        <p:tav tm="100000">
                                          <p:val>
                                            <p:strVal val="#ppt_w"/>
                                          </p:val>
                                        </p:tav>
                                      </p:tavLst>
                                    </p:anim>
                                    <p:anim calcmode="lin" valueType="num">
                                      <p:cBhvr>
                                        <p:cTn id="28" dur="500" fill="hold"/>
                                        <p:tgtEl>
                                          <p:spTgt spid="251912"/>
                                        </p:tgtEl>
                                        <p:attrNameLst>
                                          <p:attrName>ppt_h</p:attrName>
                                        </p:attrNameLst>
                                      </p:cBhvr>
                                      <p:tavLst>
                                        <p:tav tm="0">
                                          <p:val>
                                            <p:fltVal val="0"/>
                                          </p:val>
                                        </p:tav>
                                        <p:tav tm="100000">
                                          <p:val>
                                            <p:strVal val="#ppt_h"/>
                                          </p:val>
                                        </p:tav>
                                      </p:tavLst>
                                    </p:anim>
                                  </p:childTnLst>
                                </p:cTn>
                              </p:par>
                            </p:childTnLst>
                          </p:cTn>
                        </p:par>
                        <p:par>
                          <p:cTn id="29" fill="hold" nodeType="afterGroup">
                            <p:stCondLst>
                              <p:cond delay="7000"/>
                            </p:stCondLst>
                            <p:childTnLst>
                              <p:par>
                                <p:cTn id="30" presetID="23" presetClass="entr" presetSubtype="16" fill="hold" grpId="0" nodeType="afterEffect">
                                  <p:stCondLst>
                                    <p:cond delay="0"/>
                                  </p:stCondLst>
                                  <p:childTnLst>
                                    <p:set>
                                      <p:cBhvr>
                                        <p:cTn id="31" dur="1" fill="hold">
                                          <p:stCondLst>
                                            <p:cond delay="0"/>
                                          </p:stCondLst>
                                        </p:cTn>
                                        <p:tgtEl>
                                          <p:spTgt spid="251913"/>
                                        </p:tgtEl>
                                        <p:attrNameLst>
                                          <p:attrName>style.visibility</p:attrName>
                                        </p:attrNameLst>
                                      </p:cBhvr>
                                      <p:to>
                                        <p:strVal val="visible"/>
                                      </p:to>
                                    </p:set>
                                    <p:anim calcmode="lin" valueType="num">
                                      <p:cBhvr>
                                        <p:cTn id="32" dur="500" fill="hold"/>
                                        <p:tgtEl>
                                          <p:spTgt spid="251913"/>
                                        </p:tgtEl>
                                        <p:attrNameLst>
                                          <p:attrName>ppt_w</p:attrName>
                                        </p:attrNameLst>
                                      </p:cBhvr>
                                      <p:tavLst>
                                        <p:tav tm="0">
                                          <p:val>
                                            <p:fltVal val="0"/>
                                          </p:val>
                                        </p:tav>
                                        <p:tav tm="100000">
                                          <p:val>
                                            <p:strVal val="#ppt_w"/>
                                          </p:val>
                                        </p:tav>
                                      </p:tavLst>
                                    </p:anim>
                                    <p:anim calcmode="lin" valueType="num">
                                      <p:cBhvr>
                                        <p:cTn id="33" dur="500" fill="hold"/>
                                        <p:tgtEl>
                                          <p:spTgt spid="251913"/>
                                        </p:tgtEl>
                                        <p:attrNameLst>
                                          <p:attrName>ppt_h</p:attrName>
                                        </p:attrNameLst>
                                      </p:cBhvr>
                                      <p:tavLst>
                                        <p:tav tm="0">
                                          <p:val>
                                            <p:fltVal val="0"/>
                                          </p:val>
                                        </p:tav>
                                        <p:tav tm="100000">
                                          <p:val>
                                            <p:strVal val="#ppt_h"/>
                                          </p:val>
                                        </p:tav>
                                      </p:tavLst>
                                    </p:anim>
                                  </p:childTnLst>
                                </p:cTn>
                              </p:par>
                            </p:childTnLst>
                          </p:cTn>
                        </p:par>
                        <p:par>
                          <p:cTn id="34" fill="hold" nodeType="afterGroup">
                            <p:stCondLst>
                              <p:cond delay="7500"/>
                            </p:stCondLst>
                            <p:childTnLst>
                              <p:par>
                                <p:cTn id="35" presetID="49" presetClass="entr" presetSubtype="0" decel="100000" fill="hold" grpId="0" nodeType="afterEffect">
                                  <p:stCondLst>
                                    <p:cond delay="0"/>
                                  </p:stCondLst>
                                  <p:childTnLst>
                                    <p:set>
                                      <p:cBhvr>
                                        <p:cTn id="36" dur="1" fill="hold">
                                          <p:stCondLst>
                                            <p:cond delay="0"/>
                                          </p:stCondLst>
                                        </p:cTn>
                                        <p:tgtEl>
                                          <p:spTgt spid="251914"/>
                                        </p:tgtEl>
                                        <p:attrNameLst>
                                          <p:attrName>style.visibility</p:attrName>
                                        </p:attrNameLst>
                                      </p:cBhvr>
                                      <p:to>
                                        <p:strVal val="visible"/>
                                      </p:to>
                                    </p:set>
                                    <p:anim calcmode="lin" valueType="num">
                                      <p:cBhvr>
                                        <p:cTn id="37" dur="500" fill="hold"/>
                                        <p:tgtEl>
                                          <p:spTgt spid="251914"/>
                                        </p:tgtEl>
                                        <p:attrNameLst>
                                          <p:attrName>ppt_w</p:attrName>
                                        </p:attrNameLst>
                                      </p:cBhvr>
                                      <p:tavLst>
                                        <p:tav tm="0">
                                          <p:val>
                                            <p:fltVal val="0"/>
                                          </p:val>
                                        </p:tav>
                                        <p:tav tm="100000">
                                          <p:val>
                                            <p:strVal val="#ppt_w"/>
                                          </p:val>
                                        </p:tav>
                                      </p:tavLst>
                                    </p:anim>
                                    <p:anim calcmode="lin" valueType="num">
                                      <p:cBhvr>
                                        <p:cTn id="38" dur="500" fill="hold"/>
                                        <p:tgtEl>
                                          <p:spTgt spid="251914"/>
                                        </p:tgtEl>
                                        <p:attrNameLst>
                                          <p:attrName>ppt_h</p:attrName>
                                        </p:attrNameLst>
                                      </p:cBhvr>
                                      <p:tavLst>
                                        <p:tav tm="0">
                                          <p:val>
                                            <p:fltVal val="0"/>
                                          </p:val>
                                        </p:tav>
                                        <p:tav tm="100000">
                                          <p:val>
                                            <p:strVal val="#ppt_h"/>
                                          </p:val>
                                        </p:tav>
                                      </p:tavLst>
                                    </p:anim>
                                    <p:anim calcmode="lin" valueType="num">
                                      <p:cBhvr>
                                        <p:cTn id="39" dur="500" fill="hold"/>
                                        <p:tgtEl>
                                          <p:spTgt spid="251914"/>
                                        </p:tgtEl>
                                        <p:attrNameLst>
                                          <p:attrName>style.rotation</p:attrName>
                                        </p:attrNameLst>
                                      </p:cBhvr>
                                      <p:tavLst>
                                        <p:tav tm="0">
                                          <p:val>
                                            <p:fltVal val="360"/>
                                          </p:val>
                                        </p:tav>
                                        <p:tav tm="100000">
                                          <p:val>
                                            <p:fltVal val="0"/>
                                          </p:val>
                                        </p:tav>
                                      </p:tavLst>
                                    </p:anim>
                                    <p:animEffect transition="in" filter="fade">
                                      <p:cBhvr>
                                        <p:cTn id="40" dur="500"/>
                                        <p:tgtEl>
                                          <p:spTgt spid="251914"/>
                                        </p:tgtEl>
                                      </p:cBhvr>
                                    </p:animEffect>
                                  </p:childTnLst>
                                </p:cTn>
                              </p:par>
                            </p:childTnLst>
                          </p:cTn>
                        </p:par>
                        <p:par>
                          <p:cTn id="41" fill="hold" nodeType="afterGroup">
                            <p:stCondLst>
                              <p:cond delay="8000"/>
                            </p:stCondLst>
                            <p:childTnLst>
                              <p:par>
                                <p:cTn id="42" presetID="3" presetClass="entr" presetSubtype="10" fill="hold" grpId="0" nodeType="afterEffect">
                                  <p:stCondLst>
                                    <p:cond delay="0"/>
                                  </p:stCondLst>
                                  <p:childTnLst>
                                    <p:set>
                                      <p:cBhvr>
                                        <p:cTn id="43" dur="1" fill="hold">
                                          <p:stCondLst>
                                            <p:cond delay="0"/>
                                          </p:stCondLst>
                                        </p:cTn>
                                        <p:tgtEl>
                                          <p:spTgt spid="251915"/>
                                        </p:tgtEl>
                                        <p:attrNameLst>
                                          <p:attrName>style.visibility</p:attrName>
                                        </p:attrNameLst>
                                      </p:cBhvr>
                                      <p:to>
                                        <p:strVal val="visible"/>
                                      </p:to>
                                    </p:set>
                                    <p:animEffect transition="in" filter="blinds(horizontal)">
                                      <p:cBhvr>
                                        <p:cTn id="44" dur="500"/>
                                        <p:tgtEl>
                                          <p:spTgt spid="25191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3" presetClass="entr" presetSubtype="0" fill="hold" grpId="0" nodeType="clickEffect">
                                  <p:stCondLst>
                                    <p:cond delay="0"/>
                                  </p:stCondLst>
                                  <p:childTnLst>
                                    <p:set>
                                      <p:cBhvr>
                                        <p:cTn id="48" dur="1" fill="hold">
                                          <p:stCondLst>
                                            <p:cond delay="0"/>
                                          </p:stCondLst>
                                        </p:cTn>
                                        <p:tgtEl>
                                          <p:spTgt spid="251916"/>
                                        </p:tgtEl>
                                        <p:attrNameLst>
                                          <p:attrName>style.visibility</p:attrName>
                                        </p:attrNameLst>
                                      </p:cBhvr>
                                      <p:to>
                                        <p:strVal val="visible"/>
                                      </p:to>
                                    </p:set>
                                    <p:animEffect transition="in" filter="fade">
                                      <p:cBhvr>
                                        <p:cTn id="49" dur="100"/>
                                        <p:tgtEl>
                                          <p:spTgt spid="251916"/>
                                        </p:tgtEl>
                                      </p:cBhvr>
                                    </p:animEffect>
                                    <p:anim calcmode="lin" valueType="num">
                                      <p:cBhvr>
                                        <p:cTn id="50" dur="400" fill="hold"/>
                                        <p:tgtEl>
                                          <p:spTgt spid="251916"/>
                                        </p:tgtEl>
                                        <p:attrNameLst>
                                          <p:attrName>ppt_x</p:attrName>
                                        </p:attrNameLst>
                                      </p:cBhvr>
                                      <p:tavLst>
                                        <p:tav tm="0">
                                          <p:val>
                                            <p:strVal val="#ppt_x"/>
                                          </p:val>
                                        </p:tav>
                                        <p:tav tm="100000">
                                          <p:val>
                                            <p:strVal val="#ppt_x"/>
                                          </p:val>
                                        </p:tav>
                                      </p:tavLst>
                                    </p:anim>
                                    <p:anim calcmode="lin" valueType="num">
                                      <p:cBhvr>
                                        <p:cTn id="51" dur="400" fill="hold"/>
                                        <p:tgtEl>
                                          <p:spTgt spid="251916"/>
                                        </p:tgtEl>
                                        <p:attrNameLst>
                                          <p:attrName>ppt_y</p:attrName>
                                        </p:attrNameLst>
                                      </p:cBhvr>
                                      <p:tavLst>
                                        <p:tav tm="0">
                                          <p:val>
                                            <p:strVal val="#ppt_y+0.31"/>
                                          </p:val>
                                        </p:tav>
                                        <p:tav tm="100000">
                                          <p:val>
                                            <p:strVal val="#ppt_y+0.31"/>
                                          </p:val>
                                        </p:tav>
                                      </p:tavLst>
                                    </p:anim>
                                    <p:anim calcmode="lin" valueType="num">
                                      <p:cBhvr>
                                        <p:cTn id="52" dur="600" decel="50000" fill="hold">
                                          <p:stCondLst>
                                            <p:cond delay="400"/>
                                          </p:stCondLst>
                                        </p:cTn>
                                        <p:tgtEl>
                                          <p:spTgt spid="25191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3" dur="600" decel="50000" fill="hold">
                                          <p:stCondLst>
                                            <p:cond delay="400"/>
                                          </p:stCondLst>
                                        </p:cTn>
                                        <p:tgtEl>
                                          <p:spTgt spid="25191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4" fill="hold" nodeType="afterGroup">
                            <p:stCondLst>
                              <p:cond delay="1000"/>
                            </p:stCondLst>
                            <p:childTnLst>
                              <p:par>
                                <p:cTn id="55" presetID="43" presetClass="entr" presetSubtype="0" fill="hold" grpId="0" nodeType="afterEffect">
                                  <p:stCondLst>
                                    <p:cond delay="0"/>
                                  </p:stCondLst>
                                  <p:childTnLst>
                                    <p:set>
                                      <p:cBhvr>
                                        <p:cTn id="56" dur="1" fill="hold">
                                          <p:stCondLst>
                                            <p:cond delay="0"/>
                                          </p:stCondLst>
                                        </p:cTn>
                                        <p:tgtEl>
                                          <p:spTgt spid="251917"/>
                                        </p:tgtEl>
                                        <p:attrNameLst>
                                          <p:attrName>style.visibility</p:attrName>
                                        </p:attrNameLst>
                                      </p:cBhvr>
                                      <p:to>
                                        <p:strVal val="visible"/>
                                      </p:to>
                                    </p:set>
                                    <p:animEffect transition="in" filter="fade">
                                      <p:cBhvr>
                                        <p:cTn id="57" dur="100"/>
                                        <p:tgtEl>
                                          <p:spTgt spid="251917"/>
                                        </p:tgtEl>
                                      </p:cBhvr>
                                    </p:animEffect>
                                    <p:anim calcmode="lin" valueType="num">
                                      <p:cBhvr>
                                        <p:cTn id="58" dur="400" fill="hold"/>
                                        <p:tgtEl>
                                          <p:spTgt spid="251917"/>
                                        </p:tgtEl>
                                        <p:attrNameLst>
                                          <p:attrName>ppt_x</p:attrName>
                                        </p:attrNameLst>
                                      </p:cBhvr>
                                      <p:tavLst>
                                        <p:tav tm="0">
                                          <p:val>
                                            <p:strVal val="#ppt_x"/>
                                          </p:val>
                                        </p:tav>
                                        <p:tav tm="100000">
                                          <p:val>
                                            <p:strVal val="#ppt_x"/>
                                          </p:val>
                                        </p:tav>
                                      </p:tavLst>
                                    </p:anim>
                                    <p:anim calcmode="lin" valueType="num">
                                      <p:cBhvr>
                                        <p:cTn id="59" dur="400" fill="hold"/>
                                        <p:tgtEl>
                                          <p:spTgt spid="251917"/>
                                        </p:tgtEl>
                                        <p:attrNameLst>
                                          <p:attrName>ppt_y</p:attrName>
                                        </p:attrNameLst>
                                      </p:cBhvr>
                                      <p:tavLst>
                                        <p:tav tm="0">
                                          <p:val>
                                            <p:strVal val="#ppt_y+0.31"/>
                                          </p:val>
                                        </p:tav>
                                        <p:tav tm="100000">
                                          <p:val>
                                            <p:strVal val="#ppt_y+0.31"/>
                                          </p:val>
                                        </p:tav>
                                      </p:tavLst>
                                    </p:anim>
                                    <p:anim calcmode="lin" valueType="num">
                                      <p:cBhvr>
                                        <p:cTn id="60" dur="600" decel="50000" fill="hold">
                                          <p:stCondLst>
                                            <p:cond delay="400"/>
                                          </p:stCondLst>
                                        </p:cTn>
                                        <p:tgtEl>
                                          <p:spTgt spid="25191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1" dur="600" decel="50000" fill="hold">
                                          <p:stCondLst>
                                            <p:cond delay="400"/>
                                          </p:stCondLst>
                                        </p:cTn>
                                        <p:tgtEl>
                                          <p:spTgt spid="25191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6" grpId="0" autoUpdateAnimBg="0"/>
      <p:bldP spid="251907" grpId="0" build="p" autoUpdateAnimBg="0" advAuto="0"/>
      <p:bldP spid="251910" grpId="0" animBg="1"/>
      <p:bldP spid="251911" grpId="0" animBg="1"/>
      <p:bldP spid="251912" grpId="0"/>
      <p:bldP spid="251913" grpId="0"/>
      <p:bldP spid="251914" grpId="0" animBg="1"/>
      <p:bldP spid="251915" grpId="0"/>
      <p:bldP spid="251916" grpId="0" animBg="1"/>
      <p:bldP spid="2519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06636"/>
            <a:ext cx="8280920" cy="4299198"/>
          </a:xfrm>
          <a:prstGeom prst="rect">
            <a:avLst/>
          </a:prstGeom>
        </p:spPr>
        <p:txBody>
          <a:bodyPr>
            <a:noAutofit/>
          </a:bodyPr>
          <a:lstStyle/>
          <a:p>
            <a:pPr algn="just">
              <a:spcBef>
                <a:spcPts val="0"/>
              </a:spcBef>
              <a:spcAft>
                <a:spcPts val="600"/>
              </a:spcAft>
              <a:buClr>
                <a:schemeClr val="tx1"/>
              </a:buClr>
              <a:buSzPct val="120000"/>
            </a:pPr>
            <a:r>
              <a:rPr lang="cs-CZ" sz="2000" b="1" dirty="0" smtClean="0"/>
              <a:t>Hypotéza </a:t>
            </a:r>
            <a:r>
              <a:rPr lang="cs-CZ" sz="2000" b="1" dirty="0"/>
              <a:t>oddělených </a:t>
            </a:r>
            <a:r>
              <a:rPr lang="cs-CZ" sz="2000" b="1" dirty="0" smtClean="0"/>
              <a:t>trhů</a:t>
            </a:r>
          </a:p>
          <a:p>
            <a:pPr marL="896938" indent="-357188"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rPr>
              <a:t>předpokládá, že investice s různou dobou splatnosti nejsou substituty → úrokové sazby u investic s různou dobou splatnosti spolu žádným způsobem nesouvisí. Důvodem rostoucí výnosové křivky je struktura poptávky investorů</a:t>
            </a:r>
          </a:p>
          <a:p>
            <a:pPr algn="just">
              <a:spcBef>
                <a:spcPts val="0"/>
              </a:spcBef>
              <a:spcAft>
                <a:spcPts val="600"/>
              </a:spcAft>
              <a:buClr>
                <a:schemeClr val="tx1"/>
              </a:buClr>
              <a:buSzPct val="120000"/>
            </a:pPr>
            <a:r>
              <a:rPr lang="cs-CZ" sz="2000" b="1" dirty="0"/>
              <a:t>Čistá hypotéza </a:t>
            </a:r>
            <a:r>
              <a:rPr lang="cs-CZ" sz="2000" b="1" dirty="0" smtClean="0"/>
              <a:t>očekávání</a:t>
            </a:r>
          </a:p>
          <a:p>
            <a:pPr marL="896938" indent="-357188" algn="just">
              <a:spcBef>
                <a:spcPts val="0"/>
              </a:spcBef>
              <a:buClr>
                <a:schemeClr val="tx1"/>
              </a:buClr>
              <a:buSzPct val="120000"/>
              <a:buFont typeface="Wingdings" panose="05000000000000000000" pitchFamily="2" charset="2"/>
              <a:buChar char="Ø"/>
            </a:pPr>
            <a:r>
              <a:rPr lang="cs-CZ" sz="2000" dirty="0" smtClean="0">
                <a:solidFill>
                  <a:srgbClr val="000000"/>
                </a:solidFill>
              </a:rPr>
              <a:t> </a:t>
            </a:r>
            <a:r>
              <a:rPr lang="cs-CZ" sz="2000" dirty="0">
                <a:solidFill>
                  <a:srgbClr val="000000"/>
                </a:solidFill>
              </a:rPr>
              <a:t>investice s různou dobou splatnosti jsou vzájemné substituty → dlouhodobé nominální úrokové sazby jsou rovny průměru očekávaných krátkodobých nominálních úrokových sazeb za jednotlivá </a:t>
            </a:r>
            <a:r>
              <a:rPr lang="cs-CZ" sz="2000" dirty="0" smtClean="0">
                <a:solidFill>
                  <a:srgbClr val="000000"/>
                </a:solidFill>
              </a:rPr>
              <a:t>období:</a:t>
            </a:r>
          </a:p>
          <a:p>
            <a:pPr marL="539750" indent="0" algn="ctr">
              <a:spcBef>
                <a:spcPts val="0"/>
              </a:spcBef>
              <a:buClr>
                <a:schemeClr val="tx1"/>
              </a:buClr>
              <a:buSzPct val="120000"/>
              <a:buNone/>
            </a:pPr>
            <a:r>
              <a:rPr lang="cs-CZ" sz="2000" b="1" dirty="0" err="1" smtClean="0"/>
              <a:t>i</a:t>
            </a:r>
            <a:r>
              <a:rPr lang="cs-CZ" sz="2000" b="1" baseline="-25000" dirty="0" err="1" smtClean="0"/>
              <a:t>L</a:t>
            </a:r>
            <a:r>
              <a:rPr lang="cs-CZ" sz="2000" b="1" dirty="0" smtClean="0"/>
              <a:t> = </a:t>
            </a:r>
            <a:r>
              <a:rPr lang="cs-CZ" sz="2000" b="1" dirty="0" err="1" smtClean="0"/>
              <a:t>i</a:t>
            </a:r>
            <a:r>
              <a:rPr lang="cs-CZ" sz="2000" b="1" baseline="-25000" dirty="0" err="1" smtClean="0"/>
              <a:t>S</a:t>
            </a:r>
            <a:r>
              <a:rPr lang="cs-CZ" sz="2000" b="1" dirty="0" smtClean="0"/>
              <a:t> + </a:t>
            </a:r>
            <a:r>
              <a:rPr lang="el-GR" sz="2000" b="1" dirty="0" smtClean="0"/>
              <a:t>ε</a:t>
            </a:r>
            <a:endParaRPr lang="cs-CZ" sz="2000" b="1" dirty="0"/>
          </a:p>
          <a:p>
            <a:pPr marL="0" indent="0" algn="just">
              <a:spcBef>
                <a:spcPts val="0"/>
              </a:spcBef>
              <a:spcAft>
                <a:spcPts val="1200"/>
              </a:spcAft>
              <a:buClr>
                <a:schemeClr val="tx1"/>
              </a:buClr>
              <a:buSzPct val="120000"/>
              <a:buNone/>
            </a:pPr>
            <a:r>
              <a:rPr lang="cs-CZ" sz="2000" dirty="0" smtClean="0">
                <a:solidFill>
                  <a:srgbClr val="000000"/>
                </a:solidFill>
              </a:rPr>
              <a:t>kde </a:t>
            </a:r>
            <a:r>
              <a:rPr lang="el-GR" sz="2000" dirty="0">
                <a:solidFill>
                  <a:srgbClr val="000000"/>
                </a:solidFill>
              </a:rPr>
              <a:t>ε </a:t>
            </a:r>
            <a:r>
              <a:rPr lang="cs-CZ" sz="2000" dirty="0">
                <a:solidFill>
                  <a:srgbClr val="000000"/>
                </a:solidFill>
              </a:rPr>
              <a:t>představuje faktor očekávání ohledně vývoje krátkodobých úrokových </a:t>
            </a:r>
            <a:r>
              <a:rPr lang="cs-CZ" sz="2000" dirty="0" smtClean="0">
                <a:solidFill>
                  <a:srgbClr val="000000"/>
                </a:solidFill>
              </a:rPr>
              <a:t>sazeb</a:t>
            </a:r>
            <a:endParaRPr lang="cs-CZ" sz="2000" dirty="0">
              <a:solidFill>
                <a:srgbClr val="000000"/>
              </a:solidFill>
            </a:endParaRPr>
          </a:p>
          <a:p>
            <a:pPr marL="0" indent="0" algn="just">
              <a:spcBef>
                <a:spcPts val="0"/>
              </a:spcBef>
              <a:spcAft>
                <a:spcPts val="1200"/>
              </a:spcAft>
              <a:buClr>
                <a:schemeClr val="tx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smtClean="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632848" cy="507703"/>
          </a:xfrm>
        </p:spPr>
        <p:txBody>
          <a:bodyPr/>
          <a:lstStyle/>
          <a:p>
            <a:r>
              <a:rPr lang="cs-CZ" sz="2800" b="1" dirty="0" smtClean="0"/>
              <a:t>Teorie vysvětlující průběh výnosové křivky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14260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11528"/>
            <a:ext cx="8280920" cy="4100809"/>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000" dirty="0" smtClean="0">
                <a:solidFill>
                  <a:srgbClr val="000000"/>
                </a:solidFill>
              </a:rPr>
              <a:t>Uvedené </a:t>
            </a:r>
            <a:r>
              <a:rPr lang="cs-CZ" sz="2000" dirty="0">
                <a:solidFill>
                  <a:srgbClr val="000000"/>
                </a:solidFill>
              </a:rPr>
              <a:t>hypotézy, které vysvětlují tvar výnosové křivky jsou založeny na předpokladu, že jednotlivé investiční možnosti mají stejné riziko a stejnou </a:t>
            </a:r>
            <a:r>
              <a:rPr lang="cs-CZ" sz="2000" dirty="0" smtClean="0">
                <a:solidFill>
                  <a:srgbClr val="000000"/>
                </a:solidFill>
              </a:rPr>
              <a:t>likviditu</a:t>
            </a:r>
          </a:p>
          <a:p>
            <a:pPr algn="just">
              <a:spcBef>
                <a:spcPts val="0"/>
              </a:spcBef>
              <a:spcAft>
                <a:spcPts val="1200"/>
              </a:spcAft>
              <a:buClr>
                <a:schemeClr val="tx1"/>
              </a:buClr>
              <a:buSzPct val="120000"/>
              <a:tabLst>
                <a:tab pos="228600" algn="l"/>
              </a:tabLst>
            </a:pPr>
            <a:r>
              <a:rPr lang="cs-CZ" sz="2000" dirty="0" smtClean="0">
                <a:solidFill>
                  <a:srgbClr val="000000"/>
                </a:solidFill>
              </a:rPr>
              <a:t>Tento </a:t>
            </a:r>
            <a:r>
              <a:rPr lang="cs-CZ" sz="2000" dirty="0">
                <a:solidFill>
                  <a:srgbClr val="000000"/>
                </a:solidFill>
              </a:rPr>
              <a:t>předpoklad je však velmi nereálný. Pokud však budeme uvažovat různou míru rizika pro krátkodobé a dlouhodobé obligace, bude náš obraz mnohem </a:t>
            </a:r>
            <a:r>
              <a:rPr lang="cs-CZ" sz="2000" dirty="0" smtClean="0">
                <a:solidFill>
                  <a:srgbClr val="000000"/>
                </a:solidFill>
              </a:rPr>
              <a:t>reálnější</a:t>
            </a:r>
            <a:endParaRPr lang="cs-CZ" sz="2000" dirty="0">
              <a:solidFill>
                <a:srgbClr val="000000"/>
              </a:solidFill>
            </a:endParaRPr>
          </a:p>
          <a:p>
            <a:pPr algn="just">
              <a:spcBef>
                <a:spcPts val="0"/>
              </a:spcBef>
              <a:spcAft>
                <a:spcPts val="1200"/>
              </a:spcAft>
              <a:buClr>
                <a:schemeClr val="tx1"/>
              </a:buClr>
              <a:buSzPct val="120000"/>
              <a:tabLst>
                <a:tab pos="228600" algn="l"/>
              </a:tabLst>
            </a:pPr>
            <a:r>
              <a:rPr lang="cs-CZ" sz="2000" dirty="0" smtClean="0">
                <a:solidFill>
                  <a:srgbClr val="000000"/>
                </a:solidFill>
              </a:rPr>
              <a:t>Tímto se zabývá další teorie vysvětlující tvar výnosové křivky - </a:t>
            </a:r>
            <a:r>
              <a:rPr lang="cs-CZ" sz="2000" b="1" dirty="0" smtClean="0">
                <a:solidFill>
                  <a:srgbClr val="307871"/>
                </a:solidFill>
              </a:rPr>
              <a:t>Teorie preference likvidity</a:t>
            </a:r>
          </a:p>
          <a:p>
            <a:pPr algn="just">
              <a:spcBef>
                <a:spcPts val="0"/>
              </a:spcBef>
              <a:spcAft>
                <a:spcPts val="1200"/>
              </a:spcAft>
              <a:buClr>
                <a:schemeClr val="tx1"/>
              </a:buClr>
              <a:buSzPct val="120000"/>
              <a:tabLst>
                <a:tab pos="228600" algn="l"/>
              </a:tabLst>
            </a:pPr>
            <a:endParaRPr lang="cs-CZ" sz="2000" dirty="0">
              <a:solidFill>
                <a:srgbClr val="000000"/>
              </a:solidFill>
            </a:endParaRP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Riziko a likvidita </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3653191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11528"/>
            <a:ext cx="8280920" cy="4100809"/>
          </a:xfrm>
          <a:prstGeom prst="rect">
            <a:avLst/>
          </a:prstGeom>
        </p:spPr>
        <p:txBody>
          <a:bodyPr>
            <a:noAutofit/>
          </a:bodyPr>
          <a:lstStyle/>
          <a:p>
            <a:pPr algn="just">
              <a:spcBef>
                <a:spcPts val="0"/>
              </a:spcBef>
              <a:buClr>
                <a:schemeClr val="tx1"/>
              </a:buClr>
              <a:buSzPct val="120000"/>
              <a:tabLst>
                <a:tab pos="228600" algn="l"/>
              </a:tabLst>
            </a:pPr>
            <a:r>
              <a:rPr lang="cs-CZ" sz="2000" dirty="0">
                <a:solidFill>
                  <a:srgbClr val="000000"/>
                </a:solidFill>
              </a:rPr>
              <a:t>Teorie předpokládá, že obligace s různou dobou splatnosti jsou substituty a tvrdí, že pokud nabízejí různá aktiva stejný výnos, ekonomické subjekty budou volit ta aktiva, které mají vyšší likviditu (preference likvidity) → subjekty požadují vyšší míru výnosu z méně likvidních aktiv (tzv. prémie za likviditu – </a:t>
            </a:r>
            <a:r>
              <a:rPr lang="el-GR" sz="2000" dirty="0" smtClean="0">
                <a:solidFill>
                  <a:srgbClr val="000000"/>
                </a:solidFill>
              </a:rPr>
              <a:t>λ)</a:t>
            </a:r>
            <a:endParaRPr lang="cs-CZ" sz="2000" dirty="0" smtClean="0">
              <a:solidFill>
                <a:srgbClr val="000000"/>
              </a:solidFill>
            </a:endParaRPr>
          </a:p>
          <a:p>
            <a:pPr marL="0" indent="0" algn="ctr">
              <a:spcBef>
                <a:spcPts val="0"/>
              </a:spcBef>
              <a:spcAft>
                <a:spcPts val="600"/>
              </a:spcAft>
              <a:buClr>
                <a:schemeClr val="tx1"/>
              </a:buClr>
              <a:buSzPct val="120000"/>
              <a:buNone/>
              <a:tabLst>
                <a:tab pos="228600" algn="l"/>
              </a:tabLst>
            </a:pPr>
            <a:r>
              <a:rPr lang="cs-CZ" sz="2000" b="1" dirty="0" err="1" smtClean="0"/>
              <a:t>i</a:t>
            </a:r>
            <a:r>
              <a:rPr lang="cs-CZ" sz="2000" b="1" baseline="-25000" dirty="0" err="1" smtClean="0"/>
              <a:t>L</a:t>
            </a:r>
            <a:r>
              <a:rPr lang="cs-CZ" sz="2000" b="1" dirty="0" smtClean="0"/>
              <a:t> = </a:t>
            </a:r>
            <a:r>
              <a:rPr lang="cs-CZ" sz="2000" b="1" dirty="0" err="1" smtClean="0"/>
              <a:t>i</a:t>
            </a:r>
            <a:r>
              <a:rPr lang="cs-CZ" sz="2000" b="1" baseline="-25000" dirty="0" err="1" smtClean="0"/>
              <a:t>S</a:t>
            </a:r>
            <a:r>
              <a:rPr lang="cs-CZ" sz="2000" b="1" dirty="0" smtClean="0"/>
              <a:t> + </a:t>
            </a:r>
            <a:r>
              <a:rPr lang="el-GR" sz="2000" b="1" dirty="0" smtClean="0"/>
              <a:t>ε</a:t>
            </a:r>
            <a:r>
              <a:rPr lang="cs-CZ" sz="2000" b="1" dirty="0" smtClean="0"/>
              <a:t> + </a:t>
            </a:r>
            <a:r>
              <a:rPr lang="el-GR" sz="2000" b="1" dirty="0" smtClean="0"/>
              <a:t>λ</a:t>
            </a:r>
            <a:endParaRPr lang="cs-CZ" sz="2000" b="1" dirty="0" smtClean="0"/>
          </a:p>
          <a:p>
            <a:pPr algn="just">
              <a:spcBef>
                <a:spcPts val="0"/>
              </a:spcBef>
              <a:buClr>
                <a:schemeClr val="tx1"/>
              </a:buClr>
              <a:buSzPct val="120000"/>
              <a:tabLst>
                <a:tab pos="228600" algn="l"/>
              </a:tabLst>
            </a:pPr>
            <a:r>
              <a:rPr lang="cs-CZ" sz="2000" dirty="0" smtClean="0">
                <a:solidFill>
                  <a:srgbClr val="000000"/>
                </a:solidFill>
              </a:rPr>
              <a:t>Důležitou </a:t>
            </a:r>
            <a:r>
              <a:rPr lang="cs-CZ" sz="2000" dirty="0">
                <a:solidFill>
                  <a:srgbClr val="000000"/>
                </a:solidFill>
              </a:rPr>
              <a:t>roli při rozhodování sehrává také faktor rizika. V dlouhém období se ceny dlouhodobých obligací mění výrazněji než ceny krátkodobých obligací v krátkém období → čím delší je doba splatnosti obligace, tím vyšší je úrokové riziko a subjekty požadují vyšší míru výnosu (tzv. riziková prémie - </a:t>
            </a:r>
            <a:r>
              <a:rPr lang="el-GR" sz="2000" dirty="0">
                <a:solidFill>
                  <a:srgbClr val="000000"/>
                </a:solidFill>
              </a:rPr>
              <a:t>σ</a:t>
            </a:r>
            <a:r>
              <a:rPr lang="el-GR" sz="2000" dirty="0" smtClean="0">
                <a:solidFill>
                  <a:srgbClr val="000000"/>
                </a:solidFill>
              </a:rPr>
              <a:t>)</a:t>
            </a:r>
            <a:endParaRPr lang="cs-CZ" sz="2000" dirty="0" smtClean="0">
              <a:solidFill>
                <a:srgbClr val="000000"/>
              </a:solidFill>
            </a:endParaRPr>
          </a:p>
          <a:p>
            <a:pPr marL="0" lvl="0" indent="0" algn="ctr">
              <a:spcBef>
                <a:spcPts val="0"/>
              </a:spcBef>
              <a:spcAft>
                <a:spcPts val="600"/>
              </a:spcAft>
              <a:buClr>
                <a:srgbClr val="307871"/>
              </a:buClr>
              <a:buSzPct val="120000"/>
              <a:buNone/>
              <a:tabLst>
                <a:tab pos="228600" algn="l"/>
              </a:tabLst>
            </a:pPr>
            <a:r>
              <a:rPr lang="cs-CZ" sz="2000" b="1" dirty="0" err="1">
                <a:solidFill>
                  <a:srgbClr val="307871"/>
                </a:solidFill>
              </a:rPr>
              <a:t>i</a:t>
            </a:r>
            <a:r>
              <a:rPr lang="cs-CZ" sz="2000" b="1" baseline="-25000" dirty="0" err="1">
                <a:solidFill>
                  <a:srgbClr val="307871"/>
                </a:solidFill>
              </a:rPr>
              <a:t>L</a:t>
            </a:r>
            <a:r>
              <a:rPr lang="cs-CZ" sz="2000" b="1" dirty="0">
                <a:solidFill>
                  <a:srgbClr val="307871"/>
                </a:solidFill>
              </a:rPr>
              <a:t> = </a:t>
            </a:r>
            <a:r>
              <a:rPr lang="cs-CZ" sz="2000" b="1" dirty="0" err="1">
                <a:solidFill>
                  <a:srgbClr val="307871"/>
                </a:solidFill>
              </a:rPr>
              <a:t>i</a:t>
            </a:r>
            <a:r>
              <a:rPr lang="cs-CZ" sz="2000" b="1" baseline="-25000" dirty="0" err="1">
                <a:solidFill>
                  <a:srgbClr val="307871"/>
                </a:solidFill>
              </a:rPr>
              <a:t>S</a:t>
            </a:r>
            <a:r>
              <a:rPr lang="cs-CZ" sz="2000" b="1" dirty="0">
                <a:solidFill>
                  <a:srgbClr val="307871"/>
                </a:solidFill>
              </a:rPr>
              <a:t> + </a:t>
            </a:r>
            <a:r>
              <a:rPr lang="el-GR" sz="2000" b="1" dirty="0">
                <a:solidFill>
                  <a:srgbClr val="307871"/>
                </a:solidFill>
              </a:rPr>
              <a:t>ε</a:t>
            </a:r>
            <a:r>
              <a:rPr lang="cs-CZ" sz="2000" b="1" dirty="0">
                <a:solidFill>
                  <a:srgbClr val="307871"/>
                </a:solidFill>
              </a:rPr>
              <a:t> + </a:t>
            </a:r>
            <a:r>
              <a:rPr lang="el-GR" sz="2000" b="1" dirty="0" smtClean="0">
                <a:solidFill>
                  <a:srgbClr val="307871"/>
                </a:solidFill>
              </a:rPr>
              <a:t>λ</a:t>
            </a:r>
            <a:r>
              <a:rPr lang="cs-CZ" sz="2000" b="1" dirty="0" smtClean="0">
                <a:solidFill>
                  <a:srgbClr val="307871"/>
                </a:solidFill>
              </a:rPr>
              <a:t> + </a:t>
            </a:r>
            <a:r>
              <a:rPr lang="el-GR" sz="2000" b="1" dirty="0">
                <a:solidFill>
                  <a:srgbClr val="307871"/>
                </a:solidFill>
              </a:rPr>
              <a:t>σ</a:t>
            </a:r>
            <a:endParaRPr lang="cs-CZ" sz="2000" b="1" dirty="0">
              <a:solidFill>
                <a:srgbClr val="307871"/>
              </a:solidFill>
            </a:endParaRPr>
          </a:p>
          <a:p>
            <a:pPr marL="0" indent="0" algn="just">
              <a:spcBef>
                <a:spcPts val="0"/>
              </a:spcBef>
              <a:spcAft>
                <a:spcPts val="1200"/>
              </a:spcAft>
              <a:buClr>
                <a:schemeClr val="tx1"/>
              </a:buClr>
              <a:buSzPct val="120000"/>
              <a:buNone/>
              <a:tabLst>
                <a:tab pos="228600" algn="l"/>
              </a:tabLst>
            </a:pPr>
            <a:endParaRPr lang="el-GR" sz="2000" dirty="0">
              <a:solidFill>
                <a:srgbClr val="000000"/>
              </a:solidFill>
            </a:endParaRPr>
          </a:p>
          <a:p>
            <a:pPr algn="just">
              <a:spcBef>
                <a:spcPts val="0"/>
              </a:spcBef>
              <a:spcAft>
                <a:spcPts val="1200"/>
              </a:spcAft>
              <a:buClr>
                <a:schemeClr val="tx1"/>
              </a:buClr>
              <a:buSzPct val="120000"/>
              <a:tabLst>
                <a:tab pos="228600" algn="l"/>
              </a:tabLst>
            </a:pPr>
            <a:endParaRPr lang="cs-CZ" sz="2000" dirty="0">
              <a:solidFill>
                <a:srgbClr val="000000"/>
              </a:solidFill>
            </a:endParaRPr>
          </a:p>
          <a:p>
            <a:pPr marL="357188" indent="0">
              <a:spcBef>
                <a:spcPts val="0"/>
              </a:spcBef>
              <a:spcAft>
                <a:spcPts val="1200"/>
              </a:spcAft>
              <a:buClr>
                <a:schemeClr val="tx1"/>
              </a:buClr>
              <a:buSzPct val="120000"/>
              <a:buNone/>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smtClean="0">
              <a:solidFill>
                <a:srgbClr val="000000"/>
              </a:solidFill>
            </a:endParaRPr>
          </a:p>
          <a:p>
            <a:pPr lvl="0" algn="just">
              <a:spcBef>
                <a:spcPts val="0"/>
              </a:spcBef>
              <a:spcAft>
                <a:spcPts val="600"/>
              </a:spcAft>
              <a:buClr>
                <a:schemeClr val="tx1"/>
              </a:buClr>
              <a:buSzPct val="120000"/>
            </a:pPr>
            <a:endParaRPr lang="cs-CZ" sz="2000" dirty="0" smtClean="0">
              <a:solidFill>
                <a:srgbClr val="000000"/>
              </a:solidFill>
            </a:endParaRPr>
          </a:p>
          <a:p>
            <a:pPr marL="0" lvl="0" indent="0" algn="just">
              <a:buClr>
                <a:schemeClr val="tx1"/>
              </a:buClr>
              <a:buSzPct val="120000"/>
              <a:buNone/>
            </a:pPr>
            <a:endParaRPr lang="cs-CZ" sz="2400" dirty="0">
              <a:solidFill>
                <a:srgbClr val="000000"/>
              </a:solidFill>
            </a:endParaRPr>
          </a:p>
        </p:txBody>
      </p:sp>
      <p:sp>
        <p:nvSpPr>
          <p:cNvPr id="6" name="Nadpis 5"/>
          <p:cNvSpPr>
            <a:spLocks noGrp="1"/>
          </p:cNvSpPr>
          <p:nvPr>
            <p:ph type="title"/>
          </p:nvPr>
        </p:nvSpPr>
        <p:spPr>
          <a:xfrm>
            <a:off x="179512" y="195486"/>
            <a:ext cx="7416824" cy="507703"/>
          </a:xfrm>
        </p:spPr>
        <p:txBody>
          <a:bodyPr/>
          <a:lstStyle/>
          <a:p>
            <a:r>
              <a:rPr lang="cs-CZ" sz="2800" b="1" dirty="0" smtClean="0"/>
              <a:t>Teorie preference likvidity</a:t>
            </a:r>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3127544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6369</TotalTime>
  <Words>2062</Words>
  <Application>Microsoft Office PowerPoint</Application>
  <PresentationFormat>Předvádění na obrazovce (16:9)</PresentationFormat>
  <Paragraphs>330</Paragraphs>
  <Slides>32</Slides>
  <Notes>19</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32</vt:i4>
      </vt:variant>
    </vt:vector>
  </HeadingPairs>
  <TitlesOfParts>
    <vt:vector size="39" baseType="lpstr">
      <vt:lpstr>Arial</vt:lpstr>
      <vt:lpstr>Calibri</vt:lpstr>
      <vt:lpstr>Cambria Math</vt:lpstr>
      <vt:lpstr>Times New Roman</vt:lpstr>
      <vt:lpstr>Wingdings</vt:lpstr>
      <vt:lpstr>SLU</vt:lpstr>
      <vt:lpstr>1_SLU</vt:lpstr>
      <vt:lpstr>Název prezentace</vt:lpstr>
      <vt:lpstr> MODEL  IS-ELM</vt:lpstr>
      <vt:lpstr>Obsah prezentace</vt:lpstr>
      <vt:lpstr>Model IS-ELM a jeho předpoklady</vt:lpstr>
      <vt:lpstr>Nominální x reálné úrokové sazby</vt:lpstr>
      <vt:lpstr>Krátkodobé a dlouhodobé úrokové sazby</vt:lpstr>
      <vt:lpstr>Teorie vysvětlující průběh výnosové křivky</vt:lpstr>
      <vt:lpstr>Riziko a likvidita </vt:lpstr>
      <vt:lpstr>Teorie preference likvidity</vt:lpstr>
      <vt:lpstr>Rozdíly mezi úrokovými sazbami</vt:lpstr>
      <vt:lpstr>Mezera úrokových sazeb (RG)</vt:lpstr>
      <vt:lpstr>Křivka LM v modelu IS-ELM</vt:lpstr>
      <vt:lpstr>Křivka IS v modelu IS-ELM</vt:lpstr>
      <vt:lpstr>Křivka ELM</vt:lpstr>
      <vt:lpstr>Konstrukce křivky ELM </vt:lpstr>
      <vt:lpstr>Podmínky rovnováhy </vt:lpstr>
      <vt:lpstr>Posuny ELM</vt:lpstr>
      <vt:lpstr>Posun křivky ELM - graficky</vt:lpstr>
      <vt:lpstr>Změny v očekávané míře inflace (růst πe)</vt:lpstr>
      <vt:lpstr>Změny v očekávané míře inflace (růst πe)</vt:lpstr>
      <vt:lpstr>Změna rizikové prémie (růst σ)</vt:lpstr>
      <vt:lpstr>Změna rizikové prémie (růst σ)</vt:lpstr>
      <vt:lpstr>Změna rizikové prémie (růst σ)</vt:lpstr>
      <vt:lpstr>Změny v očekávaných budoucích úr. sazbách (↑ε)</vt:lpstr>
      <vt:lpstr>Změny v očekávaných budoucích úr. sazbách (↑ε)</vt:lpstr>
      <vt:lpstr>Změny v očekávaných budoucích úr. sazbách (↑ε)</vt:lpstr>
      <vt:lpstr>Růst očekávané míry inflace a monetární politika</vt:lpstr>
      <vt:lpstr>Růst očekávané míry inflace a monetární politika</vt:lpstr>
      <vt:lpstr>Fiskální expanze a následná stabilizace cenové hladiny centrální bankou</vt:lpstr>
      <vt:lpstr>Fiskální expanze a následná stabilizace cenové hladiny centrální bankou </vt:lpstr>
      <vt:lpstr>Zdroje</vt:lpstr>
      <vt:lpstr>  Děkuji za pozornost a přeji hezký den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Kotlanova</cp:lastModifiedBy>
  <cp:revision>576</cp:revision>
  <dcterms:created xsi:type="dcterms:W3CDTF">2016-07-06T15:42:34Z</dcterms:created>
  <dcterms:modified xsi:type="dcterms:W3CDTF">2018-04-24T07:34:32Z</dcterms:modified>
</cp:coreProperties>
</file>