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5" r:id="rId2"/>
  </p:sldMasterIdLst>
  <p:notesMasterIdLst>
    <p:notesMasterId r:id="rId38"/>
  </p:notesMasterIdLst>
  <p:sldIdLst>
    <p:sldId id="318" r:id="rId3"/>
    <p:sldId id="256" r:id="rId4"/>
    <p:sldId id="257" r:id="rId5"/>
    <p:sldId id="258" r:id="rId6"/>
    <p:sldId id="369" r:id="rId7"/>
    <p:sldId id="370" r:id="rId8"/>
    <p:sldId id="371" r:id="rId9"/>
    <p:sldId id="373" r:id="rId10"/>
    <p:sldId id="374" r:id="rId11"/>
    <p:sldId id="375" r:id="rId12"/>
    <p:sldId id="377" r:id="rId13"/>
    <p:sldId id="321" r:id="rId14"/>
    <p:sldId id="379" r:id="rId15"/>
    <p:sldId id="378" r:id="rId16"/>
    <p:sldId id="380" r:id="rId17"/>
    <p:sldId id="381" r:id="rId18"/>
    <p:sldId id="382" r:id="rId19"/>
    <p:sldId id="384" r:id="rId20"/>
    <p:sldId id="385" r:id="rId21"/>
    <p:sldId id="383" r:id="rId22"/>
    <p:sldId id="390" r:id="rId23"/>
    <p:sldId id="386" r:id="rId24"/>
    <p:sldId id="389" r:id="rId25"/>
    <p:sldId id="388" r:id="rId26"/>
    <p:sldId id="391" r:id="rId27"/>
    <p:sldId id="392" r:id="rId28"/>
    <p:sldId id="393" r:id="rId29"/>
    <p:sldId id="394" r:id="rId30"/>
    <p:sldId id="395" r:id="rId31"/>
    <p:sldId id="396" r:id="rId32"/>
    <p:sldId id="397" r:id="rId33"/>
    <p:sldId id="400" r:id="rId34"/>
    <p:sldId id="399" r:id="rId35"/>
    <p:sldId id="401" r:id="rId36"/>
    <p:sldId id="316" r:id="rId3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9F2B2B"/>
    <a:srgbClr val="307871"/>
    <a:srgbClr val="981E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4306" autoAdjust="0"/>
  </p:normalViewPr>
  <p:slideViewPr>
    <p:cSldViewPr>
      <p:cViewPr varScale="1">
        <p:scale>
          <a:sx n="107" d="100"/>
          <a:sy n="107" d="100"/>
        </p:scale>
        <p:origin x="22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094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6525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430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53833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29744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39096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9459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51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992311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010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43863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9943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9139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19009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58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35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99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743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7846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488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8734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8515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4688681"/>
            <a:ext cx="19812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D57BCC-0727-421C-B8AD-629D840AE53D}" type="datetimeFigureOut">
              <a:rPr lang="cs-CZ"/>
              <a:pPr>
                <a:defRPr/>
              </a:pPr>
              <a:t>24.04.2018</a:t>
            </a:fld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4686300"/>
            <a:ext cx="29718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4686300"/>
            <a:ext cx="19050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904C-BB62-4DC1-90DD-58305DB20B2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4369114"/>
      </p:ext>
    </p:extLst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63709-0F78-490E-8F3B-F2BC2F53912F}" type="slidenum">
              <a:rPr lang="cs-CZ" altLang="sk-SK"/>
              <a:pPr/>
              <a:t>‹#›</a:t>
            </a:fld>
            <a:endParaRPr lang="cs-CZ" altLang="sk-SK"/>
          </a:p>
        </p:txBody>
      </p:sp>
    </p:spTree>
    <p:extLst>
      <p:ext uri="{BB962C8B-B14F-4D97-AF65-F5344CB8AC3E}">
        <p14:creationId xmlns:p14="http://schemas.microsoft.com/office/powerpoint/2010/main" val="323953022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5103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 smtClean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719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74947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9" r:id="rId4"/>
    <p:sldLayoutId id="2147483670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1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Prezentace předmětu: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1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MAKROEKONOMIE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Vyučující:</a:t>
            </a:r>
          </a:p>
          <a:p>
            <a:pPr lvl="0" algn="ctr">
              <a:defRPr/>
            </a:pPr>
            <a:r>
              <a:rPr lang="cs-CZ" b="1" dirty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Ing. </a:t>
            </a:r>
            <a:r>
              <a:rPr lang="cs-CZ" b="1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srgbClr val="307871">
                      <a:alpha val="40000"/>
                    </a:srgbClr>
                  </a:outerShdw>
                </a:effectLst>
              </a:rPr>
              <a:t>Eva Kotlánová, Ph.D.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1" i="0" u="none" strike="noStrike" kern="1200" cap="none" spc="0" normalizeH="0" baseline="0" noProof="0" dirty="0">
              <a:ln w="0"/>
              <a:solidFill>
                <a:prstClr val="white"/>
              </a:solidFill>
              <a:effectLst>
                <a:outerShdw blurRad="38100" dist="19050" dir="2700000" algn="tl" rotWithShape="0">
                  <a:srgbClr val="307871">
                    <a:alpha val="40000"/>
                  </a:srgbClr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=""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=""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717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</a:t>
            </a:r>
            <a:r>
              <a:rPr lang="cs-CZ" sz="2000" dirty="0">
                <a:solidFill>
                  <a:srgbClr val="000000"/>
                </a:solidFill>
              </a:rPr>
              <a:t>domácností a sektor firem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</a:t>
            </a:r>
            <a:r>
              <a:rPr lang="cs-CZ" sz="2000" b="1" dirty="0" smtClean="0">
                <a:solidFill>
                  <a:srgbClr val="307871"/>
                </a:solidFill>
              </a:rPr>
              <a:t>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Investice v tomto modelu považujeme za exogenní veličinu: I = </a:t>
            </a:r>
            <a:r>
              <a:rPr lang="cs-CZ" sz="2000" dirty="0" err="1" smtClean="0">
                <a:solidFill>
                  <a:srgbClr val="000000"/>
                </a:solidFill>
              </a:rPr>
              <a:t>Ia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AE=(</a:t>
            </a:r>
            <a:r>
              <a:rPr lang="cs-CZ" sz="2000" b="1" dirty="0" smtClean="0">
                <a:solidFill>
                  <a:srgbClr val="307871"/>
                </a:solidFill>
              </a:rPr>
              <a:t>Ca + c*YD ) + </a:t>
            </a:r>
            <a:r>
              <a:rPr lang="cs-CZ" sz="2000" b="1" dirty="0" err="1" smtClean="0">
                <a:solidFill>
                  <a:srgbClr val="307871"/>
                </a:solidFill>
              </a:rPr>
              <a:t>Ia</a:t>
            </a:r>
            <a:endParaRPr lang="cs-CZ" sz="2000" b="1" dirty="0" smtClean="0">
              <a:solidFill>
                <a:srgbClr val="307871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Vzhledem k neexistenci státu v rámci tohoto modelu a tedy i daní a transferů platí: YD = Y (disponibilní důchod = reálný důchod) 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 vyčlenění autonomních výdajů (A = Ca + </a:t>
            </a:r>
            <a:r>
              <a:rPr lang="cs-CZ" sz="2000" dirty="0" err="1" smtClean="0">
                <a:solidFill>
                  <a:srgbClr val="000000"/>
                </a:solidFill>
              </a:rPr>
              <a:t>Ia</a:t>
            </a:r>
            <a:r>
              <a:rPr lang="cs-CZ" sz="2000" dirty="0" smtClean="0">
                <a:solidFill>
                  <a:srgbClr val="000000"/>
                </a:solidFill>
              </a:rPr>
              <a:t>) dostaneme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AE=A</a:t>
            </a:r>
            <a:r>
              <a:rPr lang="cs-CZ" sz="2000" b="1" dirty="0">
                <a:solidFill>
                  <a:srgbClr val="307871"/>
                </a:solidFill>
              </a:rPr>
              <a:t>+ (</a:t>
            </a:r>
            <a:r>
              <a:rPr lang="cs-CZ" sz="2000" b="1" dirty="0" smtClean="0">
                <a:solidFill>
                  <a:srgbClr val="307871"/>
                </a:solidFill>
              </a:rPr>
              <a:t>c*YD)</a:t>
            </a: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err="1" smtClean="0"/>
              <a:t>Dvousektorový</a:t>
            </a:r>
            <a:r>
              <a:rPr lang="cs-CZ" sz="2800" b="1" dirty="0" smtClean="0"/>
              <a:t> model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97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sk-SK" sz="2800" b="1" dirty="0" err="1" smtClean="0"/>
              <a:t>Dvousektorový</a:t>
            </a:r>
            <a:r>
              <a:rPr lang="cs-CZ" altLang="sk-SK" sz="2800" b="1" dirty="0" smtClean="0"/>
              <a:t> m</a:t>
            </a:r>
            <a:r>
              <a:rPr lang="cs-CZ" altLang="sk-SK" sz="2550" b="1" dirty="0" smtClean="0"/>
              <a:t>odel </a:t>
            </a:r>
            <a:r>
              <a:rPr lang="cs-CZ" altLang="sk-SK" sz="2550" b="1" dirty="0"/>
              <a:t>důchod - výdaje</a:t>
            </a:r>
            <a:br>
              <a:rPr lang="cs-CZ" altLang="sk-SK" sz="2550" b="1" dirty="0"/>
            </a:br>
            <a:endParaRPr lang="en-US" altLang="sk-SK" sz="2550" b="1" dirty="0">
              <a:cs typeface="Times New Roman" panose="02020603050405020304" pitchFamily="18" charset="0"/>
            </a:endParaRP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931320" y="1221581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24174" y="4029670"/>
            <a:ext cx="4384129" cy="181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30179" y="3975497"/>
            <a:ext cx="182710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2951559" y="3513138"/>
            <a:ext cx="351115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2951559" y="3033531"/>
            <a:ext cx="3511153" cy="0"/>
          </a:xfrm>
          <a:prstGeom prst="line">
            <a:avLst/>
          </a:prstGeom>
          <a:noFill/>
          <a:ln w="3810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V="1">
            <a:off x="2929607" y="1416542"/>
            <a:ext cx="3511153" cy="1620441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2929608" y="1899602"/>
            <a:ext cx="3511153" cy="1620441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2937279" y="1058465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7133531" y="4057647"/>
            <a:ext cx="312451" cy="3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Y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43188" y="1146164"/>
            <a:ext cx="7024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AD</a:t>
            </a:r>
            <a:endParaRPr lang="cs-CZ" altLang="sk-SK" sz="1400" b="1" dirty="0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021067" y="785053"/>
            <a:ext cx="1553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200" b="1" dirty="0">
                <a:solidFill>
                  <a:srgbClr val="FF00FF"/>
                </a:solidFill>
              </a:rPr>
              <a:t>Linie 45 </a:t>
            </a:r>
            <a:r>
              <a:rPr lang="en-US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  <a:r>
              <a:rPr lang="cs-CZ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 (Y = AD) </a:t>
            </a:r>
            <a:endParaRPr lang="en-US" altLang="sk-SK" sz="1200" b="1" dirty="0">
              <a:solidFill>
                <a:srgbClr val="FF00FF"/>
              </a:solidFill>
              <a:cs typeface="Arial" panose="020B0604020202020204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2497346" y="3330185"/>
            <a:ext cx="485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chemeClr val="accent2"/>
                </a:solidFill>
              </a:rPr>
              <a:t>Ca</a:t>
            </a:r>
            <a:endParaRPr lang="cs-CZ" altLang="sk-SK" sz="1400" b="1" dirty="0">
              <a:solidFill>
                <a:schemeClr val="accent2"/>
              </a:solidFill>
            </a:endParaRP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6418152" y="1876345"/>
            <a:ext cx="153828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0066FF"/>
                </a:solidFill>
              </a:rPr>
              <a:t>C </a:t>
            </a:r>
            <a:r>
              <a:rPr lang="cs-CZ" altLang="sk-SK" sz="1350" b="1" dirty="0">
                <a:solidFill>
                  <a:srgbClr val="0066FF"/>
                </a:solidFill>
              </a:rPr>
              <a:t>= </a:t>
            </a:r>
            <a:r>
              <a:rPr lang="cs-CZ" altLang="sk-SK" sz="1350" b="1" dirty="0" smtClean="0">
                <a:solidFill>
                  <a:srgbClr val="0066FF"/>
                </a:solidFill>
              </a:rPr>
              <a:t>Ca</a:t>
            </a:r>
            <a:r>
              <a:rPr lang="cs-CZ" altLang="sk-SK" sz="1350" b="1" baseline="-25000" dirty="0" smtClean="0">
                <a:solidFill>
                  <a:srgbClr val="0066FF"/>
                </a:solidFill>
              </a:rPr>
              <a:t> </a:t>
            </a:r>
            <a:r>
              <a:rPr lang="cs-CZ" altLang="sk-SK" sz="1350" b="1" dirty="0">
                <a:solidFill>
                  <a:srgbClr val="0066FF"/>
                </a:solidFill>
              </a:rPr>
              <a:t>+ </a:t>
            </a:r>
            <a:r>
              <a:rPr lang="cs-CZ" altLang="sk-SK" sz="1350" b="1" dirty="0" smtClean="0">
                <a:solidFill>
                  <a:srgbClr val="0066FF"/>
                </a:solidFill>
              </a:rPr>
              <a:t>c*YD</a:t>
            </a:r>
            <a:endParaRPr lang="cs-CZ" altLang="sk-SK" sz="1350" b="1" dirty="0">
              <a:solidFill>
                <a:srgbClr val="0066FF"/>
              </a:solidFill>
            </a:endParaRP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1842847" y="2847368"/>
            <a:ext cx="125987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7030A0"/>
                </a:solidFill>
              </a:rPr>
              <a:t>A = </a:t>
            </a:r>
            <a:r>
              <a:rPr lang="cs-CZ" altLang="sk-SK" sz="1600" b="1" dirty="0" err="1" smtClean="0">
                <a:solidFill>
                  <a:srgbClr val="7030A0"/>
                </a:solidFill>
              </a:rPr>
              <a:t>Ca+Ia</a:t>
            </a:r>
            <a:endParaRPr lang="cs-CZ" altLang="sk-SK" sz="1600" b="1" dirty="0">
              <a:solidFill>
                <a:srgbClr val="7030A0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397688" y="1345084"/>
            <a:ext cx="2232248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0066FF"/>
                </a:solidFill>
              </a:rPr>
              <a:t>AE (AD) </a:t>
            </a:r>
            <a:r>
              <a:rPr lang="cs-CZ" altLang="sk-SK" sz="1350" b="1" dirty="0">
                <a:solidFill>
                  <a:srgbClr val="0066FF"/>
                </a:solidFill>
              </a:rPr>
              <a:t>= </a:t>
            </a:r>
            <a:r>
              <a:rPr lang="cs-CZ" altLang="sk-SK" sz="1350" b="1" dirty="0" smtClean="0">
                <a:solidFill>
                  <a:srgbClr val="0066FF"/>
                </a:solidFill>
              </a:rPr>
              <a:t>Ca</a:t>
            </a:r>
            <a:r>
              <a:rPr lang="cs-CZ" altLang="sk-SK" sz="1350" b="1" baseline="-25000" dirty="0" smtClean="0">
                <a:solidFill>
                  <a:srgbClr val="0066FF"/>
                </a:solidFill>
              </a:rPr>
              <a:t> </a:t>
            </a:r>
            <a:r>
              <a:rPr lang="cs-CZ" altLang="sk-SK" sz="1350" b="1" dirty="0">
                <a:solidFill>
                  <a:srgbClr val="0066FF"/>
                </a:solidFill>
              </a:rPr>
              <a:t>+ </a:t>
            </a:r>
            <a:r>
              <a:rPr lang="cs-CZ" altLang="sk-SK" sz="1350" b="1" dirty="0" err="1" smtClean="0">
                <a:solidFill>
                  <a:srgbClr val="0066FF"/>
                </a:solidFill>
              </a:rPr>
              <a:t>Ia</a:t>
            </a:r>
            <a:r>
              <a:rPr lang="cs-CZ" altLang="sk-SK" sz="1350" b="1" dirty="0" smtClean="0">
                <a:solidFill>
                  <a:srgbClr val="0066FF"/>
                </a:solidFill>
              </a:rPr>
              <a:t> </a:t>
            </a:r>
            <a:r>
              <a:rPr lang="cs-CZ" altLang="sk-SK" sz="1350" b="1" dirty="0">
                <a:solidFill>
                  <a:srgbClr val="0066FF"/>
                </a:solidFill>
              </a:rPr>
              <a:t>+ </a:t>
            </a:r>
            <a:r>
              <a:rPr lang="cs-CZ" altLang="sk-SK" sz="1350" b="1" dirty="0" smtClean="0">
                <a:solidFill>
                  <a:srgbClr val="0066FF"/>
                </a:solidFill>
              </a:rPr>
              <a:t>c *YD</a:t>
            </a:r>
            <a:endParaRPr lang="cs-CZ" altLang="sk-SK" sz="1350" b="1" dirty="0">
              <a:solidFill>
                <a:srgbClr val="0066FF"/>
              </a:solidFill>
            </a:endParaRP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flipH="1">
            <a:off x="3855352" y="2571750"/>
            <a:ext cx="11519" cy="1457326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968342" y="2099564"/>
            <a:ext cx="0" cy="195808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3695949" y="4036862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Y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1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4827094" y="4024599"/>
            <a:ext cx="4316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>
            <a:off x="4193381" y="4215332"/>
            <a:ext cx="53934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6" name="Line 32"/>
          <p:cNvSpPr>
            <a:spLocks noChangeShapeType="1"/>
          </p:cNvSpPr>
          <p:nvPr/>
        </p:nvSpPr>
        <p:spPr bwMode="auto">
          <a:xfrm flipV="1">
            <a:off x="3866871" y="2577634"/>
            <a:ext cx="0" cy="45244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3574257" y="3117584"/>
            <a:ext cx="3238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4736099" y="1757206"/>
            <a:ext cx="50390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E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25" name="Text Box 41"/>
          <p:cNvSpPr txBox="1">
            <a:spLocks noChangeArrowheads="1"/>
          </p:cNvSpPr>
          <p:nvPr/>
        </p:nvSpPr>
        <p:spPr bwMode="auto">
          <a:xfrm>
            <a:off x="3309804" y="2744713"/>
            <a:ext cx="6512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IU&lt; 0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>
            <a:off x="6015576" y="1128072"/>
            <a:ext cx="10982" cy="2887355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2" name="Line 29"/>
          <p:cNvSpPr>
            <a:spLocks noChangeShapeType="1"/>
          </p:cNvSpPr>
          <p:nvPr/>
        </p:nvSpPr>
        <p:spPr bwMode="auto">
          <a:xfrm>
            <a:off x="5258694" y="4188864"/>
            <a:ext cx="53934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5910770" y="4061444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Y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2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34" name="Text Box 41"/>
          <p:cNvSpPr txBox="1">
            <a:spLocks noChangeArrowheads="1"/>
          </p:cNvSpPr>
          <p:nvPr/>
        </p:nvSpPr>
        <p:spPr bwMode="auto">
          <a:xfrm>
            <a:off x="5704845" y="853867"/>
            <a:ext cx="5289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E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2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35" name="Line 32"/>
          <p:cNvSpPr>
            <a:spLocks noChangeShapeType="1"/>
          </p:cNvSpPr>
          <p:nvPr/>
        </p:nvSpPr>
        <p:spPr bwMode="auto">
          <a:xfrm flipV="1">
            <a:off x="6015576" y="1128718"/>
            <a:ext cx="0" cy="45244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triangle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3561947" y="2295652"/>
            <a:ext cx="5289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E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1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6013223" y="1145893"/>
            <a:ext cx="65121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IU&gt; 0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60257" y="4370552"/>
            <a:ext cx="85602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dirty="0" smtClean="0">
                <a:solidFill>
                  <a:srgbClr val="000000"/>
                </a:solidFill>
              </a:rPr>
              <a:t>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0</a:t>
            </a:r>
            <a:r>
              <a:rPr lang="cs-CZ" altLang="sk-SK" sz="1600" dirty="0" smtClean="0">
                <a:solidFill>
                  <a:srgbClr val="000000"/>
                </a:solidFill>
              </a:rPr>
              <a:t> – rovnovážný důchod        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 – důchod (Y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) je menší než rovnovážný – čerpání zásob</a:t>
            </a:r>
          </a:p>
          <a:p>
            <a:pPr>
              <a:spcBef>
                <a:spcPct val="50000"/>
              </a:spcBef>
            </a:pPr>
            <a:r>
              <a:rPr lang="cs-CZ" altLang="sk-SK" sz="1600" dirty="0" smtClean="0">
                <a:solidFill>
                  <a:srgbClr val="000000"/>
                </a:solidFill>
              </a:rPr>
              <a:t>E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 – důchod </a:t>
            </a:r>
            <a:r>
              <a:rPr lang="cs-CZ" altLang="sk-SK" sz="1600" dirty="0">
                <a:solidFill>
                  <a:srgbClr val="000000"/>
                </a:solidFill>
              </a:rPr>
              <a:t>(</a:t>
            </a:r>
            <a:r>
              <a:rPr lang="cs-CZ" altLang="sk-SK" sz="1600" dirty="0" smtClean="0">
                <a:solidFill>
                  <a:srgbClr val="000000"/>
                </a:solidFill>
              </a:rPr>
              <a:t>Y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2</a:t>
            </a:r>
            <a:r>
              <a:rPr lang="cs-CZ" altLang="sk-SK" sz="1600" dirty="0" smtClean="0">
                <a:solidFill>
                  <a:srgbClr val="000000"/>
                </a:solidFill>
              </a:rPr>
              <a:t>) je vyšší než rovnovážný – hromadění zásob</a:t>
            </a:r>
            <a:endParaRPr lang="cs-CZ" altLang="sk-SK" sz="1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86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Rovnováhy ve </a:t>
                </a:r>
                <a:r>
                  <a:rPr lang="cs-CZ" sz="2000" dirty="0" err="1">
                    <a:solidFill>
                      <a:srgbClr val="000000"/>
                    </a:solidFill>
                  </a:rPr>
                  <a:t>dvousektorové</a:t>
                </a:r>
                <a:r>
                  <a:rPr lang="cs-CZ" sz="2000" dirty="0">
                    <a:solidFill>
                      <a:srgbClr val="000000"/>
                    </a:solidFill>
                  </a:rPr>
                  <a:t> ekonomice je dosaženo tehdy, když se celkový důchod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rovná </a:t>
                </a:r>
                <a:r>
                  <a:rPr lang="cs-CZ" sz="2000" dirty="0">
                    <a:solidFill>
                      <a:srgbClr val="000000"/>
                    </a:solidFill>
                  </a:rPr>
                  <a:t>součtu skutečných výdajů domácností na spotřebu a skutečných výdajů firem na hrubé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investice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>
                    <a:solidFill>
                      <a:srgbClr val="307871"/>
                    </a:solidFill>
                  </a:rPr>
                  <a:t>AE=A+ </a:t>
                </a:r>
                <a:r>
                  <a:rPr lang="cs-CZ" sz="2000" b="1" dirty="0" smtClean="0">
                    <a:solidFill>
                      <a:srgbClr val="307871"/>
                    </a:solidFill>
                  </a:rPr>
                  <a:t>c*Y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AE = AD = Y – podmínka rovnováhy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= </a:t>
                </a:r>
                <a:r>
                  <a:rPr lang="es-ES" sz="2000" b="1" dirty="0" smtClean="0"/>
                  <a:t>A+ c</a:t>
                </a:r>
                <a:r>
                  <a:rPr lang="cs-CZ" sz="2000" b="1" dirty="0" smtClean="0"/>
                  <a:t>*</a:t>
                </a:r>
                <a:r>
                  <a:rPr lang="es-ES" sz="2000" b="1" dirty="0" smtClean="0"/>
                  <a:t>Y 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</a:t>
                </a:r>
                <a:r>
                  <a:rPr lang="es-ES" sz="2000" b="1" dirty="0" smtClean="0"/>
                  <a:t>– c</a:t>
                </a:r>
                <a:r>
                  <a:rPr lang="cs-CZ" sz="2000" b="1" dirty="0" smtClean="0"/>
                  <a:t>*</a:t>
                </a:r>
                <a:r>
                  <a:rPr lang="es-ES" sz="2000" b="1" dirty="0" smtClean="0"/>
                  <a:t>Y </a:t>
                </a:r>
                <a:r>
                  <a:rPr lang="es-ES" sz="2000" b="1" dirty="0"/>
                  <a:t>= </a:t>
                </a:r>
                <a:r>
                  <a:rPr lang="es-ES" sz="2000" b="1" dirty="0" smtClean="0"/>
                  <a:t>A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(1 - </a:t>
                </a:r>
                <a:r>
                  <a:rPr lang="es-ES" sz="2000" b="1" dirty="0" smtClean="0"/>
                  <a:t>c</a:t>
                </a:r>
                <a:r>
                  <a:rPr lang="es-ES" sz="2000" b="1" dirty="0"/>
                  <a:t>) = </a:t>
                </a:r>
                <a:r>
                  <a:rPr lang="es-ES" sz="2000" b="1" dirty="0" smtClean="0"/>
                  <a:t>A</a:t>
                </a:r>
                <a:endParaRPr lang="cs-CZ" sz="2000" b="1" dirty="0" smtClean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s-ES" sz="2000" b="1" dirty="0">
                  <a:solidFill>
                    <a:srgbClr val="FF0000"/>
                  </a:solidFill>
                </a:endParaRP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endParaRPr lang="cs-CZ" sz="2000" b="1" dirty="0">
                  <a:solidFill>
                    <a:srgbClr val="FF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957" t="-1846" r="-73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Rovnovážný důchod ve </a:t>
            </a:r>
            <a:r>
              <a:rPr lang="cs-CZ" sz="2800" b="1" dirty="0" err="1" smtClean="0"/>
              <a:t>dvousektorovém</a:t>
            </a:r>
            <a:r>
              <a:rPr lang="cs-CZ" sz="2800" b="1" dirty="0" smtClean="0"/>
              <a:t> modelu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791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sk-SK" sz="2800" b="1" dirty="0" smtClean="0"/>
              <a:t>Změna autonomních výdajů (růst investic)</a:t>
            </a:r>
            <a:r>
              <a:rPr lang="cs-CZ" altLang="sk-SK" sz="2550" b="1" dirty="0"/>
              <a:t/>
            </a:r>
            <a:br>
              <a:rPr lang="cs-CZ" altLang="sk-SK" sz="2550" b="1" dirty="0"/>
            </a:br>
            <a:endParaRPr lang="en-US" altLang="sk-SK" sz="2550" b="1" dirty="0">
              <a:cs typeface="Times New Roman" panose="02020603050405020304" pitchFamily="18" charset="0"/>
            </a:endParaRP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931320" y="1221581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24174" y="4029670"/>
            <a:ext cx="4384129" cy="181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30179" y="3975497"/>
            <a:ext cx="182710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190" name="Line 6"/>
          <p:cNvSpPr>
            <a:spLocks noChangeShapeType="1"/>
          </p:cNvSpPr>
          <p:nvPr/>
        </p:nvSpPr>
        <p:spPr bwMode="auto">
          <a:xfrm>
            <a:off x="2951559" y="3513138"/>
            <a:ext cx="351115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2951559" y="3033531"/>
            <a:ext cx="351115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V="1">
            <a:off x="2929607" y="1416542"/>
            <a:ext cx="3511153" cy="1620441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2929608" y="1899602"/>
            <a:ext cx="3511153" cy="16204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2937279" y="1058465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7133531" y="4057647"/>
            <a:ext cx="312451" cy="3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Y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43188" y="1146164"/>
            <a:ext cx="7024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AD</a:t>
            </a:r>
            <a:endParaRPr lang="cs-CZ" altLang="sk-SK" sz="1400" b="1" dirty="0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021067" y="785053"/>
            <a:ext cx="1553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200" b="1" dirty="0">
                <a:solidFill>
                  <a:srgbClr val="FF00FF"/>
                </a:solidFill>
              </a:rPr>
              <a:t>Linie 45 </a:t>
            </a:r>
            <a:r>
              <a:rPr lang="en-US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  <a:r>
              <a:rPr lang="cs-CZ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 (Y = AD) </a:t>
            </a:r>
            <a:endParaRPr lang="en-US" altLang="sk-SK" sz="1200" b="1" dirty="0">
              <a:solidFill>
                <a:srgbClr val="FF00FF"/>
              </a:solidFill>
              <a:cs typeface="Arial" panose="020B0604020202020204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2510993" y="3334427"/>
            <a:ext cx="48577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A</a:t>
            </a:r>
            <a:r>
              <a:rPr lang="cs-CZ" altLang="sk-SK" sz="1600" b="1" baseline="-25000" dirty="0" smtClean="0"/>
              <a:t>0</a:t>
            </a:r>
            <a:endParaRPr lang="cs-CZ" altLang="sk-SK" sz="1600" b="1" baseline="-25000" dirty="0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6418152" y="1876345"/>
            <a:ext cx="1898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307871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= A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dirty="0">
                <a:solidFill>
                  <a:srgbClr val="307871"/>
                </a:solidFill>
              </a:rPr>
              <a:t>+ 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c*Y</a:t>
            </a:r>
            <a:endParaRPr lang="cs-CZ" altLang="sk-SK" sz="1600" b="1" dirty="0">
              <a:solidFill>
                <a:srgbClr val="307871"/>
              </a:solidFill>
            </a:endParaRP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1629747" y="2849456"/>
            <a:ext cx="147897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 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= A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+ </a:t>
            </a:r>
            <a:r>
              <a:rPr lang="el-GR" altLang="sk-SK" sz="1600" b="1" dirty="0">
                <a:solidFill>
                  <a:srgbClr val="FF0000"/>
                </a:solidFill>
              </a:rPr>
              <a:t>Δ</a:t>
            </a:r>
            <a:r>
              <a:rPr lang="cs-CZ" altLang="sk-SK" sz="1600" b="1" dirty="0" err="1">
                <a:solidFill>
                  <a:srgbClr val="FF0000"/>
                </a:solidFill>
              </a:rPr>
              <a:t>Ia</a:t>
            </a:r>
            <a:endParaRPr lang="cs-CZ" altLang="sk-SK" sz="1600" b="1" dirty="0">
              <a:solidFill>
                <a:srgbClr val="307871"/>
              </a:solidFill>
            </a:endParaRPr>
          </a:p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endParaRPr lang="cs-CZ" altLang="sk-SK" sz="1600" b="1" dirty="0">
              <a:solidFill>
                <a:srgbClr val="FF0000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397688" y="1345084"/>
            <a:ext cx="2350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FF0000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FF0000"/>
                </a:solidFill>
              </a:rPr>
              <a:t>1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 </a:t>
            </a:r>
            <a:r>
              <a:rPr lang="cs-CZ" altLang="sk-SK" sz="1600" b="1" dirty="0">
                <a:solidFill>
                  <a:srgbClr val="FF0000"/>
                </a:solidFill>
              </a:rPr>
              <a:t>= </a:t>
            </a:r>
            <a:r>
              <a:rPr lang="cs-CZ" altLang="sk-SK" sz="1600" b="1" dirty="0">
                <a:solidFill>
                  <a:srgbClr val="307871"/>
                </a:solidFill>
              </a:rPr>
              <a:t>A</a:t>
            </a:r>
            <a:r>
              <a:rPr lang="cs-CZ" altLang="sk-SK" sz="1600" b="1" baseline="-25000" dirty="0">
                <a:solidFill>
                  <a:srgbClr val="307871"/>
                </a:solidFill>
              </a:rPr>
              <a:t>0</a:t>
            </a:r>
            <a:r>
              <a:rPr lang="cs-CZ" altLang="sk-SK" sz="1600" b="1" dirty="0">
                <a:solidFill>
                  <a:srgbClr val="307871"/>
                </a:solidFill>
              </a:rPr>
              <a:t> 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+ c*Y </a:t>
            </a:r>
            <a:r>
              <a:rPr lang="cs-CZ" altLang="sk-SK" sz="1600" b="1" dirty="0" smtClean="0">
                <a:solidFill>
                  <a:srgbClr val="FF0000"/>
                </a:solidFill>
              </a:rPr>
              <a:t>+ </a:t>
            </a:r>
            <a:r>
              <a:rPr lang="el-GR" altLang="sk-SK" sz="1600" b="1" dirty="0" smtClean="0">
                <a:solidFill>
                  <a:srgbClr val="FF0000"/>
                </a:solidFill>
              </a:rPr>
              <a:t>Δ</a:t>
            </a:r>
            <a:r>
              <a:rPr lang="cs-CZ" altLang="sk-SK" sz="1600" b="1" dirty="0" err="1" smtClean="0">
                <a:solidFill>
                  <a:srgbClr val="FF0000"/>
                </a:solidFill>
              </a:rPr>
              <a:t>Ia</a:t>
            </a:r>
            <a:endParaRPr lang="cs-CZ" altLang="sk-SK" sz="1600" b="1" dirty="0">
              <a:solidFill>
                <a:srgbClr val="307871"/>
              </a:solidFill>
            </a:endParaRP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flipH="1">
            <a:off x="3855352" y="2571750"/>
            <a:ext cx="11519" cy="1457326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4968342" y="2099564"/>
            <a:ext cx="0" cy="1958083"/>
          </a:xfrm>
          <a:prstGeom prst="line">
            <a:avLst/>
          </a:prstGeom>
          <a:noFill/>
          <a:ln w="28575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3695949" y="4036862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4827094" y="4024599"/>
            <a:ext cx="4316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Y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1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>
            <a:off x="4193381" y="4215332"/>
            <a:ext cx="53934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3574257" y="3117584"/>
            <a:ext cx="3238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4736099" y="1757206"/>
            <a:ext cx="50390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FF0000"/>
                </a:solidFill>
              </a:rPr>
              <a:t>E</a:t>
            </a:r>
            <a:r>
              <a:rPr lang="cs-CZ" altLang="sk-SK" sz="1350" b="1" baseline="-25000" dirty="0" smtClean="0">
                <a:solidFill>
                  <a:srgbClr val="FF0000"/>
                </a:solidFill>
              </a:rPr>
              <a:t>1</a:t>
            </a:r>
            <a:endParaRPr lang="cs-CZ" altLang="sk-SK" sz="1350" b="1" dirty="0">
              <a:solidFill>
                <a:srgbClr val="FF0000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3561947" y="2295652"/>
            <a:ext cx="528906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E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60257" y="4370552"/>
            <a:ext cx="85602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Změna autonomních výdajů posouvá křivku AD</a:t>
            </a:r>
          </a:p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0000"/>
                </a:solidFill>
              </a:rPr>
              <a:t>Jak velká bude změna Y způsobená změnou investic? </a:t>
            </a:r>
            <a:endParaRPr lang="cs-CZ" altLang="sk-SK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63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1045394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>
                    <a:solidFill>
                      <a:srgbClr val="000000"/>
                    </a:solidFill>
                  </a:rPr>
                  <a:t>Vyjadřuje změnu rovnovážného důchodu v závislosti na změně autonomních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výdajů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400" b="1" dirty="0" smtClean="0">
                    <a:solidFill>
                      <a:schemeClr val="tx1"/>
                    </a:solidFill>
                  </a:rPr>
                  <a:t>α </a:t>
                </a:r>
                <a:r>
                  <a:rPr lang="cs-CZ" sz="2400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den>
                    </m:f>
                  </m:oMath>
                </a14:m>
                <a:endParaRPr lang="es-ES" sz="2400" b="1" dirty="0">
                  <a:solidFill>
                    <a:srgbClr val="FF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Je vždy větší než 1</a:t>
                </a:r>
              </a:p>
              <a:p>
                <a:pPr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pokud dojde ke změně multiplikátoru </a:t>
                </a:r>
                <a:r>
                  <a:rPr lang="el-GR" sz="2000" dirty="0" smtClean="0">
                    <a:solidFill>
                      <a:srgbClr val="000000"/>
                    </a:solidFill>
                  </a:rPr>
                  <a:t>α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, křivka agregátních výdajů bude měnit svůj sklon</a:t>
                </a:r>
              </a:p>
              <a:p>
                <a:pPr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S růstem multiplikátoru se bude otáčet nahoru (doleva), s poklesem multiplikátoru dolů (doprava)</a:t>
                </a: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1045394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957" t="-1846" r="-73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Jednoduchý výdajový multiplikátor (</a:t>
            </a:r>
            <a:r>
              <a:rPr lang="el-GR" sz="2800" b="1" dirty="0" smtClean="0"/>
              <a:t>α</a:t>
            </a:r>
            <a:r>
              <a:rPr lang="cs-CZ" sz="2800" b="1" dirty="0" smtClean="0"/>
              <a:t>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973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40902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domácností (C), firem (I) a stát (vládní výdaje – G, transfery – TR, daně – T)</a:t>
            </a:r>
            <a:endParaRPr lang="cs-CZ" sz="20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</a:t>
            </a:r>
            <a:r>
              <a:rPr lang="cs-CZ" sz="2000" b="1" dirty="0" smtClean="0">
                <a:solidFill>
                  <a:srgbClr val="307871"/>
                </a:solidFill>
              </a:rPr>
              <a:t>I + G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/>
              <a:t>Vládní výdaje (G) a transfery (TR) </a:t>
            </a:r>
            <a:r>
              <a:rPr lang="cs-CZ" sz="2000" dirty="0" smtClean="0">
                <a:solidFill>
                  <a:srgbClr val="000000"/>
                </a:solidFill>
              </a:rPr>
              <a:t>– autonomní veličiny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/>
              <a:t>Daně (T)</a:t>
            </a:r>
            <a:r>
              <a:rPr lang="cs-CZ" sz="2000" dirty="0" smtClean="0">
                <a:solidFill>
                  <a:srgbClr val="000000"/>
                </a:solidFill>
              </a:rPr>
              <a:t> = autonomní daně </a:t>
            </a:r>
            <a:r>
              <a:rPr lang="cs-CZ" sz="2000" dirty="0" smtClean="0"/>
              <a:t>(Ta) </a:t>
            </a:r>
            <a:r>
              <a:rPr lang="cs-CZ" sz="2000" dirty="0" smtClean="0">
                <a:solidFill>
                  <a:srgbClr val="000000"/>
                </a:solidFill>
              </a:rPr>
              <a:t>+ indukované daně </a:t>
            </a:r>
            <a:r>
              <a:rPr lang="cs-CZ" sz="2000" dirty="0" smtClean="0"/>
              <a:t>(t*Y)</a:t>
            </a:r>
            <a:r>
              <a:rPr lang="cs-CZ" sz="2000" dirty="0" smtClean="0">
                <a:solidFill>
                  <a:srgbClr val="000000"/>
                </a:solidFill>
              </a:rPr>
              <a:t>, kde </a:t>
            </a:r>
            <a:r>
              <a:rPr lang="cs-CZ" sz="2000" dirty="0" smtClean="0"/>
              <a:t>t</a:t>
            </a:r>
            <a:r>
              <a:rPr lang="cs-CZ" sz="2000" dirty="0" smtClean="0">
                <a:solidFill>
                  <a:srgbClr val="000000"/>
                </a:solidFill>
              </a:rPr>
              <a:t> je daňová sazba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Vlivem daní a transferů se mění funkce disponibilního důchodu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YD = Y + TR – </a:t>
            </a:r>
            <a:r>
              <a:rPr lang="cs-CZ" sz="2000" b="1" dirty="0" smtClean="0">
                <a:solidFill>
                  <a:srgbClr val="307871"/>
                </a:solidFill>
              </a:rPr>
              <a:t>T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YD = Y + TR – (Ta + t*Y)</a:t>
            </a:r>
          </a:p>
          <a:p>
            <a:pPr marL="35560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a</a:t>
            </a:r>
            <a:r>
              <a:rPr lang="cs-CZ" sz="2000" dirty="0" smtClean="0">
                <a:solidFill>
                  <a:srgbClr val="000000"/>
                </a:solidFill>
              </a:rPr>
              <a:t> také spotřeby	</a:t>
            </a:r>
            <a:r>
              <a:rPr lang="cs-CZ" sz="2000" b="1" dirty="0" smtClean="0">
                <a:solidFill>
                  <a:srgbClr val="307871"/>
                </a:solidFill>
              </a:rPr>
              <a:t>C </a:t>
            </a:r>
            <a:r>
              <a:rPr lang="cs-CZ" sz="2000" b="1" dirty="0">
                <a:solidFill>
                  <a:srgbClr val="307871"/>
                </a:solidFill>
              </a:rPr>
              <a:t>= Ca + c * (Y + TR – Ta –t*Y)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Třísektorový model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39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</a:t>
            </a:r>
            <a:r>
              <a:rPr lang="cs-CZ" sz="2000" dirty="0">
                <a:solidFill>
                  <a:srgbClr val="000000"/>
                </a:solidFill>
              </a:rPr>
              <a:t>domácností a sektor </a:t>
            </a:r>
            <a:r>
              <a:rPr lang="cs-CZ" sz="2000" dirty="0" smtClean="0">
                <a:solidFill>
                  <a:srgbClr val="000000"/>
                </a:solidFill>
              </a:rPr>
              <a:t>firem a stát</a:t>
            </a:r>
            <a:endParaRPr lang="cs-CZ" sz="20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</a:t>
            </a:r>
            <a:r>
              <a:rPr lang="cs-CZ" sz="2000" b="1" dirty="0" smtClean="0">
                <a:solidFill>
                  <a:srgbClr val="307871"/>
                </a:solidFill>
              </a:rPr>
              <a:t>I + G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AE = </a:t>
            </a:r>
            <a:r>
              <a:rPr lang="cs-CZ" sz="2000" b="1" dirty="0">
                <a:solidFill>
                  <a:srgbClr val="307871"/>
                </a:solidFill>
              </a:rPr>
              <a:t>Ca + c * (Y + TR – Ta –t*Y</a:t>
            </a:r>
            <a:r>
              <a:rPr lang="cs-CZ" sz="2000" b="1" dirty="0" smtClean="0">
                <a:solidFill>
                  <a:srgbClr val="307871"/>
                </a:solidFill>
              </a:rPr>
              <a:t>) + </a:t>
            </a:r>
            <a:r>
              <a:rPr lang="cs-CZ" sz="2000" b="1" dirty="0" err="1" smtClean="0">
                <a:solidFill>
                  <a:srgbClr val="307871"/>
                </a:solidFill>
              </a:rPr>
              <a:t>Ia</a:t>
            </a:r>
            <a:r>
              <a:rPr lang="cs-CZ" sz="2000" b="1" dirty="0" smtClean="0">
                <a:solidFill>
                  <a:srgbClr val="307871"/>
                </a:solidFill>
              </a:rPr>
              <a:t> + G</a:t>
            </a:r>
          </a:p>
          <a:p>
            <a:pPr marL="355600" lvl="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AE = Ca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c *Y – c*Ta </a:t>
            </a:r>
            <a:r>
              <a:rPr lang="cs-CZ" sz="2000" b="1" dirty="0">
                <a:solidFill>
                  <a:srgbClr val="307871"/>
                </a:solidFill>
              </a:rPr>
              <a:t>-</a:t>
            </a:r>
            <a:r>
              <a:rPr lang="cs-CZ" sz="2000" b="1" dirty="0" smtClean="0">
                <a:solidFill>
                  <a:srgbClr val="307871"/>
                </a:solidFill>
              </a:rPr>
              <a:t> c*t*Y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c*TR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err="1" smtClean="0">
                <a:solidFill>
                  <a:srgbClr val="307871"/>
                </a:solidFill>
              </a:rPr>
              <a:t>Ia</a:t>
            </a:r>
            <a:r>
              <a:rPr lang="cs-CZ" sz="2000" b="1" dirty="0" smtClean="0">
                <a:solidFill>
                  <a:srgbClr val="307871"/>
                </a:solidFill>
              </a:rPr>
              <a:t>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G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 toho autonomní výdaje</a:t>
            </a:r>
          </a:p>
          <a:p>
            <a:pPr marL="355600" lvl="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 </a:t>
            </a:r>
            <a:r>
              <a:rPr lang="cs-CZ" sz="2000" b="1" dirty="0">
                <a:solidFill>
                  <a:srgbClr val="307871"/>
                </a:solidFill>
              </a:rPr>
              <a:t>= Ca + </a:t>
            </a:r>
            <a:r>
              <a:rPr lang="cs-CZ" sz="2000" b="1" dirty="0" smtClean="0">
                <a:solidFill>
                  <a:srgbClr val="307871"/>
                </a:solidFill>
              </a:rPr>
              <a:t>c*TR – c*Ta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err="1">
                <a:solidFill>
                  <a:srgbClr val="307871"/>
                </a:solidFill>
              </a:rPr>
              <a:t>Ia</a:t>
            </a:r>
            <a:r>
              <a:rPr lang="cs-CZ" sz="2000" b="1" dirty="0">
                <a:solidFill>
                  <a:srgbClr val="307871"/>
                </a:solidFill>
              </a:rPr>
              <a:t> + </a:t>
            </a:r>
            <a:r>
              <a:rPr lang="cs-CZ" sz="2000" b="1" dirty="0" smtClean="0">
                <a:solidFill>
                  <a:srgbClr val="307871"/>
                </a:solidFill>
              </a:rPr>
              <a:t>G</a:t>
            </a:r>
          </a:p>
          <a:p>
            <a:pPr marL="35560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Potom agregátní výdaje</a:t>
            </a:r>
          </a:p>
          <a:p>
            <a:pPr marL="35560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AE = </a:t>
            </a:r>
            <a:r>
              <a:rPr lang="cs-CZ" sz="2000" b="1" dirty="0" smtClean="0">
                <a:solidFill>
                  <a:srgbClr val="307871"/>
                </a:solidFill>
              </a:rPr>
              <a:t>AD = A </a:t>
            </a:r>
            <a:r>
              <a:rPr lang="cs-CZ" sz="2000" b="1" dirty="0">
                <a:solidFill>
                  <a:srgbClr val="307871"/>
                </a:solidFill>
              </a:rPr>
              <a:t>+ c* (1 – t)*Y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Agregátní výdaje ve třísektorové ekonomice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927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sk-SK" sz="2800" b="1" dirty="0" smtClean="0"/>
              <a:t>Rovnovážný produkt ve třísektorovém modelu</a:t>
            </a:r>
            <a:endParaRPr lang="en-US" altLang="sk-SK" sz="2550" b="1" dirty="0">
              <a:cs typeface="Times New Roman" panose="02020603050405020304" pitchFamily="18" charset="0"/>
            </a:endParaRP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931320" y="1221581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24174" y="4029670"/>
            <a:ext cx="4384129" cy="181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30179" y="3975497"/>
            <a:ext cx="182710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V="1">
            <a:off x="2918545" y="1730038"/>
            <a:ext cx="3597671" cy="841116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2929608" y="1899602"/>
            <a:ext cx="3511153" cy="16204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2937279" y="1058465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7133531" y="4057647"/>
            <a:ext cx="312451" cy="3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Y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43188" y="1146164"/>
            <a:ext cx="7024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AD</a:t>
            </a:r>
            <a:endParaRPr lang="cs-CZ" altLang="sk-SK" sz="1400" b="1" dirty="0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021067" y="785053"/>
            <a:ext cx="1553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200" b="1" dirty="0">
                <a:solidFill>
                  <a:srgbClr val="FF00FF"/>
                </a:solidFill>
              </a:rPr>
              <a:t>Linie 45 </a:t>
            </a:r>
            <a:r>
              <a:rPr lang="en-US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  <a:r>
              <a:rPr lang="cs-CZ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 (Y = AD) </a:t>
            </a:r>
            <a:endParaRPr lang="en-US" altLang="sk-SK" sz="1200" b="1" dirty="0">
              <a:solidFill>
                <a:srgbClr val="FF00FF"/>
              </a:solidFill>
              <a:cs typeface="Arial" panose="020B0604020202020204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1754205" y="3359531"/>
            <a:ext cx="144910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A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= </a:t>
            </a:r>
            <a:r>
              <a:rPr lang="cs-CZ" altLang="sk-SK" sz="1600" b="1" dirty="0" err="1" smtClean="0"/>
              <a:t>Ca+Ia</a:t>
            </a:r>
            <a:endParaRPr lang="cs-CZ" altLang="sk-SK" sz="1600" b="1" baseline="-25000" dirty="0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6418152" y="1876345"/>
            <a:ext cx="189826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307871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= A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dirty="0">
                <a:solidFill>
                  <a:srgbClr val="307871"/>
                </a:solidFill>
              </a:rPr>
              <a:t>+ 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c*YD</a:t>
            </a:r>
            <a:endParaRPr lang="cs-CZ" altLang="sk-SK" sz="1600" b="1" dirty="0">
              <a:solidFill>
                <a:srgbClr val="307871"/>
              </a:solidFill>
            </a:endParaRP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1789663" y="2404950"/>
            <a:ext cx="1657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= 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0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+ G 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463904" y="1426762"/>
            <a:ext cx="2350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</a:t>
            </a:r>
            <a:r>
              <a:rPr lang="cs-CZ" altLang="sk-SK" sz="1600" b="1" dirty="0">
                <a:solidFill>
                  <a:srgbClr val="00B0F0"/>
                </a:solidFill>
              </a:rPr>
              <a:t>=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+ c*(1-t)*Y 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flipH="1">
            <a:off x="3984417" y="3003798"/>
            <a:ext cx="11519" cy="99537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5027491" y="2099564"/>
            <a:ext cx="0" cy="1958083"/>
          </a:xfrm>
          <a:prstGeom prst="line">
            <a:avLst/>
          </a:prstGeom>
          <a:noFill/>
          <a:ln w="28575">
            <a:solidFill>
              <a:srgbClr val="00B0F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3695949" y="4036862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4899852" y="4029075"/>
            <a:ext cx="4316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00B0F0"/>
                </a:solidFill>
              </a:rPr>
              <a:t>Y</a:t>
            </a:r>
            <a:r>
              <a:rPr lang="cs-CZ" altLang="sk-SK" sz="1350" b="1" baseline="-25000" dirty="0" smtClean="0">
                <a:solidFill>
                  <a:srgbClr val="00B0F0"/>
                </a:solidFill>
              </a:rPr>
              <a:t>1</a:t>
            </a:r>
            <a:endParaRPr lang="cs-CZ" altLang="sk-SK" sz="1350" b="1" dirty="0">
              <a:solidFill>
                <a:srgbClr val="00B0F0"/>
              </a:solidFill>
            </a:endParaRPr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4067944" y="4192510"/>
            <a:ext cx="679852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3574257" y="3117584"/>
            <a:ext cx="3238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4685184" y="1712355"/>
            <a:ext cx="5039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3663840" y="2703121"/>
            <a:ext cx="5289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51520" y="4369969"/>
            <a:ext cx="85602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A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– </a:t>
            </a:r>
            <a:r>
              <a:rPr lang="cs-CZ" altLang="sk-SK" sz="1600" b="1" dirty="0" err="1" smtClean="0"/>
              <a:t>dvousektorová</a:t>
            </a:r>
            <a:r>
              <a:rPr lang="cs-CZ" altLang="sk-SK" sz="1600" b="1" dirty="0" smtClean="0"/>
              <a:t> ekonomika</a:t>
            </a:r>
            <a:r>
              <a:rPr lang="cs-CZ" altLang="sk-SK" sz="1600" b="1" dirty="0" smtClean="0">
                <a:solidFill>
                  <a:srgbClr val="000000"/>
                </a:solidFill>
              </a:rPr>
              <a:t>                                              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– třísektorová ekonomika</a:t>
            </a:r>
          </a:p>
          <a:p>
            <a:pPr>
              <a:spcBef>
                <a:spcPct val="50000"/>
              </a:spcBef>
            </a:pPr>
            <a:r>
              <a:rPr lang="cs-CZ" altLang="sk-SK" sz="1600" dirty="0" smtClean="0">
                <a:solidFill>
                  <a:srgbClr val="000000"/>
                </a:solidFill>
              </a:rPr>
              <a:t>Menší sklon křivky 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 je dán působením daňové sazby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1979712" y="2753930"/>
            <a:ext cx="0" cy="609908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</p:spTree>
    <p:extLst>
      <p:ext uri="{BB962C8B-B14F-4D97-AF65-F5344CB8AC3E}">
        <p14:creationId xmlns:p14="http://schemas.microsoft.com/office/powerpoint/2010/main" val="3727243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Rovnováhy ve třísektorové ekonomice </a:t>
                </a:r>
                <a:r>
                  <a:rPr lang="cs-CZ" sz="2000" dirty="0">
                    <a:solidFill>
                      <a:srgbClr val="000000"/>
                    </a:solidFill>
                  </a:rPr>
                  <a:t>je dosaženo tehdy, když se celkový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důchod rovná </a:t>
                </a:r>
                <a:r>
                  <a:rPr lang="cs-CZ" sz="2000" dirty="0">
                    <a:solidFill>
                      <a:srgbClr val="000000"/>
                    </a:solidFill>
                  </a:rPr>
                  <a:t>součtu skutečných výdajů domácností na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spotřebu, </a:t>
                </a:r>
                <a:r>
                  <a:rPr lang="cs-CZ" sz="2000" dirty="0">
                    <a:solidFill>
                      <a:srgbClr val="000000"/>
                    </a:solidFill>
                  </a:rPr>
                  <a:t>skutečných výdajů firem na hrubé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investice a skutečných vládních výdajů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>
                    <a:solidFill>
                      <a:srgbClr val="307871"/>
                    </a:solidFill>
                  </a:rPr>
                  <a:t>AE=A+ </a:t>
                </a:r>
                <a:r>
                  <a:rPr lang="cs-CZ" sz="2000" b="1" dirty="0" smtClean="0">
                    <a:solidFill>
                      <a:srgbClr val="307871"/>
                    </a:solidFill>
                  </a:rPr>
                  <a:t>c*(1 - t)*Y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AE = AD = Y – podmínka rovnováhy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= </a:t>
                </a:r>
                <a:r>
                  <a:rPr lang="es-ES" sz="2000" b="1" dirty="0" smtClean="0"/>
                  <a:t>A+ c</a:t>
                </a:r>
                <a:r>
                  <a:rPr lang="cs-CZ" sz="2000" b="1" dirty="0" smtClean="0"/>
                  <a:t>*(1 – t)*</a:t>
                </a:r>
                <a:r>
                  <a:rPr lang="es-ES" sz="2000" b="1" dirty="0" smtClean="0"/>
                  <a:t>Y 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</a:t>
                </a:r>
                <a:r>
                  <a:rPr lang="es-ES" sz="2000" b="1" dirty="0" smtClean="0"/>
                  <a:t>– c</a:t>
                </a:r>
                <a:r>
                  <a:rPr lang="cs-CZ" sz="2000" b="1" dirty="0" smtClean="0"/>
                  <a:t>*(1 – t)*</a:t>
                </a:r>
                <a:r>
                  <a:rPr lang="es-ES" sz="2000" b="1" dirty="0" smtClean="0"/>
                  <a:t>Y </a:t>
                </a:r>
                <a:r>
                  <a:rPr lang="es-ES" sz="2000" b="1" dirty="0"/>
                  <a:t>= </a:t>
                </a:r>
                <a:r>
                  <a:rPr lang="es-ES" sz="2000" b="1" dirty="0" smtClean="0"/>
                  <a:t>A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 smtClean="0"/>
                  <a:t>Y</a:t>
                </a:r>
                <a:r>
                  <a:rPr lang="cs-CZ" sz="2000" b="1" dirty="0" smtClean="0"/>
                  <a:t>*</a:t>
                </a:r>
                <a:r>
                  <a:rPr lang="es-ES" sz="2000" b="1" dirty="0" smtClean="0"/>
                  <a:t> </a:t>
                </a:r>
                <a:r>
                  <a:rPr lang="es-ES" sz="2000" b="1" dirty="0"/>
                  <a:t>(1 </a:t>
                </a:r>
                <a:r>
                  <a:rPr lang="es-ES" sz="2000" b="1" dirty="0" smtClean="0"/>
                  <a:t>– c</a:t>
                </a:r>
                <a:r>
                  <a:rPr lang="cs-CZ" sz="2000" b="1" dirty="0" smtClean="0"/>
                  <a:t>*(1 – t)</a:t>
                </a:r>
                <a:r>
                  <a:rPr lang="es-ES" sz="2000" b="1" dirty="0" smtClean="0"/>
                  <a:t>) </a:t>
                </a:r>
                <a:r>
                  <a:rPr lang="es-ES" sz="2000" b="1" dirty="0"/>
                  <a:t>= </a:t>
                </a:r>
                <a:r>
                  <a:rPr lang="es-ES" sz="2000" b="1" dirty="0" smtClean="0"/>
                  <a:t>A</a:t>
                </a:r>
                <a:endParaRPr lang="cs-CZ" sz="2000" b="1" dirty="0" smtClean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200" b="1" dirty="0" smtClean="0">
                    <a:solidFill>
                      <a:srgbClr val="FF0000"/>
                    </a:solidFill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∗(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cs-CZ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s-ES" sz="2200" b="1" dirty="0">
                  <a:solidFill>
                    <a:srgbClr val="FF0000"/>
                  </a:solidFill>
                </a:endParaRP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endParaRPr lang="cs-CZ" sz="2000" b="1" dirty="0">
                  <a:solidFill>
                    <a:srgbClr val="FF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957" t="-1846" r="-73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Rovnovážný důchod ve třísektorovém modelu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198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79512" y="771550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b="1" i="1" u="sng" dirty="0" smtClean="0"/>
                  <a:t>Multiplikátor vládních výdajů </a:t>
                </a:r>
                <a:r>
                  <a:rPr lang="el-GR" sz="2000" b="1" i="1" u="sng" dirty="0"/>
                  <a:t>(α</a:t>
                </a:r>
                <a:r>
                  <a:rPr lang="cs-CZ" sz="2000" b="1" i="1" u="sng" baseline="-25000" dirty="0"/>
                  <a:t>G</a:t>
                </a:r>
                <a:r>
                  <a:rPr lang="cs-CZ" sz="2000" b="1" i="1" u="sng" dirty="0" smtClean="0"/>
                  <a:t>)</a:t>
                </a:r>
              </a:p>
              <a:p>
                <a:pPr marL="896938" lvl="0" indent="-355600" algn="just">
                  <a:spcBef>
                    <a:spcPts val="0"/>
                  </a:spcBef>
                  <a:buClr>
                    <a:schemeClr val="tx1"/>
                  </a:buClr>
                  <a:buSzPct val="120000"/>
                  <a:buFont typeface="Wingdings" panose="05000000000000000000" pitchFamily="2" charset="2"/>
                  <a:buChar char="Ø"/>
                </a:pPr>
                <a:r>
                  <a:rPr lang="cs-CZ" sz="2000" dirty="0">
                    <a:solidFill>
                      <a:srgbClr val="000000"/>
                    </a:solidFill>
                  </a:rPr>
                  <a:t>l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ze ho využít </a:t>
                </a:r>
                <a:r>
                  <a:rPr lang="cs-CZ" sz="2000" dirty="0">
                    <a:solidFill>
                      <a:srgbClr val="000000"/>
                    </a:solidFill>
                  </a:rPr>
                  <a:t>nejen k určení absolutní výše rovnovážného produktu, ale také pro výpočet změny rovnovážného produktu vlivem změny některé ze složek autonomních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výdajů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6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400" b="1" dirty="0" smtClean="0">
                    <a:solidFill>
                      <a:srgbClr val="307871"/>
                    </a:solidFill>
                  </a:rPr>
                  <a:t>α</a:t>
                </a:r>
                <a:r>
                  <a:rPr lang="cs-CZ" sz="2400" b="1" baseline="-25000" dirty="0" smtClean="0">
                    <a:solidFill>
                      <a:srgbClr val="307871"/>
                    </a:solidFill>
                  </a:rPr>
                  <a:t>G</a:t>
                </a:r>
                <a:r>
                  <a:rPr lang="cs-CZ" sz="2400" b="1" dirty="0" smtClean="0">
                    <a:solidFill>
                      <a:srgbClr val="307871"/>
                    </a:solidFill>
                  </a:rPr>
                  <a:t> </a:t>
                </a:r>
                <a:r>
                  <a:rPr lang="cs-CZ" sz="2400" b="1" dirty="0">
                    <a:solidFill>
                      <a:srgbClr val="30787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∗(</m:t>
                        </m:r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sz="2000" dirty="0" smtClean="0">
                  <a:solidFill>
                    <a:srgbClr val="000000"/>
                  </a:solidFill>
                </a:endParaRPr>
              </a:p>
              <a:p>
                <a:pPr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b="1" i="1" u="sng" dirty="0"/>
                  <a:t>Multiplikátor transferových </a:t>
                </a:r>
                <a:r>
                  <a:rPr lang="cs-CZ" sz="2000" b="1" i="1" u="sng" dirty="0" smtClean="0"/>
                  <a:t>plateb </a:t>
                </a:r>
                <a:r>
                  <a:rPr lang="el-GR" sz="2000" b="1" i="1" u="sng" dirty="0">
                    <a:solidFill>
                      <a:srgbClr val="307871"/>
                    </a:solidFill>
                  </a:rPr>
                  <a:t>(</a:t>
                </a:r>
                <a:r>
                  <a:rPr lang="el-GR" sz="2000" b="1" i="1" u="sng" dirty="0" smtClean="0">
                    <a:solidFill>
                      <a:srgbClr val="307871"/>
                    </a:solidFill>
                  </a:rPr>
                  <a:t>α</a:t>
                </a:r>
                <a:r>
                  <a:rPr lang="cs-CZ" sz="2000" b="1" i="1" u="sng" baseline="-25000" dirty="0">
                    <a:solidFill>
                      <a:srgbClr val="307871"/>
                    </a:solidFill>
                  </a:rPr>
                  <a:t>T</a:t>
                </a:r>
                <a:r>
                  <a:rPr lang="cs-CZ" sz="2000" b="1" i="1" u="sng" baseline="-25000" dirty="0" smtClean="0">
                    <a:solidFill>
                      <a:srgbClr val="307871"/>
                    </a:solidFill>
                  </a:rPr>
                  <a:t>R</a:t>
                </a:r>
                <a:r>
                  <a:rPr lang="cs-CZ" sz="2000" b="1" i="1" u="sng" dirty="0" smtClean="0">
                    <a:solidFill>
                      <a:srgbClr val="307871"/>
                    </a:solidFill>
                  </a:rPr>
                  <a:t>)</a:t>
                </a:r>
                <a:endParaRPr lang="cs-CZ" sz="2000" b="1" i="1" u="sng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sz="2400" b="1" dirty="0" smtClean="0">
                    <a:solidFill>
                      <a:srgbClr val="307871"/>
                    </a:solidFill>
                  </a:rPr>
                  <a:t>                             α</a:t>
                </a:r>
                <a:r>
                  <a:rPr lang="cs-CZ" sz="2400" b="1" baseline="-25000" dirty="0" smtClean="0">
                    <a:solidFill>
                      <a:srgbClr val="307871"/>
                    </a:solidFill>
                  </a:rPr>
                  <a:t>TR</a:t>
                </a:r>
                <a:r>
                  <a:rPr lang="cs-CZ" sz="2400" b="1" dirty="0" smtClean="0">
                    <a:solidFill>
                      <a:srgbClr val="307871"/>
                    </a:solidFill>
                  </a:rPr>
                  <a:t> </a:t>
                </a:r>
                <a:r>
                  <a:rPr lang="cs-CZ" sz="2400" b="1" dirty="0">
                    <a:solidFill>
                      <a:srgbClr val="30787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∗(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cs-CZ" sz="2000" dirty="0" smtClean="0">
                  <a:solidFill>
                    <a:srgbClr val="00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rgbClr val="307871"/>
                  </a:buClr>
                  <a:buSzPct val="120000"/>
                </a:pPr>
                <a:r>
                  <a:rPr lang="cs-CZ" sz="2000" b="1" i="1" u="sng" dirty="0"/>
                  <a:t>Multiplikátor autonomních </a:t>
                </a:r>
                <a:r>
                  <a:rPr lang="cs-CZ" sz="2000" b="1" i="1" u="sng" dirty="0" smtClean="0"/>
                  <a:t>daní </a:t>
                </a:r>
                <a:r>
                  <a:rPr lang="el-GR" sz="2000" b="1" i="1" u="sng" dirty="0">
                    <a:solidFill>
                      <a:srgbClr val="307871"/>
                    </a:solidFill>
                  </a:rPr>
                  <a:t>(α</a:t>
                </a:r>
                <a:r>
                  <a:rPr lang="cs-CZ" sz="2000" b="1" i="1" u="sng" baseline="-25000" dirty="0" smtClean="0">
                    <a:solidFill>
                      <a:srgbClr val="307871"/>
                    </a:solidFill>
                  </a:rPr>
                  <a:t>TA</a:t>
                </a:r>
                <a:r>
                  <a:rPr lang="cs-CZ" sz="2000" b="1" i="1" u="sng" dirty="0" smtClean="0">
                    <a:solidFill>
                      <a:srgbClr val="307871"/>
                    </a:solidFill>
                  </a:rPr>
                  <a:t>)</a:t>
                </a:r>
                <a:endParaRPr lang="cs-CZ" sz="2000" b="1" i="1" u="sng" dirty="0">
                  <a:solidFill>
                    <a:srgbClr val="307871"/>
                  </a:solidFill>
                </a:endParaRPr>
              </a:p>
              <a:p>
                <a:pPr marL="0" indent="0" algn="ctr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r>
                  <a:rPr lang="cs-CZ" sz="2400" b="1" dirty="0" smtClean="0">
                    <a:solidFill>
                      <a:srgbClr val="307871"/>
                    </a:solidFill>
                  </a:rPr>
                  <a:t>                              α</a:t>
                </a:r>
                <a:r>
                  <a:rPr lang="cs-CZ" sz="2400" b="1" baseline="-25000" dirty="0" smtClean="0">
                    <a:solidFill>
                      <a:srgbClr val="307871"/>
                    </a:solidFill>
                  </a:rPr>
                  <a:t>TA</a:t>
                </a:r>
                <a:r>
                  <a:rPr lang="cs-CZ" sz="2400" b="1" dirty="0" smtClean="0">
                    <a:solidFill>
                      <a:srgbClr val="307871"/>
                    </a:solidFill>
                  </a:rPr>
                  <a:t> </a:t>
                </a:r>
                <a:r>
                  <a:rPr lang="cs-CZ" sz="2400" b="1" dirty="0">
                    <a:solidFill>
                      <a:srgbClr val="30787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4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 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num>
                      <m:den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∗(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  <m:r>
                          <a:rPr lang="cs-CZ" sz="24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den>
                    </m:f>
                  </m:oMath>
                </a14:m>
                <a:endParaRPr lang="es-ES" sz="2000" b="1" i="1" u="sng" dirty="0"/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79512" y="771550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957" t="-1849" r="-736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sz="2800" b="1" dirty="0" smtClean="0"/>
              <a:t>Multiplikátory ve třísektorové ekonomice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294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139702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1491630"/>
            <a:ext cx="5616624" cy="338437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83568" y="1635646"/>
            <a:ext cx="4572508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r>
              <a:rPr lang="cs-CZ" sz="3200" b="1" dirty="0" smtClean="0">
                <a:solidFill>
                  <a:schemeClr val="bg1"/>
                </a:solidFill>
              </a:rPr>
              <a:t/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MODEL </a:t>
            </a:r>
            <a:br>
              <a:rPr lang="cs-CZ" sz="3200" b="1" dirty="0" smtClean="0">
                <a:solidFill>
                  <a:schemeClr val="bg1"/>
                </a:solidFill>
              </a:rPr>
            </a:br>
            <a:r>
              <a:rPr lang="cs-CZ" sz="3200" b="1" dirty="0" smtClean="0">
                <a:solidFill>
                  <a:schemeClr val="bg1"/>
                </a:solidFill>
              </a:rPr>
              <a:t>DŮCHOD-VÝDAJE</a:t>
            </a:r>
            <a:endParaRPr lang="cs-CZ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723878"/>
            <a:ext cx="2960111" cy="11521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Makroekonomie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 navazující 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studium</a:t>
            </a:r>
          </a:p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č. 1</a:t>
            </a: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754" y="104675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dojde ke změně autonomních výdajů (A), bude se posouvat celá křivka (růst A – posun nahoru, pokles A – posun dolů)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se změní některá ze složek multiplikátoru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cs-CZ" sz="2000" baseline="-25000" dirty="0" smtClean="0">
                <a:solidFill>
                  <a:srgbClr val="000000"/>
                </a:solidFill>
              </a:rPr>
              <a:t>G</a:t>
            </a:r>
            <a:r>
              <a:rPr lang="cs-CZ" sz="2000" dirty="0" smtClean="0">
                <a:solidFill>
                  <a:srgbClr val="000000"/>
                </a:solidFill>
              </a:rPr>
              <a:t> ,bude křivka AD měnit svůj sklon (otáčí se):</a:t>
            </a:r>
          </a:p>
          <a:p>
            <a:pPr marL="1074738" lvl="0" indent="-447675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Křivka AD se otáčí doleva (nahoru)  při ↑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el-GR" sz="2000" dirty="0">
                <a:solidFill>
                  <a:srgbClr val="000000"/>
                </a:solidFill>
              </a:rPr>
              <a:t>α</a:t>
            </a:r>
            <a:r>
              <a:rPr lang="cs-CZ" sz="2000" baseline="-25000" dirty="0" smtClean="0">
                <a:solidFill>
                  <a:srgbClr val="000000"/>
                </a:solidFill>
              </a:rPr>
              <a:t>G, </a:t>
            </a:r>
            <a:r>
              <a:rPr lang="cs-CZ" sz="2000" dirty="0" smtClean="0">
                <a:solidFill>
                  <a:srgbClr val="000000"/>
                </a:solidFill>
              </a:rPr>
              <a:t>↑c a ↓t , výsledkem je růst produktu</a:t>
            </a:r>
            <a:endParaRPr lang="es-ES" sz="2400" b="1" dirty="0">
              <a:solidFill>
                <a:srgbClr val="FF0000"/>
              </a:solidFill>
            </a:endParaRPr>
          </a:p>
          <a:p>
            <a:pPr marL="1074738" indent="-44767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Křivka AD se otáčí doprava (dolů) při ↓</a:t>
            </a:r>
            <a:r>
              <a:rPr lang="el-GR" sz="2000" dirty="0">
                <a:solidFill>
                  <a:srgbClr val="000000"/>
                </a:solidFill>
              </a:rPr>
              <a:t> α</a:t>
            </a:r>
            <a:r>
              <a:rPr lang="cs-CZ" sz="2000" baseline="-25000" dirty="0" smtClean="0">
                <a:solidFill>
                  <a:srgbClr val="000000"/>
                </a:solidFill>
              </a:rPr>
              <a:t>G, </a:t>
            </a:r>
            <a:r>
              <a:rPr lang="cs-CZ" sz="2000" dirty="0" smtClean="0">
                <a:solidFill>
                  <a:srgbClr val="000000"/>
                </a:solidFill>
              </a:rPr>
              <a:t> ↓c a ↑t, výsledkem je pokles produktu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Změny ve třísektorovém modelu důchod-výdaje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30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sk-SK" sz="2800" b="1" dirty="0" smtClean="0"/>
              <a:t>Růst důchodové daně ve třísektorovém modelu</a:t>
            </a:r>
            <a:endParaRPr lang="en-US" altLang="sk-SK" sz="2550" b="1" dirty="0">
              <a:cs typeface="Times New Roman" panose="02020603050405020304" pitchFamily="18" charset="0"/>
            </a:endParaRP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931320" y="1221581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24174" y="4029670"/>
            <a:ext cx="4384129" cy="181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30179" y="3975497"/>
            <a:ext cx="182710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2929609" y="1343930"/>
            <a:ext cx="3140204" cy="218457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2937279" y="1058465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7133531" y="4057647"/>
            <a:ext cx="312451" cy="3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Y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43188" y="1146164"/>
            <a:ext cx="7024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AD</a:t>
            </a:r>
            <a:endParaRPr lang="cs-CZ" altLang="sk-SK" sz="1400" b="1" dirty="0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021067" y="785053"/>
            <a:ext cx="1553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200" b="1" dirty="0">
                <a:solidFill>
                  <a:srgbClr val="FF00FF"/>
                </a:solidFill>
              </a:rPr>
              <a:t>Linie 45 </a:t>
            </a:r>
            <a:r>
              <a:rPr lang="en-US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  <a:r>
              <a:rPr lang="cs-CZ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 (Y = AD) </a:t>
            </a:r>
            <a:endParaRPr lang="en-US" altLang="sk-SK" sz="1200" b="1" dirty="0">
              <a:solidFill>
                <a:srgbClr val="FF00FF"/>
              </a:solidFill>
              <a:cs typeface="Arial" panose="020B0604020202020204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0" y="3359531"/>
            <a:ext cx="320330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C0000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C00000"/>
                </a:solidFill>
              </a:rPr>
              <a:t>0</a:t>
            </a:r>
            <a:r>
              <a:rPr lang="cs-CZ" altLang="sk-SK" sz="1600" b="1" dirty="0" smtClean="0">
                <a:solidFill>
                  <a:srgbClr val="C00000"/>
                </a:solidFill>
              </a:rPr>
              <a:t> = </a:t>
            </a:r>
            <a:r>
              <a:rPr lang="cs-CZ" altLang="sk-SK" sz="1600" b="1" dirty="0">
                <a:solidFill>
                  <a:srgbClr val="C00000"/>
                </a:solidFill>
              </a:rPr>
              <a:t>Ca + c*TR – c*Ta + </a:t>
            </a:r>
            <a:r>
              <a:rPr lang="cs-CZ" altLang="sk-SK" sz="1600" b="1" dirty="0" err="1">
                <a:solidFill>
                  <a:srgbClr val="C00000"/>
                </a:solidFill>
              </a:rPr>
              <a:t>Ia</a:t>
            </a:r>
            <a:r>
              <a:rPr lang="cs-CZ" altLang="sk-SK" sz="1600" b="1" dirty="0">
                <a:solidFill>
                  <a:srgbClr val="C00000"/>
                </a:solidFill>
              </a:rPr>
              <a:t> + G</a:t>
            </a:r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6048442" y="1233601"/>
            <a:ext cx="241199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307871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= A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dirty="0">
                <a:solidFill>
                  <a:srgbClr val="307871"/>
                </a:solidFill>
              </a:rPr>
              <a:t>+ 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c*(1-t)*Y</a:t>
            </a:r>
            <a:endParaRPr lang="cs-CZ" altLang="sk-SK" sz="1600" b="1" dirty="0">
              <a:solidFill>
                <a:srgbClr val="307871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103764" y="2018392"/>
            <a:ext cx="23507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= AD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0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+ </a:t>
            </a:r>
            <a:r>
              <a:rPr lang="el-GR" altLang="sk-SK" sz="1600" b="1" dirty="0" smtClean="0">
                <a:solidFill>
                  <a:srgbClr val="00B0F0"/>
                </a:solidFill>
              </a:rPr>
              <a:t>Δ</a:t>
            </a:r>
            <a:r>
              <a:rPr lang="cs-CZ" altLang="sk-SK" sz="1600" b="1" dirty="0">
                <a:solidFill>
                  <a:srgbClr val="00B0F0"/>
                </a:solidFill>
              </a:rPr>
              <a:t>t</a:t>
            </a: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flipH="1">
            <a:off x="3984417" y="3003798"/>
            <a:ext cx="11519" cy="99537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5027491" y="2099564"/>
            <a:ext cx="0" cy="195808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3695949" y="4036862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4899852" y="4029075"/>
            <a:ext cx="4316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4067944" y="4192510"/>
            <a:ext cx="679852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3574257" y="3117584"/>
            <a:ext cx="3238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4685184" y="1712355"/>
            <a:ext cx="5039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3419154" y="2341277"/>
            <a:ext cx="5289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127762" y="4414572"/>
            <a:ext cx="85602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dirty="0" smtClean="0">
                <a:solidFill>
                  <a:srgbClr val="000000"/>
                </a:solidFill>
              </a:rPr>
              <a:t>Růst důchodové daně způsobí pokles multiplikátoru </a:t>
            </a:r>
            <a:r>
              <a:rPr lang="el-GR" altLang="sk-SK" sz="1600" dirty="0">
                <a:solidFill>
                  <a:srgbClr val="000000"/>
                </a:solidFill>
              </a:rPr>
              <a:t>(α</a:t>
            </a:r>
            <a:r>
              <a:rPr lang="cs-CZ" altLang="sk-SK" sz="1600" baseline="-25000" dirty="0">
                <a:solidFill>
                  <a:srgbClr val="000000"/>
                </a:solidFill>
              </a:rPr>
              <a:t>G</a:t>
            </a:r>
            <a:r>
              <a:rPr lang="cs-CZ" altLang="sk-SK" sz="1600" dirty="0" smtClean="0">
                <a:solidFill>
                  <a:srgbClr val="000000"/>
                </a:solidFill>
              </a:rPr>
              <a:t>) otočení křivky AD doprava (dolů) a pokles produktu (Y) 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H="1" flipV="1">
            <a:off x="5938094" y="1515504"/>
            <a:ext cx="6565" cy="52056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2938467" y="3518683"/>
            <a:ext cx="4393114" cy="8552"/>
          </a:xfrm>
          <a:prstGeom prst="line">
            <a:avLst/>
          </a:prstGeom>
          <a:ln w="28575">
            <a:solidFill>
              <a:srgbClr val="9F2B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Line 9"/>
          <p:cNvSpPr>
            <a:spLocks noChangeShapeType="1"/>
          </p:cNvSpPr>
          <p:nvPr/>
        </p:nvSpPr>
        <p:spPr bwMode="auto">
          <a:xfrm flipV="1">
            <a:off x="2967576" y="1984352"/>
            <a:ext cx="3260608" cy="153305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</p:spTree>
    <p:extLst>
      <p:ext uri="{BB962C8B-B14F-4D97-AF65-F5344CB8AC3E}">
        <p14:creationId xmlns:p14="http://schemas.microsoft.com/office/powerpoint/2010/main" val="301764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Saldo státního rozpočtu je dáno rozdílem mezi příjmy a výdaji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Příjmy tvoří daně (T), které jsou navázány na výkon ekonomiky (produkt Y)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Výdaje tvoří ve třísektorové ekonomice vládní výdaje (G) a transfery (TR)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BS = T - (G + TR</a:t>
            </a:r>
            <a:r>
              <a:rPr lang="cs-CZ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/>
              <a:t>BS = (Ta + </a:t>
            </a:r>
            <a:r>
              <a:rPr lang="cs-CZ" sz="2000" b="1" dirty="0" smtClean="0"/>
              <a:t>t*Y </a:t>
            </a:r>
            <a:r>
              <a:rPr lang="cs-CZ" sz="2000" b="1" dirty="0"/>
              <a:t>) - (G +TR)</a:t>
            </a:r>
            <a:endParaRPr lang="cs-CZ" sz="2000" b="1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Rozpočet může být:</a:t>
            </a:r>
          </a:p>
          <a:p>
            <a:pPr marL="896938" lvl="0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 přebytkový BS &gt; 0</a:t>
            </a:r>
          </a:p>
          <a:p>
            <a:pPr marL="896938" lvl="0" indent="-355600" algn="just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d</a:t>
            </a:r>
            <a:r>
              <a:rPr lang="cs-CZ" sz="2000" dirty="0" smtClean="0">
                <a:solidFill>
                  <a:srgbClr val="000000"/>
                </a:solidFill>
              </a:rPr>
              <a:t>eficitní </a:t>
            </a:r>
            <a:r>
              <a:rPr lang="cs-CZ" sz="2000" dirty="0">
                <a:solidFill>
                  <a:srgbClr val="000000"/>
                </a:solidFill>
              </a:rPr>
              <a:t>BS </a:t>
            </a:r>
            <a:r>
              <a:rPr lang="cs-CZ" sz="2000" dirty="0" smtClean="0">
                <a:solidFill>
                  <a:srgbClr val="000000"/>
                </a:solidFill>
              </a:rPr>
              <a:t>&lt; 0</a:t>
            </a:r>
          </a:p>
          <a:p>
            <a:pPr marL="896938" lvl="0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Vyrovnaný BS = 0</a:t>
            </a: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Státní rozpočet a úroveň rovnovážného produktu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651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4" name="Rectangle 18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920880" cy="507703"/>
          </a:xfrm>
        </p:spPr>
        <p:txBody>
          <a:bodyPr/>
          <a:lstStyle/>
          <a:p>
            <a:r>
              <a:rPr lang="cs-CZ" sz="2800" b="1" dirty="0">
                <a:solidFill>
                  <a:srgbClr val="307871"/>
                </a:solidFill>
              </a:rPr>
              <a:t>Státní rozpočet a úroveň rovnovážného produktu</a:t>
            </a:r>
            <a:endParaRPr lang="en-US" altLang="sk-SK" sz="2800" b="1" dirty="0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 flipH="1">
            <a:off x="2915160" y="880131"/>
            <a:ext cx="7693" cy="255571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2897386" y="3435846"/>
            <a:ext cx="367307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330179" y="3975497"/>
            <a:ext cx="378023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6399963" y="3534927"/>
            <a:ext cx="4438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Y</a:t>
            </a:r>
            <a:endParaRPr lang="cs-CZ" altLang="sk-SK" sz="1400" b="1" dirty="0"/>
          </a:p>
        </p:txBody>
      </p:sp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2513555" y="841654"/>
            <a:ext cx="5521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BS</a:t>
            </a:r>
            <a:endParaRPr lang="cs-CZ" altLang="sk-SK" sz="1400" b="1" dirty="0"/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2582500" y="2427973"/>
            <a:ext cx="52868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chemeClr val="accent2"/>
                </a:solidFill>
              </a:rPr>
              <a:t>0  </a:t>
            </a:r>
            <a:endParaRPr lang="cs-CZ" altLang="sk-SK" sz="1400" b="1" dirty="0">
              <a:solidFill>
                <a:schemeClr val="accent2"/>
              </a:solidFill>
            </a:endParaRP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6490133" y="1527302"/>
            <a:ext cx="1799506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rgbClr val="0066FF"/>
                </a:solidFill>
              </a:rPr>
              <a:t>BS  = t*Y – G – TR)</a:t>
            </a:r>
            <a:endParaRPr lang="cs-CZ" altLang="sk-SK" sz="1400" b="1" dirty="0">
              <a:solidFill>
                <a:srgbClr val="0066FF"/>
              </a:solidFill>
            </a:endParaRPr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4067944" y="2612623"/>
            <a:ext cx="0" cy="88096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410075" y="4731544"/>
            <a:ext cx="647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2357438" y="2787253"/>
            <a:ext cx="43219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3924300" y="3493586"/>
            <a:ext cx="485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Y*</a:t>
            </a:r>
            <a:endParaRPr lang="cs-CZ" altLang="sk-SK" sz="1400" b="1" dirty="0"/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251520" y="3856793"/>
            <a:ext cx="8568952" cy="907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177800" indent="-177800" algn="just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altLang="sk-SK" sz="1600" dirty="0">
                <a:solidFill>
                  <a:srgbClr val="000000"/>
                </a:solidFill>
              </a:rPr>
              <a:t>Sklon přímky BS je dán sazbou důchodové daně</a:t>
            </a:r>
          </a:p>
          <a:p>
            <a:pPr marL="177800" indent="-177800" algn="just">
              <a:spcAft>
                <a:spcPts val="600"/>
              </a:spcAft>
              <a:buClr>
                <a:schemeClr val="tx1"/>
              </a:buClr>
              <a:buSzPct val="120000"/>
              <a:buFont typeface="Arial" panose="020B0604020202020204" pitchFamily="34" charset="0"/>
              <a:buChar char="•"/>
            </a:pPr>
            <a:r>
              <a:rPr lang="cs-CZ" altLang="sk-SK" sz="1600" dirty="0">
                <a:solidFill>
                  <a:srgbClr val="000000"/>
                </a:solidFill>
              </a:rPr>
              <a:t>Přímka rozpočtového přebytku je rostoucí, protože s růstem důchodu se zvyšují daňové příjmy vlády a snižuje se deficit, resp. vzniká a zvyšuje se rozpočtový </a:t>
            </a:r>
            <a:r>
              <a:rPr lang="cs-CZ" altLang="sk-SK" sz="1600" dirty="0" smtClean="0">
                <a:solidFill>
                  <a:srgbClr val="000000"/>
                </a:solidFill>
              </a:rPr>
              <a:t>přebytek</a:t>
            </a:r>
            <a:endParaRPr lang="cs-CZ" altLang="sk-SK" sz="1600" dirty="0">
              <a:solidFill>
                <a:srgbClr val="000000"/>
              </a:solidFill>
            </a:endParaRPr>
          </a:p>
        </p:txBody>
      </p:sp>
      <p:sp>
        <p:nvSpPr>
          <p:cNvPr id="60463" name="Line 47"/>
          <p:cNvSpPr>
            <a:spLocks noChangeShapeType="1"/>
          </p:cNvSpPr>
          <p:nvPr/>
        </p:nvSpPr>
        <p:spPr bwMode="auto">
          <a:xfrm flipV="1">
            <a:off x="2918271" y="2568117"/>
            <a:ext cx="3420640" cy="2272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65" name="Line 49"/>
          <p:cNvSpPr>
            <a:spLocks noChangeShapeType="1"/>
          </p:cNvSpPr>
          <p:nvPr/>
        </p:nvSpPr>
        <p:spPr bwMode="auto">
          <a:xfrm flipV="1">
            <a:off x="2910612" y="1526996"/>
            <a:ext cx="3539860" cy="1560339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25" name="Text Box 41"/>
          <p:cNvSpPr txBox="1">
            <a:spLocks noChangeArrowheads="1"/>
          </p:cNvSpPr>
          <p:nvPr/>
        </p:nvSpPr>
        <p:spPr bwMode="auto">
          <a:xfrm>
            <a:off x="1096935" y="2693306"/>
            <a:ext cx="16708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cs-CZ" altLang="sk-SK" sz="1400" b="1" dirty="0" smtClean="0"/>
              <a:t>Rozpočtový deficit</a:t>
            </a:r>
          </a:p>
          <a:p>
            <a:pPr algn="ctr"/>
            <a:r>
              <a:rPr lang="cs-CZ" altLang="sk-SK" sz="1400" b="1" dirty="0" smtClean="0"/>
              <a:t>-(G + TR)</a:t>
            </a:r>
            <a:endParaRPr lang="cs-CZ" altLang="sk-SK" sz="1400" b="1" dirty="0"/>
          </a:p>
        </p:txBody>
      </p:sp>
    </p:spTree>
    <p:extLst>
      <p:ext uri="{BB962C8B-B14F-4D97-AF65-F5344CB8AC3E}">
        <p14:creationId xmlns:p14="http://schemas.microsoft.com/office/powerpoint/2010/main" val="1095041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Celkové (skutečné) saldo státního rozpočtu je tvořeno:</a:t>
            </a:r>
          </a:p>
          <a:p>
            <a:pPr marL="896938" lvl="0" indent="-35560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Strukturální složkou (stav při plné zaměstnanosti)</a:t>
            </a:r>
          </a:p>
          <a:p>
            <a:pPr marL="541338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err="1"/>
              <a:t>BS</a:t>
            </a:r>
            <a:r>
              <a:rPr lang="cs-CZ" sz="2000" b="1" baseline="-25000" dirty="0" err="1"/>
              <a:t>strukturální</a:t>
            </a:r>
            <a:r>
              <a:rPr lang="cs-CZ" sz="2000" b="1" dirty="0"/>
              <a:t>= </a:t>
            </a:r>
            <a:r>
              <a:rPr lang="cs-CZ" sz="2000" b="1" dirty="0" smtClean="0"/>
              <a:t>Ta </a:t>
            </a:r>
            <a:r>
              <a:rPr lang="cs-CZ" sz="2000" b="1" dirty="0"/>
              <a:t>+ </a:t>
            </a:r>
            <a:r>
              <a:rPr lang="cs-CZ" sz="2000" b="1" dirty="0" err="1"/>
              <a:t>tY</a:t>
            </a:r>
            <a:r>
              <a:rPr lang="cs-CZ" sz="2000" b="1" dirty="0" smtClean="0"/>
              <a:t>*– G – TR</a:t>
            </a:r>
          </a:p>
          <a:p>
            <a:pPr marL="541338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/>
          </a:p>
          <a:p>
            <a:pPr marL="896938" indent="-35560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000000"/>
                </a:solidFill>
              </a:rPr>
              <a:t>Cyklickou </a:t>
            </a:r>
            <a:r>
              <a:rPr lang="cs-CZ" sz="2000" dirty="0" smtClean="0">
                <a:solidFill>
                  <a:srgbClr val="000000"/>
                </a:solidFill>
              </a:rPr>
              <a:t>složkou</a:t>
            </a:r>
          </a:p>
          <a:p>
            <a:pPr marL="541338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err="1"/>
              <a:t>BS</a:t>
            </a:r>
            <a:r>
              <a:rPr lang="cs-CZ" sz="2000" b="1" baseline="-25000" dirty="0" err="1"/>
              <a:t>cyklický</a:t>
            </a:r>
            <a:r>
              <a:rPr lang="cs-CZ" sz="2000" b="1" dirty="0"/>
              <a:t> =  </a:t>
            </a:r>
            <a:r>
              <a:rPr lang="cs-CZ" sz="2000" b="1" dirty="0" smtClean="0"/>
              <a:t>t</a:t>
            </a:r>
            <a:r>
              <a:rPr lang="cs-CZ" sz="2000" b="1" dirty="0"/>
              <a:t> </a:t>
            </a:r>
            <a:r>
              <a:rPr lang="cs-CZ" sz="2000" b="1" dirty="0" smtClean="0"/>
              <a:t>(Y - Y*)</a:t>
            </a:r>
          </a:p>
          <a:p>
            <a:pPr marL="541338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/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b="1" dirty="0" smtClean="0"/>
              <a:t>BS = </a:t>
            </a:r>
            <a:r>
              <a:rPr lang="cs-CZ" sz="2000" b="1" dirty="0" err="1" smtClean="0"/>
              <a:t>BS</a:t>
            </a:r>
            <a:r>
              <a:rPr lang="cs-CZ" sz="2000" b="1" baseline="-25000" dirty="0" err="1" smtClean="0"/>
              <a:t>strukturální</a:t>
            </a:r>
            <a:r>
              <a:rPr lang="cs-CZ" sz="2000" b="1" dirty="0" smtClean="0"/>
              <a:t> + </a:t>
            </a:r>
            <a:r>
              <a:rPr lang="cs-CZ" sz="2000" b="1" dirty="0" err="1" smtClean="0"/>
              <a:t>BS</a:t>
            </a:r>
            <a:r>
              <a:rPr lang="cs-CZ" sz="2000" b="1" baseline="-25000" dirty="0" err="1" smtClean="0"/>
              <a:t>cyklický</a:t>
            </a:r>
            <a:endParaRPr lang="cs-CZ" sz="2000" b="1" baseline="-25000" dirty="0"/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cs-CZ" sz="2800" b="1" dirty="0" smtClean="0"/>
              <a:t>Státní rozpočet a úroveň rovnovážného produktu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356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40902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domácností (C)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firem (I)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stát (vládní výdaje – G, transfery – TR, daně – T) </a:t>
            </a:r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b="1" dirty="0" smtClean="0">
                <a:solidFill>
                  <a:srgbClr val="000000"/>
                </a:solidFill>
              </a:rPr>
              <a:t>zahraničí (NX)</a:t>
            </a:r>
            <a:endParaRPr lang="cs-CZ" sz="2000" b="1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</a:t>
            </a:r>
            <a:r>
              <a:rPr lang="cs-CZ" sz="2000" b="1" dirty="0" smtClean="0">
                <a:solidFill>
                  <a:srgbClr val="307871"/>
                </a:solidFill>
              </a:rPr>
              <a:t>I + G + NX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Vlivem působení zahraniční se funkce disponibilního důchodu nemění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YD = Y + TR – </a:t>
            </a:r>
            <a:r>
              <a:rPr lang="cs-CZ" sz="2000" b="1" dirty="0" smtClean="0">
                <a:solidFill>
                  <a:srgbClr val="307871"/>
                </a:solidFill>
              </a:rPr>
              <a:t>T</a:t>
            </a: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err="1" smtClean="0"/>
              <a:t>Čtyřsektorový</a:t>
            </a:r>
            <a:r>
              <a:rPr lang="cs-CZ" sz="2800" b="1" dirty="0" smtClean="0"/>
              <a:t> model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634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409026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Čistý export (NX) je rozdíl mezi exportem (EX) a importem (IM)</a:t>
            </a:r>
          </a:p>
          <a:p>
            <a:pPr marL="0" lvl="0" indent="0" algn="ctr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/>
              <a:t>NX = EX </a:t>
            </a:r>
            <a:r>
              <a:rPr lang="cs-CZ" sz="2000" b="1" dirty="0" smtClean="0"/>
              <a:t>– IM</a:t>
            </a:r>
          </a:p>
          <a:p>
            <a:pPr marL="896938" lvl="0" indent="-355600" algn="just">
              <a:spcBef>
                <a:spcPts val="1200"/>
              </a:spcBef>
              <a:spcAft>
                <a:spcPts val="12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Export je veličina autonomní (exogenní)</a:t>
            </a:r>
            <a:r>
              <a:rPr lang="cs-CZ" sz="2000" dirty="0" smtClean="0"/>
              <a:t>  EX = EX</a:t>
            </a:r>
            <a:r>
              <a:rPr lang="cs-CZ" sz="2000" baseline="-25000" dirty="0" smtClean="0"/>
              <a:t>A</a:t>
            </a:r>
          </a:p>
          <a:p>
            <a:pPr marL="896938" lvl="0" indent="-355600" algn="just">
              <a:spcBef>
                <a:spcPts val="0"/>
              </a:spcBef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Import se skládá z části autonomní (IM</a:t>
            </a:r>
            <a:r>
              <a:rPr lang="cs-CZ" sz="2000" baseline="-25000" dirty="0" smtClean="0">
                <a:solidFill>
                  <a:srgbClr val="000000"/>
                </a:solidFill>
              </a:rPr>
              <a:t>A</a:t>
            </a:r>
            <a:r>
              <a:rPr lang="cs-CZ" sz="2000" dirty="0" smtClean="0">
                <a:solidFill>
                  <a:srgbClr val="000000"/>
                </a:solidFill>
              </a:rPr>
              <a:t>) a indukované (m*Y) </a:t>
            </a:r>
          </a:p>
          <a:p>
            <a:pPr marL="541338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      </a:t>
            </a:r>
            <a:r>
              <a:rPr lang="cs-CZ" sz="2000" dirty="0" smtClean="0"/>
              <a:t>IM = IM</a:t>
            </a:r>
            <a:r>
              <a:rPr lang="cs-CZ" sz="2000" baseline="-25000" dirty="0" smtClean="0"/>
              <a:t>A</a:t>
            </a:r>
            <a:r>
              <a:rPr lang="cs-CZ" sz="2000" dirty="0" smtClean="0"/>
              <a:t> + m*Y</a:t>
            </a:r>
            <a:r>
              <a:rPr lang="cs-CZ" sz="2000" dirty="0" smtClean="0">
                <a:solidFill>
                  <a:srgbClr val="000000"/>
                </a:solidFill>
              </a:rPr>
              <a:t>, kde m je mezní sklon k importu </a:t>
            </a:r>
          </a:p>
          <a:p>
            <a:pPr algn="just">
              <a:spcBef>
                <a:spcPts val="0"/>
              </a:spcBef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Potom 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/>
              <a:t>NX = EX</a:t>
            </a:r>
            <a:r>
              <a:rPr lang="cs-CZ" sz="2000" b="1" baseline="-25000" dirty="0" smtClean="0"/>
              <a:t>A </a:t>
            </a:r>
            <a:r>
              <a:rPr lang="cs-CZ" sz="2000" b="1" dirty="0" smtClean="0"/>
              <a:t>– (IM</a:t>
            </a:r>
            <a:r>
              <a:rPr lang="cs-CZ" sz="2000" b="1" baseline="-25000" dirty="0" smtClean="0"/>
              <a:t>A</a:t>
            </a:r>
            <a:r>
              <a:rPr lang="cs-CZ" sz="2000" b="1" dirty="0" smtClean="0"/>
              <a:t> </a:t>
            </a:r>
            <a:r>
              <a:rPr lang="cs-CZ" sz="2000" b="1" dirty="0"/>
              <a:t>+ </a:t>
            </a:r>
            <a:r>
              <a:rPr lang="cs-CZ" sz="2000" b="1" dirty="0" smtClean="0"/>
              <a:t>m*Y)</a:t>
            </a:r>
          </a:p>
          <a:p>
            <a:pPr marL="0" indent="0" algn="ctr">
              <a:spcBef>
                <a:spcPts val="0"/>
              </a:spcBef>
              <a:buClr>
                <a:schemeClr val="tx1"/>
              </a:buClr>
              <a:buSzPct val="120000"/>
              <a:buNone/>
            </a:pPr>
            <a:r>
              <a:rPr lang="cs-CZ" sz="2000" b="1" dirty="0" smtClean="0"/>
              <a:t>NX = NX</a:t>
            </a:r>
            <a:r>
              <a:rPr lang="cs-CZ" sz="2000" b="1" baseline="-25000" dirty="0" smtClean="0"/>
              <a:t>A</a:t>
            </a:r>
            <a:r>
              <a:rPr lang="cs-CZ" sz="2000" b="1" dirty="0" smtClean="0"/>
              <a:t> – m*Y</a:t>
            </a:r>
            <a:endParaRPr lang="cs-CZ" sz="2000" b="1" dirty="0"/>
          </a:p>
          <a:p>
            <a:pPr lvl="0" algn="just">
              <a:spcBef>
                <a:spcPts val="0"/>
              </a:spcBef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Funkce čistého exportu (NX)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901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9377"/>
            <a:ext cx="8280920" cy="381642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</a:t>
            </a:r>
            <a:r>
              <a:rPr lang="cs-CZ" sz="2000" dirty="0">
                <a:solidFill>
                  <a:srgbClr val="000000"/>
                </a:solidFill>
              </a:rPr>
              <a:t>domácností a sektor </a:t>
            </a:r>
            <a:r>
              <a:rPr lang="cs-CZ" sz="2000" dirty="0" smtClean="0">
                <a:solidFill>
                  <a:srgbClr val="000000"/>
                </a:solidFill>
              </a:rPr>
              <a:t>firem a stát</a:t>
            </a:r>
            <a:endParaRPr lang="cs-CZ" sz="20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</a:t>
            </a:r>
            <a:r>
              <a:rPr lang="cs-CZ" sz="2000" b="1" dirty="0" smtClean="0">
                <a:solidFill>
                  <a:srgbClr val="307871"/>
                </a:solidFill>
              </a:rPr>
              <a:t>I + G + NX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AE = </a:t>
            </a:r>
            <a:r>
              <a:rPr lang="cs-CZ" sz="2000" b="1" dirty="0">
                <a:solidFill>
                  <a:srgbClr val="307871"/>
                </a:solidFill>
              </a:rPr>
              <a:t>Ca + c * (Y + TR – Ta –t*Y</a:t>
            </a:r>
            <a:r>
              <a:rPr lang="cs-CZ" sz="2000" b="1" dirty="0" smtClean="0">
                <a:solidFill>
                  <a:srgbClr val="307871"/>
                </a:solidFill>
              </a:rPr>
              <a:t>) + </a:t>
            </a:r>
            <a:r>
              <a:rPr lang="cs-CZ" sz="2000" b="1" dirty="0" err="1" smtClean="0">
                <a:solidFill>
                  <a:srgbClr val="307871"/>
                </a:solidFill>
              </a:rPr>
              <a:t>Ia</a:t>
            </a:r>
            <a:r>
              <a:rPr lang="cs-CZ" sz="2000" b="1" dirty="0" smtClean="0">
                <a:solidFill>
                  <a:srgbClr val="307871"/>
                </a:solidFill>
              </a:rPr>
              <a:t> + G + NX</a:t>
            </a:r>
            <a:r>
              <a:rPr lang="cs-CZ" sz="2000" b="1" baseline="-25000" dirty="0" smtClean="0">
                <a:solidFill>
                  <a:srgbClr val="307871"/>
                </a:solidFill>
              </a:rPr>
              <a:t>A</a:t>
            </a:r>
            <a:r>
              <a:rPr lang="cs-CZ" sz="2000" b="1" dirty="0" smtClean="0">
                <a:solidFill>
                  <a:srgbClr val="307871"/>
                </a:solidFill>
              </a:rPr>
              <a:t> – m*Y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AE = Ca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c *Y – c*Ta </a:t>
            </a:r>
            <a:r>
              <a:rPr lang="cs-CZ" sz="2000" b="1" dirty="0">
                <a:solidFill>
                  <a:srgbClr val="307871"/>
                </a:solidFill>
              </a:rPr>
              <a:t>-</a:t>
            </a:r>
            <a:r>
              <a:rPr lang="cs-CZ" sz="2000" b="1" dirty="0" smtClean="0">
                <a:solidFill>
                  <a:srgbClr val="307871"/>
                </a:solidFill>
              </a:rPr>
              <a:t> c*t*Y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c*TR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err="1" smtClean="0">
                <a:solidFill>
                  <a:srgbClr val="307871"/>
                </a:solidFill>
              </a:rPr>
              <a:t>Ia</a:t>
            </a:r>
            <a:r>
              <a:rPr lang="cs-CZ" sz="2000" b="1" dirty="0" smtClean="0">
                <a:solidFill>
                  <a:srgbClr val="307871"/>
                </a:solidFill>
              </a:rPr>
              <a:t>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G + </a:t>
            </a:r>
            <a:r>
              <a:rPr lang="cs-CZ" sz="2000" b="1" dirty="0">
                <a:solidFill>
                  <a:srgbClr val="307871"/>
                </a:solidFill>
              </a:rPr>
              <a:t>NX</a:t>
            </a:r>
            <a:r>
              <a:rPr lang="cs-CZ" sz="2000" b="1" baseline="-25000" dirty="0">
                <a:solidFill>
                  <a:srgbClr val="307871"/>
                </a:solidFill>
              </a:rPr>
              <a:t>A</a:t>
            </a:r>
            <a:r>
              <a:rPr lang="cs-CZ" sz="2000" b="1" dirty="0">
                <a:solidFill>
                  <a:srgbClr val="307871"/>
                </a:solidFill>
              </a:rPr>
              <a:t> – m*Y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Z toho autonomní výdaje</a:t>
            </a:r>
          </a:p>
          <a:p>
            <a:pPr marL="355600" lvl="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A </a:t>
            </a:r>
            <a:r>
              <a:rPr lang="cs-CZ" sz="2000" b="1" dirty="0">
                <a:solidFill>
                  <a:srgbClr val="307871"/>
                </a:solidFill>
              </a:rPr>
              <a:t>= Ca + </a:t>
            </a:r>
            <a:r>
              <a:rPr lang="cs-CZ" sz="2000" b="1" dirty="0" smtClean="0">
                <a:solidFill>
                  <a:srgbClr val="307871"/>
                </a:solidFill>
              </a:rPr>
              <a:t>c*TR – c*Ta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err="1">
                <a:solidFill>
                  <a:srgbClr val="307871"/>
                </a:solidFill>
              </a:rPr>
              <a:t>Ia</a:t>
            </a:r>
            <a:r>
              <a:rPr lang="cs-CZ" sz="2000" b="1" dirty="0">
                <a:solidFill>
                  <a:srgbClr val="307871"/>
                </a:solidFill>
              </a:rPr>
              <a:t> + </a:t>
            </a:r>
            <a:r>
              <a:rPr lang="cs-CZ" sz="2000" b="1" dirty="0" smtClean="0">
                <a:solidFill>
                  <a:srgbClr val="307871"/>
                </a:solidFill>
              </a:rPr>
              <a:t>G + </a:t>
            </a:r>
            <a:r>
              <a:rPr lang="cs-CZ" sz="2000" b="1" dirty="0">
                <a:solidFill>
                  <a:srgbClr val="307871"/>
                </a:solidFill>
              </a:rPr>
              <a:t>NX</a:t>
            </a:r>
            <a:r>
              <a:rPr lang="cs-CZ" sz="2000" b="1" baseline="-25000" dirty="0">
                <a:solidFill>
                  <a:srgbClr val="307871"/>
                </a:solidFill>
              </a:rPr>
              <a:t>A</a:t>
            </a:r>
            <a:endParaRPr lang="cs-CZ" sz="2000" b="1" dirty="0" smtClean="0">
              <a:solidFill>
                <a:srgbClr val="307871"/>
              </a:solidFill>
            </a:endParaRPr>
          </a:p>
          <a:p>
            <a:pPr marL="35560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Potom agregátní výdaje</a:t>
            </a:r>
          </a:p>
          <a:p>
            <a:pPr marL="35560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AE = </a:t>
            </a:r>
            <a:r>
              <a:rPr lang="cs-CZ" sz="2000" b="1" dirty="0" smtClean="0">
                <a:solidFill>
                  <a:srgbClr val="307871"/>
                </a:solidFill>
              </a:rPr>
              <a:t>AD  = 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en-GB" sz="2000" b="1" dirty="0" smtClean="0">
                <a:solidFill>
                  <a:srgbClr val="307871"/>
                </a:solidFill>
              </a:rPr>
              <a:t>[</a:t>
            </a:r>
            <a:r>
              <a:rPr lang="cs-CZ" sz="2000" b="1" dirty="0" smtClean="0">
                <a:solidFill>
                  <a:srgbClr val="307871"/>
                </a:solidFill>
              </a:rPr>
              <a:t>c</a:t>
            </a:r>
            <a:r>
              <a:rPr lang="cs-CZ" sz="2000" b="1" dirty="0">
                <a:solidFill>
                  <a:srgbClr val="307871"/>
                </a:solidFill>
              </a:rPr>
              <a:t>* (1 – t</a:t>
            </a:r>
            <a:r>
              <a:rPr lang="cs-CZ" sz="2000" b="1" dirty="0" smtClean="0">
                <a:solidFill>
                  <a:srgbClr val="307871"/>
                </a:solidFill>
              </a:rPr>
              <a:t>) – m</a:t>
            </a:r>
            <a:r>
              <a:rPr lang="en-GB" sz="2000" b="1" dirty="0" smtClean="0">
                <a:solidFill>
                  <a:srgbClr val="307871"/>
                </a:solidFill>
              </a:rPr>
              <a:t>]</a:t>
            </a:r>
            <a:r>
              <a:rPr lang="cs-CZ" sz="2000" b="1" dirty="0" smtClean="0">
                <a:solidFill>
                  <a:srgbClr val="307871"/>
                </a:solidFill>
              </a:rPr>
              <a:t>*Y</a:t>
            </a: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355600" lvl="0" indent="0" algn="ctr">
              <a:spcBef>
                <a:spcPts val="0"/>
              </a:spcBef>
              <a:spcAft>
                <a:spcPts val="600"/>
              </a:spcAft>
              <a:buClr>
                <a:srgbClr val="30787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Agregátní výdaje ve </a:t>
            </a:r>
            <a:r>
              <a:rPr lang="cs-CZ" sz="2800" b="1" dirty="0" err="1" smtClean="0"/>
              <a:t>čtyřsektorové</a:t>
            </a:r>
            <a:r>
              <a:rPr lang="cs-CZ" sz="2800" b="1" dirty="0" smtClean="0"/>
              <a:t> ekonomice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80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altLang="sk-SK" sz="2800" b="1" dirty="0" smtClean="0"/>
              <a:t>Rovnovážný produkt ve třísektorovém modelu</a:t>
            </a:r>
            <a:endParaRPr lang="en-US" altLang="sk-SK" sz="2550" b="1" dirty="0">
              <a:cs typeface="Times New Roman" panose="02020603050405020304" pitchFamily="18" charset="0"/>
            </a:endParaRPr>
          </a:p>
        </p:txBody>
      </p:sp>
      <p:sp>
        <p:nvSpPr>
          <p:cNvPr id="93187" name="Line 3"/>
          <p:cNvSpPr>
            <a:spLocks noChangeShapeType="1"/>
          </p:cNvSpPr>
          <p:nvPr/>
        </p:nvSpPr>
        <p:spPr bwMode="auto">
          <a:xfrm>
            <a:off x="2931320" y="1221581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8" name="Line 4"/>
          <p:cNvSpPr>
            <a:spLocks noChangeShapeType="1"/>
          </p:cNvSpPr>
          <p:nvPr/>
        </p:nvSpPr>
        <p:spPr bwMode="auto">
          <a:xfrm>
            <a:off x="2924174" y="4029670"/>
            <a:ext cx="4384129" cy="1812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3330179" y="3975497"/>
            <a:ext cx="1827103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192" name="Line 8"/>
          <p:cNvSpPr>
            <a:spLocks noChangeShapeType="1"/>
          </p:cNvSpPr>
          <p:nvPr/>
        </p:nvSpPr>
        <p:spPr bwMode="auto">
          <a:xfrm flipV="1">
            <a:off x="2918545" y="1730038"/>
            <a:ext cx="3597671" cy="841116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3" name="Line 9"/>
          <p:cNvSpPr>
            <a:spLocks noChangeShapeType="1"/>
          </p:cNvSpPr>
          <p:nvPr/>
        </p:nvSpPr>
        <p:spPr bwMode="auto">
          <a:xfrm flipV="1">
            <a:off x="2929608" y="1899602"/>
            <a:ext cx="3511153" cy="162044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4" name="Line 10"/>
          <p:cNvSpPr>
            <a:spLocks noChangeShapeType="1"/>
          </p:cNvSpPr>
          <p:nvPr/>
        </p:nvSpPr>
        <p:spPr bwMode="auto">
          <a:xfrm flipV="1">
            <a:off x="2937279" y="1058465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7133531" y="4057647"/>
            <a:ext cx="312451" cy="311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Y</a:t>
            </a: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2543188" y="1146164"/>
            <a:ext cx="70246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AD</a:t>
            </a:r>
            <a:endParaRPr lang="cs-CZ" altLang="sk-SK" sz="1400" b="1" dirty="0"/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021067" y="785053"/>
            <a:ext cx="15533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200" b="1" dirty="0">
                <a:solidFill>
                  <a:srgbClr val="FF00FF"/>
                </a:solidFill>
              </a:rPr>
              <a:t>Linie 45 </a:t>
            </a:r>
            <a:r>
              <a:rPr lang="en-US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  <a:r>
              <a:rPr lang="cs-CZ" altLang="sk-SK" sz="1200" b="1" dirty="0" smtClean="0">
                <a:solidFill>
                  <a:srgbClr val="FF00FF"/>
                </a:solidFill>
                <a:cs typeface="Arial" panose="020B0604020202020204" pitchFamily="34" charset="0"/>
              </a:rPr>
              <a:t> (Y = AD) </a:t>
            </a:r>
            <a:endParaRPr lang="en-US" altLang="sk-SK" sz="1200" b="1" dirty="0">
              <a:solidFill>
                <a:srgbClr val="FF00FF"/>
              </a:solidFill>
              <a:cs typeface="Arial" panose="020B0604020202020204" pitchFamily="34" charset="0"/>
            </a:endParaRPr>
          </a:p>
        </p:txBody>
      </p:sp>
      <p:sp>
        <p:nvSpPr>
          <p:cNvPr id="93198" name="Text Box 14"/>
          <p:cNvSpPr txBox="1">
            <a:spLocks noChangeArrowheads="1"/>
          </p:cNvSpPr>
          <p:nvPr/>
        </p:nvSpPr>
        <p:spPr bwMode="auto">
          <a:xfrm>
            <a:off x="1403648" y="3359531"/>
            <a:ext cx="179966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A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= </a:t>
            </a:r>
            <a:r>
              <a:rPr lang="cs-CZ" altLang="sk-SK" sz="1600" b="1" dirty="0" err="1" smtClean="0"/>
              <a:t>Ca+Ia+G</a:t>
            </a:r>
            <a:endParaRPr lang="cs-CZ" altLang="sk-SK" sz="1600" b="1" baseline="-25000" dirty="0"/>
          </a:p>
        </p:txBody>
      </p:sp>
      <p:sp>
        <p:nvSpPr>
          <p:cNvPr id="93199" name="Text Box 15"/>
          <p:cNvSpPr txBox="1">
            <a:spLocks noChangeArrowheads="1"/>
          </p:cNvSpPr>
          <p:nvPr/>
        </p:nvSpPr>
        <p:spPr bwMode="auto">
          <a:xfrm>
            <a:off x="6418152" y="1876345"/>
            <a:ext cx="218827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307871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= A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0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baseline="-25000" dirty="0" smtClean="0">
                <a:solidFill>
                  <a:srgbClr val="307871"/>
                </a:solidFill>
              </a:rPr>
              <a:t> </a:t>
            </a:r>
            <a:r>
              <a:rPr lang="cs-CZ" altLang="sk-SK" sz="1600" b="1" dirty="0">
                <a:solidFill>
                  <a:srgbClr val="307871"/>
                </a:solidFill>
              </a:rPr>
              <a:t>+ </a:t>
            </a:r>
            <a:r>
              <a:rPr lang="cs-CZ" altLang="sk-SK" sz="1600" b="1" dirty="0" smtClean="0">
                <a:solidFill>
                  <a:srgbClr val="307871"/>
                </a:solidFill>
              </a:rPr>
              <a:t>c*(1-t)*Y</a:t>
            </a:r>
            <a:endParaRPr lang="cs-CZ" altLang="sk-SK" sz="1600" b="1" dirty="0">
              <a:solidFill>
                <a:srgbClr val="307871"/>
              </a:solidFill>
            </a:endParaRPr>
          </a:p>
        </p:txBody>
      </p:sp>
      <p:sp>
        <p:nvSpPr>
          <p:cNvPr id="93200" name="Text Box 16"/>
          <p:cNvSpPr txBox="1">
            <a:spLocks noChangeArrowheads="1"/>
          </p:cNvSpPr>
          <p:nvPr/>
        </p:nvSpPr>
        <p:spPr bwMode="auto">
          <a:xfrm>
            <a:off x="1365376" y="2404950"/>
            <a:ext cx="2082063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= 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0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+ NX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93201" name="Text Box 17"/>
          <p:cNvSpPr txBox="1">
            <a:spLocks noChangeArrowheads="1"/>
          </p:cNvSpPr>
          <p:nvPr/>
        </p:nvSpPr>
        <p:spPr bwMode="auto">
          <a:xfrm>
            <a:off x="6297247" y="1376117"/>
            <a:ext cx="2514488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AD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</a:t>
            </a:r>
            <a:r>
              <a:rPr lang="cs-CZ" altLang="sk-SK" sz="1600" b="1" dirty="0">
                <a:solidFill>
                  <a:srgbClr val="00B0F0"/>
                </a:solidFill>
              </a:rPr>
              <a:t>=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+ </a:t>
            </a:r>
            <a:r>
              <a:rPr lang="en-GB" altLang="sk-SK" sz="1600" b="1" dirty="0" smtClean="0">
                <a:solidFill>
                  <a:srgbClr val="00B0F0"/>
                </a:solidFill>
              </a:rPr>
              <a:t>[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c*(1-t)</a:t>
            </a:r>
            <a:r>
              <a:rPr lang="en-GB" altLang="sk-SK" sz="1600" b="1" dirty="0" smtClean="0">
                <a:solidFill>
                  <a:srgbClr val="00B0F0"/>
                </a:solidFill>
              </a:rPr>
              <a:t>-m]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*Y 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93202" name="Line 18"/>
          <p:cNvSpPr>
            <a:spLocks noChangeShapeType="1"/>
          </p:cNvSpPr>
          <p:nvPr/>
        </p:nvSpPr>
        <p:spPr bwMode="auto">
          <a:xfrm flipH="1">
            <a:off x="3984417" y="3003798"/>
            <a:ext cx="11519" cy="99537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09" name="Line 25"/>
          <p:cNvSpPr>
            <a:spLocks noChangeShapeType="1"/>
          </p:cNvSpPr>
          <p:nvPr/>
        </p:nvSpPr>
        <p:spPr bwMode="auto">
          <a:xfrm>
            <a:off x="5027491" y="2099564"/>
            <a:ext cx="0" cy="1958083"/>
          </a:xfrm>
          <a:prstGeom prst="line">
            <a:avLst/>
          </a:prstGeom>
          <a:noFill/>
          <a:ln w="28575">
            <a:solidFill>
              <a:srgbClr val="00B0F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11" name="Text Box 27"/>
          <p:cNvSpPr txBox="1">
            <a:spLocks noChangeArrowheads="1"/>
          </p:cNvSpPr>
          <p:nvPr/>
        </p:nvSpPr>
        <p:spPr bwMode="auto">
          <a:xfrm>
            <a:off x="3695949" y="4036862"/>
            <a:ext cx="413469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/>
              <a:t>Y</a:t>
            </a:r>
            <a:r>
              <a:rPr lang="cs-CZ" altLang="sk-SK" sz="1350" b="1" baseline="-25000" dirty="0" smtClean="0"/>
              <a:t>0</a:t>
            </a:r>
            <a:endParaRPr lang="cs-CZ" altLang="sk-SK" sz="1350" b="1" dirty="0"/>
          </a:p>
        </p:txBody>
      </p:sp>
      <p:sp>
        <p:nvSpPr>
          <p:cNvPr id="93212" name="Text Box 28"/>
          <p:cNvSpPr txBox="1">
            <a:spLocks noChangeArrowheads="1"/>
          </p:cNvSpPr>
          <p:nvPr/>
        </p:nvSpPr>
        <p:spPr bwMode="auto">
          <a:xfrm>
            <a:off x="4899852" y="4029075"/>
            <a:ext cx="4316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350" b="1" dirty="0" smtClean="0">
                <a:solidFill>
                  <a:srgbClr val="00B0F0"/>
                </a:solidFill>
              </a:rPr>
              <a:t>Y</a:t>
            </a:r>
            <a:r>
              <a:rPr lang="cs-CZ" altLang="sk-SK" sz="1350" b="1" baseline="-25000" dirty="0" smtClean="0">
                <a:solidFill>
                  <a:srgbClr val="00B0F0"/>
                </a:solidFill>
              </a:rPr>
              <a:t>1</a:t>
            </a:r>
            <a:endParaRPr lang="cs-CZ" altLang="sk-SK" sz="1350" b="1" dirty="0">
              <a:solidFill>
                <a:srgbClr val="00B0F0"/>
              </a:solidFill>
            </a:endParaRPr>
          </a:p>
        </p:txBody>
      </p:sp>
      <p:sp>
        <p:nvSpPr>
          <p:cNvPr id="93213" name="Line 29"/>
          <p:cNvSpPr>
            <a:spLocks noChangeShapeType="1"/>
          </p:cNvSpPr>
          <p:nvPr/>
        </p:nvSpPr>
        <p:spPr bwMode="auto">
          <a:xfrm flipV="1">
            <a:off x="4067944" y="4192510"/>
            <a:ext cx="679852" cy="0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93222" name="Text Box 38"/>
          <p:cNvSpPr txBox="1">
            <a:spLocks noChangeArrowheads="1"/>
          </p:cNvSpPr>
          <p:nvPr/>
        </p:nvSpPr>
        <p:spPr bwMode="auto">
          <a:xfrm>
            <a:off x="3574257" y="3117584"/>
            <a:ext cx="32385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93224" name="Text Box 40"/>
          <p:cNvSpPr txBox="1">
            <a:spLocks noChangeArrowheads="1"/>
          </p:cNvSpPr>
          <p:nvPr/>
        </p:nvSpPr>
        <p:spPr bwMode="auto">
          <a:xfrm>
            <a:off x="4685184" y="1712355"/>
            <a:ext cx="50390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>
                <a:solidFill>
                  <a:srgbClr val="00B0F0"/>
                </a:solidFill>
              </a:rPr>
              <a:t>E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endParaRPr lang="cs-CZ" altLang="sk-SK" sz="1600" b="1" dirty="0">
              <a:solidFill>
                <a:srgbClr val="00B0F0"/>
              </a:solidFill>
            </a:endParaRPr>
          </a:p>
        </p:txBody>
      </p:sp>
      <p:sp>
        <p:nvSpPr>
          <p:cNvPr id="36" name="Text Box 41"/>
          <p:cNvSpPr txBox="1">
            <a:spLocks noChangeArrowheads="1"/>
          </p:cNvSpPr>
          <p:nvPr/>
        </p:nvSpPr>
        <p:spPr bwMode="auto">
          <a:xfrm>
            <a:off x="3663840" y="2703121"/>
            <a:ext cx="5289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E</a:t>
            </a:r>
            <a:r>
              <a:rPr lang="cs-CZ" altLang="sk-SK" sz="1600" b="1" baseline="-25000" dirty="0" smtClean="0"/>
              <a:t>0</a:t>
            </a:r>
            <a:endParaRPr lang="cs-CZ" altLang="sk-SK" sz="1600" b="1" dirty="0"/>
          </a:p>
        </p:txBody>
      </p:sp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251520" y="4369969"/>
            <a:ext cx="856021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600" b="1" dirty="0" smtClean="0"/>
              <a:t>A</a:t>
            </a:r>
            <a:r>
              <a:rPr lang="cs-CZ" altLang="sk-SK" sz="1600" b="1" baseline="-25000" dirty="0" smtClean="0"/>
              <a:t>0</a:t>
            </a:r>
            <a:r>
              <a:rPr lang="cs-CZ" altLang="sk-SK" sz="1600" b="1" dirty="0" smtClean="0"/>
              <a:t> – </a:t>
            </a:r>
            <a:r>
              <a:rPr lang="en-GB" altLang="sk-SK" sz="1600" b="1" dirty="0" smtClean="0"/>
              <a:t>t</a:t>
            </a:r>
            <a:r>
              <a:rPr lang="cs-CZ" altLang="sk-SK" sz="1600" b="1" dirty="0" err="1" smtClean="0"/>
              <a:t>řísektorová</a:t>
            </a:r>
            <a:r>
              <a:rPr lang="cs-CZ" altLang="sk-SK" sz="1600" b="1" dirty="0" smtClean="0"/>
              <a:t> ekonomika</a:t>
            </a:r>
            <a:r>
              <a:rPr lang="cs-CZ" altLang="sk-SK" sz="1600" b="1" dirty="0" smtClean="0">
                <a:solidFill>
                  <a:srgbClr val="000000"/>
                </a:solidFill>
              </a:rPr>
              <a:t>                                               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A</a:t>
            </a:r>
            <a:r>
              <a:rPr lang="cs-CZ" altLang="sk-SK" sz="1600" b="1" baseline="-25000" dirty="0" smtClean="0">
                <a:solidFill>
                  <a:srgbClr val="00B0F0"/>
                </a:solidFill>
              </a:rPr>
              <a:t>1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– </a:t>
            </a:r>
            <a:r>
              <a:rPr lang="cs-CZ" altLang="sk-SK" sz="1600" b="1" dirty="0" err="1" smtClean="0">
                <a:solidFill>
                  <a:srgbClr val="00B0F0"/>
                </a:solidFill>
              </a:rPr>
              <a:t>čtyřsektorová</a:t>
            </a:r>
            <a:r>
              <a:rPr lang="cs-CZ" altLang="sk-SK" sz="1600" b="1" dirty="0" smtClean="0">
                <a:solidFill>
                  <a:srgbClr val="00B0F0"/>
                </a:solidFill>
              </a:rPr>
              <a:t> ekonomika</a:t>
            </a:r>
          </a:p>
          <a:p>
            <a:pPr>
              <a:spcBef>
                <a:spcPct val="50000"/>
              </a:spcBef>
            </a:pPr>
            <a:r>
              <a:rPr lang="cs-CZ" altLang="sk-SK" sz="1600" dirty="0" smtClean="0">
                <a:solidFill>
                  <a:srgbClr val="000000"/>
                </a:solidFill>
              </a:rPr>
              <a:t>Menší sklon křivky AD</a:t>
            </a:r>
            <a:r>
              <a:rPr lang="cs-CZ" altLang="sk-SK" sz="1600" baseline="-25000" dirty="0" smtClean="0">
                <a:solidFill>
                  <a:srgbClr val="000000"/>
                </a:solidFill>
              </a:rPr>
              <a:t>1</a:t>
            </a:r>
            <a:r>
              <a:rPr lang="cs-CZ" altLang="sk-SK" sz="1600" dirty="0" smtClean="0">
                <a:solidFill>
                  <a:srgbClr val="000000"/>
                </a:solidFill>
              </a:rPr>
              <a:t> je dán působením mezního sklonu k importu</a:t>
            </a:r>
          </a:p>
        </p:txBody>
      </p:sp>
      <p:sp>
        <p:nvSpPr>
          <p:cNvPr id="27" name="Line 29"/>
          <p:cNvSpPr>
            <a:spLocks noChangeShapeType="1"/>
          </p:cNvSpPr>
          <p:nvPr/>
        </p:nvSpPr>
        <p:spPr bwMode="auto">
          <a:xfrm flipV="1">
            <a:off x="1979712" y="2753930"/>
            <a:ext cx="0" cy="609908"/>
          </a:xfrm>
          <a:prstGeom prst="line">
            <a:avLst/>
          </a:prstGeom>
          <a:noFill/>
          <a:ln w="28575">
            <a:solidFill>
              <a:srgbClr val="7030A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</p:spTree>
    <p:extLst>
      <p:ext uri="{BB962C8B-B14F-4D97-AF65-F5344CB8AC3E}">
        <p14:creationId xmlns:p14="http://schemas.microsoft.com/office/powerpoint/2010/main" val="1754094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r>
                  <a:rPr lang="cs-CZ" sz="2000" dirty="0" smtClean="0">
                    <a:solidFill>
                      <a:srgbClr val="000000"/>
                    </a:solidFill>
                  </a:rPr>
                  <a:t>Rovnováhy ve </a:t>
                </a:r>
                <a:r>
                  <a:rPr lang="cs-CZ" sz="2000" dirty="0" err="1" smtClean="0">
                    <a:solidFill>
                      <a:srgbClr val="000000"/>
                    </a:solidFill>
                  </a:rPr>
                  <a:t>čtyřsektorové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 ekonomice </a:t>
                </a:r>
                <a:r>
                  <a:rPr lang="cs-CZ" sz="2000" dirty="0">
                    <a:solidFill>
                      <a:srgbClr val="000000"/>
                    </a:solidFill>
                  </a:rPr>
                  <a:t>je dosaženo tehdy, když se celkový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důchod rovná </a:t>
                </a:r>
                <a:r>
                  <a:rPr lang="cs-CZ" sz="2000" dirty="0">
                    <a:solidFill>
                      <a:srgbClr val="000000"/>
                    </a:solidFill>
                  </a:rPr>
                  <a:t>součtu skutečných výdajů domácností na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spotřebu, </a:t>
                </a:r>
                <a:r>
                  <a:rPr lang="cs-CZ" sz="2000" dirty="0">
                    <a:solidFill>
                      <a:srgbClr val="000000"/>
                    </a:solidFill>
                  </a:rPr>
                  <a:t>skutečných výdajů firem na hrubé </a:t>
                </a:r>
                <a:r>
                  <a:rPr lang="cs-CZ" sz="2000" dirty="0" smtClean="0">
                    <a:solidFill>
                      <a:srgbClr val="000000"/>
                    </a:solidFill>
                  </a:rPr>
                  <a:t>investice, skutečných vládních výdajů a skutečných výdajů na čistý export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>
                    <a:solidFill>
                      <a:srgbClr val="307871"/>
                    </a:solidFill>
                  </a:rPr>
                  <a:t>AE=A+ </a:t>
                </a:r>
                <a:r>
                  <a:rPr lang="en-GB" sz="2000" b="1" dirty="0" smtClean="0">
                    <a:solidFill>
                      <a:srgbClr val="307871"/>
                    </a:solidFill>
                  </a:rPr>
                  <a:t>[</a:t>
                </a:r>
                <a:r>
                  <a:rPr lang="cs-CZ" sz="2000" b="1" dirty="0" smtClean="0">
                    <a:solidFill>
                      <a:srgbClr val="307871"/>
                    </a:solidFill>
                  </a:rPr>
                  <a:t>c*(1 - t)</a:t>
                </a:r>
                <a:r>
                  <a:rPr lang="en-GB" sz="2000" b="1" dirty="0" smtClean="0">
                    <a:solidFill>
                      <a:srgbClr val="307871"/>
                    </a:solidFill>
                  </a:rPr>
                  <a:t>-m]</a:t>
                </a:r>
                <a:r>
                  <a:rPr lang="cs-CZ" sz="2000" b="1" dirty="0" smtClean="0">
                    <a:solidFill>
                      <a:srgbClr val="307871"/>
                    </a:solidFill>
                  </a:rPr>
                  <a:t>*Y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000" b="1" dirty="0" smtClean="0">
                    <a:solidFill>
                      <a:srgbClr val="FF0000"/>
                    </a:solidFill>
                  </a:rPr>
                  <a:t>AE = AD = Y – podmínka rovnováhy</a:t>
                </a: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= </a:t>
                </a:r>
                <a:r>
                  <a:rPr lang="es-ES" sz="2000" b="1" dirty="0" smtClean="0"/>
                  <a:t>A+ </a:t>
                </a:r>
                <a:r>
                  <a:rPr lang="en-GB" sz="2000" b="1" dirty="0">
                    <a:solidFill>
                      <a:srgbClr val="307871"/>
                    </a:solidFill>
                  </a:rPr>
                  <a:t>[</a:t>
                </a:r>
                <a:r>
                  <a:rPr lang="cs-CZ" sz="2000" b="1" dirty="0">
                    <a:solidFill>
                      <a:srgbClr val="307871"/>
                    </a:solidFill>
                  </a:rPr>
                  <a:t>c*(1 - t)</a:t>
                </a:r>
                <a:r>
                  <a:rPr lang="en-GB" sz="2000" b="1" dirty="0">
                    <a:solidFill>
                      <a:srgbClr val="307871"/>
                    </a:solidFill>
                  </a:rPr>
                  <a:t>-m] </a:t>
                </a:r>
                <a:r>
                  <a:rPr lang="en-GB" sz="2000" b="1" dirty="0" smtClean="0">
                    <a:solidFill>
                      <a:srgbClr val="307871"/>
                    </a:solidFill>
                  </a:rPr>
                  <a:t>*</a:t>
                </a:r>
                <a:r>
                  <a:rPr lang="es-ES" sz="2000" b="1" dirty="0" smtClean="0"/>
                  <a:t>Y 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/>
                  <a:t>Y </a:t>
                </a:r>
                <a:r>
                  <a:rPr lang="es-ES" sz="2000" b="1" dirty="0" smtClean="0"/>
                  <a:t>– c</a:t>
                </a:r>
                <a:r>
                  <a:rPr lang="cs-CZ" sz="2000" b="1" dirty="0" smtClean="0"/>
                  <a:t>*(1 – t)*</a:t>
                </a:r>
                <a:r>
                  <a:rPr lang="es-ES" sz="2000" b="1" dirty="0" smtClean="0"/>
                  <a:t>Y  + m*</a:t>
                </a:r>
                <a:r>
                  <a:rPr lang="cs-CZ" sz="2000" b="1" dirty="0" smtClean="0"/>
                  <a:t>Y</a:t>
                </a:r>
                <a:r>
                  <a:rPr lang="es-ES" sz="2000" b="1" dirty="0" smtClean="0"/>
                  <a:t>= A</a:t>
                </a:r>
                <a:endParaRPr lang="es-ES" sz="2000" b="1" dirty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es-ES" sz="2000" b="1" dirty="0" smtClean="0"/>
                  <a:t>Y</a:t>
                </a:r>
                <a:r>
                  <a:rPr lang="cs-CZ" sz="2000" b="1" dirty="0" smtClean="0"/>
                  <a:t>*</a:t>
                </a:r>
                <a:r>
                  <a:rPr lang="es-ES" sz="2000" b="1" dirty="0" smtClean="0"/>
                  <a:t> </a:t>
                </a:r>
                <a:r>
                  <a:rPr lang="es-ES" sz="2000" b="1" dirty="0"/>
                  <a:t>(1 </a:t>
                </a:r>
                <a:r>
                  <a:rPr lang="es-ES" sz="2000" b="1" dirty="0" smtClean="0"/>
                  <a:t>– c</a:t>
                </a:r>
                <a:r>
                  <a:rPr lang="cs-CZ" sz="2000" b="1" dirty="0" smtClean="0"/>
                  <a:t>*(1 – t) + m</a:t>
                </a:r>
                <a:r>
                  <a:rPr lang="es-ES" sz="2000" b="1" dirty="0" smtClean="0"/>
                  <a:t>) </a:t>
                </a:r>
                <a:r>
                  <a:rPr lang="es-ES" sz="2000" b="1" dirty="0"/>
                  <a:t>= </a:t>
                </a:r>
                <a:r>
                  <a:rPr lang="es-ES" sz="2000" b="1" dirty="0" smtClean="0"/>
                  <a:t>A</a:t>
                </a:r>
                <a:endParaRPr lang="cs-CZ" sz="2000" b="1" dirty="0" smtClean="0"/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200" b="1" dirty="0" smtClean="0">
                    <a:solidFill>
                      <a:srgbClr val="FF0000"/>
                    </a:solidFill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∗</m:t>
                        </m:r>
                        <m:d>
                          <m:dPr>
                            <m:ctrlPr>
                              <a:rPr lang="cs-CZ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2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  <m:r>
                      <a:rPr lang="cs-CZ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cs-CZ" sz="22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𝑨</m:t>
                    </m:r>
                  </m:oMath>
                </a14:m>
                <a:endParaRPr lang="es-ES" sz="2200" b="1" dirty="0">
                  <a:solidFill>
                    <a:srgbClr val="FF0000"/>
                  </a:solidFill>
                </a:endParaRPr>
              </a:p>
              <a:p>
                <a:pPr marL="0" lvl="0" indent="0" algn="ctr">
                  <a:spcBef>
                    <a:spcPts val="0"/>
                  </a:spcBef>
                  <a:spcAft>
                    <a:spcPts val="1200"/>
                  </a:spcAft>
                  <a:buClr>
                    <a:srgbClr val="307871"/>
                  </a:buClr>
                  <a:buSzPct val="120000"/>
                  <a:buNone/>
                </a:pPr>
                <a:endParaRPr lang="cs-CZ" sz="2000" b="1" dirty="0">
                  <a:solidFill>
                    <a:srgbClr val="FF0000"/>
                  </a:solidFill>
                </a:endParaRPr>
              </a:p>
              <a:p>
                <a:pPr lvl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251520" y="843558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957" t="-1846" r="-736" b="-6308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Rovnovážný důchod ve </a:t>
            </a:r>
            <a:r>
              <a:rPr lang="cs-CZ" sz="2800" b="1" dirty="0" err="1" smtClean="0"/>
              <a:t>čtyřsektorovém</a:t>
            </a:r>
            <a:r>
              <a:rPr lang="cs-CZ" sz="2800" b="1" dirty="0" smtClean="0"/>
              <a:t> modelu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3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Předpoklady modelu důchod-výdaje</a:t>
            </a:r>
            <a:endParaRPr lang="cs-CZ" sz="2400" dirty="0">
              <a:solidFill>
                <a:srgbClr val="00000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err="1" smtClean="0">
                <a:solidFill>
                  <a:srgbClr val="000000"/>
                </a:solidFill>
              </a:rPr>
              <a:t>Dvousektorový</a:t>
            </a:r>
            <a:r>
              <a:rPr lang="cs-CZ" sz="2400" dirty="0" smtClean="0">
                <a:solidFill>
                  <a:srgbClr val="000000"/>
                </a:solidFill>
              </a:rPr>
              <a:t> model (spotřeba, úspory, investice)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Rovnováha ve </a:t>
            </a:r>
            <a:r>
              <a:rPr lang="cs-CZ" sz="2400" dirty="0" err="1" smtClean="0">
                <a:solidFill>
                  <a:srgbClr val="000000"/>
                </a:solidFill>
              </a:rPr>
              <a:t>dvousektorové</a:t>
            </a:r>
            <a:r>
              <a:rPr lang="cs-CZ" sz="2400" dirty="0" smtClean="0">
                <a:solidFill>
                  <a:srgbClr val="000000"/>
                </a:solidFill>
              </a:rPr>
              <a:t> ekonomice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Třísektorový model (vládní sektor, multiplikátor vládních výdajů, autonomních daní a </a:t>
            </a:r>
            <a:r>
              <a:rPr lang="cs-CZ" sz="2400" dirty="0" err="1" smtClean="0">
                <a:solidFill>
                  <a:srgbClr val="000000"/>
                </a:solidFill>
              </a:rPr>
              <a:t>transférů</a:t>
            </a:r>
            <a:r>
              <a:rPr lang="cs-CZ" sz="2400" dirty="0" smtClean="0">
                <a:solidFill>
                  <a:srgbClr val="000000"/>
                </a:solidFill>
              </a:rPr>
              <a:t>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Rovnováha ve třísektorové ekonomice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err="1" smtClean="0">
                <a:solidFill>
                  <a:srgbClr val="000000"/>
                </a:solidFill>
              </a:rPr>
              <a:t>Čtyřsektorový</a:t>
            </a:r>
            <a:r>
              <a:rPr lang="cs-CZ" sz="2400" dirty="0" smtClean="0">
                <a:solidFill>
                  <a:srgbClr val="000000"/>
                </a:solidFill>
              </a:rPr>
              <a:t> model (funkce čistého exportu, multiplikátor otevřené ekonomiky)</a:t>
            </a:r>
          </a:p>
          <a:p>
            <a:pPr marL="457200" lvl="0" indent="-457200">
              <a:buFont typeface="+mj-lt"/>
              <a:buAutoNum type="arabicPeriod"/>
            </a:pPr>
            <a:r>
              <a:rPr lang="cs-CZ" sz="2400" dirty="0" smtClean="0">
                <a:solidFill>
                  <a:srgbClr val="000000"/>
                </a:solidFill>
              </a:rPr>
              <a:t>Rovnováha ve </a:t>
            </a:r>
            <a:r>
              <a:rPr lang="cs-CZ" sz="2400" dirty="0" err="1" smtClean="0">
                <a:solidFill>
                  <a:srgbClr val="000000"/>
                </a:solidFill>
              </a:rPr>
              <a:t>čtyřsektorové</a:t>
            </a:r>
            <a:r>
              <a:rPr lang="cs-CZ" sz="2400" dirty="0" smtClean="0">
                <a:solidFill>
                  <a:srgbClr val="000000"/>
                </a:solidFill>
              </a:rPr>
              <a:t> ekonomice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sz="2800" b="1" dirty="0" smtClean="0"/>
              <a:t>Obsah prezentace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49672" y="1141182"/>
                <a:ext cx="8280920" cy="3960440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algn="just">
                  <a:spcBef>
                    <a:spcPts val="0"/>
                  </a:spcBef>
                  <a:spcAft>
                    <a:spcPts val="1200"/>
                  </a:spcAft>
                  <a:buClr>
                    <a:schemeClr val="tx1"/>
                  </a:buClr>
                  <a:buSzPct val="120000"/>
                </a:pPr>
                <a:r>
                  <a:rPr lang="cs-CZ" sz="2400" dirty="0" smtClean="0">
                    <a:solidFill>
                      <a:srgbClr val="000000"/>
                    </a:solidFill>
                  </a:rPr>
                  <a:t>V tomto případě mluvíme o multiplikátoru otevřené ekonomiky </a:t>
                </a:r>
                <a:r>
                  <a:rPr lang="el-GR" sz="2400" dirty="0">
                    <a:solidFill>
                      <a:srgbClr val="000000"/>
                    </a:solidFill>
                  </a:rPr>
                  <a:t>(</a:t>
                </a:r>
                <a:r>
                  <a:rPr lang="el-GR" sz="2400" dirty="0" smtClean="0">
                    <a:solidFill>
                      <a:srgbClr val="000000"/>
                    </a:solidFill>
                  </a:rPr>
                  <a:t>α</a:t>
                </a:r>
                <a:r>
                  <a:rPr lang="cs-CZ" sz="2400" baseline="-25000" dirty="0" smtClean="0">
                    <a:solidFill>
                      <a:srgbClr val="000000"/>
                    </a:solidFill>
                  </a:rPr>
                  <a:t>F</a:t>
                </a:r>
                <a:r>
                  <a:rPr lang="cs-CZ" sz="2400" dirty="0" smtClean="0">
                    <a:solidFill>
                      <a:srgbClr val="000000"/>
                    </a:solidFill>
                  </a:rPr>
                  <a:t>)</a:t>
                </a:r>
                <a:endParaRPr lang="cs-CZ" sz="2800" dirty="0">
                  <a:solidFill>
                    <a:srgbClr val="000000"/>
                  </a:solidFill>
                </a:endParaRPr>
              </a:p>
              <a:p>
                <a:pPr marL="0" lvl="0" indent="0" algn="ctr">
                  <a:spcBef>
                    <a:spcPts val="0"/>
                  </a:spcBef>
                  <a:spcAft>
                    <a:spcPts val="600"/>
                  </a:spcAft>
                  <a:buClr>
                    <a:srgbClr val="307871"/>
                  </a:buClr>
                  <a:buSzPct val="120000"/>
                  <a:buNone/>
                </a:pPr>
                <a:r>
                  <a:rPr lang="cs-CZ" sz="2800" b="1" dirty="0" smtClean="0">
                    <a:solidFill>
                      <a:srgbClr val="307871"/>
                    </a:solidFill>
                  </a:rPr>
                  <a:t>α</a:t>
                </a:r>
                <a:r>
                  <a:rPr lang="cs-CZ" sz="2800" b="1" baseline="-25000" dirty="0" smtClean="0">
                    <a:solidFill>
                      <a:srgbClr val="307871"/>
                    </a:solidFill>
                  </a:rPr>
                  <a:t>F</a:t>
                </a:r>
                <a:r>
                  <a:rPr lang="cs-CZ" sz="2800" b="1" dirty="0" smtClean="0">
                    <a:solidFill>
                      <a:srgbClr val="307871"/>
                    </a:solidFill>
                  </a:rPr>
                  <a:t> </a:t>
                </a:r>
                <a:r>
                  <a:rPr lang="cs-CZ" sz="2800" b="1" dirty="0">
                    <a:solidFill>
                      <a:srgbClr val="30787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sz="28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28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28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28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cs-CZ" sz="2800" b="1" i="1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  <m:r>
                          <a:rPr lang="cs-CZ" sz="28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cs-CZ" sz="2800" b="1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cs-CZ" sz="2800" b="1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  <m:r>
                              <a:rPr lang="cs-CZ" sz="2800" b="1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cs-CZ" sz="2800" b="1" i="1" smtClean="0">
                                <a:solidFill>
                                  <a:srgbClr val="307871"/>
                                </a:solidFill>
                                <a:latin typeface="Cambria Math" panose="02040503050406030204" pitchFamily="18" charset="0"/>
                              </a:rPr>
                              <m:t>𝒕</m:t>
                            </m:r>
                          </m:e>
                        </m:d>
                        <m:r>
                          <a:rPr lang="cs-CZ" sz="28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800" b="1" i="1" smtClean="0">
                            <a:solidFill>
                              <a:srgbClr val="307871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den>
                    </m:f>
                  </m:oMath>
                </a14:m>
                <a:endParaRPr lang="cs-CZ" sz="2800" b="1" i="1" u="sng" dirty="0" smtClean="0"/>
              </a:p>
              <a:p>
                <a:pPr marL="0" lvl="0" indent="0" algn="ctr">
                  <a:spcBef>
                    <a:spcPts val="0"/>
                  </a:spcBef>
                  <a:spcAft>
                    <a:spcPts val="600"/>
                  </a:spcAft>
                  <a:buClr>
                    <a:srgbClr val="307871"/>
                  </a:buClr>
                  <a:buSzPct val="120000"/>
                  <a:buNone/>
                </a:pPr>
                <a:endParaRPr lang="es-ES" sz="2800" b="1" i="1" u="sng" dirty="0"/>
              </a:p>
              <a:p>
                <a:pPr lvl="0" algn="just">
                  <a:spcBef>
                    <a:spcPts val="0"/>
                  </a:spcBef>
                  <a:spcAft>
                    <a:spcPts val="1200"/>
                  </a:spcAft>
                  <a:buClr>
                    <a:schemeClr val="tx1"/>
                  </a:buClr>
                  <a:buSzPct val="120000"/>
                </a:pPr>
                <a:r>
                  <a:rPr lang="es-ES" sz="2400" dirty="0">
                    <a:solidFill>
                      <a:srgbClr val="000000"/>
                    </a:solidFill>
                  </a:rPr>
                  <a:t>Křivka agregátní poptávky v čtyřsektorové ekonomice je plošší než pro třísektorovou ekonomiku, neboť sklon křivky AD je ovlivněn velikostí multiplikátoru a ten je pro čtyřsektorovou ekonomiku </a:t>
                </a:r>
                <a:r>
                  <a:rPr lang="cs-CZ" sz="2400" dirty="0" smtClean="0">
                    <a:solidFill>
                      <a:srgbClr val="000000"/>
                    </a:solidFill>
                  </a:rPr>
                  <a:t>nižší než pro třísektorovou</a:t>
                </a:r>
                <a:endParaRPr lang="es-ES" sz="24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marL="0" lvl="0" indent="0" algn="just">
                  <a:spcBef>
                    <a:spcPts val="0"/>
                  </a:spcBef>
                  <a:spcAft>
                    <a:spcPts val="600"/>
                  </a:spcAft>
                  <a:buClr>
                    <a:schemeClr val="tx1"/>
                  </a:buClr>
                  <a:buSzPct val="120000"/>
                  <a:buNone/>
                </a:pPr>
                <a:endParaRPr lang="cs-CZ" sz="2000" dirty="0">
                  <a:solidFill>
                    <a:srgbClr val="000000"/>
                  </a:solidFill>
                </a:endParaRPr>
              </a:p>
              <a:p>
                <a:pPr lvl="0" algn="just">
                  <a:buClr>
                    <a:schemeClr val="tx1"/>
                  </a:buClr>
                  <a:buSzPct val="120000"/>
                </a:pPr>
                <a:endParaRPr lang="cs-CZ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49672" y="1141182"/>
                <a:ext cx="8280920" cy="3960440"/>
              </a:xfrm>
              <a:prstGeom prst="rect">
                <a:avLst/>
              </a:prstGeom>
              <a:blipFill>
                <a:blip r:embed="rId3"/>
                <a:stretch>
                  <a:fillRect l="-1399" t="-2462" r="-110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sz="2800" b="1" dirty="0" smtClean="0"/>
              <a:t>Multiplikátor ve </a:t>
            </a:r>
            <a:r>
              <a:rPr lang="cs-CZ" sz="2800" b="1" dirty="0" err="1" smtClean="0"/>
              <a:t>čtyřsektorové</a:t>
            </a:r>
            <a:r>
              <a:rPr lang="cs-CZ" sz="2800" b="1" dirty="0" smtClean="0"/>
              <a:t> ekonomice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5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dojde ke změně autonomních výdajů (A), bude se posouvat celá křivka (růst A – posun nahoru, pokles A – posun dolů)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Pokud se změní některá ze složek multiplikátoru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cs-CZ" sz="2000" baseline="-25000" dirty="0" smtClean="0">
                <a:solidFill>
                  <a:srgbClr val="000000"/>
                </a:solidFill>
              </a:rPr>
              <a:t>F</a:t>
            </a:r>
            <a:r>
              <a:rPr lang="cs-CZ" sz="2000" dirty="0" smtClean="0">
                <a:solidFill>
                  <a:srgbClr val="000000"/>
                </a:solidFill>
              </a:rPr>
              <a:t> ,bude křivka AD měnit svůj sklon (otáčí se):</a:t>
            </a:r>
          </a:p>
          <a:p>
            <a:pPr marL="1074738" lvl="0" indent="-447675" algn="just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Křivka AD se otáčí doleva (nahoru)  při ↑</a:t>
            </a:r>
            <a:r>
              <a:rPr lang="cs-CZ" sz="2000" dirty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cs-CZ" sz="2000" baseline="-25000" dirty="0" smtClean="0">
                <a:solidFill>
                  <a:srgbClr val="000000"/>
                </a:solidFill>
              </a:rPr>
              <a:t>F, </a:t>
            </a:r>
            <a:r>
              <a:rPr lang="cs-CZ" sz="2000" dirty="0" smtClean="0">
                <a:solidFill>
                  <a:srgbClr val="000000"/>
                </a:solidFill>
              </a:rPr>
              <a:t>↑c a ↓t, ↓m , výsledkem je růst produktu</a:t>
            </a:r>
            <a:endParaRPr lang="es-ES" sz="2400" b="1" dirty="0">
              <a:solidFill>
                <a:srgbClr val="FF0000"/>
              </a:solidFill>
            </a:endParaRPr>
          </a:p>
          <a:p>
            <a:pPr marL="1074738" indent="-447675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rgbClr val="000000"/>
                </a:solidFill>
              </a:rPr>
              <a:t>Křivka AD se otáčí doprava (dolů) při ↓</a:t>
            </a:r>
            <a:r>
              <a:rPr lang="el-GR" sz="2000" dirty="0">
                <a:solidFill>
                  <a:srgbClr val="000000"/>
                </a:solidFill>
              </a:rPr>
              <a:t> </a:t>
            </a:r>
            <a:r>
              <a:rPr lang="el-GR" sz="2000" dirty="0" smtClean="0">
                <a:solidFill>
                  <a:srgbClr val="000000"/>
                </a:solidFill>
              </a:rPr>
              <a:t>α</a:t>
            </a:r>
            <a:r>
              <a:rPr lang="cs-CZ" sz="2000" baseline="-25000" dirty="0" smtClean="0">
                <a:solidFill>
                  <a:srgbClr val="000000"/>
                </a:solidFill>
              </a:rPr>
              <a:t>F, </a:t>
            </a:r>
            <a:r>
              <a:rPr lang="cs-CZ" sz="2000" dirty="0" smtClean="0">
                <a:solidFill>
                  <a:srgbClr val="000000"/>
                </a:solidFill>
              </a:rPr>
              <a:t> ↓c a ↑t, ↑m, výsledkem je pokles produktu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sz="2800" b="1" dirty="0" smtClean="0"/>
              <a:t>Změny ve </a:t>
            </a:r>
            <a:r>
              <a:rPr lang="cs-CZ" sz="2800" b="1" dirty="0" err="1" smtClean="0"/>
              <a:t>čtyřsektorovém</a:t>
            </a:r>
            <a:r>
              <a:rPr lang="cs-CZ" sz="2800" b="1" dirty="0" smtClean="0"/>
              <a:t> modelu důchod-výdaje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942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45394"/>
            <a:ext cx="8280920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Čím více sektorů je zapojeno, tím je multiplikační efekt slabší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Platí tedy že: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el-GR" sz="4400" dirty="0" smtClean="0"/>
              <a:t>α</a:t>
            </a:r>
            <a:r>
              <a:rPr lang="cs-CZ" sz="4400" dirty="0" smtClean="0"/>
              <a:t>  &gt; </a:t>
            </a:r>
            <a:r>
              <a:rPr lang="el-GR" sz="4400" dirty="0" smtClean="0"/>
              <a:t>α</a:t>
            </a:r>
            <a:r>
              <a:rPr lang="cs-CZ" sz="4400" baseline="-25000" dirty="0" smtClean="0"/>
              <a:t>G</a:t>
            </a:r>
            <a:r>
              <a:rPr lang="cs-CZ" sz="4400" dirty="0" smtClean="0"/>
              <a:t> &gt; </a:t>
            </a:r>
            <a:r>
              <a:rPr lang="el-GR" sz="4400" dirty="0" smtClean="0"/>
              <a:t>α</a:t>
            </a:r>
            <a:r>
              <a:rPr lang="cs-CZ" sz="4400" baseline="-25000" dirty="0" smtClean="0"/>
              <a:t>F</a:t>
            </a:r>
            <a:endParaRPr lang="cs-CZ" sz="4400" dirty="0" smtClean="0"/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A zároveň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rgbClr val="307871"/>
              </a:buClr>
              <a:buSzPct val="120000"/>
              <a:buNone/>
            </a:pPr>
            <a:r>
              <a:rPr lang="el-GR" sz="4000" dirty="0" smtClean="0">
                <a:solidFill>
                  <a:srgbClr val="000000"/>
                </a:solidFill>
              </a:rPr>
              <a:t>α</a:t>
            </a:r>
            <a:r>
              <a:rPr lang="cs-CZ" sz="4000" baseline="-25000" dirty="0" smtClean="0">
                <a:solidFill>
                  <a:srgbClr val="000000"/>
                </a:solidFill>
              </a:rPr>
              <a:t>G</a:t>
            </a:r>
            <a:r>
              <a:rPr lang="cs-CZ" sz="4000" dirty="0" smtClean="0">
                <a:solidFill>
                  <a:srgbClr val="000000"/>
                </a:solidFill>
              </a:rPr>
              <a:t>  </a:t>
            </a:r>
            <a:r>
              <a:rPr lang="cs-CZ" sz="4000" dirty="0">
                <a:solidFill>
                  <a:srgbClr val="000000"/>
                </a:solidFill>
              </a:rPr>
              <a:t>&gt; </a:t>
            </a:r>
            <a:r>
              <a:rPr lang="el-GR" sz="4000" dirty="0" smtClean="0">
                <a:solidFill>
                  <a:srgbClr val="000000"/>
                </a:solidFill>
              </a:rPr>
              <a:t>α</a:t>
            </a:r>
            <a:r>
              <a:rPr lang="cs-CZ" sz="4000" baseline="-25000" dirty="0" smtClean="0">
                <a:solidFill>
                  <a:srgbClr val="000000"/>
                </a:solidFill>
              </a:rPr>
              <a:t>TR</a:t>
            </a:r>
            <a:r>
              <a:rPr lang="cs-CZ" sz="4000" dirty="0" smtClean="0">
                <a:solidFill>
                  <a:srgbClr val="000000"/>
                </a:solidFill>
              </a:rPr>
              <a:t> </a:t>
            </a:r>
            <a:r>
              <a:rPr lang="cs-CZ" sz="4000" dirty="0">
                <a:solidFill>
                  <a:srgbClr val="000000"/>
                </a:solidFill>
              </a:rPr>
              <a:t>&gt; </a:t>
            </a:r>
            <a:r>
              <a:rPr lang="el-GR" sz="4000" dirty="0" smtClean="0">
                <a:solidFill>
                  <a:srgbClr val="000000"/>
                </a:solidFill>
              </a:rPr>
              <a:t>α</a:t>
            </a:r>
            <a:r>
              <a:rPr lang="cs-CZ" sz="4000" baseline="-25000" dirty="0" smtClean="0">
                <a:solidFill>
                  <a:srgbClr val="000000"/>
                </a:solidFill>
              </a:rPr>
              <a:t>TA</a:t>
            </a:r>
            <a:endParaRPr lang="cs-CZ" sz="4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buClr>
                <a:schemeClr val="tx1"/>
              </a:buClr>
              <a:buSzPct val="120000"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848872" cy="507703"/>
          </a:xfrm>
        </p:spPr>
        <p:txBody>
          <a:bodyPr/>
          <a:lstStyle/>
          <a:p>
            <a:r>
              <a:rPr lang="cs-CZ" sz="2800" b="1" dirty="0" smtClean="0"/>
              <a:t>Vztahy mezi multiplikátory 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0808B9-4D1F-4069-9EB9-CD8802008F4E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altLang="sk-SK" sz="2800" b="1" dirty="0"/>
              <a:t>Důležitá identita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1885950" y="1246227"/>
            <a:ext cx="57721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b="1" dirty="0">
                <a:latin typeface="Times New Roman" panose="02020603050405020304" pitchFamily="18" charset="0"/>
              </a:rPr>
              <a:t>C + I</a:t>
            </a:r>
            <a:r>
              <a:rPr lang="cs-CZ" altLang="sk-SK" b="1" baseline="-25000" dirty="0">
                <a:latin typeface="Times New Roman" panose="02020603050405020304" pitchFamily="18" charset="0"/>
              </a:rPr>
              <a:t>A</a:t>
            </a:r>
            <a:r>
              <a:rPr lang="cs-CZ" altLang="sk-SK" b="1" dirty="0">
                <a:latin typeface="Times New Roman" panose="02020603050405020304" pitchFamily="18" charset="0"/>
              </a:rPr>
              <a:t> + G + EX = AE = Y = C + S + (TA</a:t>
            </a:r>
            <a:r>
              <a:rPr lang="cs-CZ" altLang="sk-SK" b="1" baseline="-25000" dirty="0">
                <a:latin typeface="Times New Roman" panose="02020603050405020304" pitchFamily="18" charset="0"/>
              </a:rPr>
              <a:t>T</a:t>
            </a:r>
            <a:r>
              <a:rPr lang="cs-CZ" altLang="sk-SK" b="1" dirty="0">
                <a:latin typeface="Times New Roman" panose="02020603050405020304" pitchFamily="18" charset="0"/>
              </a:rPr>
              <a:t> - TR) + IM </a:t>
            </a:r>
          </a:p>
        </p:txBody>
      </p:sp>
      <p:sp>
        <p:nvSpPr>
          <p:cNvPr id="124933" name="AutoShape 5"/>
          <p:cNvSpPr>
            <a:spLocks noChangeArrowheads="1"/>
          </p:cNvSpPr>
          <p:nvPr/>
        </p:nvSpPr>
        <p:spPr bwMode="auto">
          <a:xfrm>
            <a:off x="3864827" y="1834005"/>
            <a:ext cx="857250" cy="6286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sz="1350"/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2457450" y="2800350"/>
            <a:ext cx="3886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b="1">
                <a:latin typeface="Times New Roman" panose="02020603050405020304" pitchFamily="18" charset="0"/>
              </a:rPr>
              <a:t> I</a:t>
            </a:r>
            <a:r>
              <a:rPr lang="cs-CZ" altLang="sk-SK" b="1" baseline="-25000">
                <a:latin typeface="Times New Roman" panose="02020603050405020304" pitchFamily="18" charset="0"/>
              </a:rPr>
              <a:t>A</a:t>
            </a:r>
            <a:r>
              <a:rPr lang="cs-CZ" altLang="sk-SK" b="1">
                <a:latin typeface="Times New Roman" panose="02020603050405020304" pitchFamily="18" charset="0"/>
              </a:rPr>
              <a:t> + G + EX  =  S + (TA</a:t>
            </a:r>
            <a:r>
              <a:rPr lang="cs-CZ" altLang="sk-SK" b="1" baseline="-25000">
                <a:latin typeface="Times New Roman" panose="02020603050405020304" pitchFamily="18" charset="0"/>
              </a:rPr>
              <a:t>T</a:t>
            </a:r>
            <a:r>
              <a:rPr lang="cs-CZ" altLang="sk-SK" b="1">
                <a:latin typeface="Times New Roman" panose="02020603050405020304" pitchFamily="18" charset="0"/>
              </a:rPr>
              <a:t> - TR) + IM </a:t>
            </a:r>
          </a:p>
        </p:txBody>
      </p:sp>
      <p:sp>
        <p:nvSpPr>
          <p:cNvPr id="124935" name="AutoShape 7"/>
          <p:cNvSpPr>
            <a:spLocks noChangeArrowheads="1"/>
          </p:cNvSpPr>
          <p:nvPr/>
        </p:nvSpPr>
        <p:spPr bwMode="auto">
          <a:xfrm>
            <a:off x="3886200" y="3200400"/>
            <a:ext cx="857250" cy="62865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sz="1350"/>
          </a:p>
        </p:txBody>
      </p:sp>
      <p:sp>
        <p:nvSpPr>
          <p:cNvPr id="124936" name="Text Box 8"/>
          <p:cNvSpPr txBox="1">
            <a:spLocks noChangeArrowheads="1"/>
          </p:cNvSpPr>
          <p:nvPr/>
        </p:nvSpPr>
        <p:spPr bwMode="auto">
          <a:xfrm>
            <a:off x="2228850" y="4114800"/>
            <a:ext cx="5086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(G+ TR - TA</a:t>
            </a:r>
            <a:r>
              <a:rPr lang="cs-CZ" altLang="sk-SK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T</a:t>
            </a:r>
            <a:r>
              <a:rPr lang="cs-CZ" altLang="sk-SK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) +(EX-IM) +  I</a:t>
            </a:r>
            <a:r>
              <a:rPr lang="cs-CZ" altLang="sk-SK" sz="2400" b="1" baseline="-25000">
                <a:solidFill>
                  <a:schemeClr val="accent2"/>
                </a:solidFill>
                <a:latin typeface="Times New Roman" panose="02020603050405020304" pitchFamily="18" charset="0"/>
              </a:rPr>
              <a:t>A</a:t>
            </a:r>
            <a:r>
              <a:rPr lang="cs-CZ" altLang="sk-SK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  =  S </a:t>
            </a:r>
          </a:p>
        </p:txBody>
      </p:sp>
    </p:spTree>
    <p:extLst>
      <p:ext uri="{BB962C8B-B14F-4D97-AF65-F5344CB8AC3E}">
        <p14:creationId xmlns:p14="http://schemas.microsoft.com/office/powerpoint/2010/main" val="3441614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800867"/>
            <a:ext cx="8280920" cy="403244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BENASSY, J., P., 2011. </a:t>
            </a:r>
            <a:r>
              <a:rPr lang="cs-CZ" sz="1400" dirty="0" err="1">
                <a:solidFill>
                  <a:srgbClr val="000000"/>
                </a:solidFill>
              </a:rPr>
              <a:t>Macroeconomic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Theory</a:t>
            </a:r>
            <a:r>
              <a:rPr lang="cs-CZ" sz="1400" dirty="0">
                <a:solidFill>
                  <a:srgbClr val="000000"/>
                </a:solidFill>
              </a:rPr>
              <a:t>. Oxford University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 ISBN 9780199924219.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CAHLÍK, T., M. HLAVÁČEK a J. SEIDLER J., 2013. Makroekonomie, 2. vydání. Praha: Karolinum. ISBN 978-80-2461-906-4.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KOTLÁNOVÁ, E. a K. TUREČKOVÁ, 2014.  Makroekonomie. Karviná: OPF v Karviné. ISBN 978-80-7510-076-4.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ŠEVELA, M., 2012. Makroekonomie II. Středně pokročilý kurz. Brno: Mendelova univerzita. ISBN 978-80-7375-609-3.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SOUKUP, J. a KOL., 2010. Makroekonomie: moderní přístup. Praha: Management </a:t>
            </a:r>
            <a:r>
              <a:rPr lang="cs-CZ" sz="1400" dirty="0" err="1">
                <a:solidFill>
                  <a:srgbClr val="000000"/>
                </a:solidFill>
              </a:rPr>
              <a:t>Press</a:t>
            </a:r>
            <a:r>
              <a:rPr lang="cs-CZ" sz="1400" dirty="0">
                <a:solidFill>
                  <a:srgbClr val="000000"/>
                </a:solidFill>
              </a:rPr>
              <a:t>. ISBN 978-80-7261-219-2.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HOLMAN, R., 2010. Makroekonomie: středně pokročilý kurz. Praha: </a:t>
            </a:r>
            <a:r>
              <a:rPr lang="cs-CZ" sz="1400" dirty="0" err="1">
                <a:solidFill>
                  <a:srgbClr val="000000"/>
                </a:solidFill>
              </a:rPr>
              <a:t>C.H.Beck</a:t>
            </a:r>
            <a:r>
              <a:rPr lang="cs-CZ" sz="1400" dirty="0">
                <a:solidFill>
                  <a:srgbClr val="000000"/>
                </a:solidFill>
              </a:rPr>
              <a:t>. ISBN 978-80-7179-861-3.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1400" dirty="0">
                <a:solidFill>
                  <a:srgbClr val="000000"/>
                </a:solidFill>
              </a:rPr>
              <a:t>MANKIW, N., G., 2015.  </a:t>
            </a:r>
            <a:r>
              <a:rPr lang="cs-CZ" sz="1400" dirty="0" err="1">
                <a:solidFill>
                  <a:srgbClr val="000000"/>
                </a:solidFill>
              </a:rPr>
              <a:t>Principles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of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Macroeconomics</a:t>
            </a:r>
            <a:r>
              <a:rPr lang="cs-CZ" sz="1400" dirty="0">
                <a:solidFill>
                  <a:srgbClr val="000000"/>
                </a:solidFill>
              </a:rPr>
              <a:t>. 7th </a:t>
            </a:r>
            <a:r>
              <a:rPr lang="cs-CZ" sz="1400" dirty="0" err="1">
                <a:solidFill>
                  <a:srgbClr val="000000"/>
                </a:solidFill>
              </a:rPr>
              <a:t>edition</a:t>
            </a:r>
            <a:r>
              <a:rPr lang="cs-CZ" sz="1400" dirty="0">
                <a:solidFill>
                  <a:srgbClr val="000000"/>
                </a:solidFill>
              </a:rPr>
              <a:t>. </a:t>
            </a:r>
            <a:r>
              <a:rPr lang="cs-CZ" sz="1400" dirty="0" err="1">
                <a:solidFill>
                  <a:srgbClr val="000000"/>
                </a:solidFill>
              </a:rPr>
              <a:t>Cengage</a:t>
            </a:r>
            <a:r>
              <a:rPr lang="cs-CZ" sz="1400" dirty="0">
                <a:solidFill>
                  <a:srgbClr val="000000"/>
                </a:solidFill>
              </a:rPr>
              <a:t> </a:t>
            </a:r>
            <a:r>
              <a:rPr lang="cs-CZ" sz="1400" dirty="0" err="1">
                <a:solidFill>
                  <a:srgbClr val="000000"/>
                </a:solidFill>
              </a:rPr>
              <a:t>Learning</a:t>
            </a:r>
            <a:r>
              <a:rPr lang="cs-CZ" sz="1400" dirty="0">
                <a:solidFill>
                  <a:srgbClr val="000000"/>
                </a:solidFill>
              </a:rPr>
              <a:t>. ISBN 978-0-538-4306-6</a:t>
            </a:r>
            <a:r>
              <a:rPr lang="cs-CZ" sz="14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206027"/>
            <a:ext cx="8280920" cy="507703"/>
          </a:xfrm>
        </p:spPr>
        <p:txBody>
          <a:bodyPr/>
          <a:lstStyle/>
          <a:p>
            <a:r>
              <a:rPr lang="cs-CZ" sz="2800" b="1" dirty="0" smtClean="0"/>
              <a:t>Zdroje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959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987574"/>
            <a:ext cx="8496944" cy="3672408"/>
          </a:xfrm>
        </p:spPr>
        <p:txBody>
          <a:bodyPr/>
          <a:lstStyle/>
          <a:p>
            <a:pPr algn="ctr">
              <a:spcBef>
                <a:spcPts val="1800"/>
              </a:spcBef>
              <a:spcAft>
                <a:spcPts val="3000"/>
              </a:spcAft>
            </a:pP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>
                <a:solidFill>
                  <a:srgbClr val="307871"/>
                </a:solidFill>
              </a:rPr>
              <a:t/>
            </a:r>
            <a:br>
              <a:rPr lang="cs-CZ" sz="3200" b="1" dirty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>Děkuji za pozornost a přeji hezký den</a:t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3200" b="1" dirty="0" smtClean="0">
                <a:solidFill>
                  <a:srgbClr val="307871"/>
                </a:solidFill>
              </a:rPr>
              <a:t/>
            </a:r>
            <a:br>
              <a:rPr lang="cs-CZ" sz="3200" b="1" dirty="0" smtClean="0">
                <a:solidFill>
                  <a:srgbClr val="307871"/>
                </a:solidFill>
              </a:rPr>
            </a:b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☺</a:t>
            </a:r>
            <a:endParaRPr lang="cs-CZ" sz="4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420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jednoduchý </a:t>
            </a:r>
            <a:r>
              <a:rPr lang="cs-CZ" sz="2200" dirty="0">
                <a:solidFill>
                  <a:srgbClr val="000000"/>
                </a:solidFill>
              </a:rPr>
              <a:t>keynesiánský model určení rovnovážného důchodu, který sleduje jak změny jednotlivých složek agregátní poptávky (a tedy i agregátních výdajů) ovlivňují rovnovážný reálný důchod.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je </a:t>
            </a:r>
            <a:r>
              <a:rPr lang="cs-CZ" sz="2200" dirty="0">
                <a:solidFill>
                  <a:srgbClr val="000000"/>
                </a:solidFill>
              </a:rPr>
              <a:t>modelem statickým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autory </a:t>
            </a:r>
            <a:r>
              <a:rPr lang="cs-CZ" sz="2200" dirty="0">
                <a:solidFill>
                  <a:srgbClr val="000000"/>
                </a:solidFill>
              </a:rPr>
              <a:t>modelu jsou: L. R. </a:t>
            </a:r>
            <a:r>
              <a:rPr lang="cs-CZ" sz="2200" dirty="0" err="1">
                <a:solidFill>
                  <a:srgbClr val="000000"/>
                </a:solidFill>
              </a:rPr>
              <a:t>Klain</a:t>
            </a:r>
            <a:r>
              <a:rPr lang="cs-CZ" sz="2200" dirty="0">
                <a:solidFill>
                  <a:srgbClr val="000000"/>
                </a:solidFill>
              </a:rPr>
              <a:t>, A. H. </a:t>
            </a:r>
            <a:r>
              <a:rPr lang="cs-CZ" sz="2200" dirty="0" err="1">
                <a:solidFill>
                  <a:srgbClr val="000000"/>
                </a:solidFill>
              </a:rPr>
              <a:t>Hansen</a:t>
            </a:r>
            <a:r>
              <a:rPr lang="cs-CZ" sz="2200" dirty="0">
                <a:solidFill>
                  <a:srgbClr val="000000"/>
                </a:solidFill>
              </a:rPr>
              <a:t>, P. A. </a:t>
            </a:r>
            <a:r>
              <a:rPr lang="cs-CZ" sz="2200" dirty="0" err="1">
                <a:solidFill>
                  <a:srgbClr val="000000"/>
                </a:solidFill>
              </a:rPr>
              <a:t>Samuelson</a:t>
            </a:r>
            <a:endParaRPr lang="cs-CZ" sz="22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výdajový </a:t>
            </a:r>
            <a:r>
              <a:rPr lang="cs-CZ" sz="2200" dirty="0">
                <a:solidFill>
                  <a:srgbClr val="000000"/>
                </a:solidFill>
              </a:rPr>
              <a:t>model s multiplikátorem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200" dirty="0" smtClean="0">
                <a:solidFill>
                  <a:srgbClr val="000000"/>
                </a:solidFill>
              </a:rPr>
              <a:t>model </a:t>
            </a:r>
            <a:r>
              <a:rPr lang="cs-CZ" sz="2200" dirty="0">
                <a:solidFill>
                  <a:srgbClr val="000000"/>
                </a:solidFill>
              </a:rPr>
              <a:t>45°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Model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709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konstantní </a:t>
            </a:r>
            <a:r>
              <a:rPr lang="cs-CZ" sz="2000" dirty="0">
                <a:solidFill>
                  <a:srgbClr val="000000"/>
                </a:solidFill>
              </a:rPr>
              <a:t>úroková míra → neovlivňuje zamýšlené výdaje </a:t>
            </a:r>
            <a:r>
              <a:rPr lang="cs-CZ" sz="2000" dirty="0" err="1">
                <a:solidFill>
                  <a:srgbClr val="000000"/>
                </a:solidFill>
              </a:rPr>
              <a:t>ekon</a:t>
            </a:r>
            <a:r>
              <a:rPr lang="cs-CZ" sz="2000" dirty="0">
                <a:solidFill>
                  <a:srgbClr val="000000"/>
                </a:solidFill>
              </a:rPr>
              <a:t>. subjektů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model </a:t>
            </a:r>
            <a:r>
              <a:rPr lang="cs-CZ" sz="2000" dirty="0">
                <a:solidFill>
                  <a:srgbClr val="000000"/>
                </a:solidFill>
              </a:rPr>
              <a:t>s fixními cenami → cenová hladina P je konstantní → Y reálný = Y nominální (cenová úroveň neovlivňuje AD)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existence </a:t>
            </a:r>
            <a:r>
              <a:rPr lang="cs-CZ" sz="2000" dirty="0">
                <a:solidFill>
                  <a:srgbClr val="000000"/>
                </a:solidFill>
              </a:rPr>
              <a:t>produkční mezery → Y* &gt; Y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dostatek </a:t>
            </a:r>
            <a:r>
              <a:rPr lang="cs-CZ" sz="2000" dirty="0">
                <a:solidFill>
                  <a:srgbClr val="000000"/>
                </a:solidFill>
              </a:rPr>
              <a:t>kapitálové mobility → může být vyrobena produkce, která je poptávána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dostatečná </a:t>
            </a:r>
            <a:r>
              <a:rPr lang="cs-CZ" sz="2000" dirty="0">
                <a:solidFill>
                  <a:srgbClr val="000000"/>
                </a:solidFill>
              </a:rPr>
              <a:t>nabídka práce na trhu práce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všechny </a:t>
            </a:r>
            <a:r>
              <a:rPr lang="cs-CZ" sz="2000" dirty="0">
                <a:solidFill>
                  <a:srgbClr val="000000"/>
                </a:solidFill>
              </a:rPr>
              <a:t>nominální veličiny jsou reálnými veličinami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všechny </a:t>
            </a:r>
            <a:r>
              <a:rPr lang="cs-CZ" sz="2000" dirty="0">
                <a:solidFill>
                  <a:srgbClr val="000000"/>
                </a:solidFill>
              </a:rPr>
              <a:t>počítané veličiny považujeme za exogenní </a:t>
            </a:r>
            <a:r>
              <a:rPr lang="cs-CZ" sz="2000" dirty="0" smtClean="0">
                <a:solidFill>
                  <a:srgbClr val="000000"/>
                </a:solidFill>
              </a:rPr>
              <a:t>proměnné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 předpokládáme </a:t>
            </a:r>
            <a:r>
              <a:rPr lang="cs-CZ" sz="2000" dirty="0">
                <a:solidFill>
                  <a:srgbClr val="000000"/>
                </a:solidFill>
              </a:rPr>
              <a:t>uzavřenou ekonomiku </a:t>
            </a:r>
          </a:p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smtClean="0"/>
              <a:t>Předpoklady modelu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640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sektor </a:t>
            </a:r>
            <a:r>
              <a:rPr lang="cs-CZ" sz="2000" dirty="0">
                <a:solidFill>
                  <a:srgbClr val="000000"/>
                </a:solidFill>
              </a:rPr>
              <a:t>domácností a sektor firem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poptávkově </a:t>
            </a:r>
            <a:r>
              <a:rPr lang="cs-CZ" sz="2000" dirty="0">
                <a:solidFill>
                  <a:srgbClr val="000000"/>
                </a:solidFill>
              </a:rPr>
              <a:t>orientovaná ekonomika → vše co je poptáváno, je i vyprodukováno (AD = Y), tato rovnost je v grafickém zobrazení tohoto modelu reprezentována přímkou pod úhlem 45°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produkce </a:t>
            </a:r>
            <a:r>
              <a:rPr lang="cs-CZ" sz="2000" dirty="0">
                <a:solidFill>
                  <a:srgbClr val="000000"/>
                </a:solidFill>
              </a:rPr>
              <a:t>vyrobená = produkci prodané (ex post)  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Plánované </a:t>
            </a:r>
            <a:r>
              <a:rPr lang="cs-CZ" sz="2000" dirty="0">
                <a:solidFill>
                  <a:srgbClr val="000000"/>
                </a:solidFill>
              </a:rPr>
              <a:t>agregátní výdaje (AE) jsou </a:t>
            </a:r>
            <a:r>
              <a:rPr lang="cs-CZ" sz="2000" dirty="0" smtClean="0">
                <a:solidFill>
                  <a:srgbClr val="000000"/>
                </a:solidFill>
              </a:rPr>
              <a:t>souhrnem </a:t>
            </a:r>
            <a:r>
              <a:rPr lang="cs-CZ" sz="2000" dirty="0">
                <a:solidFill>
                  <a:srgbClr val="000000"/>
                </a:solidFill>
              </a:rPr>
              <a:t>spotřebních výdajů domácností (C) a výdajů firem na hrubé investice (I</a:t>
            </a:r>
            <a:r>
              <a:rPr lang="cs-CZ" sz="2000" dirty="0" smtClean="0">
                <a:solidFill>
                  <a:srgbClr val="000000"/>
                </a:solidFill>
              </a:rPr>
              <a:t>)</a:t>
            </a: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 smtClean="0">
                <a:solidFill>
                  <a:srgbClr val="307871"/>
                </a:solidFill>
              </a:rPr>
              <a:t>Y(AE) </a:t>
            </a:r>
            <a:r>
              <a:rPr lang="cs-CZ" sz="2000" b="1" dirty="0">
                <a:solidFill>
                  <a:srgbClr val="307871"/>
                </a:solidFill>
              </a:rPr>
              <a:t>≡ C + I</a:t>
            </a: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800" b="1" dirty="0" err="1" smtClean="0"/>
              <a:t>Dvousektorový</a:t>
            </a:r>
            <a:r>
              <a:rPr lang="cs-CZ" sz="2800" b="1" dirty="0" smtClean="0"/>
              <a:t> model důchod-výdaje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68262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Výdaje na spotřebu tvoří největší složku agregátních výdajů a jsou funkcí důchodu (Y), respektive disponibilního důchodu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pl-PL" sz="2000" b="1" dirty="0" smtClean="0">
                <a:solidFill>
                  <a:srgbClr val="307871"/>
                </a:solidFill>
              </a:rPr>
              <a:t>Y </a:t>
            </a:r>
            <a:r>
              <a:rPr lang="pl-PL" sz="2000" b="1" dirty="0">
                <a:solidFill>
                  <a:srgbClr val="307871"/>
                </a:solidFill>
              </a:rPr>
              <a:t>= spotřeba (C) + úspory (S)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Spotřební výdaje jsou endogenní </a:t>
            </a:r>
            <a:r>
              <a:rPr lang="cs-CZ" sz="2000" dirty="0" smtClean="0">
                <a:solidFill>
                  <a:srgbClr val="000000"/>
                </a:solidFill>
              </a:rPr>
              <a:t>proměnnou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b="1" i="1" u="sng" dirty="0" smtClean="0">
                <a:solidFill>
                  <a:srgbClr val="307871"/>
                </a:solidFill>
              </a:rPr>
              <a:t>Spotřební funkce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C = </a:t>
            </a:r>
            <a:r>
              <a:rPr lang="cs-CZ" sz="2000" b="1" dirty="0" smtClean="0">
                <a:solidFill>
                  <a:srgbClr val="307871"/>
                </a:solidFill>
              </a:rPr>
              <a:t>Ca </a:t>
            </a:r>
            <a:r>
              <a:rPr lang="cs-CZ" sz="2000" b="1" dirty="0">
                <a:solidFill>
                  <a:srgbClr val="307871"/>
                </a:solidFill>
              </a:rPr>
              <a:t>+ </a:t>
            </a:r>
            <a:r>
              <a:rPr lang="cs-CZ" sz="2000" b="1" dirty="0" smtClean="0">
                <a:solidFill>
                  <a:srgbClr val="307871"/>
                </a:solidFill>
              </a:rPr>
              <a:t>c *YD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C – celková </a:t>
            </a:r>
            <a:r>
              <a:rPr lang="cs-CZ" sz="2000" dirty="0" smtClean="0">
                <a:solidFill>
                  <a:srgbClr val="000000"/>
                </a:solidFill>
              </a:rPr>
              <a:t>spotřeba                             </a:t>
            </a:r>
            <a:endParaRPr lang="cs-CZ" sz="2000" dirty="0">
              <a:solidFill>
                <a:srgbClr val="000000"/>
              </a:solidFill>
            </a:endParaRP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Ca </a:t>
            </a:r>
            <a:r>
              <a:rPr lang="cs-CZ" sz="2000" dirty="0">
                <a:solidFill>
                  <a:srgbClr val="000000"/>
                </a:solidFill>
              </a:rPr>
              <a:t>– autonomní spotřeba</a:t>
            </a:r>
          </a:p>
          <a:p>
            <a:pPr marL="357188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c</a:t>
            </a:r>
            <a:r>
              <a:rPr lang="cs-CZ" sz="2000" dirty="0" smtClean="0">
                <a:solidFill>
                  <a:srgbClr val="000000"/>
                </a:solidFill>
              </a:rPr>
              <a:t>*YD </a:t>
            </a:r>
            <a:r>
              <a:rPr lang="cs-CZ" sz="2000" dirty="0">
                <a:solidFill>
                  <a:srgbClr val="000000"/>
                </a:solidFill>
              </a:rPr>
              <a:t>– indukovaná </a:t>
            </a:r>
            <a:r>
              <a:rPr lang="cs-CZ" sz="2000" dirty="0" smtClean="0">
                <a:solidFill>
                  <a:srgbClr val="000000"/>
                </a:solidFill>
              </a:rPr>
              <a:t>spotřeba       c (</a:t>
            </a:r>
            <a:r>
              <a:rPr lang="cs-CZ" sz="2000" dirty="0" err="1" smtClean="0">
                <a:solidFill>
                  <a:srgbClr val="000000"/>
                </a:solidFill>
              </a:rPr>
              <a:t>mpc</a:t>
            </a:r>
            <a:r>
              <a:rPr lang="cs-CZ" sz="2000" dirty="0" smtClean="0">
                <a:solidFill>
                  <a:srgbClr val="000000"/>
                </a:solidFill>
              </a:rPr>
              <a:t>) – mezní sklon ke spotřebě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000" b="1" i="1" u="sng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Spotřeba a spotřební funkce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0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34" name="Rectangle 18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altLang="sk-SK" sz="2800" b="1" dirty="0"/>
              <a:t>Spotřební funkce </a:t>
            </a:r>
            <a:r>
              <a:rPr lang="cs-CZ" altLang="sk-SK" sz="2800" b="1" dirty="0" smtClean="0"/>
              <a:t>– grafické znázornění</a:t>
            </a:r>
            <a:endParaRPr lang="en-US" altLang="sk-SK" sz="2800" b="1" dirty="0"/>
          </a:p>
        </p:txBody>
      </p:sp>
      <p:sp>
        <p:nvSpPr>
          <p:cNvPr id="60420" name="Line 4"/>
          <p:cNvSpPr>
            <a:spLocks noChangeShapeType="1"/>
          </p:cNvSpPr>
          <p:nvPr/>
        </p:nvSpPr>
        <p:spPr bwMode="auto">
          <a:xfrm>
            <a:off x="2951560" y="1382910"/>
            <a:ext cx="0" cy="28086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21" name="Line 5"/>
          <p:cNvSpPr>
            <a:spLocks noChangeShapeType="1"/>
          </p:cNvSpPr>
          <p:nvPr/>
        </p:nvSpPr>
        <p:spPr bwMode="auto">
          <a:xfrm>
            <a:off x="2951560" y="4191595"/>
            <a:ext cx="367307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28" name="Text Box 12"/>
          <p:cNvSpPr txBox="1">
            <a:spLocks noChangeArrowheads="1"/>
          </p:cNvSpPr>
          <p:nvPr/>
        </p:nvSpPr>
        <p:spPr bwMode="auto">
          <a:xfrm>
            <a:off x="3330179" y="3975497"/>
            <a:ext cx="3780234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45" name="Line 29"/>
          <p:cNvSpPr>
            <a:spLocks noChangeShapeType="1"/>
          </p:cNvSpPr>
          <p:nvPr/>
        </p:nvSpPr>
        <p:spPr bwMode="auto">
          <a:xfrm flipV="1">
            <a:off x="2961371" y="1217251"/>
            <a:ext cx="3132534" cy="2970610"/>
          </a:xfrm>
          <a:prstGeom prst="line">
            <a:avLst/>
          </a:prstGeom>
          <a:noFill/>
          <a:ln w="38100">
            <a:solidFill>
              <a:srgbClr val="FF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46" name="Text Box 30"/>
          <p:cNvSpPr txBox="1">
            <a:spLocks noChangeArrowheads="1"/>
          </p:cNvSpPr>
          <p:nvPr/>
        </p:nvSpPr>
        <p:spPr bwMode="auto">
          <a:xfrm>
            <a:off x="6449863" y="4209087"/>
            <a:ext cx="44385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Y</a:t>
            </a:r>
            <a:endParaRPr lang="cs-CZ" altLang="sk-SK" sz="1400" b="1" dirty="0"/>
          </a:p>
        </p:txBody>
      </p:sp>
      <p:sp>
        <p:nvSpPr>
          <p:cNvPr id="60447" name="Text Box 31"/>
          <p:cNvSpPr txBox="1">
            <a:spLocks noChangeArrowheads="1"/>
          </p:cNvSpPr>
          <p:nvPr/>
        </p:nvSpPr>
        <p:spPr bwMode="auto">
          <a:xfrm>
            <a:off x="2595802" y="1298169"/>
            <a:ext cx="3459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/>
              <a:t>C</a:t>
            </a:r>
          </a:p>
        </p:txBody>
      </p:sp>
      <p:sp>
        <p:nvSpPr>
          <p:cNvPr id="60449" name="Text Box 33"/>
          <p:cNvSpPr txBox="1">
            <a:spLocks noChangeArrowheads="1"/>
          </p:cNvSpPr>
          <p:nvPr/>
        </p:nvSpPr>
        <p:spPr bwMode="auto">
          <a:xfrm>
            <a:off x="6059829" y="1136584"/>
            <a:ext cx="102631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>
                <a:solidFill>
                  <a:srgbClr val="FF00FF"/>
                </a:solidFill>
              </a:rPr>
              <a:t>Linie 45 </a:t>
            </a:r>
            <a:r>
              <a:rPr lang="en-US" altLang="sk-SK" sz="1400" b="1" dirty="0">
                <a:solidFill>
                  <a:srgbClr val="FF00FF"/>
                </a:solidFill>
                <a:cs typeface="Arial" panose="020B0604020202020204" pitchFamily="34" charset="0"/>
              </a:rPr>
              <a:t>º</a:t>
            </a:r>
          </a:p>
        </p:txBody>
      </p:sp>
      <p:sp>
        <p:nvSpPr>
          <p:cNvPr id="60450" name="Text Box 34"/>
          <p:cNvSpPr txBox="1">
            <a:spLocks noChangeArrowheads="1"/>
          </p:cNvSpPr>
          <p:nvPr/>
        </p:nvSpPr>
        <p:spPr bwMode="auto">
          <a:xfrm>
            <a:off x="2519435" y="3155439"/>
            <a:ext cx="52868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chemeClr val="accent2"/>
                </a:solidFill>
              </a:rPr>
              <a:t>Ca</a:t>
            </a:r>
            <a:endParaRPr lang="cs-CZ" altLang="sk-SK" sz="1400" b="1" dirty="0">
              <a:solidFill>
                <a:schemeClr val="accent2"/>
              </a:solidFill>
            </a:endParaRPr>
          </a:p>
        </p:txBody>
      </p:sp>
      <p:sp>
        <p:nvSpPr>
          <p:cNvPr id="60451" name="Text Box 35"/>
          <p:cNvSpPr txBox="1">
            <a:spLocks noChangeArrowheads="1"/>
          </p:cNvSpPr>
          <p:nvPr/>
        </p:nvSpPr>
        <p:spPr bwMode="auto">
          <a:xfrm>
            <a:off x="6462713" y="1769839"/>
            <a:ext cx="1630050" cy="30777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>
                <a:solidFill>
                  <a:srgbClr val="0066FF"/>
                </a:solidFill>
              </a:rPr>
              <a:t>C</a:t>
            </a:r>
            <a:r>
              <a:rPr lang="cs-CZ" altLang="sk-SK" sz="1400" b="1" baseline="-25000" dirty="0" smtClean="0">
                <a:solidFill>
                  <a:srgbClr val="0066FF"/>
                </a:solidFill>
              </a:rPr>
              <a:t>1</a:t>
            </a:r>
            <a:r>
              <a:rPr lang="cs-CZ" altLang="sk-SK" sz="1400" b="1" dirty="0" smtClean="0">
                <a:solidFill>
                  <a:srgbClr val="0066FF"/>
                </a:solidFill>
              </a:rPr>
              <a:t> = Ca + c </a:t>
            </a:r>
            <a:r>
              <a:rPr lang="cs-CZ" altLang="sk-SK" sz="1400" b="1" dirty="0">
                <a:solidFill>
                  <a:srgbClr val="0066FF"/>
                </a:solidFill>
              </a:rPr>
              <a:t>YD</a:t>
            </a:r>
          </a:p>
        </p:txBody>
      </p:sp>
      <p:sp>
        <p:nvSpPr>
          <p:cNvPr id="60452" name="Line 36"/>
          <p:cNvSpPr>
            <a:spLocks noChangeShapeType="1"/>
          </p:cNvSpPr>
          <p:nvPr/>
        </p:nvSpPr>
        <p:spPr bwMode="auto">
          <a:xfrm>
            <a:off x="4733925" y="2513842"/>
            <a:ext cx="0" cy="1674019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53" name="Line 37"/>
          <p:cNvSpPr>
            <a:spLocks noChangeShapeType="1"/>
          </p:cNvSpPr>
          <p:nvPr/>
        </p:nvSpPr>
        <p:spPr bwMode="auto">
          <a:xfrm flipH="1">
            <a:off x="2951560" y="2526939"/>
            <a:ext cx="178236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54" name="Text Box 38"/>
          <p:cNvSpPr txBox="1">
            <a:spLocks noChangeArrowheads="1"/>
          </p:cNvSpPr>
          <p:nvPr/>
        </p:nvSpPr>
        <p:spPr bwMode="auto">
          <a:xfrm>
            <a:off x="4410075" y="4731544"/>
            <a:ext cx="647700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2357438" y="2787253"/>
            <a:ext cx="432197" cy="300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k-SK" altLang="sk-SK" sz="1350"/>
          </a:p>
        </p:txBody>
      </p:sp>
      <p:sp>
        <p:nvSpPr>
          <p:cNvPr id="60456" name="Text Box 40"/>
          <p:cNvSpPr txBox="1">
            <a:spLocks noChangeArrowheads="1"/>
          </p:cNvSpPr>
          <p:nvPr/>
        </p:nvSpPr>
        <p:spPr bwMode="auto">
          <a:xfrm>
            <a:off x="4572000" y="4187861"/>
            <a:ext cx="48577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Y</a:t>
            </a:r>
            <a:r>
              <a:rPr lang="cs-CZ" altLang="sk-SK" sz="1400" b="1" baseline="-25000" dirty="0" smtClean="0"/>
              <a:t>1</a:t>
            </a:r>
            <a:endParaRPr lang="cs-CZ" altLang="sk-SK" sz="1400" b="1" dirty="0"/>
          </a:p>
        </p:txBody>
      </p:sp>
      <p:sp>
        <p:nvSpPr>
          <p:cNvPr id="60457" name="Text Box 41"/>
          <p:cNvSpPr txBox="1">
            <a:spLocks noChangeArrowheads="1"/>
          </p:cNvSpPr>
          <p:nvPr/>
        </p:nvSpPr>
        <p:spPr bwMode="auto">
          <a:xfrm>
            <a:off x="2576876" y="2366257"/>
            <a:ext cx="47124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C</a:t>
            </a:r>
            <a:r>
              <a:rPr lang="cs-CZ" altLang="sk-SK" sz="1400" b="1" baseline="-25000" dirty="0" smtClean="0"/>
              <a:t>1</a:t>
            </a:r>
            <a:endParaRPr lang="cs-CZ" altLang="sk-SK" sz="1400" b="1" dirty="0"/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6893719" y="1140431"/>
            <a:ext cx="9956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sk-SK" sz="1400" b="1" dirty="0" smtClean="0"/>
              <a:t>(C = Y)</a:t>
            </a:r>
            <a:endParaRPr lang="cs-CZ" altLang="sk-SK" sz="1400" b="1" dirty="0"/>
          </a:p>
        </p:txBody>
      </p:sp>
      <p:sp>
        <p:nvSpPr>
          <p:cNvPr id="60459" name="AutoShape 43"/>
          <p:cNvSpPr>
            <a:spLocks noChangeArrowheads="1"/>
          </p:cNvSpPr>
          <p:nvPr/>
        </p:nvSpPr>
        <p:spPr bwMode="auto">
          <a:xfrm>
            <a:off x="3449589" y="3112294"/>
            <a:ext cx="53579" cy="594122"/>
          </a:xfrm>
          <a:prstGeom prst="upDownArrow">
            <a:avLst>
              <a:gd name="adj1" fmla="val 50000"/>
              <a:gd name="adj2" fmla="val 2217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sz="1350"/>
          </a:p>
        </p:txBody>
      </p:sp>
      <p:sp>
        <p:nvSpPr>
          <p:cNvPr id="60460" name="AutoShape 44"/>
          <p:cNvSpPr>
            <a:spLocks noChangeArrowheads="1"/>
          </p:cNvSpPr>
          <p:nvPr/>
        </p:nvSpPr>
        <p:spPr bwMode="auto">
          <a:xfrm>
            <a:off x="5796136" y="1516402"/>
            <a:ext cx="53579" cy="486966"/>
          </a:xfrm>
          <a:prstGeom prst="upDownArrow">
            <a:avLst>
              <a:gd name="adj1" fmla="val 50000"/>
              <a:gd name="adj2" fmla="val 1817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k-SK" sz="1350"/>
          </a:p>
        </p:txBody>
      </p:sp>
      <p:sp>
        <p:nvSpPr>
          <p:cNvPr id="60461" name="AutoShape 45"/>
          <p:cNvSpPr>
            <a:spLocks noChangeArrowheads="1"/>
          </p:cNvSpPr>
          <p:nvPr/>
        </p:nvSpPr>
        <p:spPr bwMode="auto">
          <a:xfrm>
            <a:off x="1370934" y="3370699"/>
            <a:ext cx="1835944" cy="647700"/>
          </a:xfrm>
          <a:prstGeom prst="rightArrowCallout">
            <a:avLst>
              <a:gd name="adj1" fmla="val 25000"/>
              <a:gd name="adj2" fmla="val 25000"/>
              <a:gd name="adj3" fmla="val 47243"/>
              <a:gd name="adj4" fmla="val 66667"/>
            </a:avLst>
          </a:prstGeom>
          <a:solidFill>
            <a:schemeClr val="accent1">
              <a:alpha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sk-SK" sz="1050" b="1" dirty="0"/>
              <a:t>Negativní úspory</a:t>
            </a:r>
          </a:p>
        </p:txBody>
      </p:sp>
      <p:sp>
        <p:nvSpPr>
          <p:cNvPr id="60462" name="AutoShape 46"/>
          <p:cNvSpPr>
            <a:spLocks noChangeArrowheads="1"/>
          </p:cNvSpPr>
          <p:nvPr/>
        </p:nvSpPr>
        <p:spPr bwMode="auto">
          <a:xfrm rot="20626850">
            <a:off x="5267308" y="2119910"/>
            <a:ext cx="1404938" cy="594122"/>
          </a:xfrm>
          <a:prstGeom prst="upArrowCallout">
            <a:avLst>
              <a:gd name="adj1" fmla="val 59118"/>
              <a:gd name="adj2" fmla="val 59118"/>
              <a:gd name="adj3" fmla="val 16667"/>
              <a:gd name="adj4" fmla="val 66667"/>
            </a:avLst>
          </a:prstGeom>
          <a:solidFill>
            <a:schemeClr val="accent1">
              <a:alpha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cs-CZ" altLang="sk-SK" sz="1200" b="1" dirty="0"/>
              <a:t>Pozitivní úspory</a:t>
            </a:r>
          </a:p>
        </p:txBody>
      </p:sp>
      <p:sp>
        <p:nvSpPr>
          <p:cNvPr id="60463" name="Line 47"/>
          <p:cNvSpPr>
            <a:spLocks noChangeShapeType="1"/>
          </p:cNvSpPr>
          <p:nvPr/>
        </p:nvSpPr>
        <p:spPr bwMode="auto">
          <a:xfrm>
            <a:off x="2951560" y="3350851"/>
            <a:ext cx="3511153" cy="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  <p:sp>
        <p:nvSpPr>
          <p:cNvPr id="60465" name="Line 49"/>
          <p:cNvSpPr>
            <a:spLocks noChangeShapeType="1"/>
          </p:cNvSpPr>
          <p:nvPr/>
        </p:nvSpPr>
        <p:spPr bwMode="auto">
          <a:xfrm flipV="1">
            <a:off x="2945135" y="1722278"/>
            <a:ext cx="3511153" cy="1620441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k-SK" sz="1350"/>
          </a:p>
        </p:txBody>
      </p:sp>
    </p:spTree>
    <p:extLst>
      <p:ext uri="{BB962C8B-B14F-4D97-AF65-F5344CB8AC3E}">
        <p14:creationId xmlns:p14="http://schemas.microsoft.com/office/powerpoint/2010/main" val="217480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1500" y="826045"/>
            <a:ext cx="8280920" cy="4007744"/>
          </a:xfrm>
          <a:prstGeom prst="rect">
            <a:avLst/>
          </a:prstGeo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 smtClean="0">
                <a:solidFill>
                  <a:srgbClr val="000000"/>
                </a:solidFill>
              </a:rPr>
              <a:t>Úspory jsou rostoucí funkcí důchodu</a:t>
            </a:r>
          </a:p>
          <a:p>
            <a:pPr marL="0" lv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pl-PL" sz="2000" b="1" dirty="0" smtClean="0">
                <a:solidFill>
                  <a:srgbClr val="307871"/>
                </a:solidFill>
              </a:rPr>
              <a:t>Y </a:t>
            </a:r>
            <a:r>
              <a:rPr lang="pl-PL" sz="2000" b="1" dirty="0">
                <a:solidFill>
                  <a:srgbClr val="307871"/>
                </a:solidFill>
              </a:rPr>
              <a:t>= spotřeba (C) + úspory (S</a:t>
            </a:r>
            <a:r>
              <a:rPr lang="pl-PL" sz="2000" b="1" dirty="0" smtClean="0">
                <a:solidFill>
                  <a:srgbClr val="307871"/>
                </a:solidFill>
              </a:rPr>
              <a:t>)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S= </a:t>
            </a:r>
            <a:r>
              <a:rPr lang="cs-CZ" sz="2000" b="1" dirty="0" smtClean="0">
                <a:solidFill>
                  <a:srgbClr val="307871"/>
                </a:solidFill>
              </a:rPr>
              <a:t>Y - (Ca + c*Y</a:t>
            </a:r>
            <a:r>
              <a:rPr lang="cs-CZ" sz="2000" b="1" dirty="0">
                <a:solidFill>
                  <a:srgbClr val="307871"/>
                </a:solidFill>
              </a:rPr>
              <a:t>)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S= Ca </a:t>
            </a:r>
            <a:r>
              <a:rPr lang="cs-CZ" sz="2000" b="1" dirty="0" smtClean="0">
                <a:solidFill>
                  <a:srgbClr val="307871"/>
                </a:solidFill>
              </a:rPr>
              <a:t>- (</a:t>
            </a:r>
            <a:r>
              <a:rPr lang="cs-CZ" sz="2000" b="1" dirty="0">
                <a:solidFill>
                  <a:srgbClr val="307871"/>
                </a:solidFill>
              </a:rPr>
              <a:t>1-c)*</a:t>
            </a:r>
            <a:r>
              <a:rPr lang="cs-CZ" sz="2000" b="1" dirty="0" smtClean="0">
                <a:solidFill>
                  <a:srgbClr val="307871"/>
                </a:solidFill>
              </a:rPr>
              <a:t>Y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</a:pPr>
            <a:r>
              <a:rPr lang="cs-CZ" sz="2000" dirty="0">
                <a:solidFill>
                  <a:srgbClr val="000000"/>
                </a:solidFill>
              </a:rPr>
              <a:t>s</a:t>
            </a:r>
            <a:r>
              <a:rPr lang="cs-CZ" sz="2000" dirty="0" smtClean="0">
                <a:solidFill>
                  <a:srgbClr val="000000"/>
                </a:solidFill>
              </a:rPr>
              <a:t> = 1 – c    (mezní sklon k úsporám, vyjadřuje, jaká část důchodu 		          disponibilního důchodu je domácnostmi uspořena)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r>
              <a:rPr lang="cs-CZ" sz="2000" b="1" dirty="0">
                <a:solidFill>
                  <a:srgbClr val="307871"/>
                </a:solidFill>
              </a:rPr>
              <a:t>S= </a:t>
            </a:r>
            <a:r>
              <a:rPr lang="cs-CZ" sz="2000" b="1" dirty="0" err="1">
                <a:solidFill>
                  <a:srgbClr val="307871"/>
                </a:solidFill>
              </a:rPr>
              <a:t>Sa</a:t>
            </a:r>
            <a:r>
              <a:rPr lang="cs-CZ" sz="2000" b="1" dirty="0">
                <a:solidFill>
                  <a:srgbClr val="307871"/>
                </a:solidFill>
              </a:rPr>
              <a:t> + s* </a:t>
            </a:r>
            <a:r>
              <a:rPr lang="cs-CZ" sz="2000" b="1" dirty="0" smtClean="0">
                <a:solidFill>
                  <a:srgbClr val="307871"/>
                </a:solidFill>
              </a:rPr>
              <a:t>YD</a:t>
            </a:r>
          </a:p>
          <a:p>
            <a:pPr marL="357188" lvl="0" indent="0" algn="just">
              <a:spcBef>
                <a:spcPts val="0"/>
              </a:spcBef>
              <a:buClr>
                <a:srgbClr val="307871"/>
              </a:buClr>
              <a:buSzPct val="120000"/>
              <a:buNone/>
            </a:pPr>
            <a:r>
              <a:rPr lang="cs-CZ" sz="2000" dirty="0">
                <a:solidFill>
                  <a:srgbClr val="000000"/>
                </a:solidFill>
              </a:rPr>
              <a:t>S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– </a:t>
            </a:r>
            <a:r>
              <a:rPr lang="cs-CZ" sz="2000" dirty="0" smtClean="0">
                <a:solidFill>
                  <a:srgbClr val="000000"/>
                </a:solidFill>
              </a:rPr>
              <a:t>celkové úspory                        </a:t>
            </a:r>
          </a:p>
          <a:p>
            <a:pPr marL="357188" lvl="0" indent="0" algn="just">
              <a:spcBef>
                <a:spcPts val="0"/>
              </a:spcBef>
              <a:buClr>
                <a:srgbClr val="307871"/>
              </a:buClr>
              <a:buSzPct val="120000"/>
              <a:buNone/>
            </a:pPr>
            <a:r>
              <a:rPr lang="cs-CZ" sz="2000" dirty="0" err="1" smtClean="0">
                <a:solidFill>
                  <a:srgbClr val="000000"/>
                </a:solidFill>
              </a:rPr>
              <a:t>Sa</a:t>
            </a:r>
            <a:r>
              <a:rPr lang="cs-CZ" sz="2000" dirty="0" smtClean="0">
                <a:solidFill>
                  <a:srgbClr val="000000"/>
                </a:solidFill>
              </a:rPr>
              <a:t> – autonomní úspory (jsou rovny autonomní spotřebě)</a:t>
            </a:r>
          </a:p>
          <a:p>
            <a:pPr marL="357188" lvl="0" indent="0" algn="just">
              <a:spcBef>
                <a:spcPts val="0"/>
              </a:spcBef>
              <a:buClr>
                <a:srgbClr val="307871"/>
              </a:buClr>
              <a:buSzPct val="120000"/>
              <a:buNone/>
            </a:pPr>
            <a:r>
              <a:rPr lang="cs-CZ" sz="2000" dirty="0" smtClean="0">
                <a:solidFill>
                  <a:srgbClr val="000000"/>
                </a:solidFill>
              </a:rPr>
              <a:t>s*YD </a:t>
            </a:r>
            <a:r>
              <a:rPr lang="cs-CZ" sz="2000" dirty="0">
                <a:solidFill>
                  <a:srgbClr val="000000"/>
                </a:solidFill>
              </a:rPr>
              <a:t>– </a:t>
            </a:r>
            <a:r>
              <a:rPr lang="cs-CZ" sz="2000" dirty="0" smtClean="0">
                <a:solidFill>
                  <a:srgbClr val="000000"/>
                </a:solidFill>
              </a:rPr>
              <a:t>indukované úspory       s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 smtClean="0">
                <a:solidFill>
                  <a:srgbClr val="000000"/>
                </a:solidFill>
              </a:rPr>
              <a:t>mps</a:t>
            </a:r>
            <a:r>
              <a:rPr lang="cs-CZ" sz="2000" dirty="0" smtClean="0">
                <a:solidFill>
                  <a:srgbClr val="000000"/>
                </a:solidFill>
              </a:rPr>
              <a:t>) </a:t>
            </a:r>
            <a:r>
              <a:rPr lang="cs-CZ" sz="2000" dirty="0">
                <a:solidFill>
                  <a:srgbClr val="000000"/>
                </a:solidFill>
              </a:rPr>
              <a:t>– mezní sklon </a:t>
            </a:r>
            <a:r>
              <a:rPr lang="cs-CZ" sz="2000" dirty="0" smtClean="0">
                <a:solidFill>
                  <a:srgbClr val="000000"/>
                </a:solidFill>
              </a:rPr>
              <a:t>k úsporám</a:t>
            </a:r>
            <a:endParaRPr lang="cs-CZ" sz="2000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 smtClean="0">
              <a:solidFill>
                <a:srgbClr val="307871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b="1" dirty="0">
              <a:solidFill>
                <a:srgbClr val="30787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  <a:buNone/>
            </a:pPr>
            <a:endParaRPr lang="cs-CZ" sz="20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>
              <a:solidFill>
                <a:srgbClr val="000000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1200"/>
              </a:spcAft>
              <a:buClr>
                <a:schemeClr val="tx1"/>
              </a:buClr>
              <a:buSzPct val="120000"/>
              <a:buNone/>
            </a:pPr>
            <a:endParaRPr lang="cs-CZ" sz="2200" dirty="0" smtClean="0">
              <a:solidFill>
                <a:srgbClr val="000000"/>
              </a:solidFill>
            </a:endParaRPr>
          </a:p>
          <a:p>
            <a:pPr lvl="0" algn="just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  <a:buSzPct val="120000"/>
            </a:pPr>
            <a:endParaRPr lang="cs-CZ" sz="2000" dirty="0" smtClean="0">
              <a:solidFill>
                <a:srgbClr val="000000"/>
              </a:solidFill>
            </a:endParaRPr>
          </a:p>
          <a:p>
            <a:pPr marL="0" lvl="0" indent="0" algn="just">
              <a:buClr>
                <a:schemeClr val="tx1"/>
              </a:buClr>
              <a:buSzPct val="120000"/>
              <a:buNone/>
            </a:pP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 smtClean="0"/>
              <a:t>Úspory a </a:t>
            </a:r>
            <a:r>
              <a:rPr lang="cs-CZ" sz="2800" b="1" dirty="0" err="1" smtClean="0"/>
              <a:t>úsporová</a:t>
            </a:r>
            <a:r>
              <a:rPr lang="cs-CZ" sz="2800" b="1" dirty="0" smtClean="0"/>
              <a:t> funkce</a:t>
            </a:r>
            <a:endParaRPr lang="cs-CZ" sz="2800" b="1" dirty="0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17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Mi_4_TEORIE SPOTŘEBITELSKÉ POPTÁVKY</Template>
  <TotalTime>5827</TotalTime>
  <Words>2324</Words>
  <Application>Microsoft Office PowerPoint</Application>
  <PresentationFormat>Předvádění na obrazovce (16:9)</PresentationFormat>
  <Paragraphs>391</Paragraphs>
  <Slides>35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Arial</vt:lpstr>
      <vt:lpstr>Calibri</vt:lpstr>
      <vt:lpstr>Cambria Math</vt:lpstr>
      <vt:lpstr>Times New Roman</vt:lpstr>
      <vt:lpstr>Wingdings</vt:lpstr>
      <vt:lpstr>SLU</vt:lpstr>
      <vt:lpstr>1_SLU</vt:lpstr>
      <vt:lpstr>Název prezentace</vt:lpstr>
      <vt:lpstr> MODEL  DŮCHOD-VÝDAJE</vt:lpstr>
      <vt:lpstr>Obsah prezentace</vt:lpstr>
      <vt:lpstr>Model důchod-výdaje</vt:lpstr>
      <vt:lpstr>Předpoklady modelu důchod-výdaje</vt:lpstr>
      <vt:lpstr>Dvousektorový model důchod-výdaje</vt:lpstr>
      <vt:lpstr>Spotřeba a spotřební funkce</vt:lpstr>
      <vt:lpstr>Spotřební funkce – grafické znázornění</vt:lpstr>
      <vt:lpstr>Úspory a úsporová funkce</vt:lpstr>
      <vt:lpstr>Dvousektorový model důchod-výdaje</vt:lpstr>
      <vt:lpstr>Dvousektorový model důchod - výdaje </vt:lpstr>
      <vt:lpstr>Rovnovážný důchod ve dvousektorovém modelu</vt:lpstr>
      <vt:lpstr>Změna autonomních výdajů (růst investic) </vt:lpstr>
      <vt:lpstr>Jednoduchý výdajový multiplikátor (α)</vt:lpstr>
      <vt:lpstr>Třísektorový model důchod-výdaje</vt:lpstr>
      <vt:lpstr>Agregátní výdaje ve třísektorové ekonomice</vt:lpstr>
      <vt:lpstr>Rovnovážný produkt ve třísektorovém modelu</vt:lpstr>
      <vt:lpstr>Rovnovážný důchod ve třísektorovém modelu</vt:lpstr>
      <vt:lpstr>Multiplikátory ve třísektorové ekonomice </vt:lpstr>
      <vt:lpstr>Změny ve třísektorovém modelu důchod-výdaje </vt:lpstr>
      <vt:lpstr>Růst důchodové daně ve třísektorovém modelu</vt:lpstr>
      <vt:lpstr>Státní rozpočet a úroveň rovnovážného produktu</vt:lpstr>
      <vt:lpstr>Státní rozpočet a úroveň rovnovážného produktu</vt:lpstr>
      <vt:lpstr>Státní rozpočet a úroveň rovnovážného produktu</vt:lpstr>
      <vt:lpstr>Čtyřsektorový model důchod-výdaje</vt:lpstr>
      <vt:lpstr>Funkce čistého exportu (NX)</vt:lpstr>
      <vt:lpstr>Agregátní výdaje ve čtyřsektorové ekonomice</vt:lpstr>
      <vt:lpstr>Rovnovážný produkt ve třísektorovém modelu</vt:lpstr>
      <vt:lpstr>Rovnovážný důchod ve čtyřsektorovém modelu</vt:lpstr>
      <vt:lpstr>Multiplikátor ve čtyřsektorové ekonomice </vt:lpstr>
      <vt:lpstr>Změny ve čtyřsektorovém modelu důchod-výdaje </vt:lpstr>
      <vt:lpstr>Vztahy mezi multiplikátory </vt:lpstr>
      <vt:lpstr>Důležitá identita</vt:lpstr>
      <vt:lpstr>Zdroje</vt:lpstr>
      <vt:lpstr>  Děkuji za pozornost a přeji hezký den  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Kotlanova</cp:lastModifiedBy>
  <cp:revision>453</cp:revision>
  <dcterms:created xsi:type="dcterms:W3CDTF">2016-07-06T15:42:34Z</dcterms:created>
  <dcterms:modified xsi:type="dcterms:W3CDTF">2018-04-24T07:34:47Z</dcterms:modified>
</cp:coreProperties>
</file>