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299" r:id="rId14"/>
    <p:sldId id="310" r:id="rId15"/>
    <p:sldId id="313" r:id="rId16"/>
    <p:sldId id="311" r:id="rId17"/>
    <p:sldId id="312" r:id="rId18"/>
    <p:sldId id="274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6DC5BD"/>
    <a:srgbClr val="000000"/>
    <a:srgbClr val="B2E0DC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98" y="11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4DE259-3FAF-4C90-A308-FA27FCB2DDB6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cs-CZ"/>
        </a:p>
      </dgm:t>
    </dgm:pt>
    <dgm:pt modelId="{803BA516-067A-4D79-B042-590B6C78E538}">
      <dgm:prSet phldrT="[Text]"/>
      <dgm:spPr>
        <a:xfrm>
          <a:off x="597103" y="429881"/>
          <a:ext cx="8097010" cy="859762"/>
        </a:xfrm>
        <a:prstGeom prst="rect">
          <a:avLst/>
        </a:prstGeom>
        <a:solidFill>
          <a:srgbClr val="27CED7">
            <a:alpha val="9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Soukromé vysoké školy </a:t>
          </a:r>
        </a:p>
      </dgm:t>
    </dgm:pt>
    <dgm:pt modelId="{188429CF-BE6D-4182-A382-B477A8DA8AEF}" type="parTrans" cxnId="{77BBE3EE-92E6-4EC8-8ED3-39F5DD0ECD86}">
      <dgm:prSet/>
      <dgm:spPr/>
      <dgm:t>
        <a:bodyPr/>
        <a:lstStyle/>
        <a:p>
          <a:endParaRPr lang="cs-CZ"/>
        </a:p>
      </dgm:t>
    </dgm:pt>
    <dgm:pt modelId="{FF227C69-721F-402B-8891-09254CCBEA4F}" type="sibTrans" cxnId="{77BBE3EE-92E6-4EC8-8ED3-39F5DD0ECD86}">
      <dgm:prSet/>
      <dgm:spPr>
        <a:xfrm>
          <a:off x="-4859997" y="-744795"/>
          <a:ext cx="5788403" cy="5788403"/>
        </a:xfrm>
        <a:prstGeom prst="blockArc">
          <a:avLst>
            <a:gd name="adj1" fmla="val 18900000"/>
            <a:gd name="adj2" fmla="val 2700000"/>
            <a:gd name="adj3" fmla="val 373"/>
          </a:avLst>
        </a:prstGeom>
        <a:noFill/>
        <a:ln w="19050" cap="rnd" cmpd="sng" algn="ctr">
          <a:solidFill>
            <a:srgbClr val="27CED7">
              <a:tint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5F537152-5956-4162-A119-A8B390692DB5}">
      <dgm:prSet phldrT="[Text]"/>
      <dgm:spPr>
        <a:xfrm>
          <a:off x="909627" y="1719524"/>
          <a:ext cx="7784486" cy="859762"/>
        </a:xfrm>
        <a:prstGeom prst="rect">
          <a:avLst/>
        </a:prstGeom>
        <a:solidFill>
          <a:srgbClr val="27CED7">
            <a:alpha val="90000"/>
            <a:hueOff val="0"/>
            <a:satOff val="0"/>
            <a:lumOff val="0"/>
            <a:alphaOff val="-2000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Veřejné vysoké školy </a:t>
          </a:r>
        </a:p>
      </dgm:t>
    </dgm:pt>
    <dgm:pt modelId="{03B1A6A6-19AA-42D9-B16E-E0958711A254}" type="parTrans" cxnId="{A6BF6BBD-FD07-4051-B436-980F6206D7E3}">
      <dgm:prSet/>
      <dgm:spPr/>
      <dgm:t>
        <a:bodyPr/>
        <a:lstStyle/>
        <a:p>
          <a:endParaRPr lang="cs-CZ"/>
        </a:p>
      </dgm:t>
    </dgm:pt>
    <dgm:pt modelId="{908505D2-B4A2-4417-A01E-8D057874A1E3}" type="sibTrans" cxnId="{A6BF6BBD-FD07-4051-B436-980F6206D7E3}">
      <dgm:prSet/>
      <dgm:spPr/>
      <dgm:t>
        <a:bodyPr/>
        <a:lstStyle/>
        <a:p>
          <a:endParaRPr lang="cs-CZ"/>
        </a:p>
      </dgm:t>
    </dgm:pt>
    <dgm:pt modelId="{B41B1F7F-E118-428A-AD72-3CFA2186F7E8}">
      <dgm:prSet phldrT="[Text]"/>
      <dgm:spPr>
        <a:xfrm>
          <a:off x="597103" y="3009168"/>
          <a:ext cx="8097010" cy="859762"/>
        </a:xfrm>
        <a:prstGeom prst="rect">
          <a:avLst/>
        </a:prstGeom>
        <a:solidFill>
          <a:srgbClr val="27CED7">
            <a:alpha val="90000"/>
            <a:hueOff val="0"/>
            <a:satOff val="0"/>
            <a:lumOff val="0"/>
            <a:alphaOff val="-4000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Státní vysoké školy</a:t>
          </a:r>
        </a:p>
      </dgm:t>
    </dgm:pt>
    <dgm:pt modelId="{3E403DE9-9877-46F9-B6D9-7E3C72AC46B3}" type="parTrans" cxnId="{125E324B-BECA-4773-96B5-537B233052A5}">
      <dgm:prSet/>
      <dgm:spPr/>
      <dgm:t>
        <a:bodyPr/>
        <a:lstStyle/>
        <a:p>
          <a:endParaRPr lang="cs-CZ"/>
        </a:p>
      </dgm:t>
    </dgm:pt>
    <dgm:pt modelId="{9DB1DC5D-9DAF-47D7-9C43-46A619F65963}" type="sibTrans" cxnId="{125E324B-BECA-4773-96B5-537B233052A5}">
      <dgm:prSet/>
      <dgm:spPr/>
      <dgm:t>
        <a:bodyPr/>
        <a:lstStyle/>
        <a:p>
          <a:endParaRPr lang="cs-CZ"/>
        </a:p>
      </dgm:t>
    </dgm:pt>
    <dgm:pt modelId="{8AC281DD-930C-4C6C-83CD-F965ACB90EE6}" type="pres">
      <dgm:prSet presAssocID="{824DE259-3FAF-4C90-A308-FA27FCB2DDB6}" presName="Name0" presStyleCnt="0">
        <dgm:presLayoutVars>
          <dgm:chMax val="7"/>
          <dgm:chPref val="7"/>
          <dgm:dir/>
        </dgm:presLayoutVars>
      </dgm:prSet>
      <dgm:spPr/>
    </dgm:pt>
    <dgm:pt modelId="{931444B7-41FB-440A-9E48-B3C34EE42ECC}" type="pres">
      <dgm:prSet presAssocID="{824DE259-3FAF-4C90-A308-FA27FCB2DDB6}" presName="Name1" presStyleCnt="0"/>
      <dgm:spPr/>
    </dgm:pt>
    <dgm:pt modelId="{F399847E-3FFE-4016-82A3-A01AFE601C8B}" type="pres">
      <dgm:prSet presAssocID="{824DE259-3FAF-4C90-A308-FA27FCB2DDB6}" presName="cycle" presStyleCnt="0"/>
      <dgm:spPr/>
    </dgm:pt>
    <dgm:pt modelId="{3D1B40F3-7BAF-4308-B4A8-D94AB8B342B2}" type="pres">
      <dgm:prSet presAssocID="{824DE259-3FAF-4C90-A308-FA27FCB2DDB6}" presName="srcNode" presStyleLbl="node1" presStyleIdx="0" presStyleCnt="3"/>
      <dgm:spPr/>
    </dgm:pt>
    <dgm:pt modelId="{39934FAF-C10C-4ABD-B441-9331D53CECB7}" type="pres">
      <dgm:prSet presAssocID="{824DE259-3FAF-4C90-A308-FA27FCB2DDB6}" presName="conn" presStyleLbl="parChTrans1D2" presStyleIdx="0" presStyleCnt="1"/>
      <dgm:spPr/>
    </dgm:pt>
    <dgm:pt modelId="{2BC3C57F-318B-48D7-A1BD-4DB84A06323C}" type="pres">
      <dgm:prSet presAssocID="{824DE259-3FAF-4C90-A308-FA27FCB2DDB6}" presName="extraNode" presStyleLbl="node1" presStyleIdx="0" presStyleCnt="3"/>
      <dgm:spPr/>
    </dgm:pt>
    <dgm:pt modelId="{1748D16C-43A6-4804-BBC4-E18554EB2C0C}" type="pres">
      <dgm:prSet presAssocID="{824DE259-3FAF-4C90-A308-FA27FCB2DDB6}" presName="dstNode" presStyleLbl="node1" presStyleIdx="0" presStyleCnt="3"/>
      <dgm:spPr/>
    </dgm:pt>
    <dgm:pt modelId="{BA8D994A-AE8E-47E5-8CFC-89FB2CC1C58A}" type="pres">
      <dgm:prSet presAssocID="{803BA516-067A-4D79-B042-590B6C78E538}" presName="text_1" presStyleLbl="node1" presStyleIdx="0" presStyleCnt="3">
        <dgm:presLayoutVars>
          <dgm:bulletEnabled val="1"/>
        </dgm:presLayoutVars>
      </dgm:prSet>
      <dgm:spPr/>
    </dgm:pt>
    <dgm:pt modelId="{A1678144-8984-4F91-AADE-0E5A99938C59}" type="pres">
      <dgm:prSet presAssocID="{803BA516-067A-4D79-B042-590B6C78E538}" presName="accent_1" presStyleCnt="0"/>
      <dgm:spPr/>
    </dgm:pt>
    <dgm:pt modelId="{F9689FA7-8EC1-4323-BDF4-4F9AD4DCE3C4}" type="pres">
      <dgm:prSet presAssocID="{803BA516-067A-4D79-B042-590B6C78E538}" presName="accentRepeatNode" presStyleLbl="solidFgAcc1" presStyleIdx="0" presStyleCnt="3"/>
      <dgm:spPr>
        <a:xfrm>
          <a:off x="59752" y="322410"/>
          <a:ext cx="1074703" cy="1074703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FC496B18-4305-443F-8423-8C7E57A7B162}" type="pres">
      <dgm:prSet presAssocID="{5F537152-5956-4162-A119-A8B390692DB5}" presName="text_2" presStyleLbl="node1" presStyleIdx="1" presStyleCnt="3">
        <dgm:presLayoutVars>
          <dgm:bulletEnabled val="1"/>
        </dgm:presLayoutVars>
      </dgm:prSet>
      <dgm:spPr/>
    </dgm:pt>
    <dgm:pt modelId="{E792985D-DC90-4A25-9029-C72B5489C61F}" type="pres">
      <dgm:prSet presAssocID="{5F537152-5956-4162-A119-A8B390692DB5}" presName="accent_2" presStyleCnt="0"/>
      <dgm:spPr/>
    </dgm:pt>
    <dgm:pt modelId="{FB300E74-6650-4004-ADE1-45C30EAEAE22}" type="pres">
      <dgm:prSet presAssocID="{5F537152-5956-4162-A119-A8B390692DB5}" presName="accentRepeatNode" presStyleLbl="solidFgAcc1" presStyleIdx="1" presStyleCnt="3"/>
      <dgm:spPr>
        <a:xfrm>
          <a:off x="372275" y="1612054"/>
          <a:ext cx="1074703" cy="1074703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alpha val="90000"/>
              <a:hueOff val="0"/>
              <a:satOff val="0"/>
              <a:lumOff val="0"/>
              <a:alphaOff val="-20000"/>
            </a:srgbClr>
          </a:solidFill>
          <a:prstDash val="solid"/>
        </a:ln>
        <a:effectLst/>
      </dgm:spPr>
    </dgm:pt>
    <dgm:pt modelId="{59559EAE-3F9E-4F0D-B735-99E8FCD98416}" type="pres">
      <dgm:prSet presAssocID="{B41B1F7F-E118-428A-AD72-3CFA2186F7E8}" presName="text_3" presStyleLbl="node1" presStyleIdx="2" presStyleCnt="3">
        <dgm:presLayoutVars>
          <dgm:bulletEnabled val="1"/>
        </dgm:presLayoutVars>
      </dgm:prSet>
      <dgm:spPr/>
    </dgm:pt>
    <dgm:pt modelId="{4EABA345-08AE-4797-8479-8EA231DD5BA3}" type="pres">
      <dgm:prSet presAssocID="{B41B1F7F-E118-428A-AD72-3CFA2186F7E8}" presName="accent_3" presStyleCnt="0"/>
      <dgm:spPr/>
    </dgm:pt>
    <dgm:pt modelId="{AF07DDF0-EC91-4664-9681-2AD6BFE112C7}" type="pres">
      <dgm:prSet presAssocID="{B41B1F7F-E118-428A-AD72-3CFA2186F7E8}" presName="accentRepeatNode" presStyleLbl="solidFgAcc1" presStyleIdx="2" presStyleCnt="3"/>
      <dgm:spPr>
        <a:xfrm>
          <a:off x="59752" y="2901698"/>
          <a:ext cx="1074703" cy="1074703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alpha val="90000"/>
              <a:hueOff val="0"/>
              <a:satOff val="0"/>
              <a:lumOff val="0"/>
              <a:alphaOff val="-40000"/>
            </a:srgbClr>
          </a:solidFill>
          <a:prstDash val="solid"/>
        </a:ln>
        <a:effectLst/>
      </dgm:spPr>
    </dgm:pt>
  </dgm:ptLst>
  <dgm:cxnLst>
    <dgm:cxn modelId="{FB910923-9B55-4CD3-BF01-F5CB2CD20BE4}" type="presOf" srcId="{FF227C69-721F-402B-8891-09254CCBEA4F}" destId="{39934FAF-C10C-4ABD-B441-9331D53CECB7}" srcOrd="0" destOrd="0" presId="urn:microsoft.com/office/officeart/2008/layout/VerticalCurvedList"/>
    <dgm:cxn modelId="{125E324B-BECA-4773-96B5-537B233052A5}" srcId="{824DE259-3FAF-4C90-A308-FA27FCB2DDB6}" destId="{B41B1F7F-E118-428A-AD72-3CFA2186F7E8}" srcOrd="2" destOrd="0" parTransId="{3E403DE9-9877-46F9-B6D9-7E3C72AC46B3}" sibTransId="{9DB1DC5D-9DAF-47D7-9C43-46A619F65963}"/>
    <dgm:cxn modelId="{23DE479C-BB8F-469D-BCAE-079683668EF5}" type="presOf" srcId="{824DE259-3FAF-4C90-A308-FA27FCB2DDB6}" destId="{8AC281DD-930C-4C6C-83CD-F965ACB90EE6}" srcOrd="0" destOrd="0" presId="urn:microsoft.com/office/officeart/2008/layout/VerticalCurvedList"/>
    <dgm:cxn modelId="{A6BF6BBD-FD07-4051-B436-980F6206D7E3}" srcId="{824DE259-3FAF-4C90-A308-FA27FCB2DDB6}" destId="{5F537152-5956-4162-A119-A8B390692DB5}" srcOrd="1" destOrd="0" parTransId="{03B1A6A6-19AA-42D9-B16E-E0958711A254}" sibTransId="{908505D2-B4A2-4417-A01E-8D057874A1E3}"/>
    <dgm:cxn modelId="{B61044D4-C708-4211-B5B0-C66F4D786097}" type="presOf" srcId="{5F537152-5956-4162-A119-A8B390692DB5}" destId="{FC496B18-4305-443F-8423-8C7E57A7B162}" srcOrd="0" destOrd="0" presId="urn:microsoft.com/office/officeart/2008/layout/VerticalCurvedList"/>
    <dgm:cxn modelId="{9D6DC9E8-29AE-47C8-9571-0C2E8E17AF38}" type="presOf" srcId="{B41B1F7F-E118-428A-AD72-3CFA2186F7E8}" destId="{59559EAE-3F9E-4F0D-B735-99E8FCD98416}" srcOrd="0" destOrd="0" presId="urn:microsoft.com/office/officeart/2008/layout/VerticalCurvedList"/>
    <dgm:cxn modelId="{77BBE3EE-92E6-4EC8-8ED3-39F5DD0ECD86}" srcId="{824DE259-3FAF-4C90-A308-FA27FCB2DDB6}" destId="{803BA516-067A-4D79-B042-590B6C78E538}" srcOrd="0" destOrd="0" parTransId="{188429CF-BE6D-4182-A382-B477A8DA8AEF}" sibTransId="{FF227C69-721F-402B-8891-09254CCBEA4F}"/>
    <dgm:cxn modelId="{612B55F4-B122-42DA-88C4-B6E639DCDF5A}" type="presOf" srcId="{803BA516-067A-4D79-B042-590B6C78E538}" destId="{BA8D994A-AE8E-47E5-8CFC-89FB2CC1C58A}" srcOrd="0" destOrd="0" presId="urn:microsoft.com/office/officeart/2008/layout/VerticalCurvedList"/>
    <dgm:cxn modelId="{66387E40-CC3C-4EAD-8C4A-2FF7F86F430F}" type="presParOf" srcId="{8AC281DD-930C-4C6C-83CD-F965ACB90EE6}" destId="{931444B7-41FB-440A-9E48-B3C34EE42ECC}" srcOrd="0" destOrd="0" presId="urn:microsoft.com/office/officeart/2008/layout/VerticalCurvedList"/>
    <dgm:cxn modelId="{79BF947D-C729-4106-B608-BBDB50F701F9}" type="presParOf" srcId="{931444B7-41FB-440A-9E48-B3C34EE42ECC}" destId="{F399847E-3FFE-4016-82A3-A01AFE601C8B}" srcOrd="0" destOrd="0" presId="urn:microsoft.com/office/officeart/2008/layout/VerticalCurvedList"/>
    <dgm:cxn modelId="{220EDDBD-CC5D-4968-AC5A-37E96ED52AD8}" type="presParOf" srcId="{F399847E-3FFE-4016-82A3-A01AFE601C8B}" destId="{3D1B40F3-7BAF-4308-B4A8-D94AB8B342B2}" srcOrd="0" destOrd="0" presId="urn:microsoft.com/office/officeart/2008/layout/VerticalCurvedList"/>
    <dgm:cxn modelId="{FA871737-83A0-460F-8BEF-2EBFE8436EBD}" type="presParOf" srcId="{F399847E-3FFE-4016-82A3-A01AFE601C8B}" destId="{39934FAF-C10C-4ABD-B441-9331D53CECB7}" srcOrd="1" destOrd="0" presId="urn:microsoft.com/office/officeart/2008/layout/VerticalCurvedList"/>
    <dgm:cxn modelId="{479F829B-9245-4795-AAEB-F5330363E035}" type="presParOf" srcId="{F399847E-3FFE-4016-82A3-A01AFE601C8B}" destId="{2BC3C57F-318B-48D7-A1BD-4DB84A06323C}" srcOrd="2" destOrd="0" presId="urn:microsoft.com/office/officeart/2008/layout/VerticalCurvedList"/>
    <dgm:cxn modelId="{2E92508A-C17C-494C-89E3-4C8B2331A8E1}" type="presParOf" srcId="{F399847E-3FFE-4016-82A3-A01AFE601C8B}" destId="{1748D16C-43A6-4804-BBC4-E18554EB2C0C}" srcOrd="3" destOrd="0" presId="urn:microsoft.com/office/officeart/2008/layout/VerticalCurvedList"/>
    <dgm:cxn modelId="{FED95EB0-7AC4-4064-9B6E-232A596C4FE8}" type="presParOf" srcId="{931444B7-41FB-440A-9E48-B3C34EE42ECC}" destId="{BA8D994A-AE8E-47E5-8CFC-89FB2CC1C58A}" srcOrd="1" destOrd="0" presId="urn:microsoft.com/office/officeart/2008/layout/VerticalCurvedList"/>
    <dgm:cxn modelId="{C520C159-02E2-44C3-ACDD-34B1D06B3F11}" type="presParOf" srcId="{931444B7-41FB-440A-9E48-B3C34EE42ECC}" destId="{A1678144-8984-4F91-AADE-0E5A99938C59}" srcOrd="2" destOrd="0" presId="urn:microsoft.com/office/officeart/2008/layout/VerticalCurvedList"/>
    <dgm:cxn modelId="{DEEFBFED-6522-47A1-A4CC-39B03053985C}" type="presParOf" srcId="{A1678144-8984-4F91-AADE-0E5A99938C59}" destId="{F9689FA7-8EC1-4323-BDF4-4F9AD4DCE3C4}" srcOrd="0" destOrd="0" presId="urn:microsoft.com/office/officeart/2008/layout/VerticalCurvedList"/>
    <dgm:cxn modelId="{E8C6B3A0-0611-4492-9B84-7303C0F5737A}" type="presParOf" srcId="{931444B7-41FB-440A-9E48-B3C34EE42ECC}" destId="{FC496B18-4305-443F-8423-8C7E57A7B162}" srcOrd="3" destOrd="0" presId="urn:microsoft.com/office/officeart/2008/layout/VerticalCurvedList"/>
    <dgm:cxn modelId="{E59EE9AA-6D69-4B69-BBDC-F4E2EF7A48F1}" type="presParOf" srcId="{931444B7-41FB-440A-9E48-B3C34EE42ECC}" destId="{E792985D-DC90-4A25-9029-C72B5489C61F}" srcOrd="4" destOrd="0" presId="urn:microsoft.com/office/officeart/2008/layout/VerticalCurvedList"/>
    <dgm:cxn modelId="{549DD5A5-8735-43B3-BAD7-948543FBC26B}" type="presParOf" srcId="{E792985D-DC90-4A25-9029-C72B5489C61F}" destId="{FB300E74-6650-4004-ADE1-45C30EAEAE22}" srcOrd="0" destOrd="0" presId="urn:microsoft.com/office/officeart/2008/layout/VerticalCurvedList"/>
    <dgm:cxn modelId="{6F1A75B6-047D-4EBF-9E78-AD1ADFC6D9FF}" type="presParOf" srcId="{931444B7-41FB-440A-9E48-B3C34EE42ECC}" destId="{59559EAE-3F9E-4F0D-B735-99E8FCD98416}" srcOrd="5" destOrd="0" presId="urn:microsoft.com/office/officeart/2008/layout/VerticalCurvedList"/>
    <dgm:cxn modelId="{A9E1B85E-6E0B-4CA5-B4A7-323F015DA6EE}" type="presParOf" srcId="{931444B7-41FB-440A-9E48-B3C34EE42ECC}" destId="{4EABA345-08AE-4797-8479-8EA231DD5BA3}" srcOrd="6" destOrd="0" presId="urn:microsoft.com/office/officeart/2008/layout/VerticalCurvedList"/>
    <dgm:cxn modelId="{1001CDE2-3088-4A93-B895-6932B896184E}" type="presParOf" srcId="{4EABA345-08AE-4797-8479-8EA231DD5BA3}" destId="{AF07DDF0-EC91-4664-9681-2AD6BFE112C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82199F-74CC-4EE9-8411-5CB28AF6039A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884372F8-4F47-4108-92C2-E062E5EFD010}">
      <dgm:prSet phldrT="[Text]"/>
      <dgm:spPr>
        <a:xfrm>
          <a:off x="0" y="0"/>
          <a:ext cx="7555151" cy="1556861"/>
        </a:xfrm>
        <a:prstGeom prst="roundRect">
          <a:avLst>
            <a:gd name="adj" fmla="val 10000"/>
          </a:avLst>
        </a:prstGeom>
        <a:solidFill>
          <a:srgbClr val="2683C6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Zákon č. 561/2004 Sb. o předškolním, základním, středním, vyšším odborném a jiném vzdělávání (školský zákon) ze dne 24. září 2004</a:t>
          </a:r>
        </a:p>
      </dgm:t>
    </dgm:pt>
    <dgm:pt modelId="{10FB4CE7-9AED-4844-80C0-B69B2B0EEB51}" type="parTrans" cxnId="{86A92BBD-9186-4FD5-8187-EC17FFDE100D}">
      <dgm:prSet/>
      <dgm:spPr/>
      <dgm:t>
        <a:bodyPr/>
        <a:lstStyle/>
        <a:p>
          <a:endParaRPr lang="cs-CZ"/>
        </a:p>
      </dgm:t>
    </dgm:pt>
    <dgm:pt modelId="{9AE6304F-70FA-41E9-B2AA-FA2E02868CF2}" type="sibTrans" cxnId="{86A92BBD-9186-4FD5-8187-EC17FFDE100D}">
      <dgm:prSet/>
      <dgm:spPr>
        <a:xfrm>
          <a:off x="6543191" y="1180619"/>
          <a:ext cx="1011959" cy="1011959"/>
        </a:xfrm>
        <a:prstGeom prst="downArrow">
          <a:avLst>
            <a:gd name="adj1" fmla="val 55000"/>
            <a:gd name="adj2" fmla="val 45000"/>
          </a:avLst>
        </a:prstGeom>
        <a:solidFill>
          <a:srgbClr val="2683C6">
            <a:tint val="40000"/>
            <a:alpha val="9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rgbClr val="2683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cs-CZ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27001FBB-FEBA-401B-9A5F-8C36757B7651}">
      <dgm:prSet phldrT="[Text]"/>
      <dgm:spPr>
        <a:xfrm>
          <a:off x="666630" y="1816337"/>
          <a:ext cx="7555151" cy="1556861"/>
        </a:xfrm>
        <a:prstGeom prst="roundRect">
          <a:avLst>
            <a:gd name="adj" fmla="val 10000"/>
          </a:avLst>
        </a:prstGeom>
        <a:solidFill>
          <a:srgbClr val="27CED7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Zákon č. 111/1998 Sb. o vysokých školách a o změně a doplnění dalších zákonů (Zákon o vysokých školách) ze dne 22. dubna 1998.</a:t>
          </a:r>
        </a:p>
      </dgm:t>
    </dgm:pt>
    <dgm:pt modelId="{F0783AEE-8208-484C-9E88-2A63E62F1706}" type="parTrans" cxnId="{4650DC21-8FB4-40B3-9389-E5F34489AF6E}">
      <dgm:prSet/>
      <dgm:spPr/>
      <dgm:t>
        <a:bodyPr/>
        <a:lstStyle/>
        <a:p>
          <a:endParaRPr lang="cs-CZ"/>
        </a:p>
      </dgm:t>
    </dgm:pt>
    <dgm:pt modelId="{7E9B2028-F9E6-4019-AC9E-CF66CDEEFCB5}" type="sibTrans" cxnId="{4650DC21-8FB4-40B3-9389-E5F34489AF6E}">
      <dgm:prSet/>
      <dgm:spPr>
        <a:xfrm>
          <a:off x="7209822" y="2986578"/>
          <a:ext cx="1011959" cy="1011959"/>
        </a:xfrm>
        <a:prstGeom prst="downArrow">
          <a:avLst>
            <a:gd name="adj1" fmla="val 55000"/>
            <a:gd name="adj2" fmla="val 45000"/>
          </a:avLst>
        </a:prstGeom>
        <a:solidFill>
          <a:srgbClr val="27CED7">
            <a:tint val="40000"/>
            <a:alpha val="9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rgbClr val="27CED7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cs-CZ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4547B969-D123-4961-8B0B-9483BE57F67E}">
      <dgm:prSet phldrT="[Text]"/>
      <dgm:spPr>
        <a:xfrm>
          <a:off x="1333261" y="3632675"/>
          <a:ext cx="7555151" cy="1556861"/>
        </a:xfrm>
        <a:prstGeom prst="roundRect">
          <a:avLst>
            <a:gd name="adj" fmla="val 10000"/>
          </a:avLst>
        </a:prstGeom>
        <a:solidFill>
          <a:srgbClr val="42BA97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nařízení vlády; směrnice MŠMT; prováděcí předpisy Zákona o vysokých školách</a:t>
          </a:r>
        </a:p>
      </dgm:t>
    </dgm:pt>
    <dgm:pt modelId="{731B7062-B6E2-4EEB-8872-04287E1469BD}" type="parTrans" cxnId="{7B645C3D-473D-4F3A-A7B0-F0D0C7072A6C}">
      <dgm:prSet/>
      <dgm:spPr/>
      <dgm:t>
        <a:bodyPr/>
        <a:lstStyle/>
        <a:p>
          <a:endParaRPr lang="cs-CZ"/>
        </a:p>
      </dgm:t>
    </dgm:pt>
    <dgm:pt modelId="{462947E2-A540-41E8-8DAC-AA589F353995}" type="sibTrans" cxnId="{7B645C3D-473D-4F3A-A7B0-F0D0C7072A6C}">
      <dgm:prSet/>
      <dgm:spPr/>
      <dgm:t>
        <a:bodyPr/>
        <a:lstStyle/>
        <a:p>
          <a:endParaRPr lang="cs-CZ"/>
        </a:p>
      </dgm:t>
    </dgm:pt>
    <dgm:pt modelId="{74C29ED4-0871-4975-A9B8-826AAC51ABDB}" type="pres">
      <dgm:prSet presAssocID="{B282199F-74CC-4EE9-8411-5CB28AF6039A}" presName="outerComposite" presStyleCnt="0">
        <dgm:presLayoutVars>
          <dgm:chMax val="5"/>
          <dgm:dir/>
          <dgm:resizeHandles val="exact"/>
        </dgm:presLayoutVars>
      </dgm:prSet>
      <dgm:spPr/>
    </dgm:pt>
    <dgm:pt modelId="{D6A67D5C-03A6-4F51-B2AE-B2AC9492D88C}" type="pres">
      <dgm:prSet presAssocID="{B282199F-74CC-4EE9-8411-5CB28AF6039A}" presName="dummyMaxCanvas" presStyleCnt="0">
        <dgm:presLayoutVars/>
      </dgm:prSet>
      <dgm:spPr/>
    </dgm:pt>
    <dgm:pt modelId="{C5347434-6347-4C33-ABFB-55A9487736ED}" type="pres">
      <dgm:prSet presAssocID="{B282199F-74CC-4EE9-8411-5CB28AF6039A}" presName="ThreeNodes_1" presStyleLbl="node1" presStyleIdx="0" presStyleCnt="3">
        <dgm:presLayoutVars>
          <dgm:bulletEnabled val="1"/>
        </dgm:presLayoutVars>
      </dgm:prSet>
      <dgm:spPr/>
    </dgm:pt>
    <dgm:pt modelId="{13064989-84C0-439D-B8A0-FDA77B21D2ED}" type="pres">
      <dgm:prSet presAssocID="{B282199F-74CC-4EE9-8411-5CB28AF6039A}" presName="ThreeNodes_2" presStyleLbl="node1" presStyleIdx="1" presStyleCnt="3">
        <dgm:presLayoutVars>
          <dgm:bulletEnabled val="1"/>
        </dgm:presLayoutVars>
      </dgm:prSet>
      <dgm:spPr/>
    </dgm:pt>
    <dgm:pt modelId="{6BF21836-6255-4B10-99FE-7D51CC565E48}" type="pres">
      <dgm:prSet presAssocID="{B282199F-74CC-4EE9-8411-5CB28AF6039A}" presName="ThreeNodes_3" presStyleLbl="node1" presStyleIdx="2" presStyleCnt="3">
        <dgm:presLayoutVars>
          <dgm:bulletEnabled val="1"/>
        </dgm:presLayoutVars>
      </dgm:prSet>
      <dgm:spPr/>
    </dgm:pt>
    <dgm:pt modelId="{24F4AE8B-1C7B-4F46-A016-A16D7F2E9DA1}" type="pres">
      <dgm:prSet presAssocID="{B282199F-74CC-4EE9-8411-5CB28AF6039A}" presName="ThreeConn_1-2" presStyleLbl="fgAccFollowNode1" presStyleIdx="0" presStyleCnt="2">
        <dgm:presLayoutVars>
          <dgm:bulletEnabled val="1"/>
        </dgm:presLayoutVars>
      </dgm:prSet>
      <dgm:spPr/>
    </dgm:pt>
    <dgm:pt modelId="{87692954-1D30-4C5B-9CF9-7EA84FA184D7}" type="pres">
      <dgm:prSet presAssocID="{B282199F-74CC-4EE9-8411-5CB28AF6039A}" presName="ThreeConn_2-3" presStyleLbl="fgAccFollowNode1" presStyleIdx="1" presStyleCnt="2">
        <dgm:presLayoutVars>
          <dgm:bulletEnabled val="1"/>
        </dgm:presLayoutVars>
      </dgm:prSet>
      <dgm:spPr/>
    </dgm:pt>
    <dgm:pt modelId="{FF5A7B63-423F-449E-84FD-BB4256C6A37A}" type="pres">
      <dgm:prSet presAssocID="{B282199F-74CC-4EE9-8411-5CB28AF6039A}" presName="ThreeNodes_1_text" presStyleLbl="node1" presStyleIdx="2" presStyleCnt="3">
        <dgm:presLayoutVars>
          <dgm:bulletEnabled val="1"/>
        </dgm:presLayoutVars>
      </dgm:prSet>
      <dgm:spPr/>
    </dgm:pt>
    <dgm:pt modelId="{2A4F6613-930A-4F61-81FB-BCE0EB93A084}" type="pres">
      <dgm:prSet presAssocID="{B282199F-74CC-4EE9-8411-5CB28AF6039A}" presName="ThreeNodes_2_text" presStyleLbl="node1" presStyleIdx="2" presStyleCnt="3">
        <dgm:presLayoutVars>
          <dgm:bulletEnabled val="1"/>
        </dgm:presLayoutVars>
      </dgm:prSet>
      <dgm:spPr/>
    </dgm:pt>
    <dgm:pt modelId="{9CA57694-1117-4891-8721-D7CA8FC4AE03}" type="pres">
      <dgm:prSet presAssocID="{B282199F-74CC-4EE9-8411-5CB28AF6039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7ABE303-3A8A-40C4-87AB-BD0A8A706A0E}" type="presOf" srcId="{9AE6304F-70FA-41E9-B2AA-FA2E02868CF2}" destId="{24F4AE8B-1C7B-4F46-A016-A16D7F2E9DA1}" srcOrd="0" destOrd="0" presId="urn:microsoft.com/office/officeart/2005/8/layout/vProcess5"/>
    <dgm:cxn modelId="{DCA7090E-C706-4FB2-9A95-788F8D8058ED}" type="presOf" srcId="{884372F8-4F47-4108-92C2-E062E5EFD010}" destId="{C5347434-6347-4C33-ABFB-55A9487736ED}" srcOrd="0" destOrd="0" presId="urn:microsoft.com/office/officeart/2005/8/layout/vProcess5"/>
    <dgm:cxn modelId="{4650DC21-8FB4-40B3-9389-E5F34489AF6E}" srcId="{B282199F-74CC-4EE9-8411-5CB28AF6039A}" destId="{27001FBB-FEBA-401B-9A5F-8C36757B7651}" srcOrd="1" destOrd="0" parTransId="{F0783AEE-8208-484C-9E88-2A63E62F1706}" sibTransId="{7E9B2028-F9E6-4019-AC9E-CF66CDEEFCB5}"/>
    <dgm:cxn modelId="{C41D4B29-BD3E-4D44-BD45-0D1892408574}" type="presOf" srcId="{4547B969-D123-4961-8B0B-9483BE57F67E}" destId="{6BF21836-6255-4B10-99FE-7D51CC565E48}" srcOrd="0" destOrd="0" presId="urn:microsoft.com/office/officeart/2005/8/layout/vProcess5"/>
    <dgm:cxn modelId="{7B645C3D-473D-4F3A-A7B0-F0D0C7072A6C}" srcId="{B282199F-74CC-4EE9-8411-5CB28AF6039A}" destId="{4547B969-D123-4961-8B0B-9483BE57F67E}" srcOrd="2" destOrd="0" parTransId="{731B7062-B6E2-4EEB-8872-04287E1469BD}" sibTransId="{462947E2-A540-41E8-8DAC-AA589F353995}"/>
    <dgm:cxn modelId="{F1DB2859-045F-433A-BC1D-43FE629D85B6}" type="presOf" srcId="{27001FBB-FEBA-401B-9A5F-8C36757B7651}" destId="{2A4F6613-930A-4F61-81FB-BCE0EB93A084}" srcOrd="1" destOrd="0" presId="urn:microsoft.com/office/officeart/2005/8/layout/vProcess5"/>
    <dgm:cxn modelId="{F7F5C37C-587D-45EF-9DD7-E9D54647D9E0}" type="presOf" srcId="{7E9B2028-F9E6-4019-AC9E-CF66CDEEFCB5}" destId="{87692954-1D30-4C5B-9CF9-7EA84FA184D7}" srcOrd="0" destOrd="0" presId="urn:microsoft.com/office/officeart/2005/8/layout/vProcess5"/>
    <dgm:cxn modelId="{BDFB3DBB-4F6B-4C89-A2B0-1570DC7E80B3}" type="presOf" srcId="{4547B969-D123-4961-8B0B-9483BE57F67E}" destId="{9CA57694-1117-4891-8721-D7CA8FC4AE03}" srcOrd="1" destOrd="0" presId="urn:microsoft.com/office/officeart/2005/8/layout/vProcess5"/>
    <dgm:cxn modelId="{86A92BBD-9186-4FD5-8187-EC17FFDE100D}" srcId="{B282199F-74CC-4EE9-8411-5CB28AF6039A}" destId="{884372F8-4F47-4108-92C2-E062E5EFD010}" srcOrd="0" destOrd="0" parTransId="{10FB4CE7-9AED-4844-80C0-B69B2B0EEB51}" sibTransId="{9AE6304F-70FA-41E9-B2AA-FA2E02868CF2}"/>
    <dgm:cxn modelId="{E706C9D9-B78E-424E-BE13-0B31AC9F2213}" type="presOf" srcId="{27001FBB-FEBA-401B-9A5F-8C36757B7651}" destId="{13064989-84C0-439D-B8A0-FDA77B21D2ED}" srcOrd="0" destOrd="0" presId="urn:microsoft.com/office/officeart/2005/8/layout/vProcess5"/>
    <dgm:cxn modelId="{D8BFFBE9-F413-4ADF-8211-7C9D85EEF2E0}" type="presOf" srcId="{884372F8-4F47-4108-92C2-E062E5EFD010}" destId="{FF5A7B63-423F-449E-84FD-BB4256C6A37A}" srcOrd="1" destOrd="0" presId="urn:microsoft.com/office/officeart/2005/8/layout/vProcess5"/>
    <dgm:cxn modelId="{463A14F8-085A-4D00-8F2B-E1247552212E}" type="presOf" srcId="{B282199F-74CC-4EE9-8411-5CB28AF6039A}" destId="{74C29ED4-0871-4975-A9B8-826AAC51ABDB}" srcOrd="0" destOrd="0" presId="urn:microsoft.com/office/officeart/2005/8/layout/vProcess5"/>
    <dgm:cxn modelId="{36446F85-D3CF-4850-8AEB-FC7A50559BFE}" type="presParOf" srcId="{74C29ED4-0871-4975-A9B8-826AAC51ABDB}" destId="{D6A67D5C-03A6-4F51-B2AE-B2AC9492D88C}" srcOrd="0" destOrd="0" presId="urn:microsoft.com/office/officeart/2005/8/layout/vProcess5"/>
    <dgm:cxn modelId="{86754203-ADFC-4FEE-818B-C034AB770099}" type="presParOf" srcId="{74C29ED4-0871-4975-A9B8-826AAC51ABDB}" destId="{C5347434-6347-4C33-ABFB-55A9487736ED}" srcOrd="1" destOrd="0" presId="urn:microsoft.com/office/officeart/2005/8/layout/vProcess5"/>
    <dgm:cxn modelId="{33930825-521F-4CA1-AC04-71AF844CB228}" type="presParOf" srcId="{74C29ED4-0871-4975-A9B8-826AAC51ABDB}" destId="{13064989-84C0-439D-B8A0-FDA77B21D2ED}" srcOrd="2" destOrd="0" presId="urn:microsoft.com/office/officeart/2005/8/layout/vProcess5"/>
    <dgm:cxn modelId="{385ADCFF-9F68-4AD9-9B4C-4C245F47F814}" type="presParOf" srcId="{74C29ED4-0871-4975-A9B8-826AAC51ABDB}" destId="{6BF21836-6255-4B10-99FE-7D51CC565E48}" srcOrd="3" destOrd="0" presId="urn:microsoft.com/office/officeart/2005/8/layout/vProcess5"/>
    <dgm:cxn modelId="{C07B9504-FCDC-4AA5-AC3E-D64D716A17DB}" type="presParOf" srcId="{74C29ED4-0871-4975-A9B8-826AAC51ABDB}" destId="{24F4AE8B-1C7B-4F46-A016-A16D7F2E9DA1}" srcOrd="4" destOrd="0" presId="urn:microsoft.com/office/officeart/2005/8/layout/vProcess5"/>
    <dgm:cxn modelId="{6167740F-3230-41ED-B72C-C3FA5E5C2635}" type="presParOf" srcId="{74C29ED4-0871-4975-A9B8-826AAC51ABDB}" destId="{87692954-1D30-4C5B-9CF9-7EA84FA184D7}" srcOrd="5" destOrd="0" presId="urn:microsoft.com/office/officeart/2005/8/layout/vProcess5"/>
    <dgm:cxn modelId="{3463C40A-FA3D-4B49-85C5-20841A627AA7}" type="presParOf" srcId="{74C29ED4-0871-4975-A9B8-826AAC51ABDB}" destId="{FF5A7B63-423F-449E-84FD-BB4256C6A37A}" srcOrd="6" destOrd="0" presId="urn:microsoft.com/office/officeart/2005/8/layout/vProcess5"/>
    <dgm:cxn modelId="{90F6D5C6-C33B-4C30-86CB-1C0DDB0CA065}" type="presParOf" srcId="{74C29ED4-0871-4975-A9B8-826AAC51ABDB}" destId="{2A4F6613-930A-4F61-81FB-BCE0EB93A084}" srcOrd="7" destOrd="0" presId="urn:microsoft.com/office/officeart/2005/8/layout/vProcess5"/>
    <dgm:cxn modelId="{4D623584-5E9F-4D3D-9C02-2CF5AAE1332F}" type="presParOf" srcId="{74C29ED4-0871-4975-A9B8-826AAC51ABDB}" destId="{9CA57694-1117-4891-8721-D7CA8FC4AE0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D81B93-8A16-4A7E-A8CE-51C94BCDBE37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3C71F31C-3031-4E91-B9DA-6C0A226BDC88}">
      <dgm:prSet phldrT="[Text]"/>
      <dgm:spPr>
        <a:xfrm>
          <a:off x="2381" y="2161186"/>
          <a:ext cx="2901156" cy="1160462"/>
        </a:xfrm>
        <a:prstGeom prst="chevron">
          <a:avLst/>
        </a:prstGeom>
        <a:solidFill>
          <a:srgbClr val="2683C6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VVŠ zpracují žádost o poskytnutí příspěvku a dotací</a:t>
          </a:r>
        </a:p>
      </dgm:t>
    </dgm:pt>
    <dgm:pt modelId="{A9B2850C-DB17-4351-B667-267CFB2CC4B7}" type="parTrans" cxnId="{D401C6E7-C93B-4DD5-B05A-AD4C6AE930B3}">
      <dgm:prSet/>
      <dgm:spPr/>
      <dgm:t>
        <a:bodyPr/>
        <a:lstStyle/>
        <a:p>
          <a:endParaRPr lang="cs-CZ"/>
        </a:p>
      </dgm:t>
    </dgm:pt>
    <dgm:pt modelId="{8FCB0EFD-0129-4D65-89EB-CD1262F6767D}" type="sibTrans" cxnId="{D401C6E7-C93B-4DD5-B05A-AD4C6AE930B3}">
      <dgm:prSet/>
      <dgm:spPr/>
      <dgm:t>
        <a:bodyPr/>
        <a:lstStyle/>
        <a:p>
          <a:endParaRPr lang="cs-CZ"/>
        </a:p>
      </dgm:t>
    </dgm:pt>
    <dgm:pt modelId="{22399169-96EF-4DD8-903C-E94EA70871E3}">
      <dgm:prSet phldrT="[Text]"/>
      <dgm:spPr>
        <a:xfrm>
          <a:off x="2613421" y="2161186"/>
          <a:ext cx="2901156" cy="1160462"/>
        </a:xfrm>
        <a:prstGeom prst="chevron">
          <a:avLst/>
        </a:prstGeom>
        <a:solidFill>
          <a:srgbClr val="27CED7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Žádost předloží Ministerstvu školství, mládeže a tělovýchovy (MŠMT)</a:t>
          </a:r>
        </a:p>
      </dgm:t>
    </dgm:pt>
    <dgm:pt modelId="{4417390C-C941-44B9-8543-D47B5C6CED4A}" type="parTrans" cxnId="{1AD0C790-00A5-4F14-91CB-8FBC99897278}">
      <dgm:prSet/>
      <dgm:spPr/>
      <dgm:t>
        <a:bodyPr/>
        <a:lstStyle/>
        <a:p>
          <a:endParaRPr lang="cs-CZ"/>
        </a:p>
      </dgm:t>
    </dgm:pt>
    <dgm:pt modelId="{53467D56-5480-4B81-8039-FF8724C0F43F}" type="sibTrans" cxnId="{1AD0C790-00A5-4F14-91CB-8FBC99897278}">
      <dgm:prSet/>
      <dgm:spPr/>
      <dgm:t>
        <a:bodyPr/>
        <a:lstStyle/>
        <a:p>
          <a:endParaRPr lang="cs-CZ"/>
        </a:p>
      </dgm:t>
    </dgm:pt>
    <dgm:pt modelId="{0D2BE3A6-6094-4378-9268-1F9644919698}">
      <dgm:prSet phldrT="[Text]"/>
      <dgm:spPr>
        <a:xfrm>
          <a:off x="5224462" y="2161186"/>
          <a:ext cx="2901156" cy="1160462"/>
        </a:xfrm>
        <a:prstGeom prst="chevron">
          <a:avLst/>
        </a:prstGeom>
        <a:solidFill>
          <a:srgbClr val="42BA97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Při stanovení výše příspěvku jsou na straně MŠMT brány v potaz tyto faktory:</a:t>
          </a:r>
        </a:p>
      </dgm:t>
    </dgm:pt>
    <dgm:pt modelId="{1AA33D06-83A7-4545-A582-FD05C83A5C63}" type="parTrans" cxnId="{05863D5B-6961-4230-8DC5-B44BC7ED7DDA}">
      <dgm:prSet/>
      <dgm:spPr/>
      <dgm:t>
        <a:bodyPr/>
        <a:lstStyle/>
        <a:p>
          <a:endParaRPr lang="cs-CZ"/>
        </a:p>
      </dgm:t>
    </dgm:pt>
    <dgm:pt modelId="{F3F99ABC-C132-4964-BC1B-B0F57D74DAFE}" type="sibTrans" cxnId="{05863D5B-6961-4230-8DC5-B44BC7ED7DDA}">
      <dgm:prSet/>
      <dgm:spPr/>
      <dgm:t>
        <a:bodyPr/>
        <a:lstStyle/>
        <a:p>
          <a:endParaRPr lang="cs-CZ"/>
        </a:p>
      </dgm:t>
    </dgm:pt>
    <dgm:pt modelId="{42B2D1D6-CA63-4D66-849F-CAF8F47DEC9C}" type="pres">
      <dgm:prSet presAssocID="{7AD81B93-8A16-4A7E-A8CE-51C94BCDBE37}" presName="Name0" presStyleCnt="0">
        <dgm:presLayoutVars>
          <dgm:dir/>
          <dgm:animLvl val="lvl"/>
          <dgm:resizeHandles val="exact"/>
        </dgm:presLayoutVars>
      </dgm:prSet>
      <dgm:spPr/>
    </dgm:pt>
    <dgm:pt modelId="{E1DF9A54-834A-4B66-90D8-22EC18C74139}" type="pres">
      <dgm:prSet presAssocID="{3C71F31C-3031-4E91-B9DA-6C0A226BDC88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CF595A2-9002-46A3-BD6E-E711E0849F74}" type="pres">
      <dgm:prSet presAssocID="{8FCB0EFD-0129-4D65-89EB-CD1262F6767D}" presName="parTxOnlySpace" presStyleCnt="0"/>
      <dgm:spPr/>
    </dgm:pt>
    <dgm:pt modelId="{A15150A9-0EAC-42D0-812C-4F80844DDDE6}" type="pres">
      <dgm:prSet presAssocID="{22399169-96EF-4DD8-903C-E94EA70871E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AAC4BE8-8163-42D4-83DB-9BFC074628DE}" type="pres">
      <dgm:prSet presAssocID="{53467D56-5480-4B81-8039-FF8724C0F43F}" presName="parTxOnlySpace" presStyleCnt="0"/>
      <dgm:spPr/>
    </dgm:pt>
    <dgm:pt modelId="{BBA06F2B-9657-4588-AC69-293761E93618}" type="pres">
      <dgm:prSet presAssocID="{0D2BE3A6-6094-4378-9268-1F964491969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0E4FF2F-1D14-4ABE-A29F-FCF4E30FE554}" type="presOf" srcId="{0D2BE3A6-6094-4378-9268-1F9644919698}" destId="{BBA06F2B-9657-4588-AC69-293761E93618}" srcOrd="0" destOrd="0" presId="urn:microsoft.com/office/officeart/2005/8/layout/chevron1"/>
    <dgm:cxn modelId="{05863D5B-6961-4230-8DC5-B44BC7ED7DDA}" srcId="{7AD81B93-8A16-4A7E-A8CE-51C94BCDBE37}" destId="{0D2BE3A6-6094-4378-9268-1F9644919698}" srcOrd="2" destOrd="0" parTransId="{1AA33D06-83A7-4545-A582-FD05C83A5C63}" sibTransId="{F3F99ABC-C132-4964-BC1B-B0F57D74DAFE}"/>
    <dgm:cxn modelId="{69FF798D-9E74-4657-83A2-D207365C727C}" type="presOf" srcId="{22399169-96EF-4DD8-903C-E94EA70871E3}" destId="{A15150A9-0EAC-42D0-812C-4F80844DDDE6}" srcOrd="0" destOrd="0" presId="urn:microsoft.com/office/officeart/2005/8/layout/chevron1"/>
    <dgm:cxn modelId="{1AD0C790-00A5-4F14-91CB-8FBC99897278}" srcId="{7AD81B93-8A16-4A7E-A8CE-51C94BCDBE37}" destId="{22399169-96EF-4DD8-903C-E94EA70871E3}" srcOrd="1" destOrd="0" parTransId="{4417390C-C941-44B9-8543-D47B5C6CED4A}" sibTransId="{53467D56-5480-4B81-8039-FF8724C0F43F}"/>
    <dgm:cxn modelId="{8304C8C4-156F-46DE-9783-9AA88124361C}" type="presOf" srcId="{7AD81B93-8A16-4A7E-A8CE-51C94BCDBE37}" destId="{42B2D1D6-CA63-4D66-849F-CAF8F47DEC9C}" srcOrd="0" destOrd="0" presId="urn:microsoft.com/office/officeart/2005/8/layout/chevron1"/>
    <dgm:cxn modelId="{D401C6E7-C93B-4DD5-B05A-AD4C6AE930B3}" srcId="{7AD81B93-8A16-4A7E-A8CE-51C94BCDBE37}" destId="{3C71F31C-3031-4E91-B9DA-6C0A226BDC88}" srcOrd="0" destOrd="0" parTransId="{A9B2850C-DB17-4351-B667-267CFB2CC4B7}" sibTransId="{8FCB0EFD-0129-4D65-89EB-CD1262F6767D}"/>
    <dgm:cxn modelId="{5073F9F2-1FC9-4074-9FD8-B1EC12859D92}" type="presOf" srcId="{3C71F31C-3031-4E91-B9DA-6C0A226BDC88}" destId="{E1DF9A54-834A-4B66-90D8-22EC18C74139}" srcOrd="0" destOrd="0" presId="urn:microsoft.com/office/officeart/2005/8/layout/chevron1"/>
    <dgm:cxn modelId="{E4FA4D20-F5A2-42E3-B05C-B26C04EA8E81}" type="presParOf" srcId="{42B2D1D6-CA63-4D66-849F-CAF8F47DEC9C}" destId="{E1DF9A54-834A-4B66-90D8-22EC18C74139}" srcOrd="0" destOrd="0" presId="urn:microsoft.com/office/officeart/2005/8/layout/chevron1"/>
    <dgm:cxn modelId="{6344AABF-632E-4641-B926-7BCC180BF218}" type="presParOf" srcId="{42B2D1D6-CA63-4D66-849F-CAF8F47DEC9C}" destId="{8CF595A2-9002-46A3-BD6E-E711E0849F74}" srcOrd="1" destOrd="0" presId="urn:microsoft.com/office/officeart/2005/8/layout/chevron1"/>
    <dgm:cxn modelId="{BD5646DF-3938-46B6-A22E-FBBCA9FB892C}" type="presParOf" srcId="{42B2D1D6-CA63-4D66-849F-CAF8F47DEC9C}" destId="{A15150A9-0EAC-42D0-812C-4F80844DDDE6}" srcOrd="2" destOrd="0" presId="urn:microsoft.com/office/officeart/2005/8/layout/chevron1"/>
    <dgm:cxn modelId="{0B45C61B-3C45-4942-9C7A-1BF4B02B0C4D}" type="presParOf" srcId="{42B2D1D6-CA63-4D66-849F-CAF8F47DEC9C}" destId="{6AAC4BE8-8163-42D4-83DB-9BFC074628DE}" srcOrd="3" destOrd="0" presId="urn:microsoft.com/office/officeart/2005/8/layout/chevron1"/>
    <dgm:cxn modelId="{A659CB62-0145-467D-AEBE-B6014AD02B73}" type="presParOf" srcId="{42B2D1D6-CA63-4D66-849F-CAF8F47DEC9C}" destId="{BBA06F2B-9657-4588-AC69-293761E936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D91C10-1906-41A9-9DCE-DCAB7C83586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D4A3527D-B7C3-472C-9E99-0224A9F1FA79}">
      <dgm:prSet phldrT="[Text]" custT="1"/>
      <dgm:spPr>
        <a:xfrm>
          <a:off x="372865" y="59139"/>
          <a:ext cx="5220113" cy="738000"/>
        </a:xfrm>
        <a:prstGeom prst="roundRect">
          <a:avLst/>
        </a:prstGeom>
        <a:solidFill>
          <a:srgbClr val="27CED7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sz="28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rozpočtový okruh I</a:t>
          </a:r>
        </a:p>
      </dgm:t>
    </dgm:pt>
    <dgm:pt modelId="{FAD95CA3-5A7A-4B80-A631-B5CFB52DC102}" type="parTrans" cxnId="{3D4F3ACC-BD75-4B2A-A608-B536D88C4B0D}">
      <dgm:prSet/>
      <dgm:spPr/>
      <dgm:t>
        <a:bodyPr/>
        <a:lstStyle/>
        <a:p>
          <a:endParaRPr lang="cs-CZ" sz="1600"/>
        </a:p>
      </dgm:t>
    </dgm:pt>
    <dgm:pt modelId="{F3BCDE28-7661-467D-9356-F168BB3EB460}" type="sibTrans" cxnId="{3D4F3ACC-BD75-4B2A-A608-B536D88C4B0D}">
      <dgm:prSet/>
      <dgm:spPr/>
      <dgm:t>
        <a:bodyPr/>
        <a:lstStyle/>
        <a:p>
          <a:endParaRPr lang="cs-CZ" sz="1600"/>
        </a:p>
      </dgm:t>
    </dgm:pt>
    <dgm:pt modelId="{9266320B-43B1-433B-B57C-B457E6F0C555}">
      <dgm:prSet phldrT="[Text]" custT="1"/>
      <dgm:spPr>
        <a:xfrm>
          <a:off x="372865" y="1193139"/>
          <a:ext cx="5220113" cy="738000"/>
        </a:xfrm>
        <a:prstGeom prst="roundRect">
          <a:avLst/>
        </a:prstGeom>
        <a:solidFill>
          <a:srgbClr val="27CED7">
            <a:hueOff val="-411354"/>
            <a:satOff val="-7224"/>
            <a:lumOff val="-131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sz="28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rozpočtový okruh II</a:t>
          </a:r>
        </a:p>
      </dgm:t>
    </dgm:pt>
    <dgm:pt modelId="{05E3E2E9-A388-41F1-AFE7-60F6A5C9CC29}" type="parTrans" cxnId="{0DD2CAF1-747C-49B4-B30A-A0064DFA1F50}">
      <dgm:prSet/>
      <dgm:spPr/>
      <dgm:t>
        <a:bodyPr/>
        <a:lstStyle/>
        <a:p>
          <a:endParaRPr lang="cs-CZ" sz="1600"/>
        </a:p>
      </dgm:t>
    </dgm:pt>
    <dgm:pt modelId="{39241DD7-F4F2-421F-A395-81D090CFED98}" type="sibTrans" cxnId="{0DD2CAF1-747C-49B4-B30A-A0064DFA1F50}">
      <dgm:prSet/>
      <dgm:spPr/>
      <dgm:t>
        <a:bodyPr/>
        <a:lstStyle/>
        <a:p>
          <a:endParaRPr lang="cs-CZ" sz="1600"/>
        </a:p>
      </dgm:t>
    </dgm:pt>
    <dgm:pt modelId="{1A77B81B-9F06-4ED6-BCD7-4083FB369B56}">
      <dgm:prSet phldrT="[Text]" custT="1"/>
      <dgm:spPr>
        <a:xfrm>
          <a:off x="372865" y="2327139"/>
          <a:ext cx="5220113" cy="738000"/>
        </a:xfrm>
        <a:prstGeom prst="roundRect">
          <a:avLst/>
        </a:prstGeom>
        <a:solidFill>
          <a:srgbClr val="27CED7">
            <a:hueOff val="-822709"/>
            <a:satOff val="-14447"/>
            <a:lumOff val="-261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sz="28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rozpočtový okruh III</a:t>
          </a:r>
        </a:p>
      </dgm:t>
    </dgm:pt>
    <dgm:pt modelId="{1AB50898-1C29-4E79-8CED-75F57BD8B019}" type="parTrans" cxnId="{711EE924-E047-4E9D-92AD-D3F74C8B5410}">
      <dgm:prSet/>
      <dgm:spPr/>
      <dgm:t>
        <a:bodyPr/>
        <a:lstStyle/>
        <a:p>
          <a:endParaRPr lang="cs-CZ" sz="1600"/>
        </a:p>
      </dgm:t>
    </dgm:pt>
    <dgm:pt modelId="{5764CA7A-755C-4772-B409-8C60A9C04A53}" type="sibTrans" cxnId="{711EE924-E047-4E9D-92AD-D3F74C8B5410}">
      <dgm:prSet/>
      <dgm:spPr/>
      <dgm:t>
        <a:bodyPr/>
        <a:lstStyle/>
        <a:p>
          <a:endParaRPr lang="cs-CZ" sz="1600"/>
        </a:p>
      </dgm:t>
    </dgm:pt>
    <dgm:pt modelId="{1AB40945-5A8D-4C12-9C4B-835C506CE9DB}">
      <dgm:prSet custT="1"/>
      <dgm:spPr>
        <a:xfrm>
          <a:off x="372865" y="3461139"/>
          <a:ext cx="5220113" cy="738000"/>
        </a:xfrm>
        <a:prstGeom prst="roundRect">
          <a:avLst/>
        </a:prstGeom>
        <a:solidFill>
          <a:srgbClr val="27CED7">
            <a:hueOff val="-1234063"/>
            <a:satOff val="-21671"/>
            <a:lumOff val="-392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cs-CZ" sz="28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rozpočtový okruh IV</a:t>
          </a:r>
        </a:p>
      </dgm:t>
    </dgm:pt>
    <dgm:pt modelId="{60597F00-7166-468C-AED7-CA74757BEC14}" type="parTrans" cxnId="{6284C07B-893B-4F57-AE5A-63214D309F33}">
      <dgm:prSet/>
      <dgm:spPr/>
      <dgm:t>
        <a:bodyPr/>
        <a:lstStyle/>
        <a:p>
          <a:endParaRPr lang="cs-CZ" sz="1600"/>
        </a:p>
      </dgm:t>
    </dgm:pt>
    <dgm:pt modelId="{9BC1421D-8741-4D94-8A7A-3D8E1B1E36C1}" type="sibTrans" cxnId="{6284C07B-893B-4F57-AE5A-63214D309F33}">
      <dgm:prSet/>
      <dgm:spPr/>
      <dgm:t>
        <a:bodyPr/>
        <a:lstStyle/>
        <a:p>
          <a:endParaRPr lang="cs-CZ" sz="1600"/>
        </a:p>
      </dgm:t>
    </dgm:pt>
    <dgm:pt modelId="{21D1243F-F154-4FA0-BB4E-90D3ED134D16}" type="pres">
      <dgm:prSet presAssocID="{7ED91C10-1906-41A9-9DCE-DCAB7C835869}" presName="linear" presStyleCnt="0">
        <dgm:presLayoutVars>
          <dgm:dir/>
          <dgm:animLvl val="lvl"/>
          <dgm:resizeHandles val="exact"/>
        </dgm:presLayoutVars>
      </dgm:prSet>
      <dgm:spPr/>
    </dgm:pt>
    <dgm:pt modelId="{758BA843-F1D7-4CC6-965D-9F4785CC7CEB}" type="pres">
      <dgm:prSet presAssocID="{D4A3527D-B7C3-472C-9E99-0224A9F1FA79}" presName="parentLin" presStyleCnt="0"/>
      <dgm:spPr/>
    </dgm:pt>
    <dgm:pt modelId="{09A4D3E6-929E-4C55-B22E-D9C1DB957289}" type="pres">
      <dgm:prSet presAssocID="{D4A3527D-B7C3-472C-9E99-0224A9F1FA79}" presName="parentLeftMargin" presStyleLbl="node1" presStyleIdx="0" presStyleCnt="4"/>
      <dgm:spPr/>
    </dgm:pt>
    <dgm:pt modelId="{9FEB1367-5565-4AB4-9418-11BAB0BD55E5}" type="pres">
      <dgm:prSet presAssocID="{D4A3527D-B7C3-472C-9E99-0224A9F1FA7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DFE2DBD-1D7B-4BA0-850E-744C72BEC65A}" type="pres">
      <dgm:prSet presAssocID="{D4A3527D-B7C3-472C-9E99-0224A9F1FA79}" presName="negativeSpace" presStyleCnt="0"/>
      <dgm:spPr/>
    </dgm:pt>
    <dgm:pt modelId="{77CD0EB6-A7BB-4EF5-A21D-D1E8C3FC5E35}" type="pres">
      <dgm:prSet presAssocID="{D4A3527D-B7C3-472C-9E99-0224A9F1FA79}" presName="childText" presStyleLbl="conFgAcc1" presStyleIdx="0" presStyleCnt="4" custLinFactNeighborY="39846">
        <dgm:presLayoutVars>
          <dgm:bulletEnabled val="1"/>
        </dgm:presLayoutVars>
      </dgm:prSet>
      <dgm:spPr>
        <a:xfrm>
          <a:off x="0" y="481931"/>
          <a:ext cx="7457305" cy="630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0FAE7A7C-A953-470B-A527-03C98DFCAA0F}" type="pres">
      <dgm:prSet presAssocID="{F3BCDE28-7661-467D-9356-F168BB3EB460}" presName="spaceBetweenRectangles" presStyleCnt="0"/>
      <dgm:spPr/>
    </dgm:pt>
    <dgm:pt modelId="{1ECFB2C0-0821-4A69-A8B6-5772D29AB049}" type="pres">
      <dgm:prSet presAssocID="{9266320B-43B1-433B-B57C-B457E6F0C555}" presName="parentLin" presStyleCnt="0"/>
      <dgm:spPr/>
    </dgm:pt>
    <dgm:pt modelId="{2CDEB096-8B35-4647-8C93-3FB8A0760169}" type="pres">
      <dgm:prSet presAssocID="{9266320B-43B1-433B-B57C-B457E6F0C555}" presName="parentLeftMargin" presStyleLbl="node1" presStyleIdx="0" presStyleCnt="4"/>
      <dgm:spPr/>
    </dgm:pt>
    <dgm:pt modelId="{DFEBA491-C0C5-4E1A-889F-C12CA533B91F}" type="pres">
      <dgm:prSet presAssocID="{9266320B-43B1-433B-B57C-B457E6F0C55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34B8BC3-347C-412B-BD1E-F7857D1E9DF6}" type="pres">
      <dgm:prSet presAssocID="{9266320B-43B1-433B-B57C-B457E6F0C555}" presName="negativeSpace" presStyleCnt="0"/>
      <dgm:spPr/>
    </dgm:pt>
    <dgm:pt modelId="{99E2E09D-5AED-45FF-A962-6A5C374E1624}" type="pres">
      <dgm:prSet presAssocID="{9266320B-43B1-433B-B57C-B457E6F0C555}" presName="childText" presStyleLbl="conFgAcc1" presStyleIdx="1" presStyleCnt="4" custLinFactNeighborY="39846">
        <dgm:presLayoutVars>
          <dgm:bulletEnabled val="1"/>
        </dgm:presLayoutVars>
      </dgm:prSet>
      <dgm:spPr>
        <a:xfrm>
          <a:off x="0" y="1615931"/>
          <a:ext cx="7457305" cy="630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hueOff val="-411354"/>
              <a:satOff val="-7224"/>
              <a:lumOff val="-131"/>
              <a:alphaOff val="0"/>
            </a:srgbClr>
          </a:solidFill>
          <a:prstDash val="solid"/>
        </a:ln>
        <a:effectLst/>
      </dgm:spPr>
    </dgm:pt>
    <dgm:pt modelId="{957044FD-4D68-4EC0-BA7D-12B867DBA738}" type="pres">
      <dgm:prSet presAssocID="{39241DD7-F4F2-421F-A395-81D090CFED98}" presName="spaceBetweenRectangles" presStyleCnt="0"/>
      <dgm:spPr/>
    </dgm:pt>
    <dgm:pt modelId="{2576627A-1AF6-4237-94D8-8003F8E5982B}" type="pres">
      <dgm:prSet presAssocID="{1A77B81B-9F06-4ED6-BCD7-4083FB369B56}" presName="parentLin" presStyleCnt="0"/>
      <dgm:spPr/>
    </dgm:pt>
    <dgm:pt modelId="{05F517B1-4926-415B-85FE-2899E28222A7}" type="pres">
      <dgm:prSet presAssocID="{1A77B81B-9F06-4ED6-BCD7-4083FB369B56}" presName="parentLeftMargin" presStyleLbl="node1" presStyleIdx="1" presStyleCnt="4"/>
      <dgm:spPr/>
    </dgm:pt>
    <dgm:pt modelId="{4E84A632-B8E8-4909-BF7D-14F95BF2C196}" type="pres">
      <dgm:prSet presAssocID="{1A77B81B-9F06-4ED6-BCD7-4083FB369B5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6CD57B9-4ED0-4BBD-9550-D3DF09349BB0}" type="pres">
      <dgm:prSet presAssocID="{1A77B81B-9F06-4ED6-BCD7-4083FB369B56}" presName="negativeSpace" presStyleCnt="0"/>
      <dgm:spPr/>
    </dgm:pt>
    <dgm:pt modelId="{3152C679-FC86-4835-AF4C-B8BAF2260D17}" type="pres">
      <dgm:prSet presAssocID="{1A77B81B-9F06-4ED6-BCD7-4083FB369B56}" presName="childText" presStyleLbl="conFgAcc1" presStyleIdx="2" presStyleCnt="4" custLinFactNeighborY="13282">
        <dgm:presLayoutVars>
          <dgm:bulletEnabled val="1"/>
        </dgm:presLayoutVars>
      </dgm:prSet>
      <dgm:spPr>
        <a:xfrm>
          <a:off x="0" y="2714070"/>
          <a:ext cx="7457305" cy="630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hueOff val="-822709"/>
              <a:satOff val="-14447"/>
              <a:lumOff val="-261"/>
              <a:alphaOff val="0"/>
            </a:srgbClr>
          </a:solidFill>
          <a:prstDash val="solid"/>
        </a:ln>
        <a:effectLst/>
      </dgm:spPr>
    </dgm:pt>
    <dgm:pt modelId="{FB82F292-4A9B-42CD-B1EA-26218FEA6494}" type="pres">
      <dgm:prSet presAssocID="{5764CA7A-755C-4772-B409-8C60A9C04A53}" presName="spaceBetweenRectangles" presStyleCnt="0"/>
      <dgm:spPr/>
    </dgm:pt>
    <dgm:pt modelId="{0FCF5979-2A5D-474B-88C2-DD3ADF42D050}" type="pres">
      <dgm:prSet presAssocID="{1AB40945-5A8D-4C12-9C4B-835C506CE9DB}" presName="parentLin" presStyleCnt="0"/>
      <dgm:spPr/>
    </dgm:pt>
    <dgm:pt modelId="{056D5529-A704-499F-B4D1-7699B8244FC1}" type="pres">
      <dgm:prSet presAssocID="{1AB40945-5A8D-4C12-9C4B-835C506CE9DB}" presName="parentLeftMargin" presStyleLbl="node1" presStyleIdx="2" presStyleCnt="4"/>
      <dgm:spPr/>
    </dgm:pt>
    <dgm:pt modelId="{203AE9B8-6F5B-487B-9556-EC7F61F368B0}" type="pres">
      <dgm:prSet presAssocID="{1AB40945-5A8D-4C12-9C4B-835C506CE9DB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B6C33BF-CB41-4A0A-843B-1A2F35B68222}" type="pres">
      <dgm:prSet presAssocID="{1AB40945-5A8D-4C12-9C4B-835C506CE9DB}" presName="negativeSpace" presStyleCnt="0"/>
      <dgm:spPr/>
    </dgm:pt>
    <dgm:pt modelId="{07B8EF1C-14DC-42D4-A463-4D90C96EE4C2}" type="pres">
      <dgm:prSet presAssocID="{1AB40945-5A8D-4C12-9C4B-835C506CE9DB}" presName="childText" presStyleLbl="conFgAcc1" presStyleIdx="3" presStyleCnt="4" custLinFactNeighborY="14580">
        <dgm:presLayoutVars>
          <dgm:bulletEnabled val="1"/>
        </dgm:presLayoutVars>
      </dgm:prSet>
      <dgm:spPr>
        <a:xfrm>
          <a:off x="0" y="3883939"/>
          <a:ext cx="7457305" cy="630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hueOff val="-1234063"/>
              <a:satOff val="-21671"/>
              <a:lumOff val="-392"/>
              <a:alphaOff val="0"/>
            </a:srgbClr>
          </a:solidFill>
          <a:prstDash val="solid"/>
        </a:ln>
        <a:effectLst/>
      </dgm:spPr>
    </dgm:pt>
  </dgm:ptLst>
  <dgm:cxnLst>
    <dgm:cxn modelId="{E595B910-0FC0-49E6-8966-D82876DF11C5}" type="presOf" srcId="{1AB40945-5A8D-4C12-9C4B-835C506CE9DB}" destId="{056D5529-A704-499F-B4D1-7699B8244FC1}" srcOrd="0" destOrd="0" presId="urn:microsoft.com/office/officeart/2005/8/layout/list1"/>
    <dgm:cxn modelId="{E1D62813-D799-4719-8B38-500073B8A446}" type="presOf" srcId="{D4A3527D-B7C3-472C-9E99-0224A9F1FA79}" destId="{09A4D3E6-929E-4C55-B22E-D9C1DB957289}" srcOrd="0" destOrd="0" presId="urn:microsoft.com/office/officeart/2005/8/layout/list1"/>
    <dgm:cxn modelId="{C7BD8E1E-8494-4EAC-AC6F-6E6BD5FCA303}" type="presOf" srcId="{7ED91C10-1906-41A9-9DCE-DCAB7C835869}" destId="{21D1243F-F154-4FA0-BB4E-90D3ED134D16}" srcOrd="0" destOrd="0" presId="urn:microsoft.com/office/officeart/2005/8/layout/list1"/>
    <dgm:cxn modelId="{7E86A020-A76C-4A2C-A99A-154BECAFFC67}" type="presOf" srcId="{1AB40945-5A8D-4C12-9C4B-835C506CE9DB}" destId="{203AE9B8-6F5B-487B-9556-EC7F61F368B0}" srcOrd="1" destOrd="0" presId="urn:microsoft.com/office/officeart/2005/8/layout/list1"/>
    <dgm:cxn modelId="{711EE924-E047-4E9D-92AD-D3F74C8B5410}" srcId="{7ED91C10-1906-41A9-9DCE-DCAB7C835869}" destId="{1A77B81B-9F06-4ED6-BCD7-4083FB369B56}" srcOrd="2" destOrd="0" parTransId="{1AB50898-1C29-4E79-8CED-75F57BD8B019}" sibTransId="{5764CA7A-755C-4772-B409-8C60A9C04A53}"/>
    <dgm:cxn modelId="{B27E7748-F0D6-4959-B05B-8BF5F1F9F1DD}" type="presOf" srcId="{1A77B81B-9F06-4ED6-BCD7-4083FB369B56}" destId="{4E84A632-B8E8-4909-BF7D-14F95BF2C196}" srcOrd="1" destOrd="0" presId="urn:microsoft.com/office/officeart/2005/8/layout/list1"/>
    <dgm:cxn modelId="{6284C07B-893B-4F57-AE5A-63214D309F33}" srcId="{7ED91C10-1906-41A9-9DCE-DCAB7C835869}" destId="{1AB40945-5A8D-4C12-9C4B-835C506CE9DB}" srcOrd="3" destOrd="0" parTransId="{60597F00-7166-468C-AED7-CA74757BEC14}" sibTransId="{9BC1421D-8741-4D94-8A7A-3D8E1B1E36C1}"/>
    <dgm:cxn modelId="{24ADC78D-AA8B-49D1-8325-28050A5E7032}" type="presOf" srcId="{9266320B-43B1-433B-B57C-B457E6F0C555}" destId="{2CDEB096-8B35-4647-8C93-3FB8A0760169}" srcOrd="0" destOrd="0" presId="urn:microsoft.com/office/officeart/2005/8/layout/list1"/>
    <dgm:cxn modelId="{8022559C-7DB3-4DAF-9213-41FE91011EA2}" type="presOf" srcId="{1A77B81B-9F06-4ED6-BCD7-4083FB369B56}" destId="{05F517B1-4926-415B-85FE-2899E28222A7}" srcOrd="0" destOrd="0" presId="urn:microsoft.com/office/officeart/2005/8/layout/list1"/>
    <dgm:cxn modelId="{B6AB8FAD-4EF8-4181-9D9C-1EDC40ECC8A1}" type="presOf" srcId="{D4A3527D-B7C3-472C-9E99-0224A9F1FA79}" destId="{9FEB1367-5565-4AB4-9418-11BAB0BD55E5}" srcOrd="1" destOrd="0" presId="urn:microsoft.com/office/officeart/2005/8/layout/list1"/>
    <dgm:cxn modelId="{3D4F3ACC-BD75-4B2A-A608-B536D88C4B0D}" srcId="{7ED91C10-1906-41A9-9DCE-DCAB7C835869}" destId="{D4A3527D-B7C3-472C-9E99-0224A9F1FA79}" srcOrd="0" destOrd="0" parTransId="{FAD95CA3-5A7A-4B80-A631-B5CFB52DC102}" sibTransId="{F3BCDE28-7661-467D-9356-F168BB3EB460}"/>
    <dgm:cxn modelId="{FA7F72D5-4E8F-480C-A055-14A7DA951AB5}" type="presOf" srcId="{9266320B-43B1-433B-B57C-B457E6F0C555}" destId="{DFEBA491-C0C5-4E1A-889F-C12CA533B91F}" srcOrd="1" destOrd="0" presId="urn:microsoft.com/office/officeart/2005/8/layout/list1"/>
    <dgm:cxn modelId="{0DD2CAF1-747C-49B4-B30A-A0064DFA1F50}" srcId="{7ED91C10-1906-41A9-9DCE-DCAB7C835869}" destId="{9266320B-43B1-433B-B57C-B457E6F0C555}" srcOrd="1" destOrd="0" parTransId="{05E3E2E9-A388-41F1-AFE7-60F6A5C9CC29}" sibTransId="{39241DD7-F4F2-421F-A395-81D090CFED98}"/>
    <dgm:cxn modelId="{5F1E6D88-824C-4204-ACE2-773108A9BAA7}" type="presParOf" srcId="{21D1243F-F154-4FA0-BB4E-90D3ED134D16}" destId="{758BA843-F1D7-4CC6-965D-9F4785CC7CEB}" srcOrd="0" destOrd="0" presId="urn:microsoft.com/office/officeart/2005/8/layout/list1"/>
    <dgm:cxn modelId="{6881A0EC-7CB9-406B-845C-ACA3634F4999}" type="presParOf" srcId="{758BA843-F1D7-4CC6-965D-9F4785CC7CEB}" destId="{09A4D3E6-929E-4C55-B22E-D9C1DB957289}" srcOrd="0" destOrd="0" presId="urn:microsoft.com/office/officeart/2005/8/layout/list1"/>
    <dgm:cxn modelId="{0D088572-98C7-42CB-A1D2-00507272BBFE}" type="presParOf" srcId="{758BA843-F1D7-4CC6-965D-9F4785CC7CEB}" destId="{9FEB1367-5565-4AB4-9418-11BAB0BD55E5}" srcOrd="1" destOrd="0" presId="urn:microsoft.com/office/officeart/2005/8/layout/list1"/>
    <dgm:cxn modelId="{4EE75A34-D6BA-4D86-BD5E-7C9AE63E3EDF}" type="presParOf" srcId="{21D1243F-F154-4FA0-BB4E-90D3ED134D16}" destId="{EDFE2DBD-1D7B-4BA0-850E-744C72BEC65A}" srcOrd="1" destOrd="0" presId="urn:microsoft.com/office/officeart/2005/8/layout/list1"/>
    <dgm:cxn modelId="{8E7B49DA-3738-43AE-B382-F47BD10707BC}" type="presParOf" srcId="{21D1243F-F154-4FA0-BB4E-90D3ED134D16}" destId="{77CD0EB6-A7BB-4EF5-A21D-D1E8C3FC5E35}" srcOrd="2" destOrd="0" presId="urn:microsoft.com/office/officeart/2005/8/layout/list1"/>
    <dgm:cxn modelId="{959B2242-108D-4460-AB35-3E4FC83CA2F9}" type="presParOf" srcId="{21D1243F-F154-4FA0-BB4E-90D3ED134D16}" destId="{0FAE7A7C-A953-470B-A527-03C98DFCAA0F}" srcOrd="3" destOrd="0" presId="urn:microsoft.com/office/officeart/2005/8/layout/list1"/>
    <dgm:cxn modelId="{5B03210B-65A8-4A6F-8E13-C7D82C35F700}" type="presParOf" srcId="{21D1243F-F154-4FA0-BB4E-90D3ED134D16}" destId="{1ECFB2C0-0821-4A69-A8B6-5772D29AB049}" srcOrd="4" destOrd="0" presId="urn:microsoft.com/office/officeart/2005/8/layout/list1"/>
    <dgm:cxn modelId="{76613ECA-C8EA-450F-9937-2F8B48893B61}" type="presParOf" srcId="{1ECFB2C0-0821-4A69-A8B6-5772D29AB049}" destId="{2CDEB096-8B35-4647-8C93-3FB8A0760169}" srcOrd="0" destOrd="0" presId="urn:microsoft.com/office/officeart/2005/8/layout/list1"/>
    <dgm:cxn modelId="{87211DD4-8922-4744-9331-44C2E475DB7A}" type="presParOf" srcId="{1ECFB2C0-0821-4A69-A8B6-5772D29AB049}" destId="{DFEBA491-C0C5-4E1A-889F-C12CA533B91F}" srcOrd="1" destOrd="0" presId="urn:microsoft.com/office/officeart/2005/8/layout/list1"/>
    <dgm:cxn modelId="{FE8827B5-1A69-4226-AC5C-F63B01A10C84}" type="presParOf" srcId="{21D1243F-F154-4FA0-BB4E-90D3ED134D16}" destId="{934B8BC3-347C-412B-BD1E-F7857D1E9DF6}" srcOrd="5" destOrd="0" presId="urn:microsoft.com/office/officeart/2005/8/layout/list1"/>
    <dgm:cxn modelId="{C5DC22F1-2C82-4246-9A12-FD964434C809}" type="presParOf" srcId="{21D1243F-F154-4FA0-BB4E-90D3ED134D16}" destId="{99E2E09D-5AED-45FF-A962-6A5C374E1624}" srcOrd="6" destOrd="0" presId="urn:microsoft.com/office/officeart/2005/8/layout/list1"/>
    <dgm:cxn modelId="{BAD7AD7A-F7C3-4510-8F96-9BF64E808576}" type="presParOf" srcId="{21D1243F-F154-4FA0-BB4E-90D3ED134D16}" destId="{957044FD-4D68-4EC0-BA7D-12B867DBA738}" srcOrd="7" destOrd="0" presId="urn:microsoft.com/office/officeart/2005/8/layout/list1"/>
    <dgm:cxn modelId="{C173E509-C008-4945-9EDA-9013DAE26D9E}" type="presParOf" srcId="{21D1243F-F154-4FA0-BB4E-90D3ED134D16}" destId="{2576627A-1AF6-4237-94D8-8003F8E5982B}" srcOrd="8" destOrd="0" presId="urn:microsoft.com/office/officeart/2005/8/layout/list1"/>
    <dgm:cxn modelId="{F549951C-B0D4-4536-A825-DED555B7FC37}" type="presParOf" srcId="{2576627A-1AF6-4237-94D8-8003F8E5982B}" destId="{05F517B1-4926-415B-85FE-2899E28222A7}" srcOrd="0" destOrd="0" presId="urn:microsoft.com/office/officeart/2005/8/layout/list1"/>
    <dgm:cxn modelId="{0529C823-292D-4467-B3DF-4993C8B1F265}" type="presParOf" srcId="{2576627A-1AF6-4237-94D8-8003F8E5982B}" destId="{4E84A632-B8E8-4909-BF7D-14F95BF2C196}" srcOrd="1" destOrd="0" presId="urn:microsoft.com/office/officeart/2005/8/layout/list1"/>
    <dgm:cxn modelId="{EDB3E46B-9162-4966-B424-F90512CAB301}" type="presParOf" srcId="{21D1243F-F154-4FA0-BB4E-90D3ED134D16}" destId="{46CD57B9-4ED0-4BBD-9550-D3DF09349BB0}" srcOrd="9" destOrd="0" presId="urn:microsoft.com/office/officeart/2005/8/layout/list1"/>
    <dgm:cxn modelId="{84714768-2A6E-4653-B035-376D712E5BD4}" type="presParOf" srcId="{21D1243F-F154-4FA0-BB4E-90D3ED134D16}" destId="{3152C679-FC86-4835-AF4C-B8BAF2260D17}" srcOrd="10" destOrd="0" presId="urn:microsoft.com/office/officeart/2005/8/layout/list1"/>
    <dgm:cxn modelId="{40FB04EE-8681-4022-A34B-494EFABC2D58}" type="presParOf" srcId="{21D1243F-F154-4FA0-BB4E-90D3ED134D16}" destId="{FB82F292-4A9B-42CD-B1EA-26218FEA6494}" srcOrd="11" destOrd="0" presId="urn:microsoft.com/office/officeart/2005/8/layout/list1"/>
    <dgm:cxn modelId="{E7440D60-5E64-4FB5-AC75-DCBDCD0D1D23}" type="presParOf" srcId="{21D1243F-F154-4FA0-BB4E-90D3ED134D16}" destId="{0FCF5979-2A5D-474B-88C2-DD3ADF42D050}" srcOrd="12" destOrd="0" presId="urn:microsoft.com/office/officeart/2005/8/layout/list1"/>
    <dgm:cxn modelId="{ACC5D14F-7BDC-49D9-9BE5-9C03BB9C4488}" type="presParOf" srcId="{0FCF5979-2A5D-474B-88C2-DD3ADF42D050}" destId="{056D5529-A704-499F-B4D1-7699B8244FC1}" srcOrd="0" destOrd="0" presId="urn:microsoft.com/office/officeart/2005/8/layout/list1"/>
    <dgm:cxn modelId="{E5B5DBD6-6780-4093-9E49-9EB4D9DD5ED5}" type="presParOf" srcId="{0FCF5979-2A5D-474B-88C2-DD3ADF42D050}" destId="{203AE9B8-6F5B-487B-9556-EC7F61F368B0}" srcOrd="1" destOrd="0" presId="urn:microsoft.com/office/officeart/2005/8/layout/list1"/>
    <dgm:cxn modelId="{595E54E9-B116-4AF9-BE59-13C577285989}" type="presParOf" srcId="{21D1243F-F154-4FA0-BB4E-90D3ED134D16}" destId="{EB6C33BF-CB41-4A0A-843B-1A2F35B68222}" srcOrd="13" destOrd="0" presId="urn:microsoft.com/office/officeart/2005/8/layout/list1"/>
    <dgm:cxn modelId="{E747723C-83BC-401B-8D91-BB67595A6754}" type="presParOf" srcId="{21D1243F-F154-4FA0-BB4E-90D3ED134D16}" destId="{07B8EF1C-14DC-42D4-A463-4D90C96EE4C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34FAF-C10C-4ABD-B441-9331D53CECB7}">
      <dsp:nvSpPr>
        <dsp:cNvPr id="0" name=""/>
        <dsp:cNvSpPr/>
      </dsp:nvSpPr>
      <dsp:spPr>
        <a:xfrm>
          <a:off x="-4232763" y="-649439"/>
          <a:ext cx="5043293" cy="5043293"/>
        </a:xfrm>
        <a:prstGeom prst="blockArc">
          <a:avLst>
            <a:gd name="adj1" fmla="val 18900000"/>
            <a:gd name="adj2" fmla="val 2700000"/>
            <a:gd name="adj3" fmla="val 373"/>
          </a:avLst>
        </a:prstGeom>
        <a:noFill/>
        <a:ln w="19050" cap="rnd" cmpd="sng" algn="ctr">
          <a:solidFill>
            <a:srgbClr val="27CED7">
              <a:tint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D994A-AE8E-47E5-8CFC-89FB2CC1C58A}">
      <dsp:nvSpPr>
        <dsp:cNvPr id="0" name=""/>
        <dsp:cNvSpPr/>
      </dsp:nvSpPr>
      <dsp:spPr>
        <a:xfrm>
          <a:off x="521258" y="374441"/>
          <a:ext cx="7810882" cy="748883"/>
        </a:xfrm>
        <a:prstGeom prst="rect">
          <a:avLst/>
        </a:prstGeom>
        <a:solidFill>
          <a:srgbClr val="27CED7">
            <a:alpha val="9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4426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Soukromé vysoké školy </a:t>
          </a:r>
        </a:p>
      </dsp:txBody>
      <dsp:txXfrm>
        <a:off x="521258" y="374441"/>
        <a:ext cx="7810882" cy="748883"/>
      </dsp:txXfrm>
    </dsp:sp>
    <dsp:sp modelId="{F9689FA7-8EC1-4323-BDF4-4F9AD4DCE3C4}">
      <dsp:nvSpPr>
        <dsp:cNvPr id="0" name=""/>
        <dsp:cNvSpPr/>
      </dsp:nvSpPr>
      <dsp:spPr>
        <a:xfrm>
          <a:off x="53206" y="280831"/>
          <a:ext cx="936103" cy="936103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496B18-4305-443F-8423-8C7E57A7B162}">
      <dsp:nvSpPr>
        <dsp:cNvPr id="0" name=""/>
        <dsp:cNvSpPr/>
      </dsp:nvSpPr>
      <dsp:spPr>
        <a:xfrm>
          <a:off x="793477" y="1497766"/>
          <a:ext cx="7538663" cy="748883"/>
        </a:xfrm>
        <a:prstGeom prst="rect">
          <a:avLst/>
        </a:prstGeom>
        <a:solidFill>
          <a:srgbClr val="27CED7">
            <a:alpha val="90000"/>
            <a:hueOff val="0"/>
            <a:satOff val="0"/>
            <a:lumOff val="0"/>
            <a:alphaOff val="-2000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4426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Veřejné vysoké školy </a:t>
          </a:r>
        </a:p>
      </dsp:txBody>
      <dsp:txXfrm>
        <a:off x="793477" y="1497766"/>
        <a:ext cx="7538663" cy="748883"/>
      </dsp:txXfrm>
    </dsp:sp>
    <dsp:sp modelId="{FB300E74-6650-4004-ADE1-45C30EAEAE22}">
      <dsp:nvSpPr>
        <dsp:cNvPr id="0" name=""/>
        <dsp:cNvSpPr/>
      </dsp:nvSpPr>
      <dsp:spPr>
        <a:xfrm>
          <a:off x="325425" y="1404155"/>
          <a:ext cx="936103" cy="936103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alpha val="90000"/>
              <a:hueOff val="0"/>
              <a:satOff val="0"/>
              <a:lumOff val="0"/>
              <a:alphaOff val="-2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559EAE-3F9E-4F0D-B735-99E8FCD98416}">
      <dsp:nvSpPr>
        <dsp:cNvPr id="0" name=""/>
        <dsp:cNvSpPr/>
      </dsp:nvSpPr>
      <dsp:spPr>
        <a:xfrm>
          <a:off x="521258" y="2621090"/>
          <a:ext cx="7810882" cy="748883"/>
        </a:xfrm>
        <a:prstGeom prst="rect">
          <a:avLst/>
        </a:prstGeom>
        <a:solidFill>
          <a:srgbClr val="27CED7">
            <a:alpha val="90000"/>
            <a:hueOff val="0"/>
            <a:satOff val="0"/>
            <a:lumOff val="0"/>
            <a:alphaOff val="-4000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4426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Státní vysoké školy</a:t>
          </a:r>
        </a:p>
      </dsp:txBody>
      <dsp:txXfrm>
        <a:off x="521258" y="2621090"/>
        <a:ext cx="7810882" cy="748883"/>
      </dsp:txXfrm>
    </dsp:sp>
    <dsp:sp modelId="{AF07DDF0-EC91-4664-9681-2AD6BFE112C7}">
      <dsp:nvSpPr>
        <dsp:cNvPr id="0" name=""/>
        <dsp:cNvSpPr/>
      </dsp:nvSpPr>
      <dsp:spPr>
        <a:xfrm>
          <a:off x="53206" y="2527480"/>
          <a:ext cx="936103" cy="936103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alpha val="90000"/>
              <a:hueOff val="0"/>
              <a:satOff val="0"/>
              <a:lumOff val="0"/>
              <a:alphaOff val="-4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47434-6347-4C33-ABFB-55A9487736ED}">
      <dsp:nvSpPr>
        <dsp:cNvPr id="0" name=""/>
        <dsp:cNvSpPr/>
      </dsp:nvSpPr>
      <dsp:spPr>
        <a:xfrm>
          <a:off x="0" y="0"/>
          <a:ext cx="6977575" cy="1123324"/>
        </a:xfrm>
        <a:prstGeom prst="roundRect">
          <a:avLst>
            <a:gd name="adj" fmla="val 10000"/>
          </a:avLst>
        </a:prstGeom>
        <a:solidFill>
          <a:srgbClr val="2683C6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Zákon č. 561/2004 Sb. o předškolním, základním, středním, vyšším odborném a jiném vzdělávání (školský zákon) ze dne 24. září 2004</a:t>
          </a:r>
        </a:p>
      </dsp:txBody>
      <dsp:txXfrm>
        <a:off x="32901" y="32901"/>
        <a:ext cx="5765420" cy="1057522"/>
      </dsp:txXfrm>
    </dsp:sp>
    <dsp:sp modelId="{13064989-84C0-439D-B8A0-FDA77B21D2ED}">
      <dsp:nvSpPr>
        <dsp:cNvPr id="0" name=""/>
        <dsp:cNvSpPr/>
      </dsp:nvSpPr>
      <dsp:spPr>
        <a:xfrm>
          <a:off x="615668" y="1310545"/>
          <a:ext cx="6977575" cy="1123324"/>
        </a:xfrm>
        <a:prstGeom prst="roundRect">
          <a:avLst>
            <a:gd name="adj" fmla="val 10000"/>
          </a:avLst>
        </a:prstGeom>
        <a:solidFill>
          <a:srgbClr val="27CED7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Zákon č. 111/1998 Sb. o vysokých školách a o změně a doplnění dalších zákonů (Zákon o vysokých školách) ze dne 22. dubna 1998.</a:t>
          </a:r>
        </a:p>
      </dsp:txBody>
      <dsp:txXfrm>
        <a:off x="648569" y="1343446"/>
        <a:ext cx="5565943" cy="1057522"/>
      </dsp:txXfrm>
    </dsp:sp>
    <dsp:sp modelId="{6BF21836-6255-4B10-99FE-7D51CC565E48}">
      <dsp:nvSpPr>
        <dsp:cNvPr id="0" name=""/>
        <dsp:cNvSpPr/>
      </dsp:nvSpPr>
      <dsp:spPr>
        <a:xfrm>
          <a:off x="1231336" y="2621091"/>
          <a:ext cx="6977575" cy="1123324"/>
        </a:xfrm>
        <a:prstGeom prst="roundRect">
          <a:avLst>
            <a:gd name="adj" fmla="val 10000"/>
          </a:avLst>
        </a:prstGeom>
        <a:solidFill>
          <a:srgbClr val="42BA97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nařízení vlády; směrnice MŠMT; prováděcí předpisy Zákona o vysokých školách</a:t>
          </a:r>
        </a:p>
      </dsp:txBody>
      <dsp:txXfrm>
        <a:off x="1264237" y="2653992"/>
        <a:ext cx="5565943" cy="1057522"/>
      </dsp:txXfrm>
    </dsp:sp>
    <dsp:sp modelId="{24F4AE8B-1C7B-4F46-A016-A16D7F2E9DA1}">
      <dsp:nvSpPr>
        <dsp:cNvPr id="0" name=""/>
        <dsp:cNvSpPr/>
      </dsp:nvSpPr>
      <dsp:spPr>
        <a:xfrm>
          <a:off x="6247414" y="851854"/>
          <a:ext cx="730161" cy="730161"/>
        </a:xfrm>
        <a:prstGeom prst="downArrow">
          <a:avLst>
            <a:gd name="adj1" fmla="val 55000"/>
            <a:gd name="adj2" fmla="val 45000"/>
          </a:avLst>
        </a:prstGeom>
        <a:solidFill>
          <a:srgbClr val="2683C6">
            <a:tint val="40000"/>
            <a:alpha val="9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rgbClr val="2683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4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6411700" y="851854"/>
        <a:ext cx="401589" cy="549446"/>
      </dsp:txXfrm>
    </dsp:sp>
    <dsp:sp modelId="{87692954-1D30-4C5B-9CF9-7EA84FA184D7}">
      <dsp:nvSpPr>
        <dsp:cNvPr id="0" name=""/>
        <dsp:cNvSpPr/>
      </dsp:nvSpPr>
      <dsp:spPr>
        <a:xfrm>
          <a:off x="6863082" y="2154911"/>
          <a:ext cx="730161" cy="730161"/>
        </a:xfrm>
        <a:prstGeom prst="downArrow">
          <a:avLst>
            <a:gd name="adj1" fmla="val 55000"/>
            <a:gd name="adj2" fmla="val 45000"/>
          </a:avLst>
        </a:prstGeom>
        <a:solidFill>
          <a:srgbClr val="27CED7">
            <a:tint val="40000"/>
            <a:alpha val="9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rgbClr val="27CED7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4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7027368" y="2154911"/>
        <a:ext cx="401589" cy="5494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DF9A54-834A-4B66-90D8-22EC18C74139}">
      <dsp:nvSpPr>
        <dsp:cNvPr id="0" name=""/>
        <dsp:cNvSpPr/>
      </dsp:nvSpPr>
      <dsp:spPr>
        <a:xfrm>
          <a:off x="2445" y="520351"/>
          <a:ext cx="2978862" cy="1191544"/>
        </a:xfrm>
        <a:prstGeom prst="chevron">
          <a:avLst/>
        </a:prstGeom>
        <a:solidFill>
          <a:srgbClr val="2683C6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VVŠ zpracují žádost o poskytnutí příspěvku a dotací</a:t>
          </a:r>
        </a:p>
      </dsp:txBody>
      <dsp:txXfrm>
        <a:off x="598217" y="520351"/>
        <a:ext cx="1787318" cy="1191544"/>
      </dsp:txXfrm>
    </dsp:sp>
    <dsp:sp modelId="{A15150A9-0EAC-42D0-812C-4F80844DDDE6}">
      <dsp:nvSpPr>
        <dsp:cNvPr id="0" name=""/>
        <dsp:cNvSpPr/>
      </dsp:nvSpPr>
      <dsp:spPr>
        <a:xfrm>
          <a:off x="2683420" y="520351"/>
          <a:ext cx="2978862" cy="1191544"/>
        </a:xfrm>
        <a:prstGeom prst="chevron">
          <a:avLst/>
        </a:prstGeom>
        <a:solidFill>
          <a:srgbClr val="27CED7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Žádost předloží Ministerstvu školství, mládeže a tělovýchovy (MŠMT)</a:t>
          </a:r>
        </a:p>
      </dsp:txBody>
      <dsp:txXfrm>
        <a:off x="3279192" y="520351"/>
        <a:ext cx="1787318" cy="1191544"/>
      </dsp:txXfrm>
    </dsp:sp>
    <dsp:sp modelId="{BBA06F2B-9657-4588-AC69-293761E93618}">
      <dsp:nvSpPr>
        <dsp:cNvPr id="0" name=""/>
        <dsp:cNvSpPr/>
      </dsp:nvSpPr>
      <dsp:spPr>
        <a:xfrm>
          <a:off x="5364396" y="520351"/>
          <a:ext cx="2978862" cy="1191544"/>
        </a:xfrm>
        <a:prstGeom prst="chevron">
          <a:avLst/>
        </a:prstGeom>
        <a:solidFill>
          <a:srgbClr val="42BA97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Při stanovení výše příspěvku jsou na straně MŠMT brány v potaz tyto faktory:</a:t>
          </a:r>
        </a:p>
      </dsp:txBody>
      <dsp:txXfrm>
        <a:off x="5960168" y="520351"/>
        <a:ext cx="1787318" cy="11915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CD0EB6-A7BB-4EF5-A21D-D1E8C3FC5E35}">
      <dsp:nvSpPr>
        <dsp:cNvPr id="0" name=""/>
        <dsp:cNvSpPr/>
      </dsp:nvSpPr>
      <dsp:spPr>
        <a:xfrm>
          <a:off x="0" y="410989"/>
          <a:ext cx="6480720" cy="504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EB1367-5565-4AB4-9418-11BAB0BD55E5}">
      <dsp:nvSpPr>
        <dsp:cNvPr id="0" name=""/>
        <dsp:cNvSpPr/>
      </dsp:nvSpPr>
      <dsp:spPr>
        <a:xfrm>
          <a:off x="324036" y="72755"/>
          <a:ext cx="4536504" cy="590400"/>
        </a:xfrm>
        <a:prstGeom prst="roundRect">
          <a:avLst/>
        </a:prstGeom>
        <a:solidFill>
          <a:srgbClr val="27CED7"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69" tIns="0" rIns="17146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rozpočtový okruh I</a:t>
          </a:r>
        </a:p>
      </dsp:txBody>
      <dsp:txXfrm>
        <a:off x="352857" y="101576"/>
        <a:ext cx="4478862" cy="532758"/>
      </dsp:txXfrm>
    </dsp:sp>
    <dsp:sp modelId="{99E2E09D-5AED-45FF-A962-6A5C374E1624}">
      <dsp:nvSpPr>
        <dsp:cNvPr id="0" name=""/>
        <dsp:cNvSpPr/>
      </dsp:nvSpPr>
      <dsp:spPr>
        <a:xfrm>
          <a:off x="0" y="1318189"/>
          <a:ext cx="6480720" cy="504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hueOff val="-411354"/>
              <a:satOff val="-7224"/>
              <a:lumOff val="-131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BA491-C0C5-4E1A-889F-C12CA533B91F}">
      <dsp:nvSpPr>
        <dsp:cNvPr id="0" name=""/>
        <dsp:cNvSpPr/>
      </dsp:nvSpPr>
      <dsp:spPr>
        <a:xfrm>
          <a:off x="324036" y="979955"/>
          <a:ext cx="4536504" cy="590400"/>
        </a:xfrm>
        <a:prstGeom prst="roundRect">
          <a:avLst/>
        </a:prstGeom>
        <a:solidFill>
          <a:srgbClr val="27CED7">
            <a:hueOff val="-411354"/>
            <a:satOff val="-7224"/>
            <a:lumOff val="-131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69" tIns="0" rIns="17146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rozpočtový okruh II</a:t>
          </a:r>
        </a:p>
      </dsp:txBody>
      <dsp:txXfrm>
        <a:off x="352857" y="1008776"/>
        <a:ext cx="4478862" cy="532758"/>
      </dsp:txXfrm>
    </dsp:sp>
    <dsp:sp modelId="{3152C679-FC86-4835-AF4C-B8BAF2260D17}">
      <dsp:nvSpPr>
        <dsp:cNvPr id="0" name=""/>
        <dsp:cNvSpPr/>
      </dsp:nvSpPr>
      <dsp:spPr>
        <a:xfrm>
          <a:off x="0" y="2196700"/>
          <a:ext cx="6480720" cy="504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hueOff val="-822709"/>
              <a:satOff val="-14447"/>
              <a:lumOff val="-261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84A632-B8E8-4909-BF7D-14F95BF2C196}">
      <dsp:nvSpPr>
        <dsp:cNvPr id="0" name=""/>
        <dsp:cNvSpPr/>
      </dsp:nvSpPr>
      <dsp:spPr>
        <a:xfrm>
          <a:off x="324036" y="1887155"/>
          <a:ext cx="4536504" cy="590400"/>
        </a:xfrm>
        <a:prstGeom prst="roundRect">
          <a:avLst/>
        </a:prstGeom>
        <a:solidFill>
          <a:srgbClr val="27CED7">
            <a:hueOff val="-822709"/>
            <a:satOff val="-14447"/>
            <a:lumOff val="-261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69" tIns="0" rIns="17146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rozpočtový okruh III</a:t>
          </a:r>
        </a:p>
      </dsp:txBody>
      <dsp:txXfrm>
        <a:off x="352857" y="1915976"/>
        <a:ext cx="4478862" cy="532758"/>
      </dsp:txXfrm>
    </dsp:sp>
    <dsp:sp modelId="{07B8EF1C-14DC-42D4-A463-4D90C96EE4C2}">
      <dsp:nvSpPr>
        <dsp:cNvPr id="0" name=""/>
        <dsp:cNvSpPr/>
      </dsp:nvSpPr>
      <dsp:spPr>
        <a:xfrm>
          <a:off x="0" y="3132595"/>
          <a:ext cx="6480720" cy="504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9050" cap="rnd" cmpd="sng" algn="ctr">
          <a:solidFill>
            <a:srgbClr val="27CED7">
              <a:hueOff val="-1234063"/>
              <a:satOff val="-21671"/>
              <a:lumOff val="-39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3AE9B8-6F5B-487B-9556-EC7F61F368B0}">
      <dsp:nvSpPr>
        <dsp:cNvPr id="0" name=""/>
        <dsp:cNvSpPr/>
      </dsp:nvSpPr>
      <dsp:spPr>
        <a:xfrm>
          <a:off x="324036" y="2794355"/>
          <a:ext cx="4536504" cy="590400"/>
        </a:xfrm>
        <a:prstGeom prst="roundRect">
          <a:avLst/>
        </a:prstGeom>
        <a:solidFill>
          <a:srgbClr val="27CED7">
            <a:hueOff val="-1234063"/>
            <a:satOff val="-21671"/>
            <a:lumOff val="-392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69" tIns="0" rIns="17146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ysClr val="window" lastClr="FFFFFF"/>
              </a:solidFill>
              <a:latin typeface="Trebuchet MS" panose="020B0603020202020204"/>
              <a:ea typeface="+mn-ea"/>
              <a:cs typeface="+mn-cs"/>
            </a:rPr>
            <a:t>rozpočtový okruh IV</a:t>
          </a:r>
        </a:p>
      </dsp:txBody>
      <dsp:txXfrm>
        <a:off x="352857" y="2823176"/>
        <a:ext cx="4478862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2137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29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694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964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082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5706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4141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9476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6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96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699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132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037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300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774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579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706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07871"/>
                </a:solidFill>
              </a:defRPr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008DE5-A60E-4243-8C9C-3A5FF532C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76" y="91600"/>
            <a:ext cx="1311628" cy="10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70560"/>
            <a:ext cx="5256584" cy="2837294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r>
              <a:rPr lang="cs-CZ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TERCIÁRNÍ </a:t>
            </a:r>
            <a:br>
              <a:rPr lang="cs-CZ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9942"/>
            <a:ext cx="3960440" cy="4320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odvětví veřejného sektoru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37D8CC9-8599-4194-B51D-CC030F918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28" y="195486"/>
            <a:ext cx="2664000" cy="219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Počet vysokých škol v České republice</a:t>
            </a:r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DDF275AB-1418-4C46-AD8D-C80888D2C5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085405"/>
              </p:ext>
            </p:extLst>
          </p:nvPr>
        </p:nvGraphicFramePr>
        <p:xfrm>
          <a:off x="383038" y="995342"/>
          <a:ext cx="8382280" cy="3744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4ECA0BFA-591A-4DE1-852A-55134B66C57D}"/>
              </a:ext>
            </a:extLst>
          </p:cNvPr>
          <p:cNvSpPr txBox="1"/>
          <p:nvPr/>
        </p:nvSpPr>
        <p:spPr>
          <a:xfrm>
            <a:off x="547213" y="1408228"/>
            <a:ext cx="937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cs-CZ" sz="3600" b="1" dirty="0">
                <a:solidFill>
                  <a:srgbClr val="335B74"/>
                </a:solidFill>
                <a:cs typeface="Times New Roman" panose="02020603050405020304" pitchFamily="18" charset="0"/>
              </a:rPr>
              <a:t>33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481F5A2-0348-4C96-873D-3A76B70435DB}"/>
              </a:ext>
            </a:extLst>
          </p:cNvPr>
          <p:cNvSpPr txBox="1"/>
          <p:nvPr/>
        </p:nvSpPr>
        <p:spPr>
          <a:xfrm>
            <a:off x="827584" y="2587387"/>
            <a:ext cx="937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cs-CZ" sz="3600" b="1" dirty="0">
                <a:solidFill>
                  <a:srgbClr val="335B74"/>
                </a:solidFill>
                <a:cs typeface="Times New Roman" panose="02020603050405020304" pitchFamily="18" charset="0"/>
              </a:rPr>
              <a:t>26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C0EB792-408E-4EE9-8A41-54438F55B990}"/>
              </a:ext>
            </a:extLst>
          </p:cNvPr>
          <p:cNvSpPr txBox="1"/>
          <p:nvPr/>
        </p:nvSpPr>
        <p:spPr>
          <a:xfrm>
            <a:off x="683568" y="3663572"/>
            <a:ext cx="937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cs-CZ" sz="3600" b="1" dirty="0">
                <a:solidFill>
                  <a:srgbClr val="335B74"/>
                </a:solidFill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EFAD6779-F12B-4B3D-813A-33DF55759543}"/>
              </a:ext>
            </a:extLst>
          </p:cNvPr>
          <p:cNvSpPr txBox="1">
            <a:spLocks/>
          </p:cNvSpPr>
          <p:nvPr/>
        </p:nvSpPr>
        <p:spPr>
          <a:xfrm>
            <a:off x="293219" y="4731990"/>
            <a:ext cx="8557562" cy="45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1CADE4"/>
              </a:buClr>
              <a:buFont typeface="Wingdings 3" charset="2"/>
              <a:buNone/>
            </a:pPr>
            <a:r>
              <a:rPr lang="cs-CZ" sz="1100" i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Zdroj: </a:t>
            </a:r>
            <a:r>
              <a:rPr lang="cs-CZ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Webový portál Ministerstva školství, mládeže a tělovýchovy [online] [vid. 28. března 2022]. Dostupné z https://www.msmt.cz/vzdelavani/vysoke-skolstvi/prehled-vysokych-skol-v-cr-3</a:t>
            </a:r>
          </a:p>
        </p:txBody>
      </p:sp>
    </p:spTree>
    <p:extLst>
      <p:ext uri="{BB962C8B-B14F-4D97-AF65-F5344CB8AC3E}">
        <p14:creationId xmlns:p14="http://schemas.microsoft.com/office/powerpoint/2010/main" val="1922576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6768752" cy="50405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cs-CZ" b="1" dirty="0">
                <a:solidFill>
                  <a:srgbClr val="307871"/>
                </a:solidFill>
              </a:rPr>
              <a:t>NÁRODNÍ AKREDITAČNÍ ÚŘAD PRO VYSOKÉ ŠKOLSTVÍ (NAÚ)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9DC900-62CE-4212-8FEB-F1C2240A30AC}"/>
              </a:ext>
            </a:extLst>
          </p:cNvPr>
          <p:cNvSpPr txBox="1">
            <a:spLocks/>
          </p:cNvSpPr>
          <p:nvPr/>
        </p:nvSpPr>
        <p:spPr>
          <a:xfrm>
            <a:off x="251520" y="1419622"/>
            <a:ext cx="8396000" cy="30636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Studium na VŠ je realizováno v souladu se studijní plánem, který je součástí příslušného akreditovaného studijního programu -&gt; akreditaci pro tyto studijní programy uděluje Národní akreditační úřad pro vysoké školství.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Jedná se o nezávislý úřad, který vykonává kontrolu zaměřenou na dodržování právních předpisů při uskutečňování činností, pro něž vysoká škola získala akreditaci a realizuje vnější hodnocení všech činností této vysoké školy. </a:t>
            </a:r>
          </a:p>
          <a:p>
            <a:pPr marL="11430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27CED7"/>
              </a:buClr>
              <a:buSzPct val="100000"/>
              <a:buFont typeface="Wingdings 3" charset="2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7688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352928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LEGISLATIVNÍ RÁMEC TERCIÁRNÍHO VZDĚLÁVÁNÍ</a:t>
            </a:r>
          </a:p>
        </p:txBody>
      </p:sp>
      <p:graphicFrame>
        <p:nvGraphicFramePr>
          <p:cNvPr id="3" name="Zástupný symbol pro obsah 3">
            <a:extLst>
              <a:ext uri="{FF2B5EF4-FFF2-40B4-BE49-F238E27FC236}">
                <a16:creationId xmlns:a16="http://schemas.microsoft.com/office/drawing/2014/main" id="{A38E0B0A-19DA-4E9A-948E-FBC949B9C8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935554"/>
              </p:ext>
            </p:extLst>
          </p:nvPr>
        </p:nvGraphicFramePr>
        <p:xfrm>
          <a:off x="179512" y="843558"/>
          <a:ext cx="8208912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5800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120D2E1B-3226-43DB-969B-9F1F6994B39D}"/>
              </a:ext>
            </a:extLst>
          </p:cNvPr>
          <p:cNvSpPr txBox="1">
            <a:spLocks/>
          </p:cNvSpPr>
          <p:nvPr/>
        </p:nvSpPr>
        <p:spPr>
          <a:xfrm>
            <a:off x="53752" y="699542"/>
            <a:ext cx="9036496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ctr">
              <a:defRPr/>
            </a:pPr>
            <a:r>
              <a:rPr lang="cs-CZ" sz="4400" b="1" dirty="0">
                <a:solidFill>
                  <a:srgbClr val="307871"/>
                </a:solidFill>
                <a:latin typeface="Trebuchet MS" panose="020B0603020202020204"/>
              </a:rPr>
              <a:t>FINANCOVÁNÍ </a:t>
            </a:r>
          </a:p>
          <a:p>
            <a:pPr lvl="0" algn="ctr">
              <a:defRPr/>
            </a:pPr>
            <a:r>
              <a:rPr lang="cs-CZ" sz="4400" b="1" dirty="0">
                <a:solidFill>
                  <a:srgbClr val="307871"/>
                </a:solidFill>
                <a:latin typeface="Trebuchet MS" panose="020B0603020202020204"/>
              </a:rPr>
              <a:t>TERCIÁRNÍHO VZDĚLÁVÁNÍ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9936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FINANCOVÁNÍ VOŠ A KONZERVATOŘÍ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F8FBBE-0634-414E-B7C8-30FD5ADA60DE}"/>
              </a:ext>
            </a:extLst>
          </p:cNvPr>
          <p:cNvSpPr txBox="1">
            <a:spLocks/>
          </p:cNvSpPr>
          <p:nvPr/>
        </p:nvSpPr>
        <p:spPr>
          <a:xfrm>
            <a:off x="179512" y="987574"/>
            <a:ext cx="8197407" cy="35056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42BA9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VOŠ a konzervatoře jsou v ČR financovány ze státního rozpočtu a z rozpočtů územních samosprávných celků (krajů, obcí).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42BA9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VOŠ hradí studenti úplatu za vzdělávání (dle Vyhlášky č.10/2005 Sb. O vyšším odborném vzdělávání).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42BA9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Finanční prostředky jsou pak těmito školami využity na investiční (kapitálové) a neinvestiční výdaje (přímé náklady na vzdělávání a provozní výdaje).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42BA9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Přímé náklady na vzdělávání jsou hrazeny z rozpočtu kapitoly MŠMT, tzn. přímo ze státního rozpočtu.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42BA9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Provozní a investiční výdaje jsou vždy hrazeny zřizovatelem školy (kraj, církev nebo soukromá osoba).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CADE4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6674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FINANCOVÁNÍ VYSOKÝCH ŠKOL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B7570B-1B29-4867-BD96-82566B73C7B8}"/>
              </a:ext>
            </a:extLst>
          </p:cNvPr>
          <p:cNvSpPr txBox="1">
            <a:spLocks/>
          </p:cNvSpPr>
          <p:nvPr/>
        </p:nvSpPr>
        <p:spPr>
          <a:xfrm>
            <a:off x="179512" y="799143"/>
            <a:ext cx="7560841" cy="4096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42BA9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 ČR je velký rozdíl mezi způsobem financování na veřejných vysokých školách a na soukromých vysokých školách.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42BA9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Soukromé vysoké školy mají povinnost zajistit finanční prostředky, přičemž MŠMT může poskytnout pouze dotaci na stipendia.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BA9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Příjmy veřejné vysoké školy jsou více diverzifikovány: </a:t>
            </a:r>
          </a:p>
          <a:p>
            <a:pPr marL="1143000" marR="0" lvl="2" indent="-2286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BA9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příspěvek ze státního rozpočtu, </a:t>
            </a:r>
          </a:p>
          <a:p>
            <a:pPr marL="1143000" marR="0" lvl="2" indent="-2286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BA9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podpora výzkumu, experimentálního vývoje a inovací z veřejných prostředků, </a:t>
            </a:r>
          </a:p>
          <a:p>
            <a:pPr marL="1143000" marR="0" lvl="2" indent="-2286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BA9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dotace ze státního rozpočtu, </a:t>
            </a:r>
          </a:p>
          <a:p>
            <a:pPr marL="1143000" marR="0" lvl="2" indent="-2286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BA9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výnosy z majetku, </a:t>
            </a:r>
          </a:p>
          <a:p>
            <a:pPr marL="1143000" marR="0" lvl="2" indent="-2286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BA9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výnosy z doplňkové činnosti</a:t>
            </a:r>
          </a:p>
          <a:p>
            <a:pPr marL="1143000" marR="0" lvl="2" indent="-2286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BA9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aj. …   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0539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5"/>
            <a:ext cx="7560840" cy="79208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cs-CZ" b="1" dirty="0">
                <a:solidFill>
                  <a:srgbClr val="307871"/>
                </a:solidFill>
              </a:rPr>
              <a:t>PRAVIDLA PRO POSKYTOVÁNÍ PŘÍSPĚVKŮ A DOTACÍ VVŠ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8FD4B24-838B-47E2-8674-A1892BF8F1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108491"/>
              </p:ext>
            </p:extLst>
          </p:nvPr>
        </p:nvGraphicFramePr>
        <p:xfrm>
          <a:off x="202360" y="1059582"/>
          <a:ext cx="8345704" cy="2232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7DB420C-D8D4-4B8A-ABD1-E131C0F59D05}"/>
              </a:ext>
            </a:extLst>
          </p:cNvPr>
          <p:cNvSpPr txBox="1">
            <a:spLocks/>
          </p:cNvSpPr>
          <p:nvPr/>
        </p:nvSpPr>
        <p:spPr>
          <a:xfrm>
            <a:off x="166536" y="1085884"/>
            <a:ext cx="6486854" cy="380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42BA9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Tvoří téměř tři čtvrtiny příjmu veřejných vysokých škol.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42BA97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F62112A6-AD7A-4DE5-9965-62C2AE460261}"/>
              </a:ext>
            </a:extLst>
          </p:cNvPr>
          <p:cNvSpPr txBox="1">
            <a:spLocks/>
          </p:cNvSpPr>
          <p:nvPr/>
        </p:nvSpPr>
        <p:spPr>
          <a:xfrm>
            <a:off x="5794083" y="2749700"/>
            <a:ext cx="3147557" cy="27743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42BA97"/>
              </a:buClr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typ a finanční náročnost studijních programů, </a:t>
            </a:r>
          </a:p>
          <a:p>
            <a:pPr>
              <a:spcBef>
                <a:spcPts val="0"/>
              </a:spcBef>
              <a:buClr>
                <a:srgbClr val="42BA97"/>
              </a:buClr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počet studentů, </a:t>
            </a:r>
          </a:p>
          <a:p>
            <a:pPr>
              <a:spcBef>
                <a:spcPts val="0"/>
              </a:spcBef>
              <a:buClr>
                <a:srgbClr val="42BA97"/>
              </a:buClr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výsledky dosažené jak ve vzdělávací, tak ve vědecké a výzkumné, vývojové a inovační, umělecké nebo další tvůrčí činnosti, </a:t>
            </a:r>
          </a:p>
          <a:p>
            <a:pPr>
              <a:spcBef>
                <a:spcPts val="0"/>
              </a:spcBef>
              <a:buClr>
                <a:srgbClr val="42BA97"/>
              </a:buClr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a další … </a:t>
            </a:r>
          </a:p>
          <a:p>
            <a:pPr>
              <a:spcBef>
                <a:spcPts val="0"/>
              </a:spcBef>
              <a:buClr>
                <a:srgbClr val="42BA97"/>
              </a:buClr>
            </a:pPr>
            <a:endParaRPr lang="cs-CZ" sz="16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800850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Bilance příspěvku a dotací poskytovaných VVŠ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82DB49-D060-473D-9735-5523F93A41D8}"/>
              </a:ext>
            </a:extLst>
          </p:cNvPr>
          <p:cNvSpPr txBox="1">
            <a:spLocks/>
          </p:cNvSpPr>
          <p:nvPr/>
        </p:nvSpPr>
        <p:spPr>
          <a:xfrm>
            <a:off x="212264" y="843558"/>
            <a:ext cx="5704653" cy="3246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42BA97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Neboli </a:t>
            </a:r>
            <a:r>
              <a:rPr kumimoji="0" lang="cs-CZ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rozpočet vysokého školství</a:t>
            </a: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Člení se na: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42BA97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429010E-ADD8-428B-8FFE-47D31A8668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4248049"/>
              </p:ext>
            </p:extLst>
          </p:nvPr>
        </p:nvGraphicFramePr>
        <p:xfrm>
          <a:off x="827584" y="1281702"/>
          <a:ext cx="6480720" cy="3666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8EF5D94-123D-43FF-8D41-8F0841E2D6D8}"/>
              </a:ext>
            </a:extLst>
          </p:cNvPr>
          <p:cNvSpPr txBox="1">
            <a:spLocks/>
          </p:cNvSpPr>
          <p:nvPr/>
        </p:nvSpPr>
        <p:spPr>
          <a:xfrm>
            <a:off x="4283968" y="1871766"/>
            <a:ext cx="4692875" cy="5037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1800"/>
              </a:spcAft>
              <a:buClr>
                <a:srgbClr val="42BA97"/>
              </a:buClr>
              <a:buFont typeface="Wingdings 3" charset="2"/>
              <a:buNone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institucionální financování VVŠ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C66168E-8572-40C0-9264-D9A40DA658CF}"/>
              </a:ext>
            </a:extLst>
          </p:cNvPr>
          <p:cNvSpPr txBox="1">
            <a:spLocks/>
          </p:cNvSpPr>
          <p:nvPr/>
        </p:nvSpPr>
        <p:spPr>
          <a:xfrm>
            <a:off x="3573267" y="2768005"/>
            <a:ext cx="4692875" cy="5037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1800"/>
              </a:spcAft>
              <a:buClr>
                <a:srgbClr val="42BA97"/>
              </a:buClr>
              <a:buFont typeface="Wingdings 3" charset="2"/>
              <a:buNone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podpora studentů (stipendia či dotace)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6C86C28A-E2BB-4750-8544-0216A585C3F0}"/>
              </a:ext>
            </a:extLst>
          </p:cNvPr>
          <p:cNvSpPr txBox="1">
            <a:spLocks/>
          </p:cNvSpPr>
          <p:nvPr/>
        </p:nvSpPr>
        <p:spPr>
          <a:xfrm>
            <a:off x="5220072" y="3675778"/>
            <a:ext cx="4692875" cy="5037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1800"/>
              </a:spcAft>
              <a:buClr>
                <a:srgbClr val="42BA97"/>
              </a:buClr>
              <a:buFont typeface="Wingdings 3" charset="2"/>
              <a:buNone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podpora rozvoje VVŠ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10DFE031-AAF0-4200-8A77-B5459AB68013}"/>
              </a:ext>
            </a:extLst>
          </p:cNvPr>
          <p:cNvSpPr txBox="1">
            <a:spLocks/>
          </p:cNvSpPr>
          <p:nvPr/>
        </p:nvSpPr>
        <p:spPr>
          <a:xfrm>
            <a:off x="1115616" y="4602015"/>
            <a:ext cx="6758161" cy="5037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1800"/>
              </a:spcAft>
              <a:buClr>
                <a:srgbClr val="42BA97"/>
              </a:buClr>
              <a:buFont typeface="Wingdings 3" charset="2"/>
              <a:buNone/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mezinárodní spolupráce, ostatní výdaje </a:t>
            </a:r>
            <a:r>
              <a:rPr lang="cs-CZ" sz="1600" i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(Fond vzdělávací politiky)</a:t>
            </a:r>
          </a:p>
        </p:txBody>
      </p:sp>
    </p:spTree>
    <p:extLst>
      <p:ext uri="{BB962C8B-B14F-4D97-AF65-F5344CB8AC3E}">
        <p14:creationId xmlns:p14="http://schemas.microsoft.com/office/powerpoint/2010/main" val="4041526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120D2E1B-3226-43DB-969B-9F1F6994B39D}"/>
              </a:ext>
            </a:extLst>
          </p:cNvPr>
          <p:cNvSpPr txBox="1">
            <a:spLocks/>
          </p:cNvSpPr>
          <p:nvPr/>
        </p:nvSpPr>
        <p:spPr>
          <a:xfrm>
            <a:off x="53752" y="699542"/>
            <a:ext cx="9036496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DĚKUJI ZA POZORNOST 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  <a:sym typeface="Wingdings" panose="05000000000000000000" pitchFamily="2" charset="2"/>
              </a:rPr>
              <a:t> 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658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TERCIÁRNÍ VZDĚLÁVÁNÍ 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34E913E1-95A1-4EB4-BB5A-60E5C439A0EB}"/>
              </a:ext>
            </a:extLst>
          </p:cNvPr>
          <p:cNvSpPr txBox="1">
            <a:spLocks/>
          </p:cNvSpPr>
          <p:nvPr/>
        </p:nvSpPr>
        <p:spPr>
          <a:xfrm>
            <a:off x="395536" y="1203598"/>
            <a:ext cx="7848872" cy="3491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6DC5BD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Definice:</a:t>
            </a:r>
            <a:endParaRPr kumimoji="0" lang="cs-CZ" altLang="en-US" b="0" i="0" u="none" strike="noStrike" kern="1200" cap="none" spc="0" normalizeH="0" baseline="0" noProof="0" dirty="0">
              <a:ln>
                <a:noFill/>
              </a:ln>
              <a:solidFill>
                <a:srgbClr val="6DC5B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6DC5BD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Jedná se o vzdělávání, které umožňuje realizovat vzdělávací aktivity ve specializovaných studijních oborech, přičemž v této činnosti plynně navazuje na vzdělávání sekundární.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Za součást terciárního vzdělávání je považováno nejen akademické vzdělávání, ale také další odborné a profesní vzdělávání.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180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1CADE4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7920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ČLENĚNÍ TERCIÁRNÍHO VZDĚLÁVÁNÍ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458647B-E9E6-4BC1-8391-25CA753FD0AC}"/>
              </a:ext>
            </a:extLst>
          </p:cNvPr>
          <p:cNvSpPr txBox="1">
            <a:spLocks/>
          </p:cNvSpPr>
          <p:nvPr/>
        </p:nvSpPr>
        <p:spPr>
          <a:xfrm>
            <a:off x="337996" y="780228"/>
            <a:ext cx="8468008" cy="4189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altLang="en-US" b="1" i="0" u="sng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Dva základní stupně: </a:t>
            </a:r>
          </a:p>
          <a:p>
            <a:pPr marL="914400" marR="0" lvl="1" indent="-4572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cs-CZ" alt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3E885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Vzdělávání prvního stupně:</a:t>
            </a:r>
          </a:p>
          <a:p>
            <a:pPr marL="857250" marR="0" lvl="2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- nesměřuje přímo k dosažení vědecké kvalifikace a </a:t>
            </a:r>
            <a:r>
              <a:rPr kumimoji="0" lang="cs-CZ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dělí se na</a:t>
            </a: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:</a:t>
            </a:r>
          </a:p>
          <a:p>
            <a:pPr marL="2514600" marR="0" lvl="5" indent="-2286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>
                  <a:lumMod val="75000"/>
                </a:srgb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cs-CZ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E8853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nižší terciární vzdělávání </a:t>
            </a: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(programy krátkého cyklu terciárního vzdělávání a bakalářské studijní programy),</a:t>
            </a:r>
          </a:p>
          <a:p>
            <a:pPr marL="2514600" marR="0" lvl="5" indent="-2286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>
                  <a:lumMod val="75000"/>
                </a:srgb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E8853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vyšší terciární vzdělávání </a:t>
            </a: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(magisterské studijní programy nebo programy jim odpovídající úrovně).</a:t>
            </a:r>
          </a:p>
          <a:p>
            <a:pPr marL="2286000" marR="0" lvl="5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>
                  <a:lumMod val="75000"/>
                </a:srgbClr>
              </a:buClr>
              <a:buSzPct val="80000"/>
              <a:buFont typeface="Wingdings 3" charset="2"/>
              <a:buNone/>
              <a:tabLst/>
              <a:defRPr/>
            </a:pPr>
            <a:endParaRPr kumimoji="0" lang="cs-CZ" altLang="en-US" sz="1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914400" marR="0" lvl="1" indent="-4572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cs-CZ" alt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3E885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Vzdělávání druhého stupně:</a:t>
            </a:r>
          </a:p>
          <a:p>
            <a:pPr marL="857250" marR="0" lvl="2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/>
              </a:buClr>
              <a:buSzPct val="100000"/>
              <a:buFont typeface="Wingdings 3" charset="2"/>
              <a:buNone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- směřuje přímo k dosažení vědecké kvalifikace a jeho součástí jsou doktorské studijní programy </a:t>
            </a:r>
          </a:p>
          <a:p>
            <a:pPr marL="914400" marR="0" lvl="1" indent="-4572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CADE4"/>
              </a:buClr>
              <a:buSzPct val="80000"/>
              <a:buFont typeface="+mj-lt"/>
              <a:buAutoNum type="arabicPeriod"/>
              <a:tabLst/>
              <a:defRPr/>
            </a:pPr>
            <a:endParaRPr kumimoji="0" lang="cs-CZ" altLang="en-US" sz="1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FD3BA9A2-471B-43CE-AA15-60D58395F95B}"/>
              </a:ext>
            </a:extLst>
          </p:cNvPr>
          <p:cNvCxnSpPr>
            <a:cxnSpLocks/>
          </p:cNvCxnSpPr>
          <p:nvPr/>
        </p:nvCxnSpPr>
        <p:spPr>
          <a:xfrm>
            <a:off x="1475656" y="2283718"/>
            <a:ext cx="1163016" cy="0"/>
          </a:xfrm>
          <a:prstGeom prst="straightConnector1">
            <a:avLst/>
          </a:prstGeom>
          <a:noFill/>
          <a:ln w="25400" cap="rnd" cmpd="sng" algn="ctr">
            <a:solidFill>
              <a:srgbClr val="42BA97"/>
            </a:solidFill>
            <a:prstDash val="solid"/>
            <a:tailEnd type="triangle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915ABE26-3902-402D-8BCA-674897C2E3A0}"/>
              </a:ext>
            </a:extLst>
          </p:cNvPr>
          <p:cNvCxnSpPr>
            <a:cxnSpLocks/>
          </p:cNvCxnSpPr>
          <p:nvPr/>
        </p:nvCxnSpPr>
        <p:spPr>
          <a:xfrm>
            <a:off x="1475656" y="2283717"/>
            <a:ext cx="1152128" cy="576065"/>
          </a:xfrm>
          <a:prstGeom prst="straightConnector1">
            <a:avLst/>
          </a:prstGeom>
          <a:noFill/>
          <a:ln w="25400" cap="rnd" cmpd="sng" algn="ctr">
            <a:solidFill>
              <a:srgbClr val="42BA97"/>
            </a:solidFill>
            <a:prstDash val="solid"/>
            <a:tailEnd type="triangle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45204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ČLENĚNÍ TERCIÁRNÍHO VZDĚLÁVÁNÍ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75DBB5-9215-4006-912A-A8E7BD4FF313}"/>
              </a:ext>
            </a:extLst>
          </p:cNvPr>
          <p:cNvSpPr txBox="1">
            <a:spLocks/>
          </p:cNvSpPr>
          <p:nvPr/>
        </p:nvSpPr>
        <p:spPr>
          <a:xfrm>
            <a:off x="323528" y="915566"/>
            <a:ext cx="7819936" cy="3757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altLang="en-US" b="1" i="0" u="sng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Dle typu studia: </a:t>
            </a:r>
          </a:p>
          <a:p>
            <a:pPr marL="914400" marR="0" lvl="1" indent="-4572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cs-CZ" alt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3E885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Vyšší odborné:</a:t>
            </a:r>
          </a:p>
          <a:p>
            <a:pPr marL="1200150" marR="0" lvl="2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CADE4"/>
              </a:buClr>
              <a:buSzPct val="80000"/>
              <a:buFontTx/>
              <a:buChar char="-"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vyšší odborné vzdělávání na konzervatoři,</a:t>
            </a:r>
          </a:p>
          <a:p>
            <a:pPr marL="1200150" marR="0" lvl="2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CADE4"/>
              </a:buClr>
              <a:buSzPct val="80000"/>
              <a:buFontTx/>
              <a:buChar char="-"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vyšší odborné vzdělávání realizováno na vyšší odborné škole.</a:t>
            </a:r>
          </a:p>
          <a:p>
            <a:pPr marL="857250" marR="0" lvl="2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altLang="en-US" sz="1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914400" marR="0" lvl="1" indent="-4572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cs-CZ" alt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3E885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Vysokoškolské:</a:t>
            </a:r>
          </a:p>
          <a:p>
            <a:pPr marL="1200150" marR="0" lvl="2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/>
              </a:buClr>
              <a:buSzPct val="100000"/>
              <a:buFontTx/>
              <a:buChar char="-"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bakalářské studijní programy, </a:t>
            </a:r>
          </a:p>
          <a:p>
            <a:pPr marL="1200150" marR="0" lvl="2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/>
              </a:buClr>
              <a:buSzPct val="100000"/>
              <a:buFontTx/>
              <a:buChar char="-"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nestrukturované magisterské studijní programy, </a:t>
            </a:r>
          </a:p>
          <a:p>
            <a:pPr marL="1200150" marR="0" lvl="2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/>
              </a:buClr>
              <a:buSzPct val="100000"/>
              <a:buFontTx/>
              <a:buChar char="-"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navazující magisterské studijní programy,</a:t>
            </a:r>
          </a:p>
          <a:p>
            <a:pPr marL="1200150" marR="0" lvl="2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/>
              </a:buClr>
              <a:buSzPct val="100000"/>
              <a:buFontTx/>
              <a:buChar char="-"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doktorské studijní programy. </a:t>
            </a:r>
          </a:p>
          <a:p>
            <a:pPr marL="1200150" marR="0" lvl="2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8853"/>
              </a:buClr>
              <a:buSzPct val="100000"/>
              <a:buFontTx/>
              <a:buChar char="-"/>
              <a:tabLst/>
              <a:defRPr/>
            </a:pPr>
            <a:endParaRPr kumimoji="0" lang="cs-CZ" altLang="en-US" sz="1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37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VYŠŠÍ ODBORNÉ VZDĚLÁVÁNÍ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D0F093-32D1-4891-8952-54CD5B2969BD}"/>
              </a:ext>
            </a:extLst>
          </p:cNvPr>
          <p:cNvSpPr txBox="1">
            <a:spLocks/>
          </p:cNvSpPr>
          <p:nvPr/>
        </p:nvSpPr>
        <p:spPr>
          <a:xfrm>
            <a:off x="323528" y="1059582"/>
            <a:ext cx="8208912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6DC5BD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Konzervatoře</a:t>
            </a:r>
            <a:r>
              <a:rPr kumimoji="0" lang="cs-CZ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nebo vyšší </a:t>
            </a:r>
            <a:r>
              <a:rPr kumimoji="0" lang="cs-CZ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6DC5BD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odborné školy</a:t>
            </a:r>
            <a:r>
              <a:rPr kumimoji="0" lang="cs-CZ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Absolventi získávají označení „diplomovaný specialista“ se zkratkou </a:t>
            </a:r>
            <a:r>
              <a:rPr kumimoji="0" lang="cs-CZ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DiS</a:t>
            </a:r>
            <a:r>
              <a:rPr kumimoji="0" lang="cs-CZ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Zřizovatelem může být státní správa ve školství či jiný ústřední orgán státní správy, privátní sektor, církev nebo kraj -&gt; tyto školy mohou mít charakter školy církevní, soukromé, státní či veřejné.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6DC5BD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Základní podmínkou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aby škola získala právo poskytovat vzdělání a vydávat o tom doklady stanovené školským zákonem je její zápis do 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6DC5BD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školského rejstříku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171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Konzervatoř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25DCD5-E6FE-46AD-88DE-C772AD420ED6}"/>
              </a:ext>
            </a:extLst>
          </p:cNvPr>
          <p:cNvSpPr txBox="1">
            <a:spLocks/>
          </p:cNvSpPr>
          <p:nvPr/>
        </p:nvSpPr>
        <p:spPr>
          <a:xfrm>
            <a:off x="367925" y="1107827"/>
            <a:ext cx="8396000" cy="3694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Šestiletý nebo osmiletý vzdělávací program.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Konzervatoř je střední odbornou školou, která poskytuje umělecké vzdělávání v šesti a osmiletých programech zaměřených na hudbu, zpěv, hudebně dramatické umění či tanec.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Studenti konzervatoře získají po úspěšném ukončení studia buď: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odborné vzdělání v konzervatoři,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střední vzdělání s maturitní zkouškou.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28426E37-920D-4AFC-A7AD-CE49EF4415BE}"/>
              </a:ext>
            </a:extLst>
          </p:cNvPr>
          <p:cNvCxnSpPr>
            <a:cxnSpLocks/>
          </p:cNvCxnSpPr>
          <p:nvPr/>
        </p:nvCxnSpPr>
        <p:spPr>
          <a:xfrm>
            <a:off x="1763688" y="3363838"/>
            <a:ext cx="849547" cy="1"/>
          </a:xfrm>
          <a:prstGeom prst="straightConnector1">
            <a:avLst/>
          </a:prstGeom>
          <a:noFill/>
          <a:ln w="25400" cap="rnd" cmpd="sng" algn="ctr">
            <a:solidFill>
              <a:srgbClr val="42BA97"/>
            </a:solidFill>
            <a:prstDash val="solid"/>
            <a:tailEnd type="triangle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0116F93D-B50B-4963-8FB3-A75D82B61D8E}"/>
              </a:ext>
            </a:extLst>
          </p:cNvPr>
          <p:cNvCxnSpPr>
            <a:cxnSpLocks/>
          </p:cNvCxnSpPr>
          <p:nvPr/>
        </p:nvCxnSpPr>
        <p:spPr>
          <a:xfrm>
            <a:off x="1763688" y="3363837"/>
            <a:ext cx="936104" cy="504057"/>
          </a:xfrm>
          <a:prstGeom prst="straightConnector1">
            <a:avLst/>
          </a:prstGeom>
          <a:noFill/>
          <a:ln w="25400" cap="rnd" cmpd="sng" algn="ctr">
            <a:solidFill>
              <a:srgbClr val="42BA97"/>
            </a:solidFill>
            <a:prstDash val="solid"/>
            <a:tailEnd type="triangle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940061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Vyšší odborná škola (VOŠ)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82817E-1D8E-4A63-BF7A-BF57E080CE80}"/>
              </a:ext>
            </a:extLst>
          </p:cNvPr>
          <p:cNvSpPr txBox="1">
            <a:spLocks/>
          </p:cNvSpPr>
          <p:nvPr/>
        </p:nvSpPr>
        <p:spPr>
          <a:xfrm>
            <a:off x="179512" y="1059582"/>
            <a:ext cx="8684032" cy="42011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Tří nebo tří a půl letý vzdělávací program.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 přijetí na VOŠ je nutné splnit dvě základní podmínky: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získat střední vzdělání s maturitní zkouškou, 	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splnit přijímací řízení VOŠ.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Cílem těchto škol je tak poskytovat středoškolsky vzdělaným studentům profesně orientované terciární vzdělávání neuniverzitního charakteru.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Studium na VOŠ je ukončeno absolutoriem.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Vzdělávání může být realizováno formou denního, večerního, dálkového, distančního či kombinovaného studia. </a:t>
            </a:r>
          </a:p>
        </p:txBody>
      </p:sp>
    </p:spTree>
    <p:extLst>
      <p:ext uri="{BB962C8B-B14F-4D97-AF65-F5344CB8AC3E}">
        <p14:creationId xmlns:p14="http://schemas.microsoft.com/office/powerpoint/2010/main" val="215088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VYSOKOŠKOLSKÉ VZDĚLÁVÁNÍ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94316E-7CC2-4330-A90E-C68670E34685}"/>
              </a:ext>
            </a:extLst>
          </p:cNvPr>
          <p:cNvSpPr txBox="1">
            <a:spLocks/>
          </p:cNvSpPr>
          <p:nvPr/>
        </p:nvSpPr>
        <p:spPr>
          <a:xfrm>
            <a:off x="370080" y="1129664"/>
            <a:ext cx="8403840" cy="32796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Toto vzdělání je možno získat na </a:t>
            </a:r>
            <a:r>
              <a:rPr kumimoji="0" lang="cs-CZ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vysokých školách</a:t>
            </a:r>
            <a:r>
              <a:rPr kumimoji="0" lang="cs-CZ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Nejvyšší článek vzdělávací soustavy.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 ČR existuje třístupňová struktura:</a:t>
            </a:r>
          </a:p>
          <a:p>
            <a:pPr marL="971550" marR="0" lvl="1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DC5BD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bakalářské studijní programy (3 až 4 roky studia),</a:t>
            </a:r>
          </a:p>
          <a:p>
            <a:pPr marL="971550" marR="0" lvl="1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DC5BD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magisterské studijní programy 			nestrukturované, 												navazující,</a:t>
            </a:r>
          </a:p>
          <a:p>
            <a:pPr marL="971550" marR="0" lvl="1" indent="-4572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6DC5BD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cs-CZ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doktorské studijní programy (3 až 4 roky studia).</a:t>
            </a:r>
            <a:endParaRPr kumimoji="0" lang="cs-CZ" alt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1430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 3" charset="2"/>
              <a:buNone/>
              <a:tabLst/>
              <a:defRPr/>
            </a:pPr>
            <a:r>
              <a:rPr kumimoji="0" lang="cs-CZ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   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A1847389-D153-4CAA-A34F-F9D64135565C}"/>
              </a:ext>
            </a:extLst>
          </p:cNvPr>
          <p:cNvCxnSpPr>
            <a:cxnSpLocks/>
          </p:cNvCxnSpPr>
          <p:nvPr/>
        </p:nvCxnSpPr>
        <p:spPr>
          <a:xfrm>
            <a:off x="4716016" y="3579863"/>
            <a:ext cx="1080120" cy="0"/>
          </a:xfrm>
          <a:prstGeom prst="straightConnector1">
            <a:avLst/>
          </a:prstGeom>
          <a:noFill/>
          <a:ln w="25400" cap="rnd" cmpd="sng" algn="ctr">
            <a:solidFill>
              <a:srgbClr val="42BA97"/>
            </a:solidFill>
            <a:prstDash val="solid"/>
            <a:tailEnd type="triangle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009459A9-1354-4E67-A898-F327B38BD34E}"/>
              </a:ext>
            </a:extLst>
          </p:cNvPr>
          <p:cNvCxnSpPr>
            <a:cxnSpLocks/>
          </p:cNvCxnSpPr>
          <p:nvPr/>
        </p:nvCxnSpPr>
        <p:spPr>
          <a:xfrm>
            <a:off x="4716016" y="3579862"/>
            <a:ext cx="1080120" cy="288873"/>
          </a:xfrm>
          <a:prstGeom prst="straightConnector1">
            <a:avLst/>
          </a:prstGeom>
          <a:noFill/>
          <a:ln w="25400" cap="rnd" cmpd="sng" algn="ctr">
            <a:solidFill>
              <a:srgbClr val="42BA97"/>
            </a:solidFill>
            <a:prstDash val="solid"/>
            <a:tailEnd type="triangle"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463123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Vysoká škola (VŠ)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81F908-FE11-46AB-97BB-951F81319B79}"/>
              </a:ext>
            </a:extLst>
          </p:cNvPr>
          <p:cNvSpPr txBox="1">
            <a:spLocks/>
          </p:cNvSpPr>
          <p:nvPr/>
        </p:nvSpPr>
        <p:spPr>
          <a:xfrm>
            <a:off x="182552" y="699542"/>
            <a:ext cx="8396000" cy="38411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Vrcholné centrum vzdělanosti, nezávislého poznání a tvůrčí činnosti.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VŠ jsou zřizovány buďto zákonem nebo na základě státního souhlasu: 		</a:t>
            </a:r>
          </a:p>
          <a:p>
            <a:pPr marL="2057400" marR="0" lvl="4" indent="-2286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27CED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7CED7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veřejné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(zřízeny zákonem, který je může zrušit),</a:t>
            </a:r>
          </a:p>
          <a:p>
            <a:pPr marL="2057400" marR="0" lvl="4" indent="-2286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27CED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7CED7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státní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(vojenské a policejní vysoké školy),</a:t>
            </a:r>
          </a:p>
          <a:p>
            <a:pPr marL="2057400" marR="0" lvl="4" indent="-2286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27CED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7CED7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soukromé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(právnické osoby, které dostaly státní souhlas působit na území ČR jako soukromá škola).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Dále můžeme VŠ členit na: </a:t>
            </a:r>
          </a:p>
          <a:p>
            <a:pPr marL="2057400" marR="0" lvl="4" indent="-2286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2BA9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42BA97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neuniverzitní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(nečlení se na fakulty),</a:t>
            </a:r>
          </a:p>
          <a:p>
            <a:pPr marL="2057400" marR="0" lvl="4" indent="-2286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2BA9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42BA97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univerzitní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(uskutečňují všechny typy studijních programů).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1CADE4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1430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27CED7"/>
              </a:buClr>
              <a:buSzPct val="100000"/>
              <a:buFont typeface="Wingdings 3" charset="2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501207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SLU-text">
      <a:dk1>
        <a:srgbClr val="981E3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2551</TotalTime>
  <Words>1089</Words>
  <Application>Microsoft Office PowerPoint</Application>
  <PresentationFormat>Předvádění na obrazovce (16:9)</PresentationFormat>
  <Paragraphs>134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</vt:lpstr>
      <vt:lpstr>Wingdings 3</vt:lpstr>
      <vt:lpstr>SLU</vt:lpstr>
      <vt:lpstr>TERCIÁRNÍ  VZDĚLÁVÁNÍ</vt:lpstr>
      <vt:lpstr>TERCIÁRNÍ VZDĚLÁVÁNÍ </vt:lpstr>
      <vt:lpstr>ČLENĚNÍ TERCIÁRNÍHO VZDĚLÁVÁNÍ</vt:lpstr>
      <vt:lpstr>ČLENĚNÍ TERCIÁRNÍHO VZDĚLÁVÁNÍ</vt:lpstr>
      <vt:lpstr>VYŠŠÍ ODBORNÉ VZDĚLÁVÁNÍ </vt:lpstr>
      <vt:lpstr>Konzervatoř</vt:lpstr>
      <vt:lpstr>Vyšší odborná škola (VOŠ)</vt:lpstr>
      <vt:lpstr>VYSOKOŠKOLSKÉ VZDĚLÁVÁNÍ </vt:lpstr>
      <vt:lpstr>Vysoká škola (VŠ)</vt:lpstr>
      <vt:lpstr>Počet vysokých škol v České republice</vt:lpstr>
      <vt:lpstr>NÁRODNÍ AKREDITAČNÍ ÚŘAD PRO VYSOKÉ ŠKOLSTVÍ (NAÚ)</vt:lpstr>
      <vt:lpstr>LEGISLATIVNÍ RÁMEC TERCIÁRNÍHO VZDĚLÁVÁNÍ</vt:lpstr>
      <vt:lpstr>Prezentace aplikace PowerPoint</vt:lpstr>
      <vt:lpstr>FINANCOVÁNÍ VOŠ A KONZERVATOŘÍ</vt:lpstr>
      <vt:lpstr>FINANCOVÁNÍ VYSOKÝCH ŠKOL</vt:lpstr>
      <vt:lpstr>PRAVIDLA PRO POSKYTOVÁNÍ PŘÍSPĚVKŮ A DOTACÍ VVŠ</vt:lpstr>
      <vt:lpstr>Bilance příspěvku a dotací poskytovaných VVŠ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 Chmielová</cp:lastModifiedBy>
  <cp:revision>79</cp:revision>
  <dcterms:created xsi:type="dcterms:W3CDTF">2016-07-06T15:42:34Z</dcterms:created>
  <dcterms:modified xsi:type="dcterms:W3CDTF">2023-12-20T09:36:35Z</dcterms:modified>
</cp:coreProperties>
</file>