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300" r:id="rId4"/>
    <p:sldId id="301" r:id="rId5"/>
    <p:sldId id="302" r:id="rId6"/>
    <p:sldId id="303" r:id="rId7"/>
    <p:sldId id="305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299" r:id="rId22"/>
    <p:sldId id="274" r:id="rId2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6DC5BD"/>
    <a:srgbClr val="000000"/>
    <a:srgbClr val="B2E0DC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6" autoAdjust="0"/>
  </p:normalViewPr>
  <p:slideViewPr>
    <p:cSldViewPr>
      <p:cViewPr>
        <p:scale>
          <a:sx n="100" d="100"/>
          <a:sy n="100" d="100"/>
        </p:scale>
        <p:origin x="1914" y="7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584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409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264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403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883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297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005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663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974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316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03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213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851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964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2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44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894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681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62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961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21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99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307871"/>
                </a:solidFill>
              </a:defRPr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4008DE5-A60E-4243-8C9C-3A5FF532C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76" y="91600"/>
            <a:ext cx="1311628" cy="10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yzkum.cz/FrontClanek.aspx?idsekce=91317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o-program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jak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0787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987574"/>
            <a:ext cx="5256584" cy="2520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VĚDA, VÝZKUM </a:t>
            </a:r>
            <a:br>
              <a:rPr lang="cs-CZ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br>
              <a:rPr lang="cs-CZ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4299942"/>
            <a:ext cx="3960440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Ekonomika odvětví veřejného sektoru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37D8CC9-8599-4194-B51D-CC030F918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28" y="195486"/>
            <a:ext cx="2664000" cy="21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ORGANIZACE </a:t>
            </a:r>
            <a:r>
              <a:rPr lang="cs-CZ" b="1" dirty="0" err="1">
                <a:solidFill>
                  <a:srgbClr val="307871"/>
                </a:solidFill>
              </a:rPr>
              <a:t>VaV</a:t>
            </a:r>
            <a:endParaRPr lang="cs-CZ" b="1" dirty="0">
              <a:solidFill>
                <a:srgbClr val="30787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8E8C50-643C-489B-9139-07474EA73F69}"/>
              </a:ext>
            </a:extLst>
          </p:cNvPr>
          <p:cNvSpPr txBox="1">
            <a:spLocks/>
          </p:cNvSpPr>
          <p:nvPr/>
        </p:nvSpPr>
        <p:spPr>
          <a:xfrm>
            <a:off x="467544" y="987574"/>
            <a:ext cx="7920880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sng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HLAVNÍ INSTITUCE VĚDY A VÝZKUMU:</a:t>
            </a:r>
          </a:p>
          <a:p>
            <a:pPr marL="1714500" marR="0" lvl="4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A5B59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MŠMT,</a:t>
            </a:r>
          </a:p>
          <a:p>
            <a:pPr marL="1714500" marR="0" lvl="4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A5B59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Rada pro výzkum, vývoj a inovace, </a:t>
            </a:r>
          </a:p>
          <a:p>
            <a:pPr marL="1714500" marR="0" lvl="4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A5B59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Akademie věd ČR, </a:t>
            </a:r>
          </a:p>
          <a:p>
            <a:pPr marL="1714500" marR="0" lvl="4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A5B59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Grantová agentura ČR,</a:t>
            </a:r>
          </a:p>
          <a:p>
            <a:pPr marL="1714500" marR="0" lvl="4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A5B59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Technologická agentura ČR, …</a:t>
            </a:r>
          </a:p>
        </p:txBody>
      </p:sp>
    </p:spTree>
    <p:extLst>
      <p:ext uri="{BB962C8B-B14F-4D97-AF65-F5344CB8AC3E}">
        <p14:creationId xmlns:p14="http://schemas.microsoft.com/office/powerpoint/2010/main" val="171348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it-IT" b="1" dirty="0">
                <a:solidFill>
                  <a:srgbClr val="307871"/>
                </a:solidFill>
              </a:rPr>
              <a:t>Rada pro výzkum, vývoj a inovace (RVVI)</a:t>
            </a:r>
            <a:endParaRPr lang="cs-CZ" b="1" dirty="0">
              <a:solidFill>
                <a:srgbClr val="30787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AD98F7-5B22-4A7C-BD70-762376FAE7C4}"/>
              </a:ext>
            </a:extLst>
          </p:cNvPr>
          <p:cNvSpPr txBox="1">
            <a:spLocks/>
          </p:cNvSpPr>
          <p:nvPr/>
        </p:nvSpPr>
        <p:spPr>
          <a:xfrm>
            <a:off x="170720" y="1275606"/>
            <a:ext cx="8540016" cy="3570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Orgán, který byl založen s cílem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koordinovat a podporovat vědecký výzkum a vývoj v dané zemi nebo regionu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RVVI často spadá pod ministerstvo, které má odpovědnost za výzkum a vývoj, a zahrnuje zástupce akademických institucí, průmyslu a dalších relevantních organizací.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Úkolem Rady je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stanovení priorit ve vědě a výzkumu, posuzování návrhů programů pro vědu a výzkum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hodnocení výsledků, navrhování výdajů a příprava zákonů a dalších právních předpisů pro oblast vědy a výzkumu.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Konkrétní zabezpečení činnosti Rady po stránce organizační a technické zabezpečuje Sekretariát, po stránce odborné to jsou odborné komise Rady.</a:t>
            </a:r>
          </a:p>
        </p:txBody>
      </p:sp>
    </p:spTree>
    <p:extLst>
      <p:ext uri="{BB962C8B-B14F-4D97-AF65-F5344CB8AC3E}">
        <p14:creationId xmlns:p14="http://schemas.microsoft.com/office/powerpoint/2010/main" val="102790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Akademie věd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6D861F-1E47-4A7B-92D8-061F8B7BD934}"/>
              </a:ext>
            </a:extLst>
          </p:cNvPr>
          <p:cNvSpPr txBox="1">
            <a:spLocks/>
          </p:cNvSpPr>
          <p:nvPr/>
        </p:nvSpPr>
        <p:spPr>
          <a:xfrm>
            <a:off x="190920" y="889224"/>
            <a:ext cx="8396000" cy="3755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Nejvýznamnější vědecká instituce v ČR.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Sdružuje výzkumníky z různých oblastí vědy.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Hlavním cílem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 podporovat a rozvíjet vědu a výzkum v různých oblastech a zajišťovat jejich kvalitu a mezinárodní prestiž.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Akademie věd se skládá z několika pracovišť, včetně vědeckých ústavů, výzkumných center, knihoven a archivů.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Akademie věd se také věnuje popularizaci vědy a organizuje řadu akcí a vzdělávacích programů pro širokou veřejnost.</a:t>
            </a:r>
          </a:p>
        </p:txBody>
      </p:sp>
    </p:spTree>
    <p:extLst>
      <p:ext uri="{BB962C8B-B14F-4D97-AF65-F5344CB8AC3E}">
        <p14:creationId xmlns:p14="http://schemas.microsoft.com/office/powerpoint/2010/main" val="410097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Grantová agentura ČR (GA ČR)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A54692-E047-4A1C-9A34-2F0D5E6F5C14}"/>
              </a:ext>
            </a:extLst>
          </p:cNvPr>
          <p:cNvSpPr txBox="1">
            <a:spLocks/>
          </p:cNvSpPr>
          <p:nvPr/>
        </p:nvSpPr>
        <p:spPr>
          <a:xfrm>
            <a:off x="179512" y="1059582"/>
            <a:ext cx="8424936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Nezávislá organizace, která poskytuje finanční podporu vědeckým projektům v různých oblastech výzkumu a vývoje.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Má za úkol poskytovat finanční prostředky pro základní výzkum, aplikovaný výzkum, vývoj a inovace.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GA ČR podporuje projekty, které mají potenciál přinést nové poznatky do daného výzkumného oboru a přispět k rozvoji české vědy a výzkumu.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GA ČR je financována z rozpočtu Ministerstva školství, mládeže a tělovýchovy, ale její činnost je nezávislá a řídí se vlastními pravidly a postupy. Agentura má vlastní vědeckou radu, která rozhoduje o přidělení finančních prostředků na základě kvality projektů a potenciálu jejich výsledků.</a:t>
            </a:r>
          </a:p>
        </p:txBody>
      </p:sp>
    </p:spTree>
    <p:extLst>
      <p:ext uri="{BB962C8B-B14F-4D97-AF65-F5344CB8AC3E}">
        <p14:creationId xmlns:p14="http://schemas.microsoft.com/office/powerpoint/2010/main" val="133357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fr-FR" b="1" dirty="0">
                <a:solidFill>
                  <a:srgbClr val="307871"/>
                </a:solidFill>
              </a:rPr>
              <a:t>Technologická agentura ČR (TA ČR)</a:t>
            </a:r>
            <a:endParaRPr lang="cs-CZ" b="1" dirty="0">
              <a:solidFill>
                <a:srgbClr val="30787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DCDD78-ABC4-4CCB-A19B-9AF2554C362B}"/>
              </a:ext>
            </a:extLst>
          </p:cNvPr>
          <p:cNvSpPr txBox="1">
            <a:spLocks/>
          </p:cNvSpPr>
          <p:nvPr/>
        </p:nvSpPr>
        <p:spPr>
          <a:xfrm>
            <a:off x="251520" y="1131590"/>
            <a:ext cx="8107969" cy="337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Nezávislá organizace, která podporuje výzkum a vývoj v oblasti technologií a inovací v České republice.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Hlavním cílem je zvyšovat konkurenceschopnost českého průmyslu a inovačního potenciálu země.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 ČR podporuje projekty v oblasti aplikovaného výzkumu a vývoje, které mají potenciál přinést nové technologie do praxe.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 ČR také poskytuje poradenskou a konzultační činnost pro inovační subjekty, jako jsou například malé a střední podniky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Financování TA ČR je zajišťováno z rozpočtu Ministerstva průmyslu a obchodu ČR a z dalších zdrojů, jako jsou například fondy Evropské unie.</a:t>
            </a:r>
          </a:p>
        </p:txBody>
      </p:sp>
    </p:spTree>
    <p:extLst>
      <p:ext uri="{BB962C8B-B14F-4D97-AF65-F5344CB8AC3E}">
        <p14:creationId xmlns:p14="http://schemas.microsoft.com/office/powerpoint/2010/main" val="236528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NÁRODNÍ POLITIKA </a:t>
            </a:r>
            <a:r>
              <a:rPr lang="cs-CZ" b="1" dirty="0" err="1">
                <a:solidFill>
                  <a:srgbClr val="307871"/>
                </a:solidFill>
              </a:rPr>
              <a:t>VaV</a:t>
            </a:r>
            <a:r>
              <a:rPr lang="cs-CZ" b="1" dirty="0">
                <a:solidFill>
                  <a:srgbClr val="307871"/>
                </a:solidFill>
              </a:rPr>
              <a:t> (NPVV)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9ADD38-A202-4FAF-A40F-148B4142D0E3}"/>
              </a:ext>
            </a:extLst>
          </p:cNvPr>
          <p:cNvSpPr txBox="1">
            <a:spLocks/>
          </p:cNvSpPr>
          <p:nvPr/>
        </p:nvSpPr>
        <p:spPr>
          <a:xfrm>
            <a:off x="135395" y="843558"/>
            <a:ext cx="7820981" cy="300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3"/>
              </a:rPr>
              <a:t>Strategický dokument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který stanovuje cíle, priority a opatření v oblasti vědy, výzkumu a inovací v dané zemi.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Cílem NPVV je zvýšit konkurenceschopnost a inovační potenciál České republiky prostřednictvím podpory vědeckého výzkumu, vývoje a inovací v prioritních oblastech.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Tyto oblasti jsou definovány na základě analýzy současného stavu a potřeb české ekonomiky a společnosti, a jsou pravidelně aktualizovány podle aktuálních trendů a výzev.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NPVV je vypracována Ministerstvem školství, mládeže a tělovýchovy a je vytvářena ve spolupráci s dalšími ministerstvy a výzkumnými organizacemi. Její plánované opatření jsou financovány z veřejných zdrojů, jako jsou například rozpočet státu nebo fondy Evropské unie.</a:t>
            </a:r>
          </a:p>
        </p:txBody>
      </p:sp>
    </p:spTree>
    <p:extLst>
      <p:ext uri="{BB962C8B-B14F-4D97-AF65-F5344CB8AC3E}">
        <p14:creationId xmlns:p14="http://schemas.microsoft.com/office/powerpoint/2010/main" val="183753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67494"/>
            <a:ext cx="7560840" cy="50405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cs-CZ" b="1" dirty="0">
                <a:solidFill>
                  <a:srgbClr val="307871"/>
                </a:solidFill>
              </a:rPr>
              <a:t>Národní priority orientovaného výzkumu, experimentálního vývoje a inovací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360AB9-E032-41E8-96DF-44D556F3CE5C}"/>
              </a:ext>
            </a:extLst>
          </p:cNvPr>
          <p:cNvSpPr txBox="1">
            <a:spLocks/>
          </p:cNvSpPr>
          <p:nvPr/>
        </p:nvSpPr>
        <p:spPr>
          <a:xfrm>
            <a:off x="323528" y="1347614"/>
            <a:ext cx="8275586" cy="3294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marR="0" lvl="2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konkurenceschopná ekonomika založená na znalostech,</a:t>
            </a:r>
          </a:p>
          <a:p>
            <a:pPr marL="1257300" marR="0" lvl="2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udržitelnost energeticky a materiálových zdrojů,</a:t>
            </a:r>
          </a:p>
          <a:p>
            <a:pPr marL="1257300" marR="0" lvl="2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prostředí pro kvalitní život,</a:t>
            </a:r>
          </a:p>
          <a:p>
            <a:pPr marL="1257300" marR="0" lvl="2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sociální a kulturní výzvy,</a:t>
            </a:r>
          </a:p>
          <a:p>
            <a:pPr marL="1257300" marR="0" lvl="2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zdravá populace,</a:t>
            </a:r>
          </a:p>
          <a:p>
            <a:pPr marL="1257300" marR="0" lvl="2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bezpečná společnost.</a:t>
            </a:r>
          </a:p>
          <a:p>
            <a:pPr marL="1257300" marR="0" lvl="2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SzPct val="80000"/>
              <a:buFont typeface="+mj-lt"/>
              <a:buAutoNum type="arabicPeriod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NOVĚ – zvýšení odolnosti společnosti vůči negativním dopadům této (popř. jiné obdobné) krize a na nové využití příležitostí pro inovace v jejím důsledku.</a:t>
            </a:r>
          </a:p>
        </p:txBody>
      </p:sp>
    </p:spTree>
    <p:extLst>
      <p:ext uri="{BB962C8B-B14F-4D97-AF65-F5344CB8AC3E}">
        <p14:creationId xmlns:p14="http://schemas.microsoft.com/office/powerpoint/2010/main" val="2821975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FINANCOVÁNÍ VĚDY A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4208EB-51D4-4D05-AE0E-C4358C403F1E}"/>
              </a:ext>
            </a:extLst>
          </p:cNvPr>
          <p:cNvSpPr txBox="1">
            <a:spLocks/>
          </p:cNvSpPr>
          <p:nvPr/>
        </p:nvSpPr>
        <p:spPr>
          <a:xfrm>
            <a:off x="179512" y="1059582"/>
            <a:ext cx="8712968" cy="2876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Jedná se o klíčový faktor pro rozvoj vědeckého poznání a inovací v různých oblastech, jako jsou například zdravotnictví, technologie, energetika, ekonomika a další.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Zdroje financování jsou různorodé a mohou zahrnovat vládní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rozpočty, soukromé investice, mezinárodní granty a další zdroje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Financování vědy a výzkumu je klíčovým faktorem pro rozvoj nových technologií, produktů a služeb.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 důležité, aby byly zdroje financování spravedlivě a účelně distribuovány, aby bylo dosaženo maximálního přínosu pro společnost.</a:t>
            </a:r>
          </a:p>
        </p:txBody>
      </p:sp>
    </p:spTree>
    <p:extLst>
      <p:ext uri="{BB962C8B-B14F-4D97-AF65-F5344CB8AC3E}">
        <p14:creationId xmlns:p14="http://schemas.microsoft.com/office/powerpoint/2010/main" val="175719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FINANCOVÁNÍ VĚDY A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80F7A7-7303-402E-BB52-3ABE82C59966}"/>
              </a:ext>
            </a:extLst>
          </p:cNvPr>
          <p:cNvSpPr txBox="1">
            <a:spLocks/>
          </p:cNvSpPr>
          <p:nvPr/>
        </p:nvSpPr>
        <p:spPr>
          <a:xfrm>
            <a:off x="179512" y="1059582"/>
            <a:ext cx="8563618" cy="4169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Vládní rozpočty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jsou tradičním zdrojem financování vědy a výzkumu. Státy mohou financovat výzkum prostřednictvím ministerstev, jako jsou ministerstva školství, průmyslu nebo zdravotnictví. Tyto orgány mohou poskytovat granty a stipendia pro výzkumné projekty a pro vědecké pracovníky.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Soukromé investice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= společnostmi, které mají zájem o vývoj nových technologií nebo produktů. Tyto společnosti mohou financovat výzkum interně, nebo mohou spolupracovat s vědeckými institucemi nebo univerzitami.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DC5BD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Mezinárodní granty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jsou dalším zdrojem financování vědy a výzkumu. Mezinárodní organizace, jako jsou například Evropská unie nebo Světová zdravotnická organizace, mohou poskytovat granty pro výzkum v různých oblastech. </a:t>
            </a:r>
          </a:p>
        </p:txBody>
      </p:sp>
    </p:spTree>
    <p:extLst>
      <p:ext uri="{BB962C8B-B14F-4D97-AF65-F5344CB8AC3E}">
        <p14:creationId xmlns:p14="http://schemas.microsoft.com/office/powerpoint/2010/main" val="388335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OP Výzkum, vývoj a vzdělávání (OPVV)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8DCA4B-D415-4F4B-8B45-F78DD50090C8}"/>
              </a:ext>
            </a:extLst>
          </p:cNvPr>
          <p:cNvSpPr txBox="1">
            <a:spLocks/>
          </p:cNvSpPr>
          <p:nvPr/>
        </p:nvSpPr>
        <p:spPr>
          <a:xfrm>
            <a:off x="179512" y="1131590"/>
            <a:ext cx="842493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3"/>
              </a:rPr>
              <a:t>Strategický dokument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Evropské unie, který poskytuje finanční prostředky na podporu vědy, výzkumu a inovací v České republice v období 2014-2020.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Mezi konkrétní oblasti podpory patří například biotechnologie, nanotechnologie, energetika, zdravotnictví,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ekonomika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environmentální výzkum, vzdělávání a další.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Cílem OP VVV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 poskytnout finanční prostředky pro výzkum a inovace a podpořit tak rozvoj znalostní ekonomiky v České republice.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 období 2021-2027 je možné podávat projektové žádosti v rámci výzev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/>
              </a:rPr>
              <a:t>Operačního programu Jan Amos Komenský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VĚDA A VÝZKUM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48DA429-C433-4483-972B-9B94B0C3368F}"/>
              </a:ext>
            </a:extLst>
          </p:cNvPr>
          <p:cNvSpPr txBox="1">
            <a:spLocks/>
          </p:cNvSpPr>
          <p:nvPr/>
        </p:nvSpPr>
        <p:spPr>
          <a:xfrm>
            <a:off x="251520" y="1203598"/>
            <a:ext cx="8396000" cy="3406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Věda, výzkum a inovace jsou tři úzce propojené pojmy, které hrají klíčovou roli v rozvoji společnosti a posunu lidského poznání dopředu.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DC5BD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Věda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se zabývá zkoumáním přírodního světa, lidského těla, chování a myšlení. Vědci používají metody jako pozorování, experimentování a modelování k získání nových poznatků o tom, jak svět funguje.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Výzkum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je proces, kterým se vědci snaží získat nové informace o světě. To může zahrnovat testování hypotéz, sbírání dat nebo experimentování s novými technologiemi. Výzkum se dnes provádí v mnoha oblastech, včetně biologie, chemie, fyziky, medicíny, psychologie a sociologie.</a:t>
            </a:r>
          </a:p>
        </p:txBody>
      </p:sp>
    </p:spTree>
    <p:extLst>
      <p:ext uri="{BB962C8B-B14F-4D97-AF65-F5344CB8AC3E}">
        <p14:creationId xmlns:p14="http://schemas.microsoft.com/office/powerpoint/2010/main" val="287792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3AF2551-B5AE-4037-BBAC-D4436728A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709"/>
            <a:ext cx="6480720" cy="496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53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27E7C4D-F126-40EA-9C72-AA0A27200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982054"/>
            <a:ext cx="4414701" cy="10033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DC15D8-1839-4645-BD81-EBB541E4C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11960" cy="183377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A6D7C33-D46C-4371-B020-6FB9E2521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0" y="1816683"/>
            <a:ext cx="5315644" cy="112707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AA16846-64B3-42D0-B70E-569D0EDCD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10" y="3097560"/>
            <a:ext cx="4642128" cy="2001996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6413A9CD-3AF1-4C47-96F7-19CD9B71380F}"/>
              </a:ext>
            </a:extLst>
          </p:cNvPr>
          <p:cNvSpPr txBox="1">
            <a:spLocks/>
          </p:cNvSpPr>
          <p:nvPr/>
        </p:nvSpPr>
        <p:spPr>
          <a:xfrm>
            <a:off x="5396061" y="1136165"/>
            <a:ext cx="3333403" cy="20129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srgbClr val="307871"/>
                </a:solidFill>
              </a:rPr>
              <a:t>Mezi základní intervence OP JAK bude patřit…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8F3E7E6-5294-417C-9842-B585F3FCA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638" y="3000839"/>
            <a:ext cx="4414701" cy="8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6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120D2E1B-3226-43DB-969B-9F1F6994B39D}"/>
              </a:ext>
            </a:extLst>
          </p:cNvPr>
          <p:cNvSpPr txBox="1">
            <a:spLocks/>
          </p:cNvSpPr>
          <p:nvPr/>
        </p:nvSpPr>
        <p:spPr>
          <a:xfrm>
            <a:off x="53752" y="699542"/>
            <a:ext cx="9036496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DĚKUJI ZA POZORNOST </a:t>
            </a: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  <a:sym typeface="Wingdings" panose="05000000000000000000" pitchFamily="2" charset="2"/>
              </a:rPr>
              <a:t> 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658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Výzkum můžeme dělit na: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C38C5A-9090-4513-B928-8690AF7A0F4A}"/>
              </a:ext>
            </a:extLst>
          </p:cNvPr>
          <p:cNvSpPr txBox="1">
            <a:spLocks/>
          </p:cNvSpPr>
          <p:nvPr/>
        </p:nvSpPr>
        <p:spPr>
          <a:xfrm>
            <a:off x="330000" y="1059582"/>
            <a:ext cx="8484000" cy="3708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5B59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b="1" i="0" u="sng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ZÁKLADNÍ VÝZKUM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= zaměřuje se na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rozvoj nových teoretických poznatků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vysvětlení základních principů přírody, společnosti a technologie nebo jiných oblastí.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Hlavním cílem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základního výzkumu je rozšíření znalostí a pochopení světa, bez ohledu na praktické využití těchto poznatků.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A5B59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b="1" i="0" u="sng" strike="noStrike" kern="1200" cap="none" spc="0" normalizeH="0" baseline="0" noProof="0" dirty="0">
                <a:ln>
                  <a:noFill/>
                </a:ln>
                <a:solidFill>
                  <a:srgbClr val="6DC5BD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APLIKOVANÝ VÝZKUM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= druh výzkumu, který se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6DC5BD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zaměřuje na konkrétní praktické problémy nebo potřeby v různých oblastech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jako jsou například zdravotnictví, technologie, průmysl, zemědělství, environmentální ochrana a další.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DC5BD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DC5BD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Hlavním cílem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 najít řešení konkrétních problémů nebo potřeb, a to prostřednictvím využití vědeckých metod a technologií.</a:t>
            </a:r>
          </a:p>
        </p:txBody>
      </p:sp>
    </p:spTree>
    <p:extLst>
      <p:ext uri="{BB962C8B-B14F-4D97-AF65-F5344CB8AC3E}">
        <p14:creationId xmlns:p14="http://schemas.microsoft.com/office/powerpoint/2010/main" val="403137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INOVACE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B01DDE-BDEA-49C0-853B-D619D747159D}"/>
              </a:ext>
            </a:extLst>
          </p:cNvPr>
          <p:cNvSpPr txBox="1">
            <a:spLocks/>
          </p:cNvSpPr>
          <p:nvPr/>
        </p:nvSpPr>
        <p:spPr>
          <a:xfrm>
            <a:off x="179512" y="1131590"/>
            <a:ext cx="8323992" cy="3694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DC5BD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Inovace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je proces vytváření nových myšlenek, produktů nebo služeb, které mohou změnit způsob, jakým společnost funguje.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Inovace mohou vycházet z nových vědeckých objevů, ale mohou také vzniknout z kreativity a podnikatelského ducha.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Inovace mohou zahrnovat nové technologie, postupy, produkty nebo služby.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Společně tedy věda, výzkum a inovace hrají důležitou roli v rozvoji společnosti, pomáhají nám lépe porozumět světu kolem nás a vytvářet nové produkty a služby, které mohou zlepšit náš život a způsob, jakým fungujeme.</a:t>
            </a:r>
          </a:p>
        </p:txBody>
      </p:sp>
    </p:spTree>
    <p:extLst>
      <p:ext uri="{BB962C8B-B14F-4D97-AF65-F5344CB8AC3E}">
        <p14:creationId xmlns:p14="http://schemas.microsoft.com/office/powerpoint/2010/main" val="298776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VĚDNÍ POLITIKA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F95528-BF1D-4D17-ACD9-F408897D0015}"/>
              </a:ext>
            </a:extLst>
          </p:cNvPr>
          <p:cNvSpPr txBox="1">
            <a:spLocks/>
          </p:cNvSpPr>
          <p:nvPr/>
        </p:nvSpPr>
        <p:spPr>
          <a:xfrm>
            <a:off x="179512" y="843558"/>
            <a:ext cx="770485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Soubor politických opatření, která mají za cíl podporovat výzkum a vývoj v dané zemi nebo regionu.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Vědní politika se týká financování výzkumu, organizace výzkumné infrastruktury, podpory inovací a technologického transferu.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Hlavním cílem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vědní politiky je zlepšit konkurenceschopnost dané země nebo regionu na mezinárodním trhu a podpořit udržitelný hospodářský růst prostřednictvím inovací.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Vědní politika se většinou zaměřuje na prioritní oblasti výzkumu a inovací, jako jsou například zdravotnictví, energetika, životní prostředí, informační technologie, výroba, doprava a další.</a:t>
            </a:r>
          </a:p>
        </p:txBody>
      </p:sp>
    </p:spTree>
    <p:extLst>
      <p:ext uri="{BB962C8B-B14F-4D97-AF65-F5344CB8AC3E}">
        <p14:creationId xmlns:p14="http://schemas.microsoft.com/office/powerpoint/2010/main" val="134059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VĚDNÍ POLITIKA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7D49AF-DBD9-4F2D-9EC8-A09F10457B60}"/>
              </a:ext>
            </a:extLst>
          </p:cNvPr>
          <p:cNvSpPr txBox="1">
            <a:spLocks/>
          </p:cNvSpPr>
          <p:nvPr/>
        </p:nvSpPr>
        <p:spPr>
          <a:xfrm>
            <a:off x="165816" y="798431"/>
            <a:ext cx="7574536" cy="1557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 realizována prostřednictvím různých nástrojů, jako jsou například dotace na výzkum a vývoj, daňové úlevy, zakázky na výzkum a vývoj od vládních institucí a další.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Další opatření mohou zahrnovat podporu spolupráce mezi akademickým sektorem a průmyslem, vytváření inovačních center a inkubátorů, podporu vzdělávání a odborného rozvoje a podobně.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28B8FC0-AE6D-4E5A-91FF-4DB0641D0CF6}"/>
              </a:ext>
            </a:extLst>
          </p:cNvPr>
          <p:cNvSpPr txBox="1">
            <a:spLocks/>
          </p:cNvSpPr>
          <p:nvPr/>
        </p:nvSpPr>
        <p:spPr>
          <a:xfrm>
            <a:off x="179512" y="3075806"/>
            <a:ext cx="9144462" cy="493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800"/>
              </a:spcAft>
              <a:buClr>
                <a:srgbClr val="A5B592"/>
              </a:buClr>
              <a:buFont typeface="Wingdings 3" charset="2"/>
              <a:buNone/>
            </a:pPr>
            <a:r>
              <a:rPr lang="cs-CZ" b="1" u="sng" dirty="0">
                <a:solidFill>
                  <a:srgbClr val="307871"/>
                </a:solidFill>
                <a:latin typeface="Trebuchet MS" panose="020B0603020202020204"/>
              </a:rPr>
              <a:t>Základní principy vědní politiky: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713E7C3-4D7F-489D-82A6-8BDB999141BA}"/>
              </a:ext>
            </a:extLst>
          </p:cNvPr>
          <p:cNvSpPr txBox="1">
            <a:spLocks/>
          </p:cNvSpPr>
          <p:nvPr/>
        </p:nvSpPr>
        <p:spPr>
          <a:xfrm>
            <a:off x="827584" y="3457282"/>
            <a:ext cx="9144462" cy="1775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rgbClr val="A5B59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princip veřejné soutěže na všechny typy projektů, </a:t>
            </a:r>
          </a:p>
          <a:p>
            <a:pPr algn="just">
              <a:spcBef>
                <a:spcPts val="0"/>
              </a:spcBef>
              <a:buClr>
                <a:srgbClr val="A5B59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zvýšená podpora výzkumné činnosti na VŠ, </a:t>
            </a:r>
          </a:p>
          <a:p>
            <a:pPr algn="just">
              <a:spcBef>
                <a:spcPts val="0"/>
              </a:spcBef>
              <a:buClr>
                <a:srgbClr val="A5B59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dodržování dohodnutých pravidel,</a:t>
            </a:r>
          </a:p>
          <a:p>
            <a:pPr algn="just">
              <a:spcBef>
                <a:spcPts val="0"/>
              </a:spcBef>
              <a:buClr>
                <a:srgbClr val="A5B592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zásady </a:t>
            </a:r>
            <a:r>
              <a:rPr lang="cs-CZ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více-zdrojového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financování vědy a výzkumu. </a:t>
            </a:r>
          </a:p>
        </p:txBody>
      </p:sp>
    </p:spTree>
    <p:extLst>
      <p:ext uri="{BB962C8B-B14F-4D97-AF65-F5344CB8AC3E}">
        <p14:creationId xmlns:p14="http://schemas.microsoft.com/office/powerpoint/2010/main" val="176397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Mezinárodní klasifikace oblasti vědy a technologií I.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FE27B6-032D-4500-836D-5C3AC03A202E}"/>
              </a:ext>
            </a:extLst>
          </p:cNvPr>
          <p:cNvSpPr txBox="1">
            <a:spLocks/>
          </p:cNvSpPr>
          <p:nvPr/>
        </p:nvSpPr>
        <p:spPr>
          <a:xfrm>
            <a:off x="179512" y="1417065"/>
            <a:ext cx="8179976" cy="2533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sng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PŘÍRODNÍ VĚDY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= zahrnující matematiku; počítačové vědy a informatiku; fyzikální vědy; chemické vědy; vědy o Zemi a příbuzné vědy o životním prostředí; biologické vědy a ostatní přírodní vědy.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sng" strike="noStrike" kern="1200" cap="none" spc="0" normalizeH="0" baseline="0" noProof="0" dirty="0">
                <a:ln>
                  <a:noFill/>
                </a:ln>
                <a:solidFill>
                  <a:srgbClr val="6DC5BD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TECHNICKÉ VĚDY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= zahrnující stavební a dopravní inženýrství; elektrotechnické, elektronické a informační inženýrství; strojní, jaderné a audio inženýrství; chemické inženýrství; materiálové inženýrství; lékařské inženýrství; environmentální inženýrství; environmentální biotechnologie; průmyslové biotechnologie; nanotechnologie a ostatní technické vědy.</a:t>
            </a:r>
          </a:p>
        </p:txBody>
      </p:sp>
    </p:spTree>
    <p:extLst>
      <p:ext uri="{BB962C8B-B14F-4D97-AF65-F5344CB8AC3E}">
        <p14:creationId xmlns:p14="http://schemas.microsoft.com/office/powerpoint/2010/main" val="303466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Mezinárodní klasifikace oblasti vědy a technologií II. 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9E2B384-35DC-4B65-89EB-B3C8CF68A09F}"/>
              </a:ext>
            </a:extLst>
          </p:cNvPr>
          <p:cNvSpPr txBox="1">
            <a:spLocks/>
          </p:cNvSpPr>
          <p:nvPr/>
        </p:nvSpPr>
        <p:spPr>
          <a:xfrm>
            <a:off x="287524" y="1347614"/>
            <a:ext cx="8568952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sng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LÉKAŘSKÉ VĚDY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= zahrnující základní medicínu; klinickou medicínu; zdravotní vědy; lékařské biotechnologie a ostatní lékařské vědy.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sng" strike="noStrike" kern="1200" cap="none" spc="0" normalizeH="0" baseline="0" noProof="0" dirty="0">
                <a:ln>
                  <a:noFill/>
                </a:ln>
                <a:solidFill>
                  <a:srgbClr val="6DC5BD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ZEMĚDĚLSKÉ VĚDY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6DC5BD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= zahrnující zemědělství, lesnictví a rybářství; vědy o zvířatech a mléce; veterinární vědy; zemědělskou biotechnologii a ostatní zemědělské vědy.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SOCIÁLNÍ VĚDY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= zahrnující psychologii; ekonomii a podnikání; vzdělávací vědy; sociologii; právní vědy; politické vědy; sociální a ekonomickou geografii; média a komunikaci a ostatní sociální vědy.</a:t>
            </a:r>
          </a:p>
        </p:txBody>
      </p:sp>
    </p:spTree>
    <p:extLst>
      <p:ext uri="{BB962C8B-B14F-4D97-AF65-F5344CB8AC3E}">
        <p14:creationId xmlns:p14="http://schemas.microsoft.com/office/powerpoint/2010/main" val="718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560840" cy="504056"/>
          </a:xfrm>
          <a:prstGeom prst="rect">
            <a:avLst/>
          </a:prstGeo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Mezinárodní klasifikace oblasti vědy a technologií III.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67018B-DB16-45D2-A0CB-2A999BDC655F}"/>
              </a:ext>
            </a:extLst>
          </p:cNvPr>
          <p:cNvSpPr txBox="1">
            <a:spLocks/>
          </p:cNvSpPr>
          <p:nvPr/>
        </p:nvSpPr>
        <p:spPr>
          <a:xfrm>
            <a:off x="251520" y="1563638"/>
            <a:ext cx="8251984" cy="1483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30787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cs-CZ" b="1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HUMANITNÍ VĚDY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= zahrnující historii a archeologii; jazyky a literaturu; filozofii, etiku a náboženství; umění (umění, historie umění, herecké umění, hudba) a ostatní humanitní vědy.</a:t>
            </a:r>
          </a:p>
        </p:txBody>
      </p:sp>
    </p:spTree>
    <p:extLst>
      <p:ext uri="{BB962C8B-B14F-4D97-AF65-F5344CB8AC3E}">
        <p14:creationId xmlns:p14="http://schemas.microsoft.com/office/powerpoint/2010/main" val="397301478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SLU-text">
      <a:dk1>
        <a:srgbClr val="981E3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2525</TotalTime>
  <Words>1637</Words>
  <Application>Microsoft Office PowerPoint</Application>
  <PresentationFormat>Předvádění na obrazovce (16:9)</PresentationFormat>
  <Paragraphs>118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Wingdings 3</vt:lpstr>
      <vt:lpstr>SLU</vt:lpstr>
      <vt:lpstr>VĚDA, VÝZKUM  A  INOVACE</vt:lpstr>
      <vt:lpstr>VĚDA A VÝZKUM</vt:lpstr>
      <vt:lpstr>Výzkum můžeme dělit na:</vt:lpstr>
      <vt:lpstr>INOVACE</vt:lpstr>
      <vt:lpstr>VĚDNÍ POLITIKA</vt:lpstr>
      <vt:lpstr>VĚDNÍ POLITIKA</vt:lpstr>
      <vt:lpstr>Mezinárodní klasifikace oblasti vědy a technologií I. </vt:lpstr>
      <vt:lpstr>Mezinárodní klasifikace oblasti vědy a technologií II. </vt:lpstr>
      <vt:lpstr>Mezinárodní klasifikace oblasti vědy a technologií III.</vt:lpstr>
      <vt:lpstr>ORGANIZACE VaV</vt:lpstr>
      <vt:lpstr>Rada pro výzkum, vývoj a inovace (RVVI)</vt:lpstr>
      <vt:lpstr>Akademie věd ČR</vt:lpstr>
      <vt:lpstr>Grantová agentura ČR (GA ČR)</vt:lpstr>
      <vt:lpstr>Technologická agentura ČR (TA ČR)</vt:lpstr>
      <vt:lpstr>NÁRODNÍ POLITIKA VaV (NPVV)</vt:lpstr>
      <vt:lpstr>Národní priority orientovaného výzkumu, experimentálního vývoje a inovací </vt:lpstr>
      <vt:lpstr>FINANCOVÁNÍ VĚDY A VÝZKUMU</vt:lpstr>
      <vt:lpstr>FINANCOVÁNÍ VĚDY A VÝZKUMU</vt:lpstr>
      <vt:lpstr>OP Výzkum, vývoj a vzdělávání (OPVV)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Petra Chmielová</cp:lastModifiedBy>
  <cp:revision>79</cp:revision>
  <dcterms:created xsi:type="dcterms:W3CDTF">2016-07-06T15:42:34Z</dcterms:created>
  <dcterms:modified xsi:type="dcterms:W3CDTF">2023-12-20T10:30:10Z</dcterms:modified>
</cp:coreProperties>
</file>