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446" r:id="rId3"/>
    <p:sldId id="322" r:id="rId4"/>
    <p:sldId id="433" r:id="rId5"/>
    <p:sldId id="480" r:id="rId6"/>
    <p:sldId id="471" r:id="rId7"/>
    <p:sldId id="474" r:id="rId8"/>
    <p:sldId id="477" r:id="rId9"/>
    <p:sldId id="478" r:id="rId10"/>
    <p:sldId id="479" r:id="rId11"/>
    <p:sldId id="481" r:id="rId12"/>
    <p:sldId id="473" r:id="rId13"/>
    <p:sldId id="482" r:id="rId14"/>
    <p:sldId id="483" r:id="rId15"/>
    <p:sldId id="359" r:id="rId16"/>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C8B6469-2B1F-4469-AEB2-E457BCC474C0}">
          <p14:sldIdLst>
            <p14:sldId id="257"/>
            <p14:sldId id="446"/>
            <p14:sldId id="322"/>
            <p14:sldId id="433"/>
            <p14:sldId id="480"/>
            <p14:sldId id="471"/>
            <p14:sldId id="474"/>
            <p14:sldId id="477"/>
            <p14:sldId id="478"/>
            <p14:sldId id="479"/>
            <p14:sldId id="481"/>
            <p14:sldId id="473"/>
            <p14:sldId id="482"/>
            <p14:sldId id="483"/>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D165D4-C1C9-4958-8905-010801ED18FA}" type="datetimeFigureOut">
              <a:rPr lang="cs-CZ" smtClean="0"/>
              <a:t>25.11.2023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44AB58-96D4-4E4A-A0D3-5A87433C1699}" type="slidenum">
              <a:rPr lang="cs-CZ" smtClean="0"/>
              <a:t>‹#›</a:t>
            </a:fld>
            <a:endParaRPr lang="cs-CZ"/>
          </a:p>
        </p:txBody>
      </p:sp>
    </p:spTree>
    <p:extLst>
      <p:ext uri="{BB962C8B-B14F-4D97-AF65-F5344CB8AC3E}">
        <p14:creationId xmlns:p14="http://schemas.microsoft.com/office/powerpoint/2010/main" val="27122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25.11.2023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25.11.2023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25.11.2023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25.11.2023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nvestopedia.com/terms/s/standard-of-living.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ndeed.com/q-team-member-jobs.html?from=careerguide-autohyperlink-en-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ndeed.com/q-freelance-writer-jobs.html?from=careerguide-autohyperlink-en-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hiftbase.com/glossary/hourly-rate" TargetMode="External"/><Relationship Id="rId5" Type="http://schemas.openxmlformats.org/officeDocument/2006/relationships/hyperlink" Target="https://www.shiftbase.com/glossary/employment-contract" TargetMode="External"/><Relationship Id="rId4" Type="http://schemas.openxmlformats.org/officeDocument/2006/relationships/hyperlink" Target="https://www.shiftbase.com/glossary/payro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shiftbase.com/glossary/employee-incentives" TargetMode="External"/><Relationship Id="rId4" Type="http://schemas.openxmlformats.org/officeDocument/2006/relationships/hyperlink" Target="https://www.shiftbase.com/glossary/minimum-w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r>
              <a:rPr lang="en-US" sz="5333" b="1" dirty="0">
                <a:solidFill>
                  <a:schemeClr val="bg1"/>
                </a:solidFill>
                <a:latin typeface="Times New Roman" panose="02020603050405020304" pitchFamily="18" charset="0"/>
                <a:cs typeface="Times New Roman" panose="02020603050405020304" pitchFamily="18" charset="0"/>
              </a:rPr>
              <a:t>Direct labor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647974"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SOCIAL STANDARDS IN CZECH REPUBLIC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3" name="Obrázek 2">
            <a:extLst>
              <a:ext uri="{FF2B5EF4-FFF2-40B4-BE49-F238E27FC236}">
                <a16:creationId xmlns:a16="http://schemas.microsoft.com/office/drawing/2014/main" id="{4E9BB7AB-56BA-450F-A34E-F2FB50CF0CB8}"/>
              </a:ext>
            </a:extLst>
          </p:cNvPr>
          <p:cNvPicPr>
            <a:picLocks noChangeAspect="1"/>
          </p:cNvPicPr>
          <p:nvPr/>
        </p:nvPicPr>
        <p:blipFill>
          <a:blip r:embed="rId3"/>
          <a:stretch>
            <a:fillRect/>
          </a:stretch>
        </p:blipFill>
        <p:spPr>
          <a:xfrm>
            <a:off x="251520" y="871123"/>
            <a:ext cx="3647547" cy="2253400"/>
          </a:xfrm>
          <a:prstGeom prst="rect">
            <a:avLst/>
          </a:prstGeom>
        </p:spPr>
      </p:pic>
      <p:sp>
        <p:nvSpPr>
          <p:cNvPr id="12" name="TextovéPole 11">
            <a:extLst>
              <a:ext uri="{FF2B5EF4-FFF2-40B4-BE49-F238E27FC236}">
                <a16:creationId xmlns:a16="http://schemas.microsoft.com/office/drawing/2014/main" id="{D8EDB35A-BD07-4CFE-BEFE-36E0D814A2A4}"/>
              </a:ext>
            </a:extLst>
          </p:cNvPr>
          <p:cNvSpPr txBox="1"/>
          <p:nvPr/>
        </p:nvSpPr>
        <p:spPr>
          <a:xfrm>
            <a:off x="4043082" y="943135"/>
            <a:ext cx="7539318" cy="5632311"/>
          </a:xfrm>
          <a:prstGeom prst="rect">
            <a:avLst/>
          </a:prstGeom>
          <a:noFill/>
        </p:spPr>
        <p:txBody>
          <a:bodyPr wrap="square">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Minim</a:t>
            </a:r>
            <a:r>
              <a:rPr lang="en-US" dirty="0">
                <a:latin typeface="Times New Roman" panose="02020603050405020304" pitchFamily="18" charset="0"/>
                <a:cs typeface="Times New Roman" panose="02020603050405020304" pitchFamily="18" charset="0"/>
              </a:rPr>
              <a:t>al</a:t>
            </a:r>
            <a:r>
              <a:rPr lang="en-GB" dirty="0">
                <a:latin typeface="Times New Roman" panose="02020603050405020304" pitchFamily="18" charset="0"/>
                <a:cs typeface="Times New Roman" panose="02020603050405020304" pitchFamily="18" charset="0"/>
              </a:rPr>
              <a:t> salary in Czech Republic 17300 CZK (2023), 18900 CZK (2024).</a:t>
            </a:r>
          </a:p>
          <a:p>
            <a:pPr marL="285750" indent="-285750">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Current minimum wage in the U.S. is $7.25 an hour and has not been raised since 2009</a:t>
            </a:r>
            <a:endParaRPr lang="en-GB"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Average salary 40324 CZK (2023), 43967 CZK (2024)</a:t>
            </a: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cost of living is the cost needed to maintain a certain </a:t>
            </a:r>
            <a:r>
              <a:rPr lang="en-GB"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standard of living</a:t>
            </a:r>
            <a:r>
              <a:rPr lang="en-GB" b="0" i="0" dirty="0">
                <a:effectLst/>
                <a:latin typeface="Times New Roman" panose="02020603050405020304" pitchFamily="18" charset="0"/>
                <a:cs typeface="Times New Roman" panose="02020603050405020304" pitchFamily="18" charset="0"/>
              </a:rPr>
              <a:t> by a consumer in a specific geographic location. This includes housing, food, transportation, entertainment, etc.</a:t>
            </a:r>
            <a:r>
              <a:rPr lang="ru-RU" b="0" i="0" dirty="0">
                <a:effectLst/>
                <a:latin typeface="Times New Roman" panose="02020603050405020304" pitchFamily="18" charset="0"/>
                <a:cs typeface="Times New Roman" panose="02020603050405020304" pitchFamily="18" charset="0"/>
              </a:rPr>
              <a:t> </a:t>
            </a:r>
            <a:r>
              <a:rPr lang="en-GB" b="0" i="0" dirty="0">
                <a:effectLst/>
                <a:latin typeface="Times New Roman" panose="02020603050405020304" pitchFamily="18" charset="0"/>
                <a:cs typeface="Times New Roman" panose="02020603050405020304" pitchFamily="18" charset="0"/>
              </a:rPr>
              <a:t>The cost of living </a:t>
            </a:r>
            <a:r>
              <a:rPr lang="en-US" b="0" i="0" dirty="0">
                <a:effectLst/>
                <a:latin typeface="Times New Roman" panose="02020603050405020304" pitchFamily="18" charset="0"/>
                <a:cs typeface="Times New Roman" panose="02020603050405020304" pitchFamily="18" charset="0"/>
              </a:rPr>
              <a:t>without housing 4860 (2023, 2024)</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Employee pays from his/her salary for social (pension) insurance – 6.5% and health insurance – 4.5%. </a:t>
            </a:r>
            <a:r>
              <a:rPr lang="cs-CZ" dirty="0" err="1">
                <a:latin typeface="Times New Roman" panose="02020603050405020304" pitchFamily="18" charset="0"/>
                <a:cs typeface="Times New Roman" panose="02020603050405020304" pitchFamily="18" charset="0"/>
              </a:rPr>
              <a:t>From</a:t>
            </a:r>
            <a:r>
              <a:rPr lang="cs-CZ" dirty="0">
                <a:latin typeface="Times New Roman" panose="02020603050405020304" pitchFamily="18" charset="0"/>
                <a:cs typeface="Times New Roman" panose="02020603050405020304" pitchFamily="18" charset="0"/>
              </a:rPr>
              <a:t> 2024 </a:t>
            </a:r>
            <a:r>
              <a:rPr lang="en-US" dirty="0">
                <a:latin typeface="Times New Roman" panose="02020603050405020304" pitchFamily="18" charset="0"/>
                <a:cs typeface="Times New Roman" panose="02020603050405020304" pitchFamily="18" charset="0"/>
              </a:rPr>
              <a:t>employee will pay for insurance</a:t>
            </a:r>
            <a:r>
              <a:rPr lang="cs-C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temporary incapacity due to illness </a:t>
            </a:r>
            <a:r>
              <a:rPr lang="en-US" dirty="0">
                <a:latin typeface="Times New Roman" panose="02020603050405020304" pitchFamily="18" charset="0"/>
                <a:cs typeface="Times New Roman" panose="02020603050405020304" pitchFamily="18" charset="0"/>
              </a:rPr>
              <a:t>0.6% from salary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Employer pays above total salary fund of its employees for social insurance – 24.8% (including pension insurance 21.5%, insurance</a:t>
            </a:r>
            <a:r>
              <a:rPr lang="cs-CZ"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temporary incapacity due to illness </a:t>
            </a:r>
            <a:r>
              <a:rPr lang="cs-CZ" dirty="0">
                <a:latin typeface="Times New Roman" panose="02020603050405020304" pitchFamily="18" charset="0"/>
                <a:cs typeface="Times New Roman" panose="02020603050405020304" pitchFamily="18" charset="0"/>
              </a:rPr>
              <a:t>2,1</a:t>
            </a:r>
            <a:r>
              <a:rPr lang="en-US" dirty="0">
                <a:latin typeface="Times New Roman" panose="02020603050405020304" pitchFamily="18" charset="0"/>
                <a:cs typeface="Times New Roman" panose="02020603050405020304" pitchFamily="18" charset="0"/>
              </a:rPr>
              <a:t>%, state policy of employment 1.2%)  and health insurance – 9%.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 in case of </a:t>
            </a:r>
            <a:r>
              <a:rPr lang="en-GB" dirty="0">
                <a:latin typeface="Times New Roman" panose="02020603050405020304" pitchFamily="18" charset="0"/>
                <a:cs typeface="Times New Roman" panose="02020603050405020304" pitchFamily="18" charset="0"/>
              </a:rPr>
              <a:t>Czech Republic in Direct </a:t>
            </a:r>
            <a:r>
              <a:rPr lang="en-GB" dirty="0" err="1">
                <a:latin typeface="Times New Roman" panose="02020603050405020304" pitchFamily="18" charset="0"/>
                <a:cs typeface="Times New Roman" panose="02020603050405020304" pitchFamily="18" charset="0"/>
              </a:rPr>
              <a:t>labor</a:t>
            </a:r>
            <a:r>
              <a:rPr lang="en-GB" dirty="0">
                <a:latin typeface="Times New Roman" panose="02020603050405020304" pitchFamily="18" charset="0"/>
                <a:cs typeface="Times New Roman" panose="02020603050405020304" pitchFamily="18" charset="0"/>
              </a:rPr>
              <a:t> budget single social contribution (row 5) will be 33.8%. </a:t>
            </a:r>
            <a:r>
              <a:rPr lang="en-US"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Employee will pay his/her contributions from Row 4 - </a:t>
            </a:r>
            <a:r>
              <a:rPr lang="en-GB" sz="1800" u="none" strike="noStrike" dirty="0">
                <a:solidFill>
                  <a:schemeClr val="tx1"/>
                </a:solidFill>
                <a:effectLst/>
                <a:latin typeface="Times New Roman" panose="02020603050405020304" pitchFamily="18" charset="0"/>
                <a:cs typeface="Times New Roman" panose="02020603050405020304" pitchFamily="18" charset="0"/>
              </a:rPr>
              <a:t>The cost per hour of direct labour costs</a:t>
            </a:r>
            <a:endParaRPr lang="en-GB"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88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836341"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FACTORS, AFFECTING </a:t>
            </a:r>
            <a:r>
              <a:rPr lang="en-GB" sz="2400" b="1" i="0" dirty="0">
                <a:solidFill>
                  <a:schemeClr val="bg1"/>
                </a:solidFill>
                <a:effectLst/>
                <a:latin typeface="Times New Roman" panose="02020603050405020304" pitchFamily="18" charset="0"/>
                <a:cs typeface="Times New Roman" panose="02020603050405020304" pitchFamily="18" charset="0"/>
              </a:rPr>
              <a:t>LABOR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3" name="Obrázek 2">
            <a:extLst>
              <a:ext uri="{FF2B5EF4-FFF2-40B4-BE49-F238E27FC236}">
                <a16:creationId xmlns:a16="http://schemas.microsoft.com/office/drawing/2014/main" id="{7C0B93C1-E0EE-4963-BC01-4A67C98CED2C}"/>
              </a:ext>
            </a:extLst>
          </p:cNvPr>
          <p:cNvPicPr>
            <a:picLocks noChangeAspect="1"/>
          </p:cNvPicPr>
          <p:nvPr/>
        </p:nvPicPr>
        <p:blipFill>
          <a:blip r:embed="rId3"/>
          <a:stretch>
            <a:fillRect/>
          </a:stretch>
        </p:blipFill>
        <p:spPr>
          <a:xfrm>
            <a:off x="251520" y="718513"/>
            <a:ext cx="3558480" cy="2266734"/>
          </a:xfrm>
          <a:prstGeom prst="rect">
            <a:avLst/>
          </a:prstGeom>
        </p:spPr>
      </p:pic>
      <p:sp>
        <p:nvSpPr>
          <p:cNvPr id="10" name="TextovéPole 9">
            <a:extLst>
              <a:ext uri="{FF2B5EF4-FFF2-40B4-BE49-F238E27FC236}">
                <a16:creationId xmlns:a16="http://schemas.microsoft.com/office/drawing/2014/main" id="{C19D2A14-40A7-4124-A9D5-18C0FD3D79F9}"/>
              </a:ext>
            </a:extLst>
          </p:cNvPr>
          <p:cNvSpPr txBox="1"/>
          <p:nvPr/>
        </p:nvSpPr>
        <p:spPr>
          <a:xfrm>
            <a:off x="4788024" y="1947793"/>
            <a:ext cx="6096000" cy="4093428"/>
          </a:xfrm>
          <a:prstGeom prst="rect">
            <a:avLst/>
          </a:prstGeom>
          <a:noFill/>
        </p:spPr>
        <p:txBody>
          <a:bodyPr wrap="square">
            <a:spAutoFit/>
          </a:bodyPr>
          <a:lstStyle/>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Bonuses</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Cost of hiring and onboarding</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Holidays and time off</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Human resources</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Insurance</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Overtime</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Payroll taxes</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Performance</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Sick days</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Stipends or reimbursements</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Supplies</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Training</a:t>
            </a:r>
          </a:p>
          <a:p>
            <a:pPr algn="l">
              <a:buFont typeface="Arial" panose="020B0604020202020204" pitchFamily="34" charset="0"/>
              <a:buChar char="•"/>
            </a:pPr>
            <a:r>
              <a:rPr lang="en-GB" sz="2000" b="0" i="0" dirty="0">
                <a:solidFill>
                  <a:srgbClr val="2D2D2D"/>
                </a:solidFill>
                <a:effectLst/>
                <a:latin typeface="Times New Roman" panose="02020603050405020304" pitchFamily="18" charset="0"/>
                <a:cs typeface="Times New Roman" panose="02020603050405020304" pitchFamily="18" charset="0"/>
              </a:rPr>
              <a:t>Wages</a:t>
            </a:r>
          </a:p>
        </p:txBody>
      </p:sp>
    </p:spTree>
    <p:extLst>
      <p:ext uri="{BB962C8B-B14F-4D97-AF65-F5344CB8AC3E}">
        <p14:creationId xmlns:p14="http://schemas.microsoft.com/office/powerpoint/2010/main" val="186902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194242"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WAYS TO REDUCE </a:t>
            </a:r>
            <a:r>
              <a:rPr lang="en-GB" sz="2400" b="1" i="0" dirty="0">
                <a:solidFill>
                  <a:schemeClr val="bg1"/>
                </a:solidFill>
                <a:effectLst/>
                <a:latin typeface="Times New Roman" panose="02020603050405020304" pitchFamily="18" charset="0"/>
                <a:cs typeface="Times New Roman" panose="02020603050405020304" pitchFamily="18" charset="0"/>
              </a:rPr>
              <a:t>LABOR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215BA571-A5D8-4745-AE48-F66F49A22EF1}"/>
              </a:ext>
            </a:extLst>
          </p:cNvPr>
          <p:cNvPicPr>
            <a:picLocks noChangeAspect="1"/>
          </p:cNvPicPr>
          <p:nvPr/>
        </p:nvPicPr>
        <p:blipFill>
          <a:blip r:embed="rId3"/>
          <a:stretch>
            <a:fillRect/>
          </a:stretch>
        </p:blipFill>
        <p:spPr>
          <a:xfrm>
            <a:off x="233697" y="822359"/>
            <a:ext cx="3710879" cy="2467690"/>
          </a:xfrm>
          <a:prstGeom prst="rect">
            <a:avLst/>
          </a:prstGeom>
        </p:spPr>
      </p:pic>
      <p:sp>
        <p:nvSpPr>
          <p:cNvPr id="10" name="TextovéPole 9">
            <a:extLst>
              <a:ext uri="{FF2B5EF4-FFF2-40B4-BE49-F238E27FC236}">
                <a16:creationId xmlns:a16="http://schemas.microsoft.com/office/drawing/2014/main" id="{0A646C47-A6FF-4227-8C85-431BFA3B12DD}"/>
              </a:ext>
            </a:extLst>
          </p:cNvPr>
          <p:cNvSpPr txBox="1"/>
          <p:nvPr/>
        </p:nvSpPr>
        <p:spPr>
          <a:xfrm>
            <a:off x="3611710" y="812812"/>
            <a:ext cx="8129899" cy="3293209"/>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1. Avoid overtime</a:t>
            </a:r>
          </a:p>
          <a:p>
            <a:pPr algn="l"/>
            <a:r>
              <a:rPr lang="en-GB" sz="1600" b="0" i="0" dirty="0">
                <a:solidFill>
                  <a:srgbClr val="2D2D2D"/>
                </a:solidFill>
                <a:effectLst/>
                <a:latin typeface="Times New Roman" panose="02020603050405020304" pitchFamily="18" charset="0"/>
                <a:cs typeface="Times New Roman" panose="02020603050405020304" pitchFamily="18" charset="0"/>
              </a:rPr>
              <a:t>Consider keeping track of the hours your team members work in a week to help you avoid unnecessary overtime. Avoiding overtime can be a short-term method for reducing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expenses.</a:t>
            </a:r>
          </a:p>
          <a:p>
            <a:pPr algn="l"/>
            <a:r>
              <a:rPr lang="en-GB" sz="1600" b="1" i="0" dirty="0">
                <a:solidFill>
                  <a:srgbClr val="2D2D2D"/>
                </a:solidFill>
                <a:effectLst/>
                <a:latin typeface="Times New Roman" panose="02020603050405020304" pitchFamily="18" charset="0"/>
                <a:cs typeface="Times New Roman" panose="02020603050405020304" pitchFamily="18" charset="0"/>
              </a:rPr>
              <a:t>2. Improve your efficiency</a:t>
            </a:r>
          </a:p>
          <a:p>
            <a:pPr algn="l"/>
            <a:r>
              <a:rPr lang="en-GB" sz="1600" b="0" i="0" dirty="0">
                <a:solidFill>
                  <a:srgbClr val="2D2D2D"/>
                </a:solidFill>
                <a:effectLst/>
                <a:latin typeface="Times New Roman" panose="02020603050405020304" pitchFamily="18" charset="0"/>
                <a:cs typeface="Times New Roman" panose="02020603050405020304" pitchFamily="18" charset="0"/>
              </a:rPr>
              <a:t>If a workplace operates efficiently, it reduces the time your team takes to complete their duties. When you or your team completes tasks faster, this can reduce the time you're at work, which can lower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It may also mean you can do the same task with fewer people. Review your duties periodically and see if there are ways you can improve your team's efficiency.</a:t>
            </a:r>
          </a:p>
          <a:p>
            <a:pPr algn="l"/>
            <a:r>
              <a:rPr lang="en-GB" sz="1600" b="1" i="0" dirty="0">
                <a:solidFill>
                  <a:srgbClr val="2D2D2D"/>
                </a:solidFill>
                <a:effectLst/>
                <a:latin typeface="Times New Roman" panose="02020603050405020304" pitchFamily="18" charset="0"/>
                <a:cs typeface="Times New Roman" panose="02020603050405020304" pitchFamily="18" charset="0"/>
              </a:rPr>
              <a:t>3. Offer benefits</a:t>
            </a:r>
          </a:p>
          <a:p>
            <a:pPr algn="l"/>
            <a:r>
              <a:rPr lang="en-GB" sz="1600" b="0" i="0" dirty="0">
                <a:solidFill>
                  <a:srgbClr val="2D2D2D"/>
                </a:solidFill>
                <a:effectLst/>
                <a:latin typeface="Times New Roman" panose="02020603050405020304" pitchFamily="18" charset="0"/>
                <a:cs typeface="Times New Roman" panose="02020603050405020304" pitchFamily="18" charset="0"/>
              </a:rPr>
              <a:t>Benefits are additional advantages you get from performing a job. When hiring team members, you may offer additional benefits instead of a higher salary. If providing these benefits can cost less than raising their salary, it may encourage cost reduction.</a:t>
            </a:r>
          </a:p>
        </p:txBody>
      </p:sp>
      <p:sp>
        <p:nvSpPr>
          <p:cNvPr id="12" name="TextovéPole 11">
            <a:extLst>
              <a:ext uri="{FF2B5EF4-FFF2-40B4-BE49-F238E27FC236}">
                <a16:creationId xmlns:a16="http://schemas.microsoft.com/office/drawing/2014/main" id="{CBED9965-2FD7-413F-BEFD-6CDB7DC225F9}"/>
              </a:ext>
            </a:extLst>
          </p:cNvPr>
          <p:cNvSpPr txBox="1"/>
          <p:nvPr/>
        </p:nvSpPr>
        <p:spPr>
          <a:xfrm>
            <a:off x="251520" y="3794453"/>
            <a:ext cx="11151005" cy="3046988"/>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4. Reduce turnover</a:t>
            </a:r>
          </a:p>
          <a:p>
            <a:pPr algn="l"/>
            <a:r>
              <a:rPr lang="en-GB" sz="1600" b="0" i="0" dirty="0">
                <a:solidFill>
                  <a:srgbClr val="2D2D2D"/>
                </a:solidFill>
                <a:effectLst/>
                <a:latin typeface="Times New Roman" panose="02020603050405020304" pitchFamily="18" charset="0"/>
                <a:cs typeface="Times New Roman" panose="02020603050405020304" pitchFamily="18" charset="0"/>
              </a:rPr>
              <a:t>Reducing turnover rates can affect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because training individuals may require more money than keeping an existing </a:t>
            </a:r>
            <a:r>
              <a:rPr lang="en-GB" sz="1600" b="0" i="0" u="none" strike="noStrike" dirty="0">
                <a:solidFill>
                  <a:srgbClr val="2557A7"/>
                </a:solidFill>
                <a:effectLst/>
                <a:latin typeface="Times New Roman" panose="02020603050405020304" pitchFamily="18" charset="0"/>
                <a:cs typeface="Times New Roman" panose="02020603050405020304" pitchFamily="18" charset="0"/>
                <a:hlinkClick r:id="rId4"/>
              </a:rPr>
              <a:t>team member</a:t>
            </a:r>
            <a:r>
              <a:rPr lang="en-GB" sz="1600" b="0" i="0" dirty="0">
                <a:solidFill>
                  <a:srgbClr val="2D2D2D"/>
                </a:solidFill>
                <a:effectLst/>
                <a:latin typeface="Times New Roman" panose="02020603050405020304" pitchFamily="18" charset="0"/>
                <a:cs typeface="Times New Roman" panose="02020603050405020304" pitchFamily="18" charset="0"/>
              </a:rPr>
              <a:t>. Experienced people usually make fewer mistakes and are more efficient at their job, which can help costs in other areas. You can reduce turnover by rewarding top performers, hiring people who fit the company culture and offering growth opportunities.</a:t>
            </a:r>
          </a:p>
          <a:p>
            <a:pPr algn="l"/>
            <a:r>
              <a:rPr lang="en-GB" sz="1600" b="1" i="0" dirty="0">
                <a:solidFill>
                  <a:srgbClr val="2D2D2D"/>
                </a:solidFill>
                <a:effectLst/>
                <a:latin typeface="Times New Roman" panose="02020603050405020304" pitchFamily="18" charset="0"/>
                <a:cs typeface="Times New Roman" panose="02020603050405020304" pitchFamily="18" charset="0"/>
              </a:rPr>
              <a:t>5. Cross-train staff</a:t>
            </a:r>
          </a:p>
          <a:p>
            <a:pPr algn="l"/>
            <a:r>
              <a:rPr lang="en-GB" sz="1600" b="0" i="0" dirty="0">
                <a:solidFill>
                  <a:srgbClr val="2D2D2D"/>
                </a:solidFill>
                <a:effectLst/>
                <a:latin typeface="Times New Roman" panose="02020603050405020304" pitchFamily="18" charset="0"/>
                <a:cs typeface="Times New Roman" panose="02020603050405020304" pitchFamily="18" charset="0"/>
              </a:rPr>
              <a:t>Cross training is when you teach your team members how to perform tasks that are the responsibility of other positions. When a team is cross trained, every member can carry out most of the company's tasks, allowing you more flexibility when scheduling. It can also help you avoid relying on a single person for particular tasks, which may increase the need for overtime.</a:t>
            </a:r>
          </a:p>
          <a:p>
            <a:pPr algn="l"/>
            <a:r>
              <a:rPr lang="en-GB" sz="1600" b="1" i="0" dirty="0">
                <a:solidFill>
                  <a:srgbClr val="2D2D2D"/>
                </a:solidFill>
                <a:effectLst/>
                <a:latin typeface="Times New Roman" panose="02020603050405020304" pitchFamily="18" charset="0"/>
                <a:cs typeface="Times New Roman" panose="02020603050405020304" pitchFamily="18" charset="0"/>
              </a:rPr>
              <a:t>6. Allow flexible working conditions</a:t>
            </a:r>
          </a:p>
          <a:p>
            <a:pPr algn="l"/>
            <a:r>
              <a:rPr lang="en-GB" sz="1600" b="0" i="0" dirty="0">
                <a:solidFill>
                  <a:srgbClr val="2D2D2D"/>
                </a:solidFill>
                <a:effectLst/>
                <a:latin typeface="Times New Roman" panose="02020603050405020304" pitchFamily="18" charset="0"/>
                <a:cs typeface="Times New Roman" panose="02020603050405020304" pitchFamily="18" charset="0"/>
              </a:rPr>
              <a:t>Allowing people to choose when they work can reduce the number of hours they work, which may help to lower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Sometimes, a person may complete their duties before their shift is officially over. Flexible hours allow that person to stop working after they completed their tasks. Many people also enjoy flexible hours, so you may retain employees longer.</a:t>
            </a:r>
          </a:p>
        </p:txBody>
      </p:sp>
    </p:spTree>
    <p:extLst>
      <p:ext uri="{BB962C8B-B14F-4D97-AF65-F5344CB8AC3E}">
        <p14:creationId xmlns:p14="http://schemas.microsoft.com/office/powerpoint/2010/main" val="426182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194242"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WAYS TO REDUCE </a:t>
            </a:r>
            <a:r>
              <a:rPr lang="en-GB" sz="2400" b="1" i="0" dirty="0">
                <a:solidFill>
                  <a:schemeClr val="bg1"/>
                </a:solidFill>
                <a:effectLst/>
                <a:latin typeface="Times New Roman" panose="02020603050405020304" pitchFamily="18" charset="0"/>
                <a:cs typeface="Times New Roman" panose="02020603050405020304" pitchFamily="18" charset="0"/>
              </a:rPr>
              <a:t>LABOR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215BA571-A5D8-4745-AE48-F66F49A22EF1}"/>
              </a:ext>
            </a:extLst>
          </p:cNvPr>
          <p:cNvPicPr>
            <a:picLocks noChangeAspect="1"/>
          </p:cNvPicPr>
          <p:nvPr/>
        </p:nvPicPr>
        <p:blipFill>
          <a:blip r:embed="rId3"/>
          <a:stretch>
            <a:fillRect/>
          </a:stretch>
        </p:blipFill>
        <p:spPr>
          <a:xfrm>
            <a:off x="233697" y="822359"/>
            <a:ext cx="3710879" cy="2467690"/>
          </a:xfrm>
          <a:prstGeom prst="rect">
            <a:avLst/>
          </a:prstGeom>
        </p:spPr>
      </p:pic>
      <p:sp>
        <p:nvSpPr>
          <p:cNvPr id="11" name="TextovéPole 10">
            <a:extLst>
              <a:ext uri="{FF2B5EF4-FFF2-40B4-BE49-F238E27FC236}">
                <a16:creationId xmlns:a16="http://schemas.microsoft.com/office/drawing/2014/main" id="{468BC436-E854-4C59-9091-58436C1F5FA1}"/>
              </a:ext>
            </a:extLst>
          </p:cNvPr>
          <p:cNvSpPr txBox="1"/>
          <p:nvPr/>
        </p:nvSpPr>
        <p:spPr>
          <a:xfrm>
            <a:off x="3729318" y="904780"/>
            <a:ext cx="7968535" cy="3046988"/>
          </a:xfrm>
          <a:prstGeom prst="rect">
            <a:avLst/>
          </a:prstGeom>
          <a:noFill/>
        </p:spPr>
        <p:txBody>
          <a:bodyPr wrap="square">
            <a:spAutoFit/>
          </a:bodyPr>
          <a:lstStyle/>
          <a:p>
            <a:pPr algn="l"/>
            <a:r>
              <a:rPr lang="en-GB" sz="1600" b="1" dirty="0">
                <a:solidFill>
                  <a:srgbClr val="2D2D2D"/>
                </a:solidFill>
                <a:latin typeface="Times New Roman" panose="02020603050405020304" pitchFamily="18" charset="0"/>
                <a:cs typeface="Times New Roman" panose="02020603050405020304" pitchFamily="18" charset="0"/>
              </a:rPr>
              <a:t>7</a:t>
            </a:r>
            <a:r>
              <a:rPr lang="en-GB" sz="1600" b="1" i="0" dirty="0">
                <a:solidFill>
                  <a:srgbClr val="2D2D2D"/>
                </a:solidFill>
                <a:effectLst/>
                <a:latin typeface="Times New Roman" panose="02020603050405020304" pitchFamily="18" charset="0"/>
                <a:cs typeface="Times New Roman" panose="02020603050405020304" pitchFamily="18" charset="0"/>
              </a:rPr>
              <a:t>. Consider commissions</a:t>
            </a:r>
          </a:p>
          <a:p>
            <a:pPr algn="l"/>
            <a:r>
              <a:rPr lang="en-GB" sz="1600" b="0" i="0" dirty="0">
                <a:solidFill>
                  <a:srgbClr val="2D2D2D"/>
                </a:solidFill>
                <a:effectLst/>
                <a:latin typeface="Times New Roman" panose="02020603050405020304" pitchFamily="18" charset="0"/>
                <a:cs typeface="Times New Roman" panose="02020603050405020304" pitchFamily="18" charset="0"/>
              </a:rPr>
              <a:t>Commissions are a form of non-guaranteed payment you can give to team members when they meet a particular sales goal. They may receive a partial commission if they don't meet their sales goal. If a company offers someone a commission, you can usually offer a lower salary, which may reduce your cost of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If you work at a sales company, you may consider introducing commissions to your new employees.</a:t>
            </a:r>
          </a:p>
          <a:p>
            <a:pPr algn="l"/>
            <a:r>
              <a:rPr lang="en-GB" sz="1600" b="1" dirty="0">
                <a:solidFill>
                  <a:srgbClr val="2D2D2D"/>
                </a:solidFill>
                <a:latin typeface="Times New Roman" panose="02020603050405020304" pitchFamily="18" charset="0"/>
                <a:cs typeface="Times New Roman" panose="02020603050405020304" pitchFamily="18" charset="0"/>
              </a:rPr>
              <a:t>8</a:t>
            </a:r>
            <a:r>
              <a:rPr lang="en-GB" sz="1600" b="1" i="0" dirty="0">
                <a:solidFill>
                  <a:srgbClr val="2D2D2D"/>
                </a:solidFill>
                <a:effectLst/>
                <a:latin typeface="Times New Roman" panose="02020603050405020304" pitchFamily="18" charset="0"/>
                <a:cs typeface="Times New Roman" panose="02020603050405020304" pitchFamily="18" charset="0"/>
              </a:rPr>
              <a:t>. Develop your company culture</a:t>
            </a:r>
          </a:p>
          <a:p>
            <a:pPr algn="l"/>
            <a:r>
              <a:rPr lang="en-GB" sz="1600" b="0" i="0" dirty="0">
                <a:solidFill>
                  <a:srgbClr val="2D2D2D"/>
                </a:solidFill>
                <a:effectLst/>
                <a:latin typeface="Times New Roman" panose="02020603050405020304" pitchFamily="18" charset="0"/>
                <a:cs typeface="Times New Roman" panose="02020603050405020304" pitchFamily="18" charset="0"/>
              </a:rPr>
              <a:t>Having a strong company culture can motivate your team and may increase their chances of staying with the company. Retaining employees can help lower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because it takes money and other resources to hire and train new individuals. Consider improving the company culture by listening to the team's feedback, helping create social connections and offering your team special perks or promotions.</a:t>
            </a:r>
          </a:p>
        </p:txBody>
      </p:sp>
      <p:sp>
        <p:nvSpPr>
          <p:cNvPr id="13" name="TextovéPole 12">
            <a:extLst>
              <a:ext uri="{FF2B5EF4-FFF2-40B4-BE49-F238E27FC236}">
                <a16:creationId xmlns:a16="http://schemas.microsoft.com/office/drawing/2014/main" id="{7325EED7-C7F5-46B6-9A03-D9C19503EF2E}"/>
              </a:ext>
            </a:extLst>
          </p:cNvPr>
          <p:cNvSpPr txBox="1"/>
          <p:nvPr/>
        </p:nvSpPr>
        <p:spPr>
          <a:xfrm>
            <a:off x="395535" y="3794453"/>
            <a:ext cx="11400930" cy="2800767"/>
          </a:xfrm>
          <a:prstGeom prst="rect">
            <a:avLst/>
          </a:prstGeom>
          <a:noFill/>
        </p:spPr>
        <p:txBody>
          <a:bodyPr wrap="square">
            <a:spAutoFit/>
          </a:bodyPr>
          <a:lstStyle/>
          <a:p>
            <a:pPr algn="l"/>
            <a:r>
              <a:rPr lang="en-GB" sz="1600" b="1" dirty="0">
                <a:solidFill>
                  <a:srgbClr val="2D2D2D"/>
                </a:solidFill>
                <a:latin typeface="Times New Roman" panose="02020603050405020304" pitchFamily="18" charset="0"/>
                <a:cs typeface="Times New Roman" panose="02020603050405020304" pitchFamily="18" charset="0"/>
              </a:rPr>
              <a:t>9</a:t>
            </a:r>
            <a:r>
              <a:rPr lang="en-GB" sz="1600" b="1" i="0" dirty="0">
                <a:solidFill>
                  <a:srgbClr val="2D2D2D"/>
                </a:solidFill>
                <a:effectLst/>
                <a:latin typeface="Times New Roman" panose="02020603050405020304" pitchFamily="18" charset="0"/>
                <a:cs typeface="Times New Roman" panose="02020603050405020304" pitchFamily="18" charset="0"/>
              </a:rPr>
              <a:t>. Automate some tasks</a:t>
            </a:r>
          </a:p>
          <a:p>
            <a:pPr algn="l"/>
            <a:r>
              <a:rPr lang="en-GB" sz="1600" b="0" i="0" dirty="0">
                <a:solidFill>
                  <a:srgbClr val="2D2D2D"/>
                </a:solidFill>
                <a:effectLst/>
                <a:latin typeface="Times New Roman" panose="02020603050405020304" pitchFamily="18" charset="0"/>
                <a:cs typeface="Times New Roman" panose="02020603050405020304" pitchFamily="18" charset="0"/>
              </a:rPr>
              <a:t>Automation is assigning a particular task to a machine or software program instead of a person. If you automate smaller or less essential duties, your team can focus on larger tasks and have less to do overall. This allows you to schedule fewer people at a time to lower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expenses.</a:t>
            </a:r>
          </a:p>
          <a:p>
            <a:pPr algn="l"/>
            <a:r>
              <a:rPr lang="en-GB" sz="1600" b="1" i="0" dirty="0">
                <a:solidFill>
                  <a:srgbClr val="2D2D2D"/>
                </a:solidFill>
                <a:effectLst/>
                <a:latin typeface="Times New Roman" panose="02020603050405020304" pitchFamily="18" charset="0"/>
                <a:cs typeface="Times New Roman" panose="02020603050405020304" pitchFamily="18" charset="0"/>
              </a:rPr>
              <a:t>10. Review your procedures</a:t>
            </a:r>
          </a:p>
          <a:p>
            <a:pPr algn="l"/>
            <a:r>
              <a:rPr lang="en-GB" sz="1600" b="0" i="0" dirty="0">
                <a:solidFill>
                  <a:srgbClr val="2D2D2D"/>
                </a:solidFill>
                <a:effectLst/>
                <a:latin typeface="Times New Roman" panose="02020603050405020304" pitchFamily="18" charset="0"/>
                <a:cs typeface="Times New Roman" panose="02020603050405020304" pitchFamily="18" charset="0"/>
              </a:rPr>
              <a:t>As a company grows, its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policies and procedures may change. Consider reviewing company procedures to see if they're affecting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If they are, speak with your supervisor about changing them to a more cost-efficient alternative.</a:t>
            </a:r>
          </a:p>
          <a:p>
            <a:pPr algn="l"/>
            <a:r>
              <a:rPr lang="en-GB" sz="1600" b="1" i="0" dirty="0">
                <a:solidFill>
                  <a:srgbClr val="2D2D2D"/>
                </a:solidFill>
                <a:effectLst/>
                <a:latin typeface="Times New Roman" panose="02020603050405020304" pitchFamily="18" charset="0"/>
                <a:cs typeface="Times New Roman" panose="02020603050405020304" pitchFamily="18" charset="0"/>
              </a:rPr>
              <a:t>11. Consider part-time </a:t>
            </a:r>
            <a:r>
              <a:rPr lang="en-GB" sz="1600" b="1" i="0" dirty="0" err="1">
                <a:solidFill>
                  <a:srgbClr val="2D2D2D"/>
                </a:solidFill>
                <a:effectLst/>
                <a:latin typeface="Times New Roman" panose="02020603050405020304" pitchFamily="18" charset="0"/>
                <a:cs typeface="Times New Roman" panose="02020603050405020304" pitchFamily="18" charset="0"/>
              </a:rPr>
              <a:t>labor</a:t>
            </a:r>
            <a:endParaRPr lang="en-GB" sz="1600" b="1" i="0" dirty="0">
              <a:solidFill>
                <a:srgbClr val="2D2D2D"/>
              </a:solidFill>
              <a:effectLst/>
              <a:latin typeface="Times New Roman" panose="02020603050405020304" pitchFamily="18" charset="0"/>
              <a:cs typeface="Times New Roman" panose="02020603050405020304" pitchFamily="18" charset="0"/>
            </a:endParaRPr>
          </a:p>
          <a:p>
            <a:pPr algn="l"/>
            <a:r>
              <a:rPr lang="en-GB" sz="1600" b="0" i="0" dirty="0">
                <a:solidFill>
                  <a:srgbClr val="2D2D2D"/>
                </a:solidFill>
                <a:effectLst/>
                <a:latin typeface="Times New Roman" panose="02020603050405020304" pitchFamily="18" charset="0"/>
                <a:cs typeface="Times New Roman" panose="02020603050405020304" pitchFamily="18" charset="0"/>
              </a:rPr>
              <a:t>Part-time employees are those who work at your company for 30 hours or fewer each week. One advantage of hiring part-time employees is you don't need to offer benefits like paid holidays. Consider offering more part-time positions than full-time positions to help lower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expenses.</a:t>
            </a:r>
          </a:p>
        </p:txBody>
      </p:sp>
    </p:spTree>
    <p:extLst>
      <p:ext uri="{BB962C8B-B14F-4D97-AF65-F5344CB8AC3E}">
        <p14:creationId xmlns:p14="http://schemas.microsoft.com/office/powerpoint/2010/main" val="22406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5194242" cy="461665"/>
          </a:xfrm>
          <a:prstGeom prst="rect">
            <a:avLst/>
          </a:prstGeom>
          <a:solidFill>
            <a:srgbClr val="008080"/>
          </a:solidFill>
        </p:spPr>
        <p:txBody>
          <a:bodyPr wrap="none">
            <a:spAutoFit/>
          </a:bodyPr>
          <a:lstStyle/>
          <a:p>
            <a:pPr lvl="0">
              <a:defRPr/>
            </a:pPr>
            <a:r>
              <a:rPr lang="en-US" sz="2400" b="1" i="0" dirty="0">
                <a:solidFill>
                  <a:schemeClr val="bg1"/>
                </a:solidFill>
                <a:effectLst/>
                <a:latin typeface="Times New Roman" panose="02020603050405020304" pitchFamily="18" charset="0"/>
                <a:cs typeface="Times New Roman" panose="02020603050405020304" pitchFamily="18" charset="0"/>
              </a:rPr>
              <a:t>WAYS TO REDUCE </a:t>
            </a:r>
            <a:r>
              <a:rPr lang="en-GB" sz="2400" b="1" i="0" dirty="0">
                <a:solidFill>
                  <a:schemeClr val="bg1"/>
                </a:solidFill>
                <a:effectLst/>
                <a:latin typeface="Times New Roman" panose="02020603050405020304" pitchFamily="18" charset="0"/>
                <a:cs typeface="Times New Roman" panose="02020603050405020304" pitchFamily="18" charset="0"/>
              </a:rPr>
              <a:t>LABOR </a:t>
            </a:r>
            <a:r>
              <a:rPr lang="en-US" sz="2400" b="1" kern="0" dirty="0">
                <a:solidFill>
                  <a:schemeClr val="bg1"/>
                </a:solidFill>
                <a:latin typeface="Times New Roman" panose="02020603050405020304" pitchFamily="18" charset="0"/>
                <a:cs typeface="Times New Roman" panose="02020603050405020304" pitchFamily="18" charset="0"/>
              </a:rPr>
              <a:t>COSTS</a:t>
            </a:r>
            <a:endParaRPr lang="en-GB" sz="2400" b="1" kern="0" dirty="0">
              <a:solidFill>
                <a:schemeClr val="bg1"/>
              </a:solidFill>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pic>
        <p:nvPicPr>
          <p:cNvPr id="8" name="Obrázek 7">
            <a:extLst>
              <a:ext uri="{FF2B5EF4-FFF2-40B4-BE49-F238E27FC236}">
                <a16:creationId xmlns:a16="http://schemas.microsoft.com/office/drawing/2014/main" id="{215BA571-A5D8-4745-AE48-F66F49A22EF1}"/>
              </a:ext>
            </a:extLst>
          </p:cNvPr>
          <p:cNvPicPr>
            <a:picLocks noChangeAspect="1"/>
          </p:cNvPicPr>
          <p:nvPr/>
        </p:nvPicPr>
        <p:blipFill>
          <a:blip r:embed="rId3"/>
          <a:stretch>
            <a:fillRect/>
          </a:stretch>
        </p:blipFill>
        <p:spPr>
          <a:xfrm>
            <a:off x="233697" y="822359"/>
            <a:ext cx="3710879" cy="2467690"/>
          </a:xfrm>
          <a:prstGeom prst="rect">
            <a:avLst/>
          </a:prstGeom>
        </p:spPr>
      </p:pic>
      <p:sp>
        <p:nvSpPr>
          <p:cNvPr id="10" name="TextovéPole 9">
            <a:extLst>
              <a:ext uri="{FF2B5EF4-FFF2-40B4-BE49-F238E27FC236}">
                <a16:creationId xmlns:a16="http://schemas.microsoft.com/office/drawing/2014/main" id="{29BFF6AE-9FD2-466C-BB14-52121D8E20B4}"/>
              </a:ext>
            </a:extLst>
          </p:cNvPr>
          <p:cNvSpPr txBox="1"/>
          <p:nvPr/>
        </p:nvSpPr>
        <p:spPr>
          <a:xfrm>
            <a:off x="3693459" y="751344"/>
            <a:ext cx="8103005" cy="2800767"/>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12. Plan your rosters</a:t>
            </a:r>
          </a:p>
          <a:p>
            <a:pPr algn="l"/>
            <a:r>
              <a:rPr lang="en-GB" sz="1600" b="0" i="0" dirty="0">
                <a:solidFill>
                  <a:srgbClr val="2D2D2D"/>
                </a:solidFill>
                <a:effectLst/>
                <a:latin typeface="Times New Roman" panose="02020603050405020304" pitchFamily="18" charset="0"/>
                <a:cs typeface="Times New Roman" panose="02020603050405020304" pitchFamily="18" charset="0"/>
              </a:rPr>
              <a:t>Adjusting your rosters so your team has more members during periods of high activity and fewer during periods of low activity can help lower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If you plan your rosters, you can avoid scheduling too many people, which may influence your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a:t>
            </a:r>
          </a:p>
          <a:p>
            <a:pPr algn="l"/>
            <a:r>
              <a:rPr lang="en-GB" sz="1600" b="0" i="0" dirty="0">
                <a:solidFill>
                  <a:srgbClr val="2D2D2D"/>
                </a:solidFill>
                <a:effectLst/>
                <a:latin typeface="Times New Roman" panose="02020603050405020304" pitchFamily="18" charset="0"/>
                <a:cs typeface="Times New Roman" panose="02020603050405020304" pitchFamily="18" charset="0"/>
              </a:rPr>
              <a:t>For example, if you work at a movie </a:t>
            </a:r>
            <a:r>
              <a:rPr lang="en-GB" sz="1600" b="0" i="0" dirty="0" err="1">
                <a:solidFill>
                  <a:srgbClr val="2D2D2D"/>
                </a:solidFill>
                <a:effectLst/>
                <a:latin typeface="Times New Roman" panose="02020603050405020304" pitchFamily="18" charset="0"/>
                <a:cs typeface="Times New Roman" panose="02020603050405020304" pitchFamily="18" charset="0"/>
              </a:rPr>
              <a:t>theater</a:t>
            </a:r>
            <a:r>
              <a:rPr lang="en-GB" sz="1600" b="0" i="0" dirty="0">
                <a:solidFill>
                  <a:srgbClr val="2D2D2D"/>
                </a:solidFill>
                <a:effectLst/>
                <a:latin typeface="Times New Roman" panose="02020603050405020304" pitchFamily="18" charset="0"/>
                <a:cs typeface="Times New Roman" panose="02020603050405020304" pitchFamily="18" charset="0"/>
              </a:rPr>
              <a:t> that teenagers visit frequently, you may schedule fewer people during school hours and more on evenings and weekends.</a:t>
            </a:r>
          </a:p>
          <a:p>
            <a:pPr algn="l"/>
            <a:r>
              <a:rPr lang="en-GB" sz="1600" b="1" i="0" dirty="0">
                <a:solidFill>
                  <a:srgbClr val="2D2D2D"/>
                </a:solidFill>
                <a:effectLst/>
                <a:latin typeface="Times New Roman" panose="02020603050405020304" pitchFamily="18" charset="0"/>
                <a:cs typeface="Times New Roman" panose="02020603050405020304" pitchFamily="18" charset="0"/>
              </a:rPr>
              <a:t>13. Follow safety standards</a:t>
            </a:r>
          </a:p>
          <a:p>
            <a:pPr algn="l"/>
            <a:r>
              <a:rPr lang="en-GB" sz="1600" b="0" i="0" dirty="0">
                <a:solidFill>
                  <a:srgbClr val="2D2D2D"/>
                </a:solidFill>
                <a:effectLst/>
                <a:latin typeface="Times New Roman" panose="02020603050405020304" pitchFamily="18" charset="0"/>
                <a:cs typeface="Times New Roman" panose="02020603050405020304" pitchFamily="18" charset="0"/>
              </a:rPr>
              <a:t>If someone gets injured while working, the company is usually legally obligated to pay for their care and recovery time, increasing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costs. Ensuring the workplace is safe for everyone is a long-term solution and reduces injuries, which lowers </a:t>
            </a:r>
            <a:r>
              <a:rPr lang="en-GB" sz="1600" b="0" i="0" dirty="0" err="1">
                <a:solidFill>
                  <a:srgbClr val="2D2D2D"/>
                </a:solidFill>
                <a:effectLst/>
                <a:latin typeface="Times New Roman" panose="02020603050405020304" pitchFamily="18" charset="0"/>
                <a:cs typeface="Times New Roman" panose="02020603050405020304" pitchFamily="18" charset="0"/>
              </a:rPr>
              <a:t>labor</a:t>
            </a:r>
            <a:r>
              <a:rPr lang="en-GB" sz="1600" b="0" i="0" dirty="0">
                <a:solidFill>
                  <a:srgbClr val="2D2D2D"/>
                </a:solidFill>
                <a:effectLst/>
                <a:latin typeface="Times New Roman" panose="02020603050405020304" pitchFamily="18" charset="0"/>
                <a:cs typeface="Times New Roman" panose="02020603050405020304" pitchFamily="18" charset="0"/>
              </a:rPr>
              <a:t> expenses and encourages your team to stay with the company longer.</a:t>
            </a:r>
          </a:p>
        </p:txBody>
      </p:sp>
      <p:sp>
        <p:nvSpPr>
          <p:cNvPr id="12" name="TextovéPole 11">
            <a:extLst>
              <a:ext uri="{FF2B5EF4-FFF2-40B4-BE49-F238E27FC236}">
                <a16:creationId xmlns:a16="http://schemas.microsoft.com/office/drawing/2014/main" id="{9568F8D8-C1DD-4A26-ADE8-A23B478A1F92}"/>
              </a:ext>
            </a:extLst>
          </p:cNvPr>
          <p:cNvSpPr txBox="1"/>
          <p:nvPr/>
        </p:nvSpPr>
        <p:spPr>
          <a:xfrm>
            <a:off x="251520" y="3290049"/>
            <a:ext cx="11544944" cy="3293209"/>
          </a:xfrm>
          <a:prstGeom prst="rect">
            <a:avLst/>
          </a:prstGeom>
          <a:noFill/>
        </p:spPr>
        <p:txBody>
          <a:bodyPr wrap="square">
            <a:spAutoFit/>
          </a:bodyPr>
          <a:lstStyle/>
          <a:p>
            <a:pPr algn="l"/>
            <a:r>
              <a:rPr lang="en-GB" sz="1600" b="1" i="0" dirty="0">
                <a:effectLst/>
                <a:latin typeface="Times New Roman" panose="02020603050405020304" pitchFamily="18" charset="0"/>
                <a:cs typeface="Times New Roman" panose="02020603050405020304" pitchFamily="18" charset="0"/>
              </a:rPr>
              <a:t>14. Offer a reduced working schedule</a:t>
            </a:r>
          </a:p>
          <a:p>
            <a:pPr algn="l"/>
            <a:r>
              <a:rPr lang="en-GB" sz="1600" b="0" i="0" dirty="0">
                <a:effectLst/>
                <a:latin typeface="Times New Roman" panose="02020603050405020304" pitchFamily="18" charset="0"/>
                <a:cs typeface="Times New Roman" panose="02020603050405020304" pitchFamily="18" charset="0"/>
              </a:rPr>
              <a:t>A reduced work schedule means full-time employees work less than 40 hours per week. Rather than paying an individual for a full eight-hour workday, they can work four, five or six-hour days once or a couple times per week. This way, they're still completing all their work, but during reduced hours so the company doesn't have to pay the standard eight-hour day or 40-hour week.</a:t>
            </a:r>
          </a:p>
          <a:p>
            <a:pPr algn="l"/>
            <a:r>
              <a:rPr lang="en-GB" sz="1600" b="1" i="0" dirty="0">
                <a:effectLst/>
                <a:latin typeface="Times New Roman" panose="02020603050405020304" pitchFamily="18" charset="0"/>
                <a:cs typeface="Times New Roman" panose="02020603050405020304" pitchFamily="18" charset="0"/>
              </a:rPr>
              <a:t>15. Make part of employees' fixed pay variable</a:t>
            </a:r>
          </a:p>
          <a:p>
            <a:pPr algn="l"/>
            <a:r>
              <a:rPr lang="en-GB" sz="1600" b="0" i="0" dirty="0">
                <a:effectLst/>
                <a:latin typeface="Times New Roman" panose="02020603050405020304" pitchFamily="18" charset="0"/>
                <a:cs typeface="Times New Roman" panose="02020603050405020304" pitchFamily="18" charset="0"/>
              </a:rPr>
              <a:t>When businesses make part of employees' fixed salary variable, it means the amount a company pays employees can vary each pay period. This can help an organization save money during specific parts of the year or month while compensating its team appropriately. For example, retail or restaurant employees may experience variable pay based on customer service scores and sales revenue.</a:t>
            </a:r>
          </a:p>
          <a:p>
            <a:pPr algn="l"/>
            <a:r>
              <a:rPr lang="en-GB" sz="1600" b="1" i="0" dirty="0">
                <a:effectLst/>
                <a:latin typeface="Times New Roman" panose="02020603050405020304" pitchFamily="18" charset="0"/>
                <a:cs typeface="Times New Roman" panose="02020603050405020304" pitchFamily="18" charset="0"/>
              </a:rPr>
              <a:t>16. Work with freelancers</a:t>
            </a:r>
          </a:p>
          <a:p>
            <a:pPr algn="l"/>
            <a:r>
              <a:rPr lang="en-GB" sz="1600" b="0" i="0" dirty="0">
                <a:effectLst/>
                <a:latin typeface="Times New Roman" panose="02020603050405020304" pitchFamily="18" charset="0"/>
                <a:cs typeface="Times New Roman" panose="02020603050405020304" pitchFamily="18" charset="0"/>
              </a:rPr>
              <a:t>Working with freelance employees means you can outsource work with less overhead cost. For example, if a company requires a </a:t>
            </a:r>
            <a:r>
              <a:rPr lang="en-GB" sz="16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freelance writer</a:t>
            </a:r>
            <a:r>
              <a:rPr lang="en-GB" sz="1600" b="0" i="0" dirty="0">
                <a:effectLst/>
                <a:latin typeface="Times New Roman" panose="02020603050405020304" pitchFamily="18" charset="0"/>
                <a:cs typeface="Times New Roman" panose="02020603050405020304" pitchFamily="18" charset="0"/>
              </a:rPr>
              <a:t>, they can collaborate on a task, pay the writer for their work and part ways. This way, the company isn't required to pay them a fixed salary every week because they can pick and choose when they wish to work with a freelancer. Additionally, like part-time employees, companies aren't obligated to offer freelance individuals benefits.</a:t>
            </a:r>
          </a:p>
        </p:txBody>
      </p:sp>
    </p:spTree>
    <p:extLst>
      <p:ext uri="{BB962C8B-B14F-4D97-AF65-F5344CB8AC3E}">
        <p14:creationId xmlns:p14="http://schemas.microsoft.com/office/powerpoint/2010/main" val="96371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pic>
        <p:nvPicPr>
          <p:cNvPr id="6" name="Obrázek 5">
            <a:extLst>
              <a:ext uri="{FF2B5EF4-FFF2-40B4-BE49-F238E27FC236}">
                <a16:creationId xmlns:a16="http://schemas.microsoft.com/office/drawing/2014/main" id="{4C8D84C7-E4E5-4AD6-8992-46E493F00379}"/>
              </a:ext>
            </a:extLst>
          </p:cNvPr>
          <p:cNvPicPr>
            <a:picLocks noChangeAspect="1"/>
          </p:cNvPicPr>
          <p:nvPr/>
        </p:nvPicPr>
        <p:blipFill>
          <a:blip r:embed="rId4"/>
          <a:stretch>
            <a:fillRect/>
          </a:stretch>
        </p:blipFill>
        <p:spPr>
          <a:xfrm>
            <a:off x="854657" y="2155852"/>
            <a:ext cx="3330229" cy="3657917"/>
          </a:xfrm>
          <a:prstGeom prst="rect">
            <a:avLst/>
          </a:prstGeom>
        </p:spPr>
      </p:pic>
    </p:spTree>
    <p:extLst>
      <p:ext uri="{BB962C8B-B14F-4D97-AF65-F5344CB8AC3E}">
        <p14:creationId xmlns:p14="http://schemas.microsoft.com/office/powerpoint/2010/main" val="348825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6054863"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DIRECT LABOR BUDGET: DEFINITION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sp>
        <p:nvSpPr>
          <p:cNvPr id="12" name="TextovéPole 11">
            <a:extLst>
              <a:ext uri="{FF2B5EF4-FFF2-40B4-BE49-F238E27FC236}">
                <a16:creationId xmlns:a16="http://schemas.microsoft.com/office/drawing/2014/main" id="{C7301B95-884C-4AD7-A824-0059E4D5D969}"/>
              </a:ext>
            </a:extLst>
          </p:cNvPr>
          <p:cNvSpPr txBox="1"/>
          <p:nvPr/>
        </p:nvSpPr>
        <p:spPr>
          <a:xfrm>
            <a:off x="4437239" y="768268"/>
            <a:ext cx="7503242" cy="3170099"/>
          </a:xfrm>
          <a:prstGeom prst="rect">
            <a:avLst/>
          </a:prstGeom>
          <a:noFill/>
        </p:spPr>
        <p:txBody>
          <a:bodyPr wrap="square">
            <a:spAutoFit/>
          </a:bodyPr>
          <a:lstStyle/>
          <a:p>
            <a:pPr marL="342900" indent="-342900" algn="just">
              <a:buFont typeface="Arial" panose="020B0604020202020204" pitchFamily="34" charset="0"/>
              <a:buChar char="•"/>
            </a:pP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Direct labour</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budget </a:t>
            </a:r>
            <a:r>
              <a:rPr lang="en-GB" sz="2000" dirty="0">
                <a:latin typeface="Times New Roman" panose="02020603050405020304" pitchFamily="18" charset="0"/>
                <a:ea typeface="Calibri" panose="020F0502020204030204" pitchFamily="34" charset="0"/>
                <a:cs typeface="Times New Roman" panose="02020603050405020304" pitchFamily="18" charset="0"/>
              </a:rPr>
              <a:t>is one of the operating budgets along with S</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ales budget, </a:t>
            </a:r>
            <a:r>
              <a:rPr lang="en-GB" sz="2000" dirty="0">
                <a:latin typeface="Times New Roman" panose="02020603050405020304" pitchFamily="18" charset="0"/>
                <a:ea typeface="Calibri" panose="020F0502020204030204" pitchFamily="34" charset="0"/>
                <a:cs typeface="Times New Roman" panose="02020603050405020304" pitchFamily="18" charset="0"/>
              </a:rPr>
              <a:t>Production budget,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Direct materials</a:t>
            </a: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budget, </a:t>
            </a:r>
            <a:r>
              <a:rPr lang="en-GB" sz="2000" dirty="0">
                <a:latin typeface="Times New Roman" panose="02020603050405020304" pitchFamily="18" charset="0"/>
                <a:ea typeface="Calibri" panose="020F0502020204030204" pitchFamily="34" charset="0"/>
                <a:cs typeface="Times New Roman" panose="02020603050405020304" pitchFamily="18" charset="0"/>
              </a:rPr>
              <a:t>Budget of other direct and general production costs and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Selling and administrative expense budget</a:t>
            </a:r>
          </a:p>
          <a:p>
            <a:pPr marL="285750" indent="-285750" algn="l">
              <a:buFont typeface="Arial" panose="020B0604020202020204" pitchFamily="34" charset="0"/>
              <a:buChar char="•"/>
            </a:pP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Direct labour</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a:effectLst/>
                <a:latin typeface="Times New Roman" panose="02020603050405020304" pitchFamily="18" charset="0"/>
                <a:ea typeface="Calibri" panose="020F0502020204030204" pitchFamily="34" charset="0"/>
                <a:cs typeface="Times New Roman" panose="02020603050405020304" pitchFamily="18" charset="0"/>
              </a:rPr>
              <a:t>budget - </a:t>
            </a:r>
            <a:r>
              <a:rPr lang="en-GB" sz="2000" b="0" i="0" u="none" strike="noStrike" baseline="0" dirty="0">
                <a:latin typeface="Times New Roman" panose="02020603050405020304" pitchFamily="18" charset="0"/>
                <a:cs typeface="Times New Roman" panose="02020603050405020304" pitchFamily="18" charset="0"/>
              </a:rPr>
              <a:t>schedule for expected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cost. Expected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cost is dependent on expected production volume (production budget).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requirements are based on production volume multiplied by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hours per unit.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hours needed for production are then multiplied by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cost per hour to derive budgeted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costs.</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a:extLst>
              <a:ext uri="{FF2B5EF4-FFF2-40B4-BE49-F238E27FC236}">
                <a16:creationId xmlns:a16="http://schemas.microsoft.com/office/drawing/2014/main" id="{2676058E-1276-4B5E-9AE3-8F27533F3B29}"/>
              </a:ext>
            </a:extLst>
          </p:cNvPr>
          <p:cNvPicPr>
            <a:picLocks noChangeAspect="1"/>
          </p:cNvPicPr>
          <p:nvPr/>
        </p:nvPicPr>
        <p:blipFill>
          <a:blip r:embed="rId3"/>
          <a:stretch>
            <a:fillRect/>
          </a:stretch>
        </p:blipFill>
        <p:spPr>
          <a:xfrm>
            <a:off x="207567" y="768269"/>
            <a:ext cx="4041704" cy="2681432"/>
          </a:xfrm>
          <a:prstGeom prst="rect">
            <a:avLst/>
          </a:prstGeom>
        </p:spPr>
      </p:pic>
      <p:sp>
        <p:nvSpPr>
          <p:cNvPr id="14" name="TextovéPole 13">
            <a:extLst>
              <a:ext uri="{FF2B5EF4-FFF2-40B4-BE49-F238E27FC236}">
                <a16:creationId xmlns:a16="http://schemas.microsoft.com/office/drawing/2014/main" id="{13875785-8EC6-41AF-BFB9-A0E38799516F}"/>
              </a:ext>
            </a:extLst>
          </p:cNvPr>
          <p:cNvSpPr txBox="1"/>
          <p:nvPr/>
        </p:nvSpPr>
        <p:spPr>
          <a:xfrm>
            <a:off x="251519" y="3926755"/>
            <a:ext cx="11159971" cy="2554545"/>
          </a:xfrm>
          <a:prstGeom prst="rect">
            <a:avLst/>
          </a:prstGeom>
          <a:noFill/>
        </p:spPr>
        <p:txBody>
          <a:bodyPr wrap="square">
            <a:spAutoFit/>
          </a:bodyPr>
          <a:lstStyle/>
          <a:p>
            <a:pPr marL="285750" indent="-285750"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Direct </a:t>
            </a:r>
            <a:r>
              <a:rPr lang="en-GB" sz="2000" b="0" i="0" dirty="0" err="1">
                <a:solidFill>
                  <a:srgbClr val="222222"/>
                </a:solidFill>
                <a:effectLst/>
                <a:latin typeface="Times New Roman" panose="02020603050405020304" pitchFamily="18" charset="0"/>
                <a:cs typeface="Times New Roman" panose="02020603050405020304" pitchFamily="18" charset="0"/>
              </a:rPr>
              <a:t>Labor</a:t>
            </a:r>
            <a:r>
              <a:rPr lang="en-GB" sz="2000" b="0" i="0" dirty="0">
                <a:solidFill>
                  <a:srgbClr val="222222"/>
                </a:solidFill>
                <a:effectLst/>
                <a:latin typeface="Times New Roman" panose="02020603050405020304" pitchFamily="18" charset="0"/>
                <a:cs typeface="Times New Roman" panose="02020603050405020304" pitchFamily="18" charset="0"/>
              </a:rPr>
              <a:t> Budget relates to the cost of direct </a:t>
            </a:r>
            <a:r>
              <a:rPr lang="en-GB" sz="2000" b="0" i="0" dirty="0" err="1">
                <a:solidFill>
                  <a:srgbClr val="222222"/>
                </a:solidFill>
                <a:effectLst/>
                <a:latin typeface="Times New Roman" panose="02020603050405020304" pitchFamily="18" charset="0"/>
                <a:cs typeface="Times New Roman" panose="02020603050405020304" pitchFamily="18" charset="0"/>
              </a:rPr>
              <a:t>labor</a:t>
            </a:r>
            <a:r>
              <a:rPr lang="en-GB" sz="2000" b="0" i="0" dirty="0">
                <a:solidFill>
                  <a:srgbClr val="222222"/>
                </a:solidFill>
                <a:effectLst/>
                <a:latin typeface="Times New Roman" panose="02020603050405020304" pitchFamily="18" charset="0"/>
                <a:cs typeface="Times New Roman" panose="02020603050405020304" pitchFamily="18" charset="0"/>
              </a:rPr>
              <a:t> involved in production/assembly or service. Specifically, this budget shows the cost and hours of direct </a:t>
            </a:r>
            <a:r>
              <a:rPr lang="en-GB" sz="2000" b="0" i="0" dirty="0" err="1">
                <a:solidFill>
                  <a:srgbClr val="222222"/>
                </a:solidFill>
                <a:effectLst/>
                <a:latin typeface="Times New Roman" panose="02020603050405020304" pitchFamily="18" charset="0"/>
                <a:cs typeface="Times New Roman" panose="02020603050405020304" pitchFamily="18" charset="0"/>
              </a:rPr>
              <a:t>labor</a:t>
            </a:r>
            <a:r>
              <a:rPr lang="en-GB" sz="2000" b="0" i="0" dirty="0">
                <a:solidFill>
                  <a:srgbClr val="222222"/>
                </a:solidFill>
                <a:effectLst/>
                <a:latin typeface="Times New Roman" panose="02020603050405020304" pitchFamily="18" charset="0"/>
                <a:cs typeface="Times New Roman" panose="02020603050405020304" pitchFamily="18" charset="0"/>
              </a:rPr>
              <a:t> that a company requires for production/extending service. </a:t>
            </a:r>
          </a:p>
          <a:p>
            <a:pPr marL="285750" indent="-285750" algn="l">
              <a:buFont typeface="Arial" panose="020B0604020202020204" pitchFamily="34" charset="0"/>
              <a:buChar char="•"/>
            </a:pPr>
            <a:r>
              <a:rPr lang="en-GB" sz="2000" b="0" i="0" dirty="0">
                <a:solidFill>
                  <a:srgbClr val="222222"/>
                </a:solidFill>
                <a:effectLst/>
                <a:latin typeface="Times New Roman" panose="02020603050405020304" pitchFamily="18" charset="0"/>
                <a:cs typeface="Times New Roman" panose="02020603050405020304" pitchFamily="18" charset="0"/>
              </a:rPr>
              <a:t>Direct laborers are the employees that work on the factory floor to produce a product.</a:t>
            </a:r>
            <a:endParaRPr lang="en-GB" sz="2000" b="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sz="2000" b="0" i="0" u="none" strike="noStrike" baseline="0" dirty="0">
                <a:latin typeface="Times New Roman" panose="02020603050405020304" pitchFamily="18" charset="0"/>
                <a:cs typeface="Times New Roman" panose="02020603050405020304" pitchFamily="18" charset="0"/>
              </a:rPr>
              <a:t>To compute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requirements, expected production volume for each period is multiplied by the number of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hours required to produce a single unit. </a:t>
            </a:r>
          </a:p>
          <a:p>
            <a:pPr marL="285750" indent="-285750" algn="l">
              <a:buFont typeface="Arial" panose="020B0604020202020204" pitchFamily="34" charset="0"/>
              <a:buChar char="•"/>
            </a:pPr>
            <a:r>
              <a:rPr lang="en-GB" sz="2000" b="0" i="0" u="none" strike="noStrike" baseline="0" dirty="0">
                <a:latin typeface="Times New Roman" panose="02020603050405020304" pitchFamily="18" charset="0"/>
                <a:cs typeface="Times New Roman" panose="02020603050405020304" pitchFamily="18" charset="0"/>
              </a:rPr>
              <a:t>The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hours to meet production requirements is then multiplied by the (standard)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cost per hour to obtain budgeted total direct </a:t>
            </a:r>
            <a:r>
              <a:rPr lang="en-GB" sz="2000" b="0" i="0" u="none" strike="noStrike" baseline="0" dirty="0" err="1">
                <a:latin typeface="Times New Roman" panose="02020603050405020304" pitchFamily="18" charset="0"/>
                <a:cs typeface="Times New Roman" panose="02020603050405020304" pitchFamily="18" charset="0"/>
              </a:rPr>
              <a:t>labor</a:t>
            </a:r>
            <a:r>
              <a:rPr lang="en-GB" sz="2000" b="0" i="0" u="none" strike="noStrike" baseline="0" dirty="0">
                <a:latin typeface="Times New Roman" panose="02020603050405020304" pitchFamily="18" charset="0"/>
                <a:cs typeface="Times New Roman" panose="02020603050405020304" pitchFamily="18" charset="0"/>
              </a:rPr>
              <a:t> costs.</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3932487"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DIRECT LABOR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sp>
        <p:nvSpPr>
          <p:cNvPr id="14" name="TextovéPole 13">
            <a:extLst>
              <a:ext uri="{FF2B5EF4-FFF2-40B4-BE49-F238E27FC236}">
                <a16:creationId xmlns:a16="http://schemas.microsoft.com/office/drawing/2014/main" id="{F2808E88-0FC6-4EDD-B669-611D64282FED}"/>
              </a:ext>
            </a:extLst>
          </p:cNvPr>
          <p:cNvSpPr txBox="1"/>
          <p:nvPr/>
        </p:nvSpPr>
        <p:spPr>
          <a:xfrm>
            <a:off x="231883" y="5404035"/>
            <a:ext cx="11728233" cy="1015663"/>
          </a:xfrm>
          <a:prstGeom prst="rect">
            <a:avLst/>
          </a:prstGeom>
          <a:noFill/>
        </p:spPr>
        <p:txBody>
          <a:bodyPr wrap="square">
            <a:spAutoFit/>
          </a:bodyPr>
          <a:lstStyle/>
          <a:p>
            <a:pPr>
              <a:spcBef>
                <a:spcPts val="0"/>
              </a:spcBef>
            </a:pPr>
            <a:r>
              <a:rPr lang="en-US" sz="1500" dirty="0">
                <a:latin typeface="Times New Roman" panose="02020603050405020304" pitchFamily="18" charset="0"/>
                <a:cs typeface="Times New Roman" panose="02020603050405020304" pitchFamily="18" charset="0"/>
              </a:rPr>
              <a:t>*from production budget                                    </a:t>
            </a:r>
          </a:p>
          <a:p>
            <a:pPr>
              <a:spcBef>
                <a:spcPts val="0"/>
              </a:spcBef>
            </a:pPr>
            <a:r>
              <a:rPr lang="en-US" sz="1500" dirty="0">
                <a:latin typeface="Times New Roman" panose="02020603050405020304" pitchFamily="18" charset="0"/>
                <a:cs typeface="Times New Roman" panose="02020603050405020304" pitchFamily="18" charset="0"/>
              </a:rPr>
              <a:t>**according technology                          </a:t>
            </a:r>
          </a:p>
          <a:p>
            <a:pPr>
              <a:spcBef>
                <a:spcPts val="0"/>
              </a:spcBef>
            </a:pPr>
            <a:r>
              <a:rPr lang="en-US" sz="1500" dirty="0">
                <a:latin typeface="Times New Roman" panose="02020603050405020304" pitchFamily="18" charset="0"/>
                <a:cs typeface="Times New Roman" panose="02020603050405020304" pitchFamily="18" charset="0"/>
              </a:rPr>
              <a:t>***according to labor contract, legislation, other conditions</a:t>
            </a:r>
          </a:p>
          <a:p>
            <a:pPr>
              <a:spcBef>
                <a:spcPts val="0"/>
              </a:spcBef>
            </a:pPr>
            <a:r>
              <a:rPr lang="en-US" sz="1500" dirty="0">
                <a:latin typeface="Times New Roman" panose="02020603050405020304" pitchFamily="18" charset="0"/>
                <a:cs typeface="Times New Roman" panose="02020603050405020304" pitchFamily="18" charset="0"/>
              </a:rPr>
              <a:t>****according legislation </a:t>
            </a:r>
          </a:p>
        </p:txBody>
      </p:sp>
      <p:graphicFrame>
        <p:nvGraphicFramePr>
          <p:cNvPr id="3" name="Tabulka 2">
            <a:extLst>
              <a:ext uri="{FF2B5EF4-FFF2-40B4-BE49-F238E27FC236}">
                <a16:creationId xmlns:a16="http://schemas.microsoft.com/office/drawing/2014/main" id="{E1185CA3-F9BB-4445-9B50-7A7029DA7BED}"/>
              </a:ext>
            </a:extLst>
          </p:cNvPr>
          <p:cNvGraphicFramePr>
            <a:graphicFrameLocks noGrp="1"/>
          </p:cNvGraphicFramePr>
          <p:nvPr>
            <p:extLst>
              <p:ext uri="{D42A27DB-BD31-4B8C-83A1-F6EECF244321}">
                <p14:modId xmlns:p14="http://schemas.microsoft.com/office/powerpoint/2010/main" val="646982021"/>
              </p:ext>
            </p:extLst>
          </p:nvPr>
        </p:nvGraphicFramePr>
        <p:xfrm>
          <a:off x="251520" y="716280"/>
          <a:ext cx="11007571" cy="4312920"/>
        </p:xfrm>
        <a:graphic>
          <a:graphicData uri="http://schemas.openxmlformats.org/drawingml/2006/table">
            <a:tbl>
              <a:tblPr>
                <a:tableStyleId>{5C22544A-7EE6-4342-B048-85BDC9FD1C3A}</a:tableStyleId>
              </a:tblPr>
              <a:tblGrid>
                <a:gridCol w="3197844">
                  <a:extLst>
                    <a:ext uri="{9D8B030D-6E8A-4147-A177-3AD203B41FA5}">
                      <a16:colId xmlns:a16="http://schemas.microsoft.com/office/drawing/2014/main" val="1244718487"/>
                    </a:ext>
                  </a:extLst>
                </a:gridCol>
                <a:gridCol w="1059883">
                  <a:extLst>
                    <a:ext uri="{9D8B030D-6E8A-4147-A177-3AD203B41FA5}">
                      <a16:colId xmlns:a16="http://schemas.microsoft.com/office/drawing/2014/main" val="3380928582"/>
                    </a:ext>
                  </a:extLst>
                </a:gridCol>
                <a:gridCol w="2259106">
                  <a:extLst>
                    <a:ext uri="{9D8B030D-6E8A-4147-A177-3AD203B41FA5}">
                      <a16:colId xmlns:a16="http://schemas.microsoft.com/office/drawing/2014/main" val="3228926172"/>
                    </a:ext>
                  </a:extLst>
                </a:gridCol>
                <a:gridCol w="1775012">
                  <a:extLst>
                    <a:ext uri="{9D8B030D-6E8A-4147-A177-3AD203B41FA5}">
                      <a16:colId xmlns:a16="http://schemas.microsoft.com/office/drawing/2014/main" val="3479782813"/>
                    </a:ext>
                  </a:extLst>
                </a:gridCol>
                <a:gridCol w="1554452">
                  <a:extLst>
                    <a:ext uri="{9D8B030D-6E8A-4147-A177-3AD203B41FA5}">
                      <a16:colId xmlns:a16="http://schemas.microsoft.com/office/drawing/2014/main" val="4188181691"/>
                    </a:ext>
                  </a:extLst>
                </a:gridCol>
                <a:gridCol w="1161274">
                  <a:extLst>
                    <a:ext uri="{9D8B030D-6E8A-4147-A177-3AD203B41FA5}">
                      <a16:colId xmlns:a16="http://schemas.microsoft.com/office/drawing/2014/main" val="3552930567"/>
                    </a:ext>
                  </a:extLst>
                </a:gridCol>
              </a:tblGrid>
              <a:tr h="205740">
                <a:tc rowSpan="2">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Indicator</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Quarters</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For the year</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9246475"/>
                  </a:ext>
                </a:extLst>
              </a:tr>
              <a:tr h="205740">
                <a:tc vMerge="1">
                  <a:txBody>
                    <a:bodyPr/>
                    <a:lstStyle/>
                    <a:p>
                      <a:endParaRPr lang="en-GB"/>
                    </a:p>
                  </a:txBody>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ІІІ</a:t>
                      </a:r>
                      <a:endParaRPr lang="ru-RU"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solidFill>
                            <a:schemeClr val="tx1"/>
                          </a:solidFill>
                          <a:effectLst/>
                          <a:latin typeface="Times New Roman" panose="02020603050405020304" pitchFamily="18" charset="0"/>
                          <a:cs typeface="Times New Roman" panose="02020603050405020304" pitchFamily="18" charset="0"/>
                        </a:rPr>
                        <a:t>І</a:t>
                      </a:r>
                      <a:r>
                        <a:rPr lang="en-GB" sz="1600" u="none" strike="noStrike">
                          <a:solidFill>
                            <a:schemeClr val="tx1"/>
                          </a:solidFill>
                          <a:effectLst/>
                          <a:latin typeface="Times New Roman" panose="02020603050405020304" pitchFamily="18" charset="0"/>
                          <a:cs typeface="Times New Roman" panose="02020603050405020304" pitchFamily="18" charset="0"/>
                        </a:rPr>
                        <a:t>V</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105323296"/>
                  </a:ext>
                </a:extLst>
              </a:tr>
              <a:tr h="601980">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1. The required output of finished products*, units</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467.42</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441.30</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451.30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461.30</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1821.32</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95377"/>
                  </a:ext>
                </a:extLst>
              </a:tr>
              <a:tr h="601980">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 Direct labour costs per unit of finished goods**, hours </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378383"/>
                  </a:ext>
                </a:extLst>
              </a:tr>
              <a:tr h="800100">
                <a:tc>
                  <a:txBody>
                    <a:bodyPr/>
                    <a:lstStyle/>
                    <a:p>
                      <a:pPr algn="l" fontAlgn="ctr"/>
                      <a:r>
                        <a:rPr lang="en-GB" sz="1600" u="none" strike="noStrike">
                          <a:solidFill>
                            <a:schemeClr val="tx1"/>
                          </a:solidFill>
                          <a:effectLst/>
                          <a:latin typeface="Times New Roman" panose="02020603050405020304" pitchFamily="18" charset="0"/>
                          <a:cs typeface="Times New Roman" panose="02020603050405020304" pitchFamily="18" charset="0"/>
                        </a:rPr>
                        <a:t>3. Total number of hours required for the finished products output, hours (row 1*row 2) </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2337.09</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2206.5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2256.5</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2306.5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9106.59</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723067"/>
                  </a:ext>
                </a:extLst>
              </a:tr>
              <a:tr h="601980">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4. The cost per hour of direct labour costs***, CZK.</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7</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7</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7</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7</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solidFill>
                            <a:schemeClr val="tx1"/>
                          </a:solidFill>
                          <a:effectLst/>
                          <a:latin typeface="Times New Roman" panose="02020603050405020304" pitchFamily="18" charset="0"/>
                          <a:cs typeface="Times New Roman" panose="02020603050405020304" pitchFamily="18" charset="0"/>
                        </a:rPr>
                        <a:t>7</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366982"/>
                  </a:ext>
                </a:extLst>
              </a:tr>
              <a:tr h="601980">
                <a:tc>
                  <a:txBody>
                    <a:bodyPr/>
                    <a:lstStyle/>
                    <a:p>
                      <a:pPr algn="l"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 Single social contribution (37%)****, CZK.</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6053.06</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5714.84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5844.34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5973.84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23586.06</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136202"/>
                  </a:ext>
                </a:extLst>
              </a:tr>
              <a:tr h="601980">
                <a:tc>
                  <a:txBody>
                    <a:bodyPr/>
                    <a:lstStyle/>
                    <a:p>
                      <a:pPr algn="l" fontAlgn="ctr"/>
                      <a:r>
                        <a:rPr lang="en-GB" sz="1600" u="none" strike="noStrike">
                          <a:solidFill>
                            <a:schemeClr val="tx1"/>
                          </a:solidFill>
                          <a:effectLst/>
                          <a:latin typeface="Times New Roman" panose="02020603050405020304" pitchFamily="18" charset="0"/>
                          <a:cs typeface="Times New Roman" panose="02020603050405020304" pitchFamily="18" charset="0"/>
                        </a:rPr>
                        <a:t>6. Total direct labour costs, CZK. (row 3* row 4+ row 5)</a:t>
                      </a:r>
                      <a:endParaRPr lang="en-GB" sz="1600" b="0" i="0" u="none" strike="noStrike">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22412.66</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21160.34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21639.84</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22119.3</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solidFill>
                            <a:schemeClr val="tx1"/>
                          </a:solidFill>
                          <a:effectLst/>
                          <a:latin typeface="Times New Roman" panose="02020603050405020304" pitchFamily="18" charset="0"/>
                          <a:cs typeface="Times New Roman" panose="02020603050405020304" pitchFamily="18" charset="0"/>
                        </a:rPr>
                        <a:t>87332.17</a:t>
                      </a:r>
                      <a:endParaRPr lang="en-GB"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4686032"/>
                  </a:ext>
                </a:extLst>
              </a:tr>
            </a:tbl>
          </a:graphicData>
        </a:graphic>
      </p:graphicFrame>
    </p:spTree>
    <p:extLst>
      <p:ext uri="{BB962C8B-B14F-4D97-AF65-F5344CB8AC3E}">
        <p14:creationId xmlns:p14="http://schemas.microsoft.com/office/powerpoint/2010/main" val="38635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8827288"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BENEFITS AND DRAWBACKS OF DIRECT LABOR BUDGET</a:t>
            </a: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8" name="Obrázek 7">
            <a:extLst>
              <a:ext uri="{FF2B5EF4-FFF2-40B4-BE49-F238E27FC236}">
                <a16:creationId xmlns:a16="http://schemas.microsoft.com/office/drawing/2014/main" id="{85DCF241-E704-4BF2-B26B-06B008D19AD6}"/>
              </a:ext>
            </a:extLst>
          </p:cNvPr>
          <p:cNvPicPr>
            <a:picLocks noChangeAspect="1"/>
          </p:cNvPicPr>
          <p:nvPr/>
        </p:nvPicPr>
        <p:blipFill>
          <a:blip r:embed="rId3"/>
          <a:stretch>
            <a:fillRect/>
          </a:stretch>
        </p:blipFill>
        <p:spPr>
          <a:xfrm>
            <a:off x="161873" y="718513"/>
            <a:ext cx="3441938" cy="2284663"/>
          </a:xfrm>
          <a:prstGeom prst="rect">
            <a:avLst/>
          </a:prstGeom>
        </p:spPr>
      </p:pic>
      <p:sp>
        <p:nvSpPr>
          <p:cNvPr id="13" name="TextovéPole 12">
            <a:extLst>
              <a:ext uri="{FF2B5EF4-FFF2-40B4-BE49-F238E27FC236}">
                <a16:creationId xmlns:a16="http://schemas.microsoft.com/office/drawing/2014/main" id="{7CDEA2DD-F60C-4930-B2DA-001DC4EBCD74}"/>
              </a:ext>
            </a:extLst>
          </p:cNvPr>
          <p:cNvSpPr txBox="1"/>
          <p:nvPr/>
        </p:nvSpPr>
        <p:spPr>
          <a:xfrm>
            <a:off x="3681227" y="841625"/>
            <a:ext cx="8298361" cy="2308324"/>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Benefits:</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It helps management to identify </a:t>
            </a:r>
            <a:r>
              <a:rPr lang="en-GB" b="0" i="0" dirty="0" err="1">
                <a:solidFill>
                  <a:srgbClr val="222222"/>
                </a:solidFill>
                <a:effectLst/>
                <a:latin typeface="Times New Roman" panose="02020603050405020304" pitchFamily="18" charset="0"/>
                <a:cs typeface="Times New Roman" panose="02020603050405020304" pitchFamily="18" charset="0"/>
              </a:rPr>
              <a:t>labor</a:t>
            </a:r>
            <a:r>
              <a:rPr lang="en-GB" b="0" i="0" dirty="0">
                <a:solidFill>
                  <a:srgbClr val="222222"/>
                </a:solidFill>
                <a:effectLst/>
                <a:latin typeface="Times New Roman" panose="02020603050405020304" pitchFamily="18" charset="0"/>
                <a:cs typeface="Times New Roman" panose="02020603050405020304" pitchFamily="18" charset="0"/>
              </a:rPr>
              <a:t> shortages and make necessary adjustments in time to avoid any production disruption.</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The budget also helps management schedule plant shutdowns for maintenance purposes.</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It helps the management to schedule delivery of the products to the customers.</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It also helps in determining the selling price of the product.</a:t>
            </a:r>
          </a:p>
          <a:p>
            <a:pPr algn="l"/>
            <a:endParaRPr lang="en-GB" b="0" i="0" dirty="0">
              <a:solidFill>
                <a:srgbClr val="16CFC1"/>
              </a:solidFill>
              <a:effectLst/>
              <a:latin typeface="Times New Roman" panose="02020603050405020304" pitchFamily="18" charset="0"/>
              <a:cs typeface="Times New Roman" panose="02020603050405020304" pitchFamily="18" charset="0"/>
            </a:endParaRPr>
          </a:p>
        </p:txBody>
      </p:sp>
      <p:sp>
        <p:nvSpPr>
          <p:cNvPr id="14" name="TextovéPole 13">
            <a:extLst>
              <a:ext uri="{FF2B5EF4-FFF2-40B4-BE49-F238E27FC236}">
                <a16:creationId xmlns:a16="http://schemas.microsoft.com/office/drawing/2014/main" id="{9BD14ADB-E4B5-4CAE-9FAA-830B4783A6C0}"/>
              </a:ext>
            </a:extLst>
          </p:cNvPr>
          <p:cNvSpPr txBox="1"/>
          <p:nvPr/>
        </p:nvSpPr>
        <p:spPr>
          <a:xfrm>
            <a:off x="212411" y="3110898"/>
            <a:ext cx="11584053" cy="2862322"/>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Drawbacks:</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One issue with the calculation is regarding cash requirements. Generally, we don’t take cash requirements to calculate such a budget. Instead, the cash requirements are part of the master budget.</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If there are many categories of direct </a:t>
            </a:r>
            <a:r>
              <a:rPr lang="en-GB" b="0" i="0" dirty="0" err="1">
                <a:solidFill>
                  <a:srgbClr val="222222"/>
                </a:solidFill>
                <a:effectLst/>
                <a:latin typeface="Times New Roman" panose="02020603050405020304" pitchFamily="18" charset="0"/>
                <a:cs typeface="Times New Roman" panose="02020603050405020304" pitchFamily="18" charset="0"/>
              </a:rPr>
              <a:t>labor</a:t>
            </a:r>
            <a:r>
              <a:rPr lang="en-GB" b="0" i="0" dirty="0">
                <a:solidFill>
                  <a:srgbClr val="222222"/>
                </a:solidFill>
                <a:effectLst/>
                <a:latin typeface="Times New Roman" panose="02020603050405020304" pitchFamily="18" charset="0"/>
                <a:cs typeface="Times New Roman" panose="02020603050405020304" pitchFamily="18" charset="0"/>
              </a:rPr>
              <a:t>, then preparing a budget takes too much time and becomes a complex process.</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The actual payment to the </a:t>
            </a:r>
            <a:r>
              <a:rPr lang="en-GB" b="0" i="0" dirty="0" err="1">
                <a:solidFill>
                  <a:srgbClr val="222222"/>
                </a:solidFill>
                <a:effectLst/>
                <a:latin typeface="Times New Roman" panose="02020603050405020304" pitchFamily="18" charset="0"/>
                <a:cs typeface="Times New Roman" panose="02020603050405020304" pitchFamily="18" charset="0"/>
              </a:rPr>
              <a:t>labor</a:t>
            </a:r>
            <a:r>
              <a:rPr lang="en-GB" b="0" i="0" dirty="0">
                <a:solidFill>
                  <a:srgbClr val="222222"/>
                </a:solidFill>
                <a:effectLst/>
                <a:latin typeface="Times New Roman" panose="02020603050405020304" pitchFamily="18" charset="0"/>
                <a:cs typeface="Times New Roman" panose="02020603050405020304" pitchFamily="18" charset="0"/>
              </a:rPr>
              <a:t> would depend upon many current macros and micro factors in the real world. This results in a big variance in the budget and the actual numbers.</a:t>
            </a:r>
          </a:p>
          <a:p>
            <a:pPr algn="l">
              <a:buFont typeface="Arial" panose="020B0604020202020204" pitchFamily="34" charset="0"/>
              <a:buChar char="•"/>
            </a:pPr>
            <a:r>
              <a:rPr lang="en-GB" b="0" i="0" dirty="0">
                <a:solidFill>
                  <a:srgbClr val="222222"/>
                </a:solidFill>
                <a:effectLst/>
                <a:latin typeface="Times New Roman" panose="02020603050405020304" pitchFamily="18" charset="0"/>
                <a:cs typeface="Times New Roman" panose="02020603050405020304" pitchFamily="18" charset="0"/>
              </a:rPr>
              <a:t>In some cases, the direct </a:t>
            </a:r>
            <a:r>
              <a:rPr lang="en-GB" b="0" i="0" dirty="0" err="1">
                <a:solidFill>
                  <a:srgbClr val="222222"/>
                </a:solidFill>
                <a:effectLst/>
                <a:latin typeface="Times New Roman" panose="02020603050405020304" pitchFamily="18" charset="0"/>
                <a:cs typeface="Times New Roman" panose="02020603050405020304" pitchFamily="18" charset="0"/>
              </a:rPr>
              <a:t>labor</a:t>
            </a:r>
            <a:r>
              <a:rPr lang="en-GB" b="0" i="0" dirty="0">
                <a:solidFill>
                  <a:srgbClr val="222222"/>
                </a:solidFill>
                <a:effectLst/>
                <a:latin typeface="Times New Roman" panose="02020603050405020304" pitchFamily="18" charset="0"/>
                <a:cs typeface="Times New Roman" panose="02020603050405020304" pitchFamily="18" charset="0"/>
              </a:rPr>
              <a:t> cost could be more or less fixed (like a fixed cost). In such cases, preparing a budget with full details might be a waste of time.</a:t>
            </a:r>
          </a:p>
          <a:p>
            <a:pPr algn="l"/>
            <a:endParaRPr lang="en-GB" b="0" i="0" dirty="0">
              <a:solidFill>
                <a:srgbClr val="16CFC1"/>
              </a:solidFill>
              <a:effectLst/>
              <a:latin typeface="Times New Roman" panose="02020603050405020304" pitchFamily="18" charset="0"/>
              <a:cs typeface="Times New Roman" panose="02020603050405020304" pitchFamily="18" charset="0"/>
            </a:endParaRPr>
          </a:p>
          <a:p>
            <a:pPr algn="l"/>
            <a:endParaRPr lang="en-GB" b="0" i="0" dirty="0">
              <a:solidFill>
                <a:srgbClr val="16CFC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56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2366353"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LABOR COSTS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3" name="Obrázek 2">
            <a:extLst>
              <a:ext uri="{FF2B5EF4-FFF2-40B4-BE49-F238E27FC236}">
                <a16:creationId xmlns:a16="http://schemas.microsoft.com/office/drawing/2014/main" id="{302EE84A-4831-4741-8B04-12C9070A2282}"/>
              </a:ext>
            </a:extLst>
          </p:cNvPr>
          <p:cNvPicPr>
            <a:picLocks noChangeAspect="1"/>
          </p:cNvPicPr>
          <p:nvPr/>
        </p:nvPicPr>
        <p:blipFill>
          <a:blip r:embed="rId3"/>
          <a:stretch>
            <a:fillRect/>
          </a:stretch>
        </p:blipFill>
        <p:spPr>
          <a:xfrm>
            <a:off x="161873" y="747777"/>
            <a:ext cx="4466785" cy="2785601"/>
          </a:xfrm>
          <a:prstGeom prst="rect">
            <a:avLst/>
          </a:prstGeom>
        </p:spPr>
      </p:pic>
      <p:sp>
        <p:nvSpPr>
          <p:cNvPr id="12" name="TextovéPole 11">
            <a:extLst>
              <a:ext uri="{FF2B5EF4-FFF2-40B4-BE49-F238E27FC236}">
                <a16:creationId xmlns:a16="http://schemas.microsoft.com/office/drawing/2014/main" id="{EB3687DC-0716-444D-AB3D-D420F4515FA3}"/>
              </a:ext>
            </a:extLst>
          </p:cNvPr>
          <p:cNvSpPr txBox="1"/>
          <p:nvPr/>
        </p:nvSpPr>
        <p:spPr>
          <a:xfrm>
            <a:off x="4788023" y="843677"/>
            <a:ext cx="7242103" cy="3046988"/>
          </a:xfrm>
          <a:prstGeom prst="rect">
            <a:avLst/>
          </a:prstGeom>
          <a:noFill/>
        </p:spPr>
        <p:txBody>
          <a:bodyPr wrap="square">
            <a:spAutoFit/>
          </a:bodyPr>
          <a:lstStyle/>
          <a:p>
            <a:pPr algn="l">
              <a:buFont typeface="Arial" panose="020B0604020202020204" pitchFamily="34" charset="0"/>
              <a:buChar char="•"/>
            </a:pPr>
            <a:r>
              <a:rPr lang="en-GB" sz="2400" b="0" i="0" dirty="0">
                <a:solidFill>
                  <a:srgbClr val="111111"/>
                </a:solidFill>
                <a:effectLst/>
                <a:latin typeface="Times New Roman" panose="02020603050405020304" pitchFamily="18" charset="0"/>
                <a:cs typeface="Times New Roman" panose="02020603050405020304" pitchFamily="18" charset="0"/>
              </a:rPr>
              <a:t>Costs of </a:t>
            </a:r>
            <a:r>
              <a:rPr lang="en-GB" sz="2400" b="0" i="0" dirty="0" err="1">
                <a:solidFill>
                  <a:srgbClr val="111111"/>
                </a:solidFill>
                <a:effectLst/>
                <a:latin typeface="Times New Roman" panose="02020603050405020304" pitchFamily="18" charset="0"/>
                <a:cs typeface="Times New Roman" panose="02020603050405020304" pitchFamily="18" charset="0"/>
              </a:rPr>
              <a:t>labor</a:t>
            </a:r>
            <a:r>
              <a:rPr lang="en-GB" sz="2400" b="0" i="0" dirty="0">
                <a:solidFill>
                  <a:srgbClr val="111111"/>
                </a:solidFill>
                <a:effectLst/>
                <a:latin typeface="Times New Roman" panose="02020603050405020304" pitchFamily="18" charset="0"/>
                <a:cs typeface="Times New Roman" panose="02020603050405020304" pitchFamily="18" charset="0"/>
              </a:rPr>
              <a:t> can be categorized into two main categories, direct (production) and indirect (non-production) cost of </a:t>
            </a:r>
            <a:r>
              <a:rPr lang="en-GB" sz="2400" b="0" i="0" dirty="0" err="1">
                <a:solidFill>
                  <a:srgbClr val="111111"/>
                </a:solidFill>
                <a:effectLst/>
                <a:latin typeface="Times New Roman" panose="02020603050405020304" pitchFamily="18" charset="0"/>
                <a:cs typeface="Times New Roman" panose="02020603050405020304" pitchFamily="18" charset="0"/>
              </a:rPr>
              <a:t>labor</a:t>
            </a:r>
            <a:r>
              <a:rPr lang="en-GB" sz="2400" b="0" i="0" dirty="0">
                <a:solidFill>
                  <a:srgbClr val="111111"/>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GB" sz="2400" b="0" i="0" dirty="0">
                <a:solidFill>
                  <a:srgbClr val="111111"/>
                </a:solidFill>
                <a:effectLst/>
                <a:latin typeface="Times New Roman" panose="02020603050405020304" pitchFamily="18" charset="0"/>
                <a:cs typeface="Times New Roman" panose="02020603050405020304" pitchFamily="18" charset="0"/>
              </a:rPr>
              <a:t>Direct costs include wages for the employees that produce a product, including workers on an assembly line, while indirect costs are associated with support </a:t>
            </a:r>
            <a:r>
              <a:rPr lang="en-GB" sz="2400" b="0" i="0" dirty="0" err="1">
                <a:solidFill>
                  <a:srgbClr val="111111"/>
                </a:solidFill>
                <a:effectLst/>
                <a:latin typeface="Times New Roman" panose="02020603050405020304" pitchFamily="18" charset="0"/>
                <a:cs typeface="Times New Roman" panose="02020603050405020304" pitchFamily="18" charset="0"/>
              </a:rPr>
              <a:t>labor</a:t>
            </a:r>
            <a:r>
              <a:rPr lang="en-GB" sz="2400" b="0" i="0" dirty="0">
                <a:solidFill>
                  <a:srgbClr val="111111"/>
                </a:solidFill>
                <a:effectLst/>
                <a:latin typeface="Times New Roman" panose="02020603050405020304" pitchFamily="18" charset="0"/>
                <a:cs typeface="Times New Roman" panose="02020603050405020304" pitchFamily="18" charset="0"/>
              </a:rPr>
              <a:t>, such as employees who maintain factory equipment.</a:t>
            </a:r>
          </a:p>
        </p:txBody>
      </p:sp>
      <p:sp>
        <p:nvSpPr>
          <p:cNvPr id="17" name="TextovéPole 16">
            <a:extLst>
              <a:ext uri="{FF2B5EF4-FFF2-40B4-BE49-F238E27FC236}">
                <a16:creationId xmlns:a16="http://schemas.microsoft.com/office/drawing/2014/main" id="{DEB900CE-1573-47DD-9721-3FA794D9CB81}"/>
              </a:ext>
            </a:extLst>
          </p:cNvPr>
          <p:cNvSpPr txBox="1"/>
          <p:nvPr/>
        </p:nvSpPr>
        <p:spPr>
          <a:xfrm>
            <a:off x="251520" y="3982998"/>
            <a:ext cx="11438456" cy="1938992"/>
          </a:xfrm>
          <a:prstGeom prst="rect">
            <a:avLst/>
          </a:prstGeom>
          <a:noFill/>
        </p:spPr>
        <p:txBody>
          <a:bodyPr wrap="square">
            <a:spAutoFit/>
          </a:bodyPr>
          <a:lstStyle/>
          <a:p>
            <a:pPr algn="l">
              <a:buFont typeface="Arial" panose="020B0604020202020204" pitchFamily="34" charset="0"/>
              <a:buChar char="•"/>
            </a:pPr>
            <a:r>
              <a:rPr lang="en-GB" sz="2400" b="0" i="0" dirty="0">
                <a:solidFill>
                  <a:srgbClr val="111111"/>
                </a:solidFill>
                <a:effectLst/>
                <a:latin typeface="Times New Roman" panose="02020603050405020304" pitchFamily="18" charset="0"/>
                <a:cs typeface="Times New Roman" panose="02020603050405020304" pitchFamily="18" charset="0"/>
              </a:rPr>
              <a:t>If the cost of </a:t>
            </a:r>
            <a:r>
              <a:rPr lang="en-GB" sz="2400" b="0" i="0" dirty="0" err="1">
                <a:solidFill>
                  <a:srgbClr val="111111"/>
                </a:solidFill>
                <a:effectLst/>
                <a:latin typeface="Times New Roman" panose="02020603050405020304" pitchFamily="18" charset="0"/>
                <a:cs typeface="Times New Roman" panose="02020603050405020304" pitchFamily="18" charset="0"/>
              </a:rPr>
              <a:t>labor</a:t>
            </a:r>
            <a:r>
              <a:rPr lang="en-GB" sz="2400" b="0" i="0" dirty="0">
                <a:solidFill>
                  <a:srgbClr val="111111"/>
                </a:solidFill>
                <a:effectLst/>
                <a:latin typeface="Times New Roman" panose="02020603050405020304" pitchFamily="18" charset="0"/>
                <a:cs typeface="Times New Roman" panose="02020603050405020304" pitchFamily="18" charset="0"/>
              </a:rPr>
              <a:t> is improperly allocated or evaluated, it can cause the price of goods or services to shift away from their true cost and damage profits.</a:t>
            </a:r>
          </a:p>
          <a:p>
            <a:pPr algn="l">
              <a:buFont typeface="Arial" panose="020B0604020202020204" pitchFamily="34" charset="0"/>
              <a:buChar char="•"/>
            </a:pPr>
            <a:r>
              <a:rPr lang="en-GB" sz="2400" dirty="0">
                <a:solidFill>
                  <a:srgbClr val="111111"/>
                </a:solidFill>
                <a:latin typeface="Times New Roman" panose="02020603050405020304" pitchFamily="18" charset="0"/>
                <a:cs typeface="Times New Roman" panose="02020603050405020304" pitchFamily="18" charset="0"/>
              </a:rPr>
              <a:t>Direct </a:t>
            </a:r>
            <a:r>
              <a:rPr lang="en-GB" sz="2400" dirty="0" err="1">
                <a:solidFill>
                  <a:srgbClr val="111111"/>
                </a:solidFill>
                <a:latin typeface="Times New Roman" panose="02020603050405020304" pitchFamily="18" charset="0"/>
                <a:cs typeface="Times New Roman" panose="02020603050405020304" pitchFamily="18" charset="0"/>
              </a:rPr>
              <a:t>labor</a:t>
            </a:r>
            <a:r>
              <a:rPr lang="en-GB" sz="2400" dirty="0">
                <a:solidFill>
                  <a:srgbClr val="111111"/>
                </a:solidFill>
                <a:latin typeface="Times New Roman" panose="02020603050405020304" pitchFamily="18" charset="0"/>
                <a:cs typeface="Times New Roman" panose="02020603050405020304" pitchFamily="18" charset="0"/>
              </a:rPr>
              <a:t> costs are usually </a:t>
            </a:r>
            <a:r>
              <a:rPr lang="en-GB" sz="2400" b="0" i="0" dirty="0">
                <a:solidFill>
                  <a:srgbClr val="111111"/>
                </a:solidFill>
                <a:effectLst/>
                <a:latin typeface="Times New Roman" panose="02020603050405020304" pitchFamily="18" charset="0"/>
                <a:cs typeface="Times New Roman" panose="02020603050405020304" pitchFamily="18" charset="0"/>
              </a:rPr>
              <a:t>variable cost, which varies with the firm's level of production. A firm can easily increase or decrease variable </a:t>
            </a:r>
            <a:r>
              <a:rPr lang="en-GB" sz="2400" b="0" i="0" dirty="0" err="1">
                <a:solidFill>
                  <a:srgbClr val="111111"/>
                </a:solidFill>
                <a:effectLst/>
                <a:latin typeface="Times New Roman" panose="02020603050405020304" pitchFamily="18" charset="0"/>
                <a:cs typeface="Times New Roman" panose="02020603050405020304" pitchFamily="18" charset="0"/>
              </a:rPr>
              <a:t>labor</a:t>
            </a:r>
            <a:r>
              <a:rPr lang="en-GB" sz="2400" b="0" i="0" dirty="0">
                <a:solidFill>
                  <a:srgbClr val="111111"/>
                </a:solidFill>
                <a:effectLst/>
                <a:latin typeface="Times New Roman" panose="02020603050405020304" pitchFamily="18" charset="0"/>
                <a:cs typeface="Times New Roman" panose="02020603050405020304" pitchFamily="18" charset="0"/>
              </a:rPr>
              <a:t> cost by increasing or decreasing production.</a:t>
            </a:r>
          </a:p>
        </p:txBody>
      </p:sp>
    </p:spTree>
    <p:extLst>
      <p:ext uri="{BB962C8B-B14F-4D97-AF65-F5344CB8AC3E}">
        <p14:creationId xmlns:p14="http://schemas.microsoft.com/office/powerpoint/2010/main" val="236423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2731838"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TYPE OF WAGES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10" name="Obrázek 9">
            <a:extLst>
              <a:ext uri="{FF2B5EF4-FFF2-40B4-BE49-F238E27FC236}">
                <a16:creationId xmlns:a16="http://schemas.microsoft.com/office/drawing/2014/main" id="{1DA291B4-E7A4-408D-B1BF-D8E89C3ED1B3}"/>
              </a:ext>
            </a:extLst>
          </p:cNvPr>
          <p:cNvPicPr>
            <a:picLocks noChangeAspect="1"/>
          </p:cNvPicPr>
          <p:nvPr/>
        </p:nvPicPr>
        <p:blipFill>
          <a:blip r:embed="rId3"/>
          <a:stretch>
            <a:fillRect/>
          </a:stretch>
        </p:blipFill>
        <p:spPr>
          <a:xfrm>
            <a:off x="161873" y="810765"/>
            <a:ext cx="3881209" cy="2091684"/>
          </a:xfrm>
          <a:prstGeom prst="rect">
            <a:avLst/>
          </a:prstGeom>
        </p:spPr>
      </p:pic>
      <p:sp>
        <p:nvSpPr>
          <p:cNvPr id="14" name="TextovéPole 13">
            <a:extLst>
              <a:ext uri="{FF2B5EF4-FFF2-40B4-BE49-F238E27FC236}">
                <a16:creationId xmlns:a16="http://schemas.microsoft.com/office/drawing/2014/main" id="{5DA811C2-E949-4EA8-B584-07223C9E0609}"/>
              </a:ext>
            </a:extLst>
          </p:cNvPr>
          <p:cNvSpPr txBox="1"/>
          <p:nvPr/>
        </p:nvSpPr>
        <p:spPr>
          <a:xfrm>
            <a:off x="4043081" y="839711"/>
            <a:ext cx="7753383" cy="2308324"/>
          </a:xfrm>
          <a:prstGeom prst="rect">
            <a:avLst/>
          </a:prstGeom>
          <a:noFill/>
        </p:spPr>
        <p:txBody>
          <a:bodyPr wrap="square">
            <a:spAutoFit/>
          </a:bodyPr>
          <a:lstStyle/>
          <a:p>
            <a:r>
              <a:rPr lang="en-GB" b="0" i="0" dirty="0">
                <a:effectLst/>
                <a:latin typeface="Times New Roman" panose="02020603050405020304" pitchFamily="18" charset="0"/>
                <a:cs typeface="Times New Roman" panose="02020603050405020304" pitchFamily="18" charset="0"/>
              </a:rPr>
              <a:t>Professionals receive </a:t>
            </a:r>
            <a:r>
              <a:rPr lang="en-GB" b="1" i="0" dirty="0">
                <a:effectLst/>
                <a:latin typeface="Times New Roman" panose="02020603050405020304" pitchFamily="18" charset="0"/>
                <a:cs typeface="Times New Roman" panose="02020603050405020304" pitchFamily="18" charset="0"/>
              </a:rPr>
              <a:t>monetary compensation for their work hours</a:t>
            </a:r>
            <a:r>
              <a:rPr lang="en-GB" b="0" i="0" dirty="0">
                <a:effectLst/>
                <a:latin typeface="Times New Roman" panose="02020603050405020304" pitchFamily="18" charset="0"/>
                <a:cs typeface="Times New Roman" panose="02020603050405020304" pitchFamily="18" charset="0"/>
              </a:rPr>
              <a:t>, referred to as wages. The amount and distribution method of wages depends on the employer's </a:t>
            </a:r>
            <a:r>
              <a:rPr lang="en-GB"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payroll</a:t>
            </a:r>
            <a:r>
              <a:rPr lang="en-GB" b="0" i="0" dirty="0">
                <a:effectLst/>
                <a:latin typeface="Times New Roman" panose="02020603050405020304" pitchFamily="18" charset="0"/>
                <a:cs typeface="Times New Roman" panose="02020603050405020304" pitchFamily="18" charset="0"/>
              </a:rPr>
              <a:t> policies and other factors, such as legal restrictions. Wages are generally paid bi-weekly or monthly, depending on the employer and employee's agreement.</a:t>
            </a:r>
          </a:p>
          <a:p>
            <a:endParaRPr lang="en-GB" b="0" i="0" dirty="0">
              <a:effectLst/>
              <a:latin typeface="Times New Roman" panose="02020603050405020304" pitchFamily="18" charset="0"/>
              <a:cs typeface="Times New Roman" panose="02020603050405020304" pitchFamily="18" charset="0"/>
            </a:endParaRPr>
          </a:p>
          <a:p>
            <a:r>
              <a:rPr lang="en-GB" sz="1800" b="0" i="0" dirty="0">
                <a:solidFill>
                  <a:srgbClr val="101828"/>
                </a:solidFill>
                <a:effectLst/>
                <a:latin typeface="Times New Roman" panose="02020603050405020304" pitchFamily="18" charset="0"/>
                <a:cs typeface="Times New Roman" panose="02020603050405020304" pitchFamily="18" charset="0"/>
              </a:rPr>
              <a:t>Here are the different </a:t>
            </a:r>
            <a:r>
              <a:rPr lang="en-GB" sz="1800" b="1" i="0" dirty="0">
                <a:solidFill>
                  <a:srgbClr val="101828"/>
                </a:solidFill>
                <a:effectLst/>
                <a:latin typeface="Times New Roman" panose="02020603050405020304" pitchFamily="18" charset="0"/>
                <a:cs typeface="Times New Roman" panose="02020603050405020304" pitchFamily="18" charset="0"/>
              </a:rPr>
              <a:t>types of wages </a:t>
            </a:r>
            <a:r>
              <a:rPr lang="en-GB" sz="1800" b="0" i="0" dirty="0">
                <a:solidFill>
                  <a:srgbClr val="101828"/>
                </a:solidFill>
                <a:effectLst/>
                <a:latin typeface="Times New Roman" panose="02020603050405020304" pitchFamily="18" charset="0"/>
                <a:cs typeface="Times New Roman" panose="02020603050405020304" pitchFamily="18" charset="0"/>
              </a:rPr>
              <a:t>and examples of jobs that usually offer them:</a:t>
            </a:r>
            <a:endParaRPr lang="en-GB" dirty="0">
              <a:latin typeface="Times New Roman" panose="02020603050405020304" pitchFamily="18" charset="0"/>
              <a:cs typeface="Times New Roman" panose="02020603050405020304" pitchFamily="18" charset="0"/>
            </a:endParaRPr>
          </a:p>
        </p:txBody>
      </p:sp>
      <p:sp>
        <p:nvSpPr>
          <p:cNvPr id="17" name="TextovéPole 16">
            <a:extLst>
              <a:ext uri="{FF2B5EF4-FFF2-40B4-BE49-F238E27FC236}">
                <a16:creationId xmlns:a16="http://schemas.microsoft.com/office/drawing/2014/main" id="{64BFABD1-6DAD-44A1-96EC-D7A45973D444}"/>
              </a:ext>
            </a:extLst>
          </p:cNvPr>
          <p:cNvSpPr txBox="1"/>
          <p:nvPr/>
        </p:nvSpPr>
        <p:spPr>
          <a:xfrm>
            <a:off x="251520" y="2869233"/>
            <a:ext cx="11544944" cy="3970318"/>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1) Salary. </a:t>
            </a:r>
            <a:r>
              <a:rPr lang="en-GB" b="0" i="0" dirty="0">
                <a:effectLst/>
                <a:latin typeface="Times New Roman" panose="02020603050405020304" pitchFamily="18" charset="0"/>
                <a:cs typeface="Times New Roman" panose="02020603050405020304" pitchFamily="18" charset="0"/>
              </a:rPr>
              <a:t>A salary refers to a predetermined amount of money an employer pays to an employee annually. The payments are usually spread throughout the year, according to the </a:t>
            </a:r>
            <a:r>
              <a:rPr lang="en-GB"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employment contract</a:t>
            </a:r>
            <a:r>
              <a:rPr lang="en-GB" b="0" i="0" dirty="0">
                <a:effectLst/>
                <a:latin typeface="Times New Roman" panose="02020603050405020304" pitchFamily="18" charset="0"/>
                <a:cs typeface="Times New Roman" panose="02020603050405020304" pitchFamily="18" charset="0"/>
              </a:rPr>
              <a:t>. Jobs typically offer salaries include IT specialists, HR generalists, marketing managers, accountants, business development coordinators, physicians, registered nurses, and retail store buyers.</a:t>
            </a:r>
          </a:p>
          <a:p>
            <a:pPr algn="l"/>
            <a:r>
              <a:rPr lang="en-GB" b="1" i="0" dirty="0">
                <a:effectLst/>
                <a:latin typeface="Times New Roman" panose="02020603050405020304" pitchFamily="18" charset="0"/>
                <a:cs typeface="Times New Roman" panose="02020603050405020304" pitchFamily="18" charset="0"/>
              </a:rPr>
              <a:t>2) Hourly Wage. </a:t>
            </a:r>
            <a:r>
              <a:rPr lang="en-GB" b="0" i="0" u="none"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Hourly wage</a:t>
            </a:r>
            <a:r>
              <a:rPr lang="en-GB" b="0" i="0" dirty="0">
                <a:effectLst/>
                <a:latin typeface="Times New Roman" panose="02020603050405020304" pitchFamily="18" charset="0"/>
                <a:cs typeface="Times New Roman" panose="02020603050405020304" pitchFamily="18" charset="0"/>
              </a:rPr>
              <a:t>s are a type of wage where employers pay employees for each hour worked. This type of wage is common for </a:t>
            </a:r>
            <a:r>
              <a:rPr lang="en-GB" b="0" i="0" u="none" strike="noStrike" dirty="0">
                <a:effectLst/>
                <a:latin typeface="Times New Roman" panose="02020603050405020304" pitchFamily="18" charset="0"/>
                <a:cs typeface="Times New Roman" panose="02020603050405020304" pitchFamily="18" charset="0"/>
              </a:rPr>
              <a:t>part-time employment </a:t>
            </a:r>
            <a:r>
              <a:rPr lang="en-GB" b="0" i="0" dirty="0">
                <a:effectLst/>
                <a:latin typeface="Times New Roman" panose="02020603050405020304" pitchFamily="18" charset="0"/>
                <a:cs typeface="Times New Roman" panose="02020603050405020304" pitchFamily="18" charset="0"/>
              </a:rPr>
              <a:t>and sometimes full-time employment. Jobs that offer hourly wages include retail, healthcare assistance, sales, and construction.</a:t>
            </a:r>
          </a:p>
          <a:p>
            <a:pPr algn="l"/>
            <a:r>
              <a:rPr lang="en-GB" b="1" i="0" dirty="0">
                <a:effectLst/>
                <a:latin typeface="Times New Roman" panose="02020603050405020304" pitchFamily="18" charset="0"/>
                <a:cs typeface="Times New Roman" panose="02020603050405020304" pitchFamily="18" charset="0"/>
              </a:rPr>
              <a:t>3) Commissions. </a:t>
            </a:r>
            <a:r>
              <a:rPr lang="en-GB" b="0" i="0" dirty="0">
                <a:effectLst/>
                <a:latin typeface="Times New Roman" panose="02020603050405020304" pitchFamily="18" charset="0"/>
                <a:cs typeface="Times New Roman" panose="02020603050405020304" pitchFamily="18" charset="0"/>
              </a:rPr>
              <a:t>Commissions are typically offered to sales professionals by their employers in addition to hourly pay or salaries. Employees earn a percentage of money from each sale they make. Examples of jobs typically offering commissions include sales representatives, retail store associates, talent acquisition specialists, and wholesale agents.</a:t>
            </a:r>
          </a:p>
          <a:p>
            <a:pPr algn="l"/>
            <a:r>
              <a:rPr lang="en-GB" b="1" i="0" dirty="0">
                <a:effectLst/>
                <a:latin typeface="Times New Roman" panose="02020603050405020304" pitchFamily="18" charset="0"/>
                <a:cs typeface="Times New Roman" panose="02020603050405020304" pitchFamily="18" charset="0"/>
              </a:rPr>
              <a:t>4) Fair Wage. </a:t>
            </a:r>
            <a:r>
              <a:rPr lang="en-GB" b="0" i="0" dirty="0">
                <a:effectLst/>
                <a:latin typeface="Times New Roman" panose="02020603050405020304" pitchFamily="18" charset="0"/>
                <a:cs typeface="Times New Roman" panose="02020603050405020304" pitchFamily="18" charset="0"/>
              </a:rPr>
              <a:t>A fair wage is a wage that employers offer their employees. It considers factors like the cost of living in a particular area and typical wages for a job position. Fair wages usually act as a midway point between minimum wage and a living wage. Jobs typically receive fair wages, including housekeepers, virtual assistants, retail sales managers, home health aides, and tech support specialists.</a:t>
            </a:r>
          </a:p>
        </p:txBody>
      </p:sp>
    </p:spTree>
    <p:extLst>
      <p:ext uri="{BB962C8B-B14F-4D97-AF65-F5344CB8AC3E}">
        <p14:creationId xmlns:p14="http://schemas.microsoft.com/office/powerpoint/2010/main" val="334540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2731838"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TYPE OF WAGES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10" name="Obrázek 9">
            <a:extLst>
              <a:ext uri="{FF2B5EF4-FFF2-40B4-BE49-F238E27FC236}">
                <a16:creationId xmlns:a16="http://schemas.microsoft.com/office/drawing/2014/main" id="{1DA291B4-E7A4-408D-B1BF-D8E89C3ED1B3}"/>
              </a:ext>
            </a:extLst>
          </p:cNvPr>
          <p:cNvPicPr>
            <a:picLocks noChangeAspect="1"/>
          </p:cNvPicPr>
          <p:nvPr/>
        </p:nvPicPr>
        <p:blipFill>
          <a:blip r:embed="rId3"/>
          <a:stretch>
            <a:fillRect/>
          </a:stretch>
        </p:blipFill>
        <p:spPr>
          <a:xfrm>
            <a:off x="161873" y="810765"/>
            <a:ext cx="3881209" cy="2091684"/>
          </a:xfrm>
          <a:prstGeom prst="rect">
            <a:avLst/>
          </a:prstGeom>
        </p:spPr>
      </p:pic>
      <p:sp>
        <p:nvSpPr>
          <p:cNvPr id="11" name="TextovéPole 10">
            <a:extLst>
              <a:ext uri="{FF2B5EF4-FFF2-40B4-BE49-F238E27FC236}">
                <a16:creationId xmlns:a16="http://schemas.microsoft.com/office/drawing/2014/main" id="{45F6D542-4C8F-49F7-AB52-B84E8F7AF843}"/>
              </a:ext>
            </a:extLst>
          </p:cNvPr>
          <p:cNvSpPr txBox="1"/>
          <p:nvPr/>
        </p:nvSpPr>
        <p:spPr>
          <a:xfrm>
            <a:off x="4043081" y="810765"/>
            <a:ext cx="7753383" cy="2862322"/>
          </a:xfrm>
          <a:prstGeom prst="rect">
            <a:avLst/>
          </a:prstGeom>
          <a:noFill/>
        </p:spPr>
        <p:txBody>
          <a:bodyPr wrap="square">
            <a:spAutoFit/>
          </a:bodyPr>
          <a:lstStyle/>
          <a:p>
            <a:pPr algn="l"/>
            <a:r>
              <a:rPr lang="en-GB" b="1" i="0" dirty="0">
                <a:solidFill>
                  <a:srgbClr val="101828"/>
                </a:solidFill>
                <a:effectLst/>
                <a:latin typeface="Times New Roman" panose="02020603050405020304" pitchFamily="18" charset="0"/>
                <a:cs typeface="Times New Roman" panose="02020603050405020304" pitchFamily="18" charset="0"/>
              </a:rPr>
              <a:t>5) Overtime wages</a:t>
            </a:r>
            <a:r>
              <a:rPr lang="en-GB" b="0" i="0" dirty="0">
                <a:solidFill>
                  <a:srgbClr val="101828"/>
                </a:solidFill>
                <a:effectLst/>
                <a:latin typeface="Times New Roman" panose="02020603050405020304" pitchFamily="18" charset="0"/>
                <a:cs typeface="Times New Roman" panose="02020603050405020304" pitchFamily="18" charset="0"/>
              </a:rPr>
              <a:t> are paid to employees for any work they complete that exceeds 40 hours per week. Typically, overtime pay includes double an employee's average earnings during a 40-hour work week. Examples of jobs that usually offer overtime include registered nurses, truck drivers, construction workers, tradespeople, EMTs, and IT specialists.</a:t>
            </a:r>
          </a:p>
          <a:p>
            <a:pPr algn="l"/>
            <a:r>
              <a:rPr lang="en-GB" b="1" i="0" dirty="0">
                <a:solidFill>
                  <a:srgbClr val="101828"/>
                </a:solidFill>
                <a:effectLst/>
                <a:latin typeface="Times New Roman" panose="02020603050405020304" pitchFamily="18" charset="0"/>
                <a:cs typeface="Times New Roman" panose="02020603050405020304" pitchFamily="18" charset="0"/>
              </a:rPr>
              <a:t>6) Severance Pay </a:t>
            </a:r>
            <a:r>
              <a:rPr lang="en-GB" b="0" i="0" dirty="0">
                <a:solidFill>
                  <a:srgbClr val="101828"/>
                </a:solidFill>
                <a:effectLst/>
                <a:latin typeface="Times New Roman" panose="02020603050405020304" pitchFamily="18" charset="0"/>
                <a:cs typeface="Times New Roman" panose="02020603050405020304" pitchFamily="18" charset="0"/>
              </a:rPr>
              <a:t>refers to the type of wage employers pay to employees they have to let go. The severance pay an employee receives usually coincides with the years they've worked at the company. For instance, an employee who worked for a company for three years would likely get three weeks of severance pay to help their transition.</a:t>
            </a:r>
          </a:p>
        </p:txBody>
      </p:sp>
      <p:sp>
        <p:nvSpPr>
          <p:cNvPr id="12" name="TextovéPole 11">
            <a:extLst>
              <a:ext uri="{FF2B5EF4-FFF2-40B4-BE49-F238E27FC236}">
                <a16:creationId xmlns:a16="http://schemas.microsoft.com/office/drawing/2014/main" id="{A332FFB8-8BF8-4760-B22A-CD928F89CD3A}"/>
              </a:ext>
            </a:extLst>
          </p:cNvPr>
          <p:cNvSpPr txBox="1"/>
          <p:nvPr/>
        </p:nvSpPr>
        <p:spPr>
          <a:xfrm>
            <a:off x="323527" y="3673087"/>
            <a:ext cx="11544945" cy="2585323"/>
          </a:xfrm>
          <a:prstGeom prst="rect">
            <a:avLst/>
          </a:prstGeom>
          <a:noFill/>
        </p:spPr>
        <p:txBody>
          <a:bodyPr wrap="square">
            <a:spAutoFit/>
          </a:bodyPr>
          <a:lstStyle/>
          <a:p>
            <a:pPr algn="l"/>
            <a:r>
              <a:rPr lang="en-GB" b="1" i="0" dirty="0">
                <a:solidFill>
                  <a:srgbClr val="101828"/>
                </a:solidFill>
                <a:effectLst/>
                <a:latin typeface="Times New Roman" panose="02020603050405020304" pitchFamily="18" charset="0"/>
                <a:cs typeface="Times New Roman" panose="02020603050405020304" pitchFamily="18" charset="0"/>
              </a:rPr>
              <a:t>7) Prevailing Wage </a:t>
            </a:r>
            <a:r>
              <a:rPr lang="en-GB" b="0" i="0" dirty="0">
                <a:solidFill>
                  <a:srgbClr val="101828"/>
                </a:solidFill>
                <a:effectLst/>
                <a:latin typeface="Times New Roman" panose="02020603050405020304" pitchFamily="18" charset="0"/>
                <a:cs typeface="Times New Roman" panose="02020603050405020304" pitchFamily="18" charset="0"/>
              </a:rPr>
              <a:t>is typically used in government contracting between agencies and outside businesses. The U.S. Department of </a:t>
            </a:r>
            <a:r>
              <a:rPr lang="en-GB" b="0" i="0" dirty="0" err="1">
                <a:solidFill>
                  <a:srgbClr val="101828"/>
                </a:solidFill>
                <a:effectLst/>
                <a:latin typeface="Times New Roman" panose="02020603050405020304" pitchFamily="18" charset="0"/>
                <a:cs typeface="Times New Roman" panose="02020603050405020304" pitchFamily="18" charset="0"/>
              </a:rPr>
              <a:t>Labor</a:t>
            </a:r>
            <a:r>
              <a:rPr lang="en-GB" b="0" i="0" dirty="0">
                <a:solidFill>
                  <a:srgbClr val="101828"/>
                </a:solidFill>
                <a:effectLst/>
                <a:latin typeface="Times New Roman" panose="02020603050405020304" pitchFamily="18" charset="0"/>
                <a:cs typeface="Times New Roman" panose="02020603050405020304" pitchFamily="18" charset="0"/>
              </a:rPr>
              <a:t> provides various data to help determine recommended payments for contractual workers. Prevailing wage may differ depending on the state where a professional works contractually with the government. Jobs that may receive prevailing wages include civil engineers, urban planners, mechanics, construction workers, and construction supervisors.</a:t>
            </a:r>
          </a:p>
          <a:p>
            <a:pPr algn="l"/>
            <a:r>
              <a:rPr lang="en-GB" b="1" i="0" dirty="0">
                <a:solidFill>
                  <a:srgbClr val="101828"/>
                </a:solidFill>
                <a:effectLst/>
                <a:latin typeface="Times New Roman" panose="02020603050405020304" pitchFamily="18" charset="0"/>
                <a:cs typeface="Times New Roman" panose="02020603050405020304" pitchFamily="18" charset="0"/>
              </a:rPr>
              <a:t>8) Living Wage </a:t>
            </a:r>
            <a:r>
              <a:rPr lang="en-GB" b="0" i="0" dirty="0">
                <a:solidFill>
                  <a:srgbClr val="101828"/>
                </a:solidFill>
                <a:effectLst/>
                <a:latin typeface="Times New Roman" panose="02020603050405020304" pitchFamily="18" charset="0"/>
                <a:cs typeface="Times New Roman" panose="02020603050405020304" pitchFamily="18" charset="0"/>
              </a:rPr>
              <a:t>refers to the minimum amount of money an employer can offer an employee. Living wage is different from minimum wage because employers don't have to follow legal guidelines like they would if they offered minimum wage to employees. Examples of jobs that may receive living wages include receptionists, mail carriers, hair stylists, nannies, and waiters.</a:t>
            </a:r>
          </a:p>
        </p:txBody>
      </p:sp>
    </p:spTree>
    <p:extLst>
      <p:ext uri="{BB962C8B-B14F-4D97-AF65-F5344CB8AC3E}">
        <p14:creationId xmlns:p14="http://schemas.microsoft.com/office/powerpoint/2010/main" val="16612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2731838" cy="461665"/>
          </a:xfrm>
          <a:prstGeom prst="rect">
            <a:avLst/>
          </a:prstGeom>
          <a:solidFill>
            <a:srgbClr val="008080"/>
          </a:solidFill>
        </p:spPr>
        <p:txBody>
          <a:bodyPr wrap="none">
            <a:spAutoFit/>
          </a:bodyPr>
          <a:lstStyle/>
          <a:p>
            <a:pPr lvl="0">
              <a:defRPr/>
            </a:pPr>
            <a:r>
              <a:rPr lang="en-US" sz="2400" b="1" kern="0" dirty="0">
                <a:solidFill>
                  <a:schemeClr val="bg1"/>
                </a:solidFill>
                <a:latin typeface="Times New Roman"/>
              </a:rPr>
              <a:t>TYPE OF WAGES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pic>
        <p:nvPicPr>
          <p:cNvPr id="10" name="Obrázek 9">
            <a:extLst>
              <a:ext uri="{FF2B5EF4-FFF2-40B4-BE49-F238E27FC236}">
                <a16:creationId xmlns:a16="http://schemas.microsoft.com/office/drawing/2014/main" id="{1DA291B4-E7A4-408D-B1BF-D8E89C3ED1B3}"/>
              </a:ext>
            </a:extLst>
          </p:cNvPr>
          <p:cNvPicPr>
            <a:picLocks noChangeAspect="1"/>
          </p:cNvPicPr>
          <p:nvPr/>
        </p:nvPicPr>
        <p:blipFill>
          <a:blip r:embed="rId3"/>
          <a:stretch>
            <a:fillRect/>
          </a:stretch>
        </p:blipFill>
        <p:spPr>
          <a:xfrm>
            <a:off x="161873" y="810765"/>
            <a:ext cx="3881209" cy="2091684"/>
          </a:xfrm>
          <a:prstGeom prst="rect">
            <a:avLst/>
          </a:prstGeom>
        </p:spPr>
      </p:pic>
      <p:sp>
        <p:nvSpPr>
          <p:cNvPr id="13" name="TextovéPole 12">
            <a:extLst>
              <a:ext uri="{FF2B5EF4-FFF2-40B4-BE49-F238E27FC236}">
                <a16:creationId xmlns:a16="http://schemas.microsoft.com/office/drawing/2014/main" id="{871579A5-2596-4031-9891-2B3F20C2F4DB}"/>
              </a:ext>
            </a:extLst>
          </p:cNvPr>
          <p:cNvSpPr txBox="1"/>
          <p:nvPr/>
        </p:nvSpPr>
        <p:spPr>
          <a:xfrm>
            <a:off x="4043082" y="872021"/>
            <a:ext cx="7753383" cy="2862322"/>
          </a:xfrm>
          <a:prstGeom prst="rect">
            <a:avLst/>
          </a:prstGeom>
          <a:noFill/>
        </p:spPr>
        <p:txBody>
          <a:bodyPr wrap="square">
            <a:spAutoFit/>
          </a:bodyPr>
          <a:lstStyle/>
          <a:p>
            <a:pPr algn="l"/>
            <a:r>
              <a:rPr lang="en-GB" sz="1800" b="1" i="0" dirty="0">
                <a:effectLst/>
                <a:latin typeface="Times New Roman" panose="02020603050405020304" pitchFamily="18" charset="0"/>
                <a:cs typeface="Times New Roman" panose="02020603050405020304" pitchFamily="18" charset="0"/>
              </a:rPr>
              <a:t>9) Minimum Wage</a:t>
            </a:r>
            <a:r>
              <a:rPr lang="en-GB" sz="18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GB" sz="1800" b="0" i="0" dirty="0">
                <a:effectLst/>
                <a:latin typeface="Times New Roman" panose="02020603050405020304" pitchFamily="18" charset="0"/>
                <a:cs typeface="Times New Roman" panose="02020603050405020304" pitchFamily="18" charset="0"/>
              </a:rPr>
              <a:t>refers to the set hourly rate, established by the government. This figure varies depending on the state the individual works in. Jobs that offer minimum wage include cashiers, grocery store clerks, dishwashers, and </a:t>
            </a:r>
            <a:r>
              <a:rPr lang="en-GB" sz="1800" b="0" i="0" dirty="0" err="1">
                <a:effectLst/>
                <a:latin typeface="Times New Roman" panose="02020603050405020304" pitchFamily="18" charset="0"/>
                <a:cs typeface="Times New Roman" panose="02020603050405020304" pitchFamily="18" charset="0"/>
              </a:rPr>
              <a:t>daycare</a:t>
            </a:r>
            <a:r>
              <a:rPr lang="en-GB" sz="1800" b="0" i="0" dirty="0">
                <a:effectLst/>
                <a:latin typeface="Times New Roman" panose="02020603050405020304" pitchFamily="18" charset="0"/>
                <a:cs typeface="Times New Roman" panose="02020603050405020304" pitchFamily="18" charset="0"/>
              </a:rPr>
              <a:t> assistants.</a:t>
            </a:r>
            <a:endParaRPr lang="en-GB" dirty="0">
              <a:latin typeface="Times New Roman" panose="02020603050405020304" pitchFamily="18" charset="0"/>
              <a:cs typeface="Times New Roman" panose="02020603050405020304" pitchFamily="18" charset="0"/>
            </a:endParaRPr>
          </a:p>
          <a:p>
            <a:pPr algn="l"/>
            <a:r>
              <a:rPr lang="en-GB" sz="1800" b="1" i="0" dirty="0">
                <a:effectLst/>
                <a:latin typeface="Times New Roman" panose="02020603050405020304" pitchFamily="18" charset="0"/>
                <a:cs typeface="Times New Roman" panose="02020603050405020304" pitchFamily="18" charset="0"/>
              </a:rPr>
              <a:t>10) Bonuses </a:t>
            </a:r>
            <a:r>
              <a:rPr lang="en-GB" sz="1800" b="0" i="0" dirty="0">
                <a:effectLst/>
                <a:latin typeface="Times New Roman" panose="02020603050405020304" pitchFamily="18" charset="0"/>
                <a:cs typeface="Times New Roman" panose="02020603050405020304" pitchFamily="18" charset="0"/>
              </a:rPr>
              <a:t>are cash compensation that employers provide to employees for producing good work. Bonuses don't factor into salaried or hourly earnings and aren't guaranteed to employees. This type of wage usually acts as an</a:t>
            </a:r>
            <a:r>
              <a:rPr lang="en-GB" sz="1800"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incentive for employees</a:t>
            </a:r>
            <a:r>
              <a:rPr lang="en-GB" sz="1800" b="0" i="0" dirty="0">
                <a:effectLst/>
                <a:latin typeface="Times New Roman" panose="02020603050405020304" pitchFamily="18" charset="0"/>
                <a:cs typeface="Times New Roman" panose="02020603050405020304" pitchFamily="18" charset="0"/>
              </a:rPr>
              <a:t> to reach a certain level of productivity. Jobs that may offer bonuses include salespersons, marketing specialists, recruitment specialists, and general managers.</a:t>
            </a:r>
          </a:p>
        </p:txBody>
      </p:sp>
      <p:sp>
        <p:nvSpPr>
          <p:cNvPr id="14" name="TextovéPole 13">
            <a:extLst>
              <a:ext uri="{FF2B5EF4-FFF2-40B4-BE49-F238E27FC236}">
                <a16:creationId xmlns:a16="http://schemas.microsoft.com/office/drawing/2014/main" id="{ED4DC2E6-57CF-4745-93F8-F8F0EB35EF6B}"/>
              </a:ext>
            </a:extLst>
          </p:cNvPr>
          <p:cNvSpPr txBox="1"/>
          <p:nvPr/>
        </p:nvSpPr>
        <p:spPr>
          <a:xfrm>
            <a:off x="181127" y="3955552"/>
            <a:ext cx="11495752" cy="2031325"/>
          </a:xfrm>
          <a:prstGeom prst="rect">
            <a:avLst/>
          </a:prstGeom>
          <a:noFill/>
        </p:spPr>
        <p:txBody>
          <a:bodyPr wrap="square">
            <a:spAutoFit/>
          </a:bodyPr>
          <a:lstStyle/>
          <a:p>
            <a:pPr algn="l"/>
            <a:r>
              <a:rPr lang="en-GB" b="1" i="0" dirty="0">
                <a:solidFill>
                  <a:srgbClr val="101828"/>
                </a:solidFill>
                <a:effectLst/>
                <a:latin typeface="Times New Roman" panose="02020603050405020304" pitchFamily="18" charset="0"/>
                <a:cs typeface="Times New Roman" panose="02020603050405020304" pitchFamily="18" charset="0"/>
              </a:rPr>
              <a:t>11) Vacation Pay </a:t>
            </a:r>
            <a:r>
              <a:rPr lang="en-GB" b="0" i="0" dirty="0">
                <a:solidFill>
                  <a:srgbClr val="101828"/>
                </a:solidFill>
                <a:effectLst/>
                <a:latin typeface="Times New Roman" panose="02020603050405020304" pitchFamily="18" charset="0"/>
                <a:cs typeface="Times New Roman" panose="02020603050405020304" pitchFamily="18" charset="0"/>
              </a:rPr>
              <a:t>is the money employers compensate employees for when they take time off from work. This type of wage may vary depending on the employee's job position. For example, a nurse might receive more vacation pay than someone in retail. Employees eligible to receive vacation pay typically get two weeks of paid leave each year.</a:t>
            </a:r>
          </a:p>
          <a:p>
            <a:pPr algn="l"/>
            <a:r>
              <a:rPr lang="en-GB" b="1" i="0" dirty="0">
                <a:solidFill>
                  <a:srgbClr val="101828"/>
                </a:solidFill>
                <a:effectLst/>
                <a:latin typeface="Times New Roman" panose="02020603050405020304" pitchFamily="18" charset="0"/>
                <a:cs typeface="Times New Roman" panose="02020603050405020304" pitchFamily="18" charset="0"/>
              </a:rPr>
              <a:t>12) Paid time off </a:t>
            </a:r>
            <a:r>
              <a:rPr lang="en-GB" b="0" i="0" dirty="0">
                <a:solidFill>
                  <a:srgbClr val="101828"/>
                </a:solidFill>
                <a:effectLst/>
                <a:latin typeface="Times New Roman" panose="02020603050405020304" pitchFamily="18" charset="0"/>
                <a:cs typeface="Times New Roman" panose="02020603050405020304" pitchFamily="18" charset="0"/>
              </a:rPr>
              <a:t>refers to the money employers pay employees for taking days off from work when needed. This type of wage is usually provided as an additional benefit to employees and is paid out in addition to their regular salary or hourly wage. Jobs that may offer paid time off include nurses, customer service representatives, legal assistants, teachers, and librarians.</a:t>
            </a:r>
          </a:p>
        </p:txBody>
      </p:sp>
    </p:spTree>
    <p:extLst>
      <p:ext uri="{BB962C8B-B14F-4D97-AF65-F5344CB8AC3E}">
        <p14:creationId xmlns:p14="http://schemas.microsoft.com/office/powerpoint/2010/main" val="397867494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17263</TotalTime>
  <Words>2899</Words>
  <Application>Microsoft Office PowerPoint</Application>
  <PresentationFormat>Širokoúhlá obrazovka</PresentationFormat>
  <Paragraphs>177</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Times New Roman</vt:lpstr>
      <vt:lpstr>Motiv Office</vt:lpstr>
      <vt:lpstr>Direct labor budget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Tetiana Konieva</cp:lastModifiedBy>
  <cp:revision>1021</cp:revision>
  <cp:lastPrinted>2022-09-20T06:34:11Z</cp:lastPrinted>
  <dcterms:created xsi:type="dcterms:W3CDTF">2016-11-25T20:36:16Z</dcterms:created>
  <dcterms:modified xsi:type="dcterms:W3CDTF">2023-11-26T08:49:53Z</dcterms:modified>
</cp:coreProperties>
</file>