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446" r:id="rId3"/>
    <p:sldId id="507" r:id="rId4"/>
    <p:sldId id="484" r:id="rId5"/>
    <p:sldId id="433" r:id="rId6"/>
    <p:sldId id="510" r:id="rId7"/>
    <p:sldId id="308" r:id="rId8"/>
    <p:sldId id="491" r:id="rId9"/>
    <p:sldId id="508" r:id="rId10"/>
    <p:sldId id="509" r:id="rId11"/>
    <p:sldId id="300" r:id="rId12"/>
    <p:sldId id="304" r:id="rId13"/>
    <p:sldId id="287" r:id="rId14"/>
    <p:sldId id="296" r:id="rId15"/>
    <p:sldId id="297" r:id="rId16"/>
    <p:sldId id="298" r:id="rId17"/>
    <p:sldId id="302" r:id="rId18"/>
    <p:sldId id="511" r:id="rId19"/>
    <p:sldId id="513" r:id="rId20"/>
    <p:sldId id="359" r:id="rId21"/>
  </p:sldIdLst>
  <p:sldSz cx="12192000" cy="6858000"/>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0C8B6469-2B1F-4469-AEB2-E457BCC474C0}">
          <p14:sldIdLst>
            <p14:sldId id="257"/>
            <p14:sldId id="446"/>
            <p14:sldId id="507"/>
            <p14:sldId id="484"/>
            <p14:sldId id="433"/>
            <p14:sldId id="510"/>
            <p14:sldId id="308"/>
            <p14:sldId id="491"/>
            <p14:sldId id="508"/>
            <p14:sldId id="509"/>
            <p14:sldId id="300"/>
            <p14:sldId id="304"/>
            <p14:sldId id="287"/>
            <p14:sldId id="296"/>
            <p14:sldId id="297"/>
            <p14:sldId id="298"/>
            <p14:sldId id="302"/>
            <p14:sldId id="511"/>
            <p14:sldId id="513"/>
            <p14:sldId id="3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F2E149-8BB7-462B-B6B2-8FCC0569F754}" type="doc">
      <dgm:prSet loTypeId="urn:microsoft.com/office/officeart/2005/8/layout/list1" loCatId="list" qsTypeId="urn:microsoft.com/office/officeart/2005/8/quickstyle/3d3" qsCatId="3D" csTypeId="urn:microsoft.com/office/officeart/2005/8/colors/accent6_2" csCatId="accent6" phldr="1"/>
      <dgm:spPr/>
      <dgm:t>
        <a:bodyPr/>
        <a:lstStyle/>
        <a:p>
          <a:endParaRPr lang="cs-CZ"/>
        </a:p>
      </dgm:t>
    </dgm:pt>
    <dgm:pt modelId="{BF0F7003-9AB2-4497-B2B7-BA3060629B07}">
      <dgm:prSet phldrT="[Text]" custT="1"/>
      <dgm:spPr>
        <a:solidFill>
          <a:srgbClr val="008080"/>
        </a:solidFill>
      </dgm:spPr>
      <dgm:t>
        <a:bodyPr/>
        <a:lstStyle/>
        <a:p>
          <a:r>
            <a:rPr lang="en-GB" sz="1800" noProof="0" dirty="0">
              <a:latin typeface="Times New Roman" panose="02020603050405020304" pitchFamily="18" charset="0"/>
              <a:cs typeface="Times New Roman" panose="02020603050405020304" pitchFamily="18" charset="0"/>
            </a:rPr>
            <a:t>Fixed costs</a:t>
          </a:r>
        </a:p>
      </dgm:t>
    </dgm:pt>
    <dgm:pt modelId="{668492B1-A90B-4433-81A6-530DB2AC3DAA}" type="parTrans" cxnId="{EE48484C-D127-422B-9002-4C013C190C6B}">
      <dgm:prSet/>
      <dgm:spPr/>
      <dgm:t>
        <a:bodyPr/>
        <a:lstStyle/>
        <a:p>
          <a:endParaRPr lang="en-GB" sz="1800" noProof="0" dirty="0">
            <a:latin typeface="Times New Roman" panose="02020603050405020304" pitchFamily="18" charset="0"/>
            <a:cs typeface="Times New Roman" panose="02020603050405020304" pitchFamily="18" charset="0"/>
          </a:endParaRPr>
        </a:p>
      </dgm:t>
    </dgm:pt>
    <dgm:pt modelId="{3755B511-5AB5-4D3C-9676-C89A91CC5EE7}" type="sibTrans" cxnId="{EE48484C-D127-422B-9002-4C013C190C6B}">
      <dgm:prSet/>
      <dgm:spPr/>
      <dgm:t>
        <a:bodyPr/>
        <a:lstStyle/>
        <a:p>
          <a:endParaRPr lang="en-GB" sz="1800" noProof="0" dirty="0">
            <a:latin typeface="Times New Roman" panose="02020603050405020304" pitchFamily="18" charset="0"/>
            <a:cs typeface="Times New Roman" panose="02020603050405020304" pitchFamily="18" charset="0"/>
          </a:endParaRPr>
        </a:p>
      </dgm:t>
    </dgm:pt>
    <dgm:pt modelId="{0CC231B7-EEBB-4D57-B8CF-5683D126D21A}">
      <dgm:prSet phldrT="[Text]" custT="1"/>
      <dgm:spPr/>
      <dgm:t>
        <a:bodyPr/>
        <a:lstStyle/>
        <a:p>
          <a:r>
            <a:rPr lang="en-GB" sz="1800" noProof="0" dirty="0">
              <a:latin typeface="Times New Roman" panose="02020603050405020304" pitchFamily="18" charset="0"/>
              <a:cs typeface="Times New Roman" panose="02020603050405020304" pitchFamily="18" charset="0"/>
            </a:rPr>
            <a:t>Costs independent of the quantity produced</a:t>
          </a:r>
        </a:p>
      </dgm:t>
    </dgm:pt>
    <dgm:pt modelId="{F4F1AD87-E3ED-4897-BB92-5BC1E116F5A8}" type="parTrans" cxnId="{60F309BF-8690-49DF-BD43-C8BD138E70A8}">
      <dgm:prSet/>
      <dgm:spPr/>
      <dgm:t>
        <a:bodyPr/>
        <a:lstStyle/>
        <a:p>
          <a:endParaRPr lang="en-GB" sz="1800" noProof="0" dirty="0">
            <a:latin typeface="Times New Roman" panose="02020603050405020304" pitchFamily="18" charset="0"/>
            <a:cs typeface="Times New Roman" panose="02020603050405020304" pitchFamily="18" charset="0"/>
          </a:endParaRPr>
        </a:p>
      </dgm:t>
    </dgm:pt>
    <dgm:pt modelId="{CF66A241-9024-4CC2-A245-917D592BDDF4}" type="sibTrans" cxnId="{60F309BF-8690-49DF-BD43-C8BD138E70A8}">
      <dgm:prSet/>
      <dgm:spPr/>
      <dgm:t>
        <a:bodyPr/>
        <a:lstStyle/>
        <a:p>
          <a:endParaRPr lang="en-GB" sz="1800" noProof="0" dirty="0">
            <a:latin typeface="Times New Roman" panose="02020603050405020304" pitchFamily="18" charset="0"/>
            <a:cs typeface="Times New Roman" panose="02020603050405020304" pitchFamily="18" charset="0"/>
          </a:endParaRPr>
        </a:p>
      </dgm:t>
    </dgm:pt>
    <dgm:pt modelId="{0ABAC310-F4D2-4A62-8808-8A51FEF828F6}">
      <dgm:prSet phldrT="[Text]" custT="1"/>
      <dgm:spPr>
        <a:solidFill>
          <a:srgbClr val="008080"/>
        </a:solidFill>
      </dgm:spPr>
      <dgm:t>
        <a:bodyPr/>
        <a:lstStyle/>
        <a:p>
          <a:r>
            <a:rPr lang="en-GB" sz="1800" noProof="0" dirty="0">
              <a:latin typeface="Times New Roman" panose="02020603050405020304" pitchFamily="18" charset="0"/>
              <a:cs typeface="Times New Roman" panose="02020603050405020304" pitchFamily="18" charset="0"/>
            </a:rPr>
            <a:t>Variable costs</a:t>
          </a:r>
        </a:p>
      </dgm:t>
    </dgm:pt>
    <dgm:pt modelId="{5A13FADF-3BE9-4703-9669-059A746B911B}" type="parTrans" cxnId="{C3BA846A-EB86-4534-80B0-D2E768094083}">
      <dgm:prSet/>
      <dgm:spPr/>
      <dgm:t>
        <a:bodyPr/>
        <a:lstStyle/>
        <a:p>
          <a:endParaRPr lang="en-GB" sz="1800" noProof="0" dirty="0">
            <a:latin typeface="Times New Roman" panose="02020603050405020304" pitchFamily="18" charset="0"/>
            <a:cs typeface="Times New Roman" panose="02020603050405020304" pitchFamily="18" charset="0"/>
          </a:endParaRPr>
        </a:p>
      </dgm:t>
    </dgm:pt>
    <dgm:pt modelId="{FD3C9935-4473-4043-8DC5-AFFE5D1CD73C}" type="sibTrans" cxnId="{C3BA846A-EB86-4534-80B0-D2E768094083}">
      <dgm:prSet/>
      <dgm:spPr/>
      <dgm:t>
        <a:bodyPr/>
        <a:lstStyle/>
        <a:p>
          <a:endParaRPr lang="en-GB" sz="1800" noProof="0" dirty="0">
            <a:latin typeface="Times New Roman" panose="02020603050405020304" pitchFamily="18" charset="0"/>
            <a:cs typeface="Times New Roman" panose="02020603050405020304" pitchFamily="18" charset="0"/>
          </a:endParaRPr>
        </a:p>
      </dgm:t>
    </dgm:pt>
    <dgm:pt modelId="{04596BC4-E090-4DC4-B2AA-E7FF6647B08D}">
      <dgm:prSet phldrT="[Text]" custT="1"/>
      <dgm:spPr/>
      <dgm:t>
        <a:bodyPr/>
        <a:lstStyle/>
        <a:p>
          <a:r>
            <a:rPr lang="en-GB" sz="1800" noProof="0" dirty="0">
              <a:latin typeface="Times New Roman" panose="02020603050405020304" pitchFamily="18" charset="0"/>
              <a:cs typeface="Times New Roman" panose="02020603050405020304" pitchFamily="18" charset="0"/>
            </a:rPr>
            <a:t>Costs dependent on the quantity produced</a:t>
          </a:r>
        </a:p>
      </dgm:t>
    </dgm:pt>
    <dgm:pt modelId="{8624657A-A14D-4D17-B817-2443727A8618}" type="parTrans" cxnId="{4F3A199B-51D1-449D-8FDE-7EC0016C7540}">
      <dgm:prSet/>
      <dgm:spPr/>
      <dgm:t>
        <a:bodyPr/>
        <a:lstStyle/>
        <a:p>
          <a:endParaRPr lang="en-GB" sz="1800" noProof="0" dirty="0">
            <a:latin typeface="Times New Roman" panose="02020603050405020304" pitchFamily="18" charset="0"/>
            <a:cs typeface="Times New Roman" panose="02020603050405020304" pitchFamily="18" charset="0"/>
          </a:endParaRPr>
        </a:p>
      </dgm:t>
    </dgm:pt>
    <dgm:pt modelId="{B29730EB-530E-414F-8125-2FB54284B3B1}" type="sibTrans" cxnId="{4F3A199B-51D1-449D-8FDE-7EC0016C7540}">
      <dgm:prSet/>
      <dgm:spPr/>
      <dgm:t>
        <a:bodyPr/>
        <a:lstStyle/>
        <a:p>
          <a:endParaRPr lang="en-GB" sz="1800" noProof="0" dirty="0">
            <a:latin typeface="Times New Roman" panose="02020603050405020304" pitchFamily="18" charset="0"/>
            <a:cs typeface="Times New Roman" panose="02020603050405020304" pitchFamily="18" charset="0"/>
          </a:endParaRPr>
        </a:p>
      </dgm:t>
    </dgm:pt>
    <dgm:pt modelId="{558C668F-286D-4BA2-87FD-7BC64D8F81E9}">
      <dgm:prSet phldrT="[Text]" custT="1"/>
      <dgm:spPr>
        <a:solidFill>
          <a:srgbClr val="008080"/>
        </a:solidFill>
      </dgm:spPr>
      <dgm:t>
        <a:bodyPr/>
        <a:lstStyle/>
        <a:p>
          <a:r>
            <a:rPr lang="en-GB" sz="1800" noProof="0" dirty="0">
              <a:latin typeface="Times New Roman" panose="02020603050405020304" pitchFamily="18" charset="0"/>
              <a:cs typeface="Times New Roman" panose="02020603050405020304" pitchFamily="18" charset="0"/>
            </a:rPr>
            <a:t>Marginal costs</a:t>
          </a:r>
        </a:p>
      </dgm:t>
    </dgm:pt>
    <dgm:pt modelId="{EF449240-57B8-4638-913D-C727FFC206E6}" type="parTrans" cxnId="{B7CF42CD-EBE2-4923-8BA4-1717EC44EF3D}">
      <dgm:prSet/>
      <dgm:spPr/>
      <dgm:t>
        <a:bodyPr/>
        <a:lstStyle/>
        <a:p>
          <a:endParaRPr lang="en-GB" sz="1800" noProof="0" dirty="0">
            <a:latin typeface="Times New Roman" panose="02020603050405020304" pitchFamily="18" charset="0"/>
            <a:cs typeface="Times New Roman" panose="02020603050405020304" pitchFamily="18" charset="0"/>
          </a:endParaRPr>
        </a:p>
      </dgm:t>
    </dgm:pt>
    <dgm:pt modelId="{47FBD43F-8DC5-4D44-86DC-479E24374D23}" type="sibTrans" cxnId="{B7CF42CD-EBE2-4923-8BA4-1717EC44EF3D}">
      <dgm:prSet/>
      <dgm:spPr/>
      <dgm:t>
        <a:bodyPr/>
        <a:lstStyle/>
        <a:p>
          <a:endParaRPr lang="en-GB" sz="1800" noProof="0" dirty="0">
            <a:latin typeface="Times New Roman" panose="02020603050405020304" pitchFamily="18" charset="0"/>
            <a:cs typeface="Times New Roman" panose="02020603050405020304" pitchFamily="18" charset="0"/>
          </a:endParaRPr>
        </a:p>
      </dgm:t>
    </dgm:pt>
    <dgm:pt modelId="{320EEC56-7066-496B-B877-8DACB182A619}">
      <dgm:prSet phldrT="[Text]" custT="1"/>
      <dgm:spPr/>
      <dgm:t>
        <a:bodyPr/>
        <a:lstStyle/>
        <a:p>
          <a:r>
            <a:rPr lang="en-GB" sz="1800" noProof="0" dirty="0">
              <a:latin typeface="Times New Roman" panose="02020603050405020304" pitchFamily="18" charset="0"/>
              <a:cs typeface="Times New Roman" panose="02020603050405020304" pitchFamily="18" charset="0"/>
            </a:rPr>
            <a:t>The cost of the last produced unit</a:t>
          </a:r>
        </a:p>
      </dgm:t>
    </dgm:pt>
    <dgm:pt modelId="{519921F5-A751-4697-A9A5-19EF9FEFC524}" type="parTrans" cxnId="{4D454330-8EE0-4B3B-97C1-D5E7A20888A8}">
      <dgm:prSet/>
      <dgm:spPr/>
      <dgm:t>
        <a:bodyPr/>
        <a:lstStyle/>
        <a:p>
          <a:endParaRPr lang="en-GB" sz="1800" noProof="0" dirty="0">
            <a:latin typeface="Times New Roman" panose="02020603050405020304" pitchFamily="18" charset="0"/>
            <a:cs typeface="Times New Roman" panose="02020603050405020304" pitchFamily="18" charset="0"/>
          </a:endParaRPr>
        </a:p>
      </dgm:t>
    </dgm:pt>
    <dgm:pt modelId="{A3E924B4-B941-4CE5-A5F4-85641841CD0F}" type="sibTrans" cxnId="{4D454330-8EE0-4B3B-97C1-D5E7A20888A8}">
      <dgm:prSet/>
      <dgm:spPr/>
      <dgm:t>
        <a:bodyPr/>
        <a:lstStyle/>
        <a:p>
          <a:endParaRPr lang="en-GB" sz="1800" noProof="0" dirty="0">
            <a:latin typeface="Times New Roman" panose="02020603050405020304" pitchFamily="18" charset="0"/>
            <a:cs typeface="Times New Roman" panose="02020603050405020304" pitchFamily="18" charset="0"/>
          </a:endParaRPr>
        </a:p>
      </dgm:t>
    </dgm:pt>
    <dgm:pt modelId="{BA7F1E65-11E2-4DD6-A739-C68F441A2051}">
      <dgm:prSet custT="1"/>
      <dgm:spPr>
        <a:solidFill>
          <a:srgbClr val="008080"/>
        </a:solidFill>
      </dgm:spPr>
      <dgm:t>
        <a:bodyPr/>
        <a:lstStyle/>
        <a:p>
          <a:r>
            <a:rPr lang="en-GB" sz="1800" noProof="0" dirty="0">
              <a:latin typeface="Times New Roman" panose="02020603050405020304" pitchFamily="18" charset="0"/>
              <a:cs typeface="Times New Roman" panose="02020603050405020304" pitchFamily="18" charset="0"/>
            </a:rPr>
            <a:t>Opportunity costs</a:t>
          </a:r>
        </a:p>
      </dgm:t>
    </dgm:pt>
    <dgm:pt modelId="{C56AAA9D-6949-4C6D-AD79-EB0EF62A3104}" type="parTrans" cxnId="{35B9274F-2874-4BFE-8716-2489C72F850E}">
      <dgm:prSet/>
      <dgm:spPr/>
      <dgm:t>
        <a:bodyPr/>
        <a:lstStyle/>
        <a:p>
          <a:endParaRPr lang="en-GB" sz="1800" noProof="0" dirty="0">
            <a:latin typeface="Times New Roman" panose="02020603050405020304" pitchFamily="18" charset="0"/>
            <a:cs typeface="Times New Roman" panose="02020603050405020304" pitchFamily="18" charset="0"/>
          </a:endParaRPr>
        </a:p>
      </dgm:t>
    </dgm:pt>
    <dgm:pt modelId="{DBD6AD75-B27F-4F2E-BF84-C53FD625AC09}" type="sibTrans" cxnId="{35B9274F-2874-4BFE-8716-2489C72F850E}">
      <dgm:prSet/>
      <dgm:spPr/>
      <dgm:t>
        <a:bodyPr/>
        <a:lstStyle/>
        <a:p>
          <a:endParaRPr lang="en-GB" sz="1800" noProof="0" dirty="0">
            <a:latin typeface="Times New Roman" panose="02020603050405020304" pitchFamily="18" charset="0"/>
            <a:cs typeface="Times New Roman" panose="02020603050405020304" pitchFamily="18" charset="0"/>
          </a:endParaRPr>
        </a:p>
      </dgm:t>
    </dgm:pt>
    <dgm:pt modelId="{8A7B82C9-C9A5-4AFE-96B8-A8E0FE5B0D0F}">
      <dgm:prSet custT="1"/>
      <dgm:spPr/>
      <dgm:t>
        <a:bodyPr/>
        <a:lstStyle/>
        <a:p>
          <a:r>
            <a:rPr lang="en-GB" sz="1800" noProof="0" dirty="0">
              <a:latin typeface="Times New Roman" panose="02020603050405020304" pitchFamily="18" charset="0"/>
              <a:cs typeface="Times New Roman" panose="02020603050405020304" pitchFamily="18" charset="0"/>
            </a:rPr>
            <a:t>The cost of sacrificing opportunities</a:t>
          </a:r>
        </a:p>
      </dgm:t>
    </dgm:pt>
    <dgm:pt modelId="{21A862AF-99CC-4E71-AC88-3DC518BA8473}" type="parTrans" cxnId="{F9570599-3430-42FF-B01B-1EB08037E592}">
      <dgm:prSet/>
      <dgm:spPr/>
      <dgm:t>
        <a:bodyPr/>
        <a:lstStyle/>
        <a:p>
          <a:endParaRPr lang="en-GB" sz="1800" noProof="0" dirty="0">
            <a:latin typeface="Times New Roman" panose="02020603050405020304" pitchFamily="18" charset="0"/>
            <a:cs typeface="Times New Roman" panose="02020603050405020304" pitchFamily="18" charset="0"/>
          </a:endParaRPr>
        </a:p>
      </dgm:t>
    </dgm:pt>
    <dgm:pt modelId="{127E0E01-6F2C-44F5-9E61-E0211A2AF27C}" type="sibTrans" cxnId="{F9570599-3430-42FF-B01B-1EB08037E592}">
      <dgm:prSet/>
      <dgm:spPr/>
      <dgm:t>
        <a:bodyPr/>
        <a:lstStyle/>
        <a:p>
          <a:endParaRPr lang="en-GB" sz="1800" noProof="0" dirty="0">
            <a:latin typeface="Times New Roman" panose="02020603050405020304" pitchFamily="18" charset="0"/>
            <a:cs typeface="Times New Roman" panose="02020603050405020304" pitchFamily="18" charset="0"/>
          </a:endParaRPr>
        </a:p>
      </dgm:t>
    </dgm:pt>
    <dgm:pt modelId="{84DBE133-C082-463E-B5C2-E926453BAF3E}">
      <dgm:prSet custT="1"/>
      <dgm:spPr>
        <a:solidFill>
          <a:srgbClr val="008080"/>
        </a:solidFill>
      </dgm:spPr>
      <dgm:t>
        <a:bodyPr/>
        <a:lstStyle/>
        <a:p>
          <a:r>
            <a:rPr lang="en-GB" sz="1800" noProof="0" dirty="0">
              <a:latin typeface="Times New Roman" panose="02020603050405020304" pitchFamily="18" charset="0"/>
              <a:cs typeface="Times New Roman" panose="02020603050405020304" pitchFamily="18" charset="0"/>
            </a:rPr>
            <a:t>Indirect costs</a:t>
          </a:r>
        </a:p>
      </dgm:t>
    </dgm:pt>
    <dgm:pt modelId="{B4F549A8-0BC1-4FFC-A838-4A47AD3ABFE4}" type="parTrans" cxnId="{CF05B40A-062D-41E0-80BB-0B9270072AB3}">
      <dgm:prSet/>
      <dgm:spPr/>
      <dgm:t>
        <a:bodyPr/>
        <a:lstStyle/>
        <a:p>
          <a:endParaRPr lang="en-GB" sz="1800" noProof="0" dirty="0">
            <a:latin typeface="Times New Roman" panose="02020603050405020304" pitchFamily="18" charset="0"/>
            <a:cs typeface="Times New Roman" panose="02020603050405020304" pitchFamily="18" charset="0"/>
          </a:endParaRPr>
        </a:p>
      </dgm:t>
    </dgm:pt>
    <dgm:pt modelId="{41368EF1-42E9-4A1C-AB50-908866BAEA32}" type="sibTrans" cxnId="{CF05B40A-062D-41E0-80BB-0B9270072AB3}">
      <dgm:prSet/>
      <dgm:spPr/>
      <dgm:t>
        <a:bodyPr/>
        <a:lstStyle/>
        <a:p>
          <a:endParaRPr lang="en-GB" sz="1800" noProof="0" dirty="0">
            <a:latin typeface="Times New Roman" panose="02020603050405020304" pitchFamily="18" charset="0"/>
            <a:cs typeface="Times New Roman" panose="02020603050405020304" pitchFamily="18" charset="0"/>
          </a:endParaRPr>
        </a:p>
      </dgm:t>
    </dgm:pt>
    <dgm:pt modelId="{7CFE3255-AC2B-4AF4-B8D5-486E482A5FD4}">
      <dgm:prSet custT="1"/>
      <dgm:spPr/>
      <dgm:t>
        <a:bodyPr/>
        <a:lstStyle/>
        <a:p>
          <a:r>
            <a:rPr lang="en-GB" sz="1800" noProof="0" dirty="0">
              <a:latin typeface="Times New Roman" panose="02020603050405020304" pitchFamily="18" charset="0"/>
              <a:cs typeface="Times New Roman" panose="02020603050405020304" pitchFamily="18" charset="0"/>
            </a:rPr>
            <a:t>Costs that can not be assigned directly to a particular performance</a:t>
          </a:r>
        </a:p>
      </dgm:t>
    </dgm:pt>
    <dgm:pt modelId="{5634B800-06A9-40CD-B58B-85F82C95B14C}" type="parTrans" cxnId="{46055A75-CBDC-495A-9521-057DF9FAA33F}">
      <dgm:prSet/>
      <dgm:spPr/>
      <dgm:t>
        <a:bodyPr/>
        <a:lstStyle/>
        <a:p>
          <a:endParaRPr lang="en-GB" sz="1800" noProof="0" dirty="0">
            <a:latin typeface="Times New Roman" panose="02020603050405020304" pitchFamily="18" charset="0"/>
            <a:cs typeface="Times New Roman" panose="02020603050405020304" pitchFamily="18" charset="0"/>
          </a:endParaRPr>
        </a:p>
      </dgm:t>
    </dgm:pt>
    <dgm:pt modelId="{B2462B12-5A49-48DB-9F23-540CB7F38F31}" type="sibTrans" cxnId="{46055A75-CBDC-495A-9521-057DF9FAA33F}">
      <dgm:prSet/>
      <dgm:spPr/>
      <dgm:t>
        <a:bodyPr/>
        <a:lstStyle/>
        <a:p>
          <a:endParaRPr lang="en-GB" sz="1800" noProof="0" dirty="0">
            <a:latin typeface="Times New Roman" panose="02020603050405020304" pitchFamily="18" charset="0"/>
            <a:cs typeface="Times New Roman" panose="02020603050405020304" pitchFamily="18" charset="0"/>
          </a:endParaRPr>
        </a:p>
      </dgm:t>
    </dgm:pt>
    <dgm:pt modelId="{544D32DE-0989-48E2-A6D2-C35ACEC9EB3D}">
      <dgm:prSet phldrT="[Text]" custT="1"/>
      <dgm:spPr/>
      <dgm:t>
        <a:bodyPr/>
        <a:lstStyle/>
        <a:p>
          <a:r>
            <a:rPr lang="en-GB" sz="1800" noProof="0" dirty="0">
              <a:latin typeface="Times New Roman" panose="02020603050405020304" pitchFamily="18" charset="0"/>
              <a:cs typeface="Times New Roman" panose="02020603050405020304" pitchFamily="18" charset="0"/>
            </a:rPr>
            <a:t>An increase in the total cost of producing one extra product</a:t>
          </a:r>
        </a:p>
      </dgm:t>
    </dgm:pt>
    <dgm:pt modelId="{78B598E1-F5E8-4F9E-9A5E-53EC885B08C2}" type="parTrans" cxnId="{B2027CF9-8B51-4CD2-891E-51CB8B6B23FD}">
      <dgm:prSet/>
      <dgm:spPr/>
      <dgm:t>
        <a:bodyPr/>
        <a:lstStyle/>
        <a:p>
          <a:endParaRPr lang="en-GB" sz="1800" noProof="0" dirty="0">
            <a:latin typeface="Times New Roman" panose="02020603050405020304" pitchFamily="18" charset="0"/>
            <a:cs typeface="Times New Roman" panose="02020603050405020304" pitchFamily="18" charset="0"/>
          </a:endParaRPr>
        </a:p>
      </dgm:t>
    </dgm:pt>
    <dgm:pt modelId="{02043B80-D6E6-4DC3-8BCC-74AD3CDD3BED}" type="sibTrans" cxnId="{B2027CF9-8B51-4CD2-891E-51CB8B6B23FD}">
      <dgm:prSet/>
      <dgm:spPr/>
      <dgm:t>
        <a:bodyPr/>
        <a:lstStyle/>
        <a:p>
          <a:endParaRPr lang="en-GB" sz="1800" noProof="0" dirty="0">
            <a:latin typeface="Times New Roman" panose="02020603050405020304" pitchFamily="18" charset="0"/>
            <a:cs typeface="Times New Roman" panose="02020603050405020304" pitchFamily="18" charset="0"/>
          </a:endParaRPr>
        </a:p>
      </dgm:t>
    </dgm:pt>
    <dgm:pt modelId="{C77C230B-B2FD-4F2F-A9A0-2D037C4A0CCE}">
      <dgm:prSet custT="1"/>
      <dgm:spPr/>
      <dgm:t>
        <a:bodyPr/>
        <a:lstStyle/>
        <a:p>
          <a:r>
            <a:rPr lang="en-GB" sz="1800" noProof="0" dirty="0">
              <a:latin typeface="Times New Roman" panose="02020603050405020304" pitchFamily="18" charset="0"/>
              <a:cs typeface="Times New Roman" panose="02020603050405020304" pitchFamily="18" charset="0"/>
            </a:rPr>
            <a:t>It is necessary to budget them in a certain way</a:t>
          </a:r>
        </a:p>
      </dgm:t>
    </dgm:pt>
    <dgm:pt modelId="{AD0A7596-2E8B-4767-B682-8E30352447B6}" type="parTrans" cxnId="{00C88A60-9056-43B2-8B28-4BBC6BAC0C4A}">
      <dgm:prSet/>
      <dgm:spPr/>
      <dgm:t>
        <a:bodyPr/>
        <a:lstStyle/>
        <a:p>
          <a:endParaRPr lang="en-GB" sz="1800" noProof="0" dirty="0">
            <a:latin typeface="Times New Roman" panose="02020603050405020304" pitchFamily="18" charset="0"/>
            <a:cs typeface="Times New Roman" panose="02020603050405020304" pitchFamily="18" charset="0"/>
          </a:endParaRPr>
        </a:p>
      </dgm:t>
    </dgm:pt>
    <dgm:pt modelId="{72D68305-CA8B-495A-B756-35CF393723BE}" type="sibTrans" cxnId="{00C88A60-9056-43B2-8B28-4BBC6BAC0C4A}">
      <dgm:prSet/>
      <dgm:spPr/>
      <dgm:t>
        <a:bodyPr/>
        <a:lstStyle/>
        <a:p>
          <a:endParaRPr lang="en-GB" sz="1800" noProof="0" dirty="0">
            <a:latin typeface="Times New Roman" panose="02020603050405020304" pitchFamily="18" charset="0"/>
            <a:cs typeface="Times New Roman" panose="02020603050405020304" pitchFamily="18" charset="0"/>
          </a:endParaRPr>
        </a:p>
      </dgm:t>
    </dgm:pt>
    <dgm:pt modelId="{3DE4AD3F-2F0D-4BB8-B0A1-0E3AABC95345}" type="pres">
      <dgm:prSet presAssocID="{CCF2E149-8BB7-462B-B6B2-8FCC0569F754}" presName="linear" presStyleCnt="0">
        <dgm:presLayoutVars>
          <dgm:dir/>
          <dgm:animLvl val="lvl"/>
          <dgm:resizeHandles val="exact"/>
        </dgm:presLayoutVars>
      </dgm:prSet>
      <dgm:spPr/>
    </dgm:pt>
    <dgm:pt modelId="{1BE3D36D-E148-44D7-AB85-83AE42C51A70}" type="pres">
      <dgm:prSet presAssocID="{BF0F7003-9AB2-4497-B2B7-BA3060629B07}" presName="parentLin" presStyleCnt="0"/>
      <dgm:spPr/>
    </dgm:pt>
    <dgm:pt modelId="{DE5E865A-85B0-49CF-8D23-688806CC3ACB}" type="pres">
      <dgm:prSet presAssocID="{BF0F7003-9AB2-4497-B2B7-BA3060629B07}" presName="parentLeftMargin" presStyleLbl="node1" presStyleIdx="0" presStyleCnt="5"/>
      <dgm:spPr/>
    </dgm:pt>
    <dgm:pt modelId="{E65E13B0-BA95-4E4B-9CA2-4A286698E2C5}" type="pres">
      <dgm:prSet presAssocID="{BF0F7003-9AB2-4497-B2B7-BA3060629B07}" presName="parentText" presStyleLbl="node1" presStyleIdx="0" presStyleCnt="5">
        <dgm:presLayoutVars>
          <dgm:chMax val="0"/>
          <dgm:bulletEnabled val="1"/>
        </dgm:presLayoutVars>
      </dgm:prSet>
      <dgm:spPr/>
    </dgm:pt>
    <dgm:pt modelId="{2876F276-0097-4280-9F92-34C2AB3E4C48}" type="pres">
      <dgm:prSet presAssocID="{BF0F7003-9AB2-4497-B2B7-BA3060629B07}" presName="negativeSpace" presStyleCnt="0"/>
      <dgm:spPr/>
    </dgm:pt>
    <dgm:pt modelId="{7AA37379-E230-40C0-8A83-396583315E94}" type="pres">
      <dgm:prSet presAssocID="{BF0F7003-9AB2-4497-B2B7-BA3060629B07}" presName="childText" presStyleLbl="conFgAcc1" presStyleIdx="0" presStyleCnt="5">
        <dgm:presLayoutVars>
          <dgm:bulletEnabled val="1"/>
        </dgm:presLayoutVars>
      </dgm:prSet>
      <dgm:spPr/>
    </dgm:pt>
    <dgm:pt modelId="{4EA1A46A-4D9D-4A1F-884C-C06279C7B029}" type="pres">
      <dgm:prSet presAssocID="{3755B511-5AB5-4D3C-9676-C89A91CC5EE7}" presName="spaceBetweenRectangles" presStyleCnt="0"/>
      <dgm:spPr/>
    </dgm:pt>
    <dgm:pt modelId="{297C12DF-5F3C-4017-A35A-A13FD7C1B8C0}" type="pres">
      <dgm:prSet presAssocID="{0ABAC310-F4D2-4A62-8808-8A51FEF828F6}" presName="parentLin" presStyleCnt="0"/>
      <dgm:spPr/>
    </dgm:pt>
    <dgm:pt modelId="{FC7E63A3-2E59-4898-95B8-7A7B4CB04763}" type="pres">
      <dgm:prSet presAssocID="{0ABAC310-F4D2-4A62-8808-8A51FEF828F6}" presName="parentLeftMargin" presStyleLbl="node1" presStyleIdx="0" presStyleCnt="5"/>
      <dgm:spPr/>
    </dgm:pt>
    <dgm:pt modelId="{1CAC5ACD-3C0B-4A30-84C0-9983A830D01A}" type="pres">
      <dgm:prSet presAssocID="{0ABAC310-F4D2-4A62-8808-8A51FEF828F6}" presName="parentText" presStyleLbl="node1" presStyleIdx="1" presStyleCnt="5">
        <dgm:presLayoutVars>
          <dgm:chMax val="0"/>
          <dgm:bulletEnabled val="1"/>
        </dgm:presLayoutVars>
      </dgm:prSet>
      <dgm:spPr/>
    </dgm:pt>
    <dgm:pt modelId="{D058A1E6-EEA5-4459-A15A-C5484B646BAA}" type="pres">
      <dgm:prSet presAssocID="{0ABAC310-F4D2-4A62-8808-8A51FEF828F6}" presName="negativeSpace" presStyleCnt="0"/>
      <dgm:spPr/>
    </dgm:pt>
    <dgm:pt modelId="{8B0AFAC3-968A-43AD-A3C5-91B569A589E7}" type="pres">
      <dgm:prSet presAssocID="{0ABAC310-F4D2-4A62-8808-8A51FEF828F6}" presName="childText" presStyleLbl="conFgAcc1" presStyleIdx="1" presStyleCnt="5">
        <dgm:presLayoutVars>
          <dgm:bulletEnabled val="1"/>
        </dgm:presLayoutVars>
      </dgm:prSet>
      <dgm:spPr/>
    </dgm:pt>
    <dgm:pt modelId="{08475D09-7311-4777-BF9C-A1E27FCA8A00}" type="pres">
      <dgm:prSet presAssocID="{FD3C9935-4473-4043-8DC5-AFFE5D1CD73C}" presName="spaceBetweenRectangles" presStyleCnt="0"/>
      <dgm:spPr/>
    </dgm:pt>
    <dgm:pt modelId="{C025B0A9-E116-4AE4-935E-1A035BF69E71}" type="pres">
      <dgm:prSet presAssocID="{84DBE133-C082-463E-B5C2-E926453BAF3E}" presName="parentLin" presStyleCnt="0"/>
      <dgm:spPr/>
    </dgm:pt>
    <dgm:pt modelId="{931EE70C-3A70-4022-A1EE-C3D86E23DCAD}" type="pres">
      <dgm:prSet presAssocID="{84DBE133-C082-463E-B5C2-E926453BAF3E}" presName="parentLeftMargin" presStyleLbl="node1" presStyleIdx="1" presStyleCnt="5"/>
      <dgm:spPr/>
    </dgm:pt>
    <dgm:pt modelId="{A78F101B-36D9-40AC-8C2D-CF41E55D8968}" type="pres">
      <dgm:prSet presAssocID="{84DBE133-C082-463E-B5C2-E926453BAF3E}" presName="parentText" presStyleLbl="node1" presStyleIdx="2" presStyleCnt="5">
        <dgm:presLayoutVars>
          <dgm:chMax val="0"/>
          <dgm:bulletEnabled val="1"/>
        </dgm:presLayoutVars>
      </dgm:prSet>
      <dgm:spPr/>
    </dgm:pt>
    <dgm:pt modelId="{CE6295E2-FA80-4414-AD4C-2B00938FDEF8}" type="pres">
      <dgm:prSet presAssocID="{84DBE133-C082-463E-B5C2-E926453BAF3E}" presName="negativeSpace" presStyleCnt="0"/>
      <dgm:spPr/>
    </dgm:pt>
    <dgm:pt modelId="{AAAEDB90-21CB-46C2-B9C4-54E665F18E6D}" type="pres">
      <dgm:prSet presAssocID="{84DBE133-C082-463E-B5C2-E926453BAF3E}" presName="childText" presStyleLbl="conFgAcc1" presStyleIdx="2" presStyleCnt="5">
        <dgm:presLayoutVars>
          <dgm:bulletEnabled val="1"/>
        </dgm:presLayoutVars>
      </dgm:prSet>
      <dgm:spPr/>
    </dgm:pt>
    <dgm:pt modelId="{FBFAFD67-B133-4F9A-A21E-FA6D62EC4FBD}" type="pres">
      <dgm:prSet presAssocID="{41368EF1-42E9-4A1C-AB50-908866BAEA32}" presName="spaceBetweenRectangles" presStyleCnt="0"/>
      <dgm:spPr/>
    </dgm:pt>
    <dgm:pt modelId="{7260EDDC-B158-4BE7-AD2E-830D1104A082}" type="pres">
      <dgm:prSet presAssocID="{558C668F-286D-4BA2-87FD-7BC64D8F81E9}" presName="parentLin" presStyleCnt="0"/>
      <dgm:spPr/>
    </dgm:pt>
    <dgm:pt modelId="{CA218A66-0934-44B4-B482-1F6808DD175C}" type="pres">
      <dgm:prSet presAssocID="{558C668F-286D-4BA2-87FD-7BC64D8F81E9}" presName="parentLeftMargin" presStyleLbl="node1" presStyleIdx="2" presStyleCnt="5"/>
      <dgm:spPr/>
    </dgm:pt>
    <dgm:pt modelId="{0B69AA96-5A44-45A4-B0F6-E4D37E4F3019}" type="pres">
      <dgm:prSet presAssocID="{558C668F-286D-4BA2-87FD-7BC64D8F81E9}" presName="parentText" presStyleLbl="node1" presStyleIdx="3" presStyleCnt="5">
        <dgm:presLayoutVars>
          <dgm:chMax val="0"/>
          <dgm:bulletEnabled val="1"/>
        </dgm:presLayoutVars>
      </dgm:prSet>
      <dgm:spPr/>
    </dgm:pt>
    <dgm:pt modelId="{832E3FD0-F8D8-43E7-94E5-99958447BFC5}" type="pres">
      <dgm:prSet presAssocID="{558C668F-286D-4BA2-87FD-7BC64D8F81E9}" presName="negativeSpace" presStyleCnt="0"/>
      <dgm:spPr/>
    </dgm:pt>
    <dgm:pt modelId="{522A65E8-A03D-4797-BF06-967EFF8ADF2A}" type="pres">
      <dgm:prSet presAssocID="{558C668F-286D-4BA2-87FD-7BC64D8F81E9}" presName="childText" presStyleLbl="conFgAcc1" presStyleIdx="3" presStyleCnt="5">
        <dgm:presLayoutVars>
          <dgm:bulletEnabled val="1"/>
        </dgm:presLayoutVars>
      </dgm:prSet>
      <dgm:spPr/>
    </dgm:pt>
    <dgm:pt modelId="{A71EB734-698F-44F5-9BC2-5BB6C9F5F0CB}" type="pres">
      <dgm:prSet presAssocID="{47FBD43F-8DC5-4D44-86DC-479E24374D23}" presName="spaceBetweenRectangles" presStyleCnt="0"/>
      <dgm:spPr/>
    </dgm:pt>
    <dgm:pt modelId="{5E2B2621-EEA4-466A-AF3C-3FFDED0F2E88}" type="pres">
      <dgm:prSet presAssocID="{BA7F1E65-11E2-4DD6-A739-C68F441A2051}" presName="parentLin" presStyleCnt="0"/>
      <dgm:spPr/>
    </dgm:pt>
    <dgm:pt modelId="{34641D21-2D47-4E78-BEC2-871B43D9D029}" type="pres">
      <dgm:prSet presAssocID="{BA7F1E65-11E2-4DD6-A739-C68F441A2051}" presName="parentLeftMargin" presStyleLbl="node1" presStyleIdx="3" presStyleCnt="5"/>
      <dgm:spPr/>
    </dgm:pt>
    <dgm:pt modelId="{31FC4509-0EDD-4A27-8D64-A0070B92A369}" type="pres">
      <dgm:prSet presAssocID="{BA7F1E65-11E2-4DD6-A739-C68F441A2051}" presName="parentText" presStyleLbl="node1" presStyleIdx="4" presStyleCnt="5">
        <dgm:presLayoutVars>
          <dgm:chMax val="0"/>
          <dgm:bulletEnabled val="1"/>
        </dgm:presLayoutVars>
      </dgm:prSet>
      <dgm:spPr/>
    </dgm:pt>
    <dgm:pt modelId="{DD8BB2EF-96D1-4AEE-A527-1FA67226E958}" type="pres">
      <dgm:prSet presAssocID="{BA7F1E65-11E2-4DD6-A739-C68F441A2051}" presName="negativeSpace" presStyleCnt="0"/>
      <dgm:spPr/>
    </dgm:pt>
    <dgm:pt modelId="{9803A2CC-4E29-46D7-BDB8-9C9A158B2E89}" type="pres">
      <dgm:prSet presAssocID="{BA7F1E65-11E2-4DD6-A739-C68F441A2051}" presName="childText" presStyleLbl="conFgAcc1" presStyleIdx="4" presStyleCnt="5">
        <dgm:presLayoutVars>
          <dgm:bulletEnabled val="1"/>
        </dgm:presLayoutVars>
      </dgm:prSet>
      <dgm:spPr/>
    </dgm:pt>
  </dgm:ptLst>
  <dgm:cxnLst>
    <dgm:cxn modelId="{CF05B40A-062D-41E0-80BB-0B9270072AB3}" srcId="{CCF2E149-8BB7-462B-B6B2-8FCC0569F754}" destId="{84DBE133-C082-463E-B5C2-E926453BAF3E}" srcOrd="2" destOrd="0" parTransId="{B4F549A8-0BC1-4FFC-A838-4A47AD3ABFE4}" sibTransId="{41368EF1-42E9-4A1C-AB50-908866BAEA32}"/>
    <dgm:cxn modelId="{A0B6E110-A438-4BA0-B78E-A7CE9B3097F2}" type="presOf" srcId="{544D32DE-0989-48E2-A6D2-C35ACEC9EB3D}" destId="{522A65E8-A03D-4797-BF06-967EFF8ADF2A}" srcOrd="0" destOrd="1" presId="urn:microsoft.com/office/officeart/2005/8/layout/list1"/>
    <dgm:cxn modelId="{29AE7027-A010-4AFF-8411-BF0B5CE1B521}" type="presOf" srcId="{BF0F7003-9AB2-4497-B2B7-BA3060629B07}" destId="{E65E13B0-BA95-4E4B-9CA2-4A286698E2C5}" srcOrd="1" destOrd="0" presId="urn:microsoft.com/office/officeart/2005/8/layout/list1"/>
    <dgm:cxn modelId="{4D454330-8EE0-4B3B-97C1-D5E7A20888A8}" srcId="{558C668F-286D-4BA2-87FD-7BC64D8F81E9}" destId="{320EEC56-7066-496B-B877-8DACB182A619}" srcOrd="0" destOrd="0" parTransId="{519921F5-A751-4697-A9A5-19EF9FEFC524}" sibTransId="{A3E924B4-B941-4CE5-A5F4-85641841CD0F}"/>
    <dgm:cxn modelId="{65E47B37-35DF-441C-9303-40C3A769A9EF}" type="presOf" srcId="{84DBE133-C082-463E-B5C2-E926453BAF3E}" destId="{A78F101B-36D9-40AC-8C2D-CF41E55D8968}" srcOrd="1" destOrd="0" presId="urn:microsoft.com/office/officeart/2005/8/layout/list1"/>
    <dgm:cxn modelId="{7075323D-EC54-4D2C-9C4D-8E5C1A3605DA}" type="presOf" srcId="{BA7F1E65-11E2-4DD6-A739-C68F441A2051}" destId="{31FC4509-0EDD-4A27-8D64-A0070B92A369}" srcOrd="1" destOrd="0" presId="urn:microsoft.com/office/officeart/2005/8/layout/list1"/>
    <dgm:cxn modelId="{0EFB4340-2E1B-453A-912D-CBD016B0BD9D}" type="presOf" srcId="{7CFE3255-AC2B-4AF4-B8D5-486E482A5FD4}" destId="{AAAEDB90-21CB-46C2-B9C4-54E665F18E6D}" srcOrd="0" destOrd="0" presId="urn:microsoft.com/office/officeart/2005/8/layout/list1"/>
    <dgm:cxn modelId="{41986060-6A6E-427A-BFBF-C94D37EC50C5}" type="presOf" srcId="{8A7B82C9-C9A5-4AFE-96B8-A8E0FE5B0D0F}" destId="{9803A2CC-4E29-46D7-BDB8-9C9A158B2E89}" srcOrd="0" destOrd="0" presId="urn:microsoft.com/office/officeart/2005/8/layout/list1"/>
    <dgm:cxn modelId="{00C88A60-9056-43B2-8B28-4BBC6BAC0C4A}" srcId="{84DBE133-C082-463E-B5C2-E926453BAF3E}" destId="{C77C230B-B2FD-4F2F-A9A0-2D037C4A0CCE}" srcOrd="1" destOrd="0" parTransId="{AD0A7596-2E8B-4767-B682-8E30352447B6}" sibTransId="{72D68305-CA8B-495A-B756-35CF393723BE}"/>
    <dgm:cxn modelId="{93990541-13A9-454A-91C6-199DEA0302B7}" type="presOf" srcId="{84DBE133-C082-463E-B5C2-E926453BAF3E}" destId="{931EE70C-3A70-4022-A1EE-C3D86E23DCAD}" srcOrd="0" destOrd="0" presId="urn:microsoft.com/office/officeart/2005/8/layout/list1"/>
    <dgm:cxn modelId="{C3BA846A-EB86-4534-80B0-D2E768094083}" srcId="{CCF2E149-8BB7-462B-B6B2-8FCC0569F754}" destId="{0ABAC310-F4D2-4A62-8808-8A51FEF828F6}" srcOrd="1" destOrd="0" parTransId="{5A13FADF-3BE9-4703-9669-059A746B911B}" sibTransId="{FD3C9935-4473-4043-8DC5-AFFE5D1CD73C}"/>
    <dgm:cxn modelId="{D4A46C6B-6FCB-4332-AC02-81A6BD90615A}" type="presOf" srcId="{CCF2E149-8BB7-462B-B6B2-8FCC0569F754}" destId="{3DE4AD3F-2F0D-4BB8-B0A1-0E3AABC95345}" srcOrd="0" destOrd="0" presId="urn:microsoft.com/office/officeart/2005/8/layout/list1"/>
    <dgm:cxn modelId="{EE48484C-D127-422B-9002-4C013C190C6B}" srcId="{CCF2E149-8BB7-462B-B6B2-8FCC0569F754}" destId="{BF0F7003-9AB2-4497-B2B7-BA3060629B07}" srcOrd="0" destOrd="0" parTransId="{668492B1-A90B-4433-81A6-530DB2AC3DAA}" sibTransId="{3755B511-5AB5-4D3C-9676-C89A91CC5EE7}"/>
    <dgm:cxn modelId="{35B9274F-2874-4BFE-8716-2489C72F850E}" srcId="{CCF2E149-8BB7-462B-B6B2-8FCC0569F754}" destId="{BA7F1E65-11E2-4DD6-A739-C68F441A2051}" srcOrd="4" destOrd="0" parTransId="{C56AAA9D-6949-4C6D-AD79-EB0EF62A3104}" sibTransId="{DBD6AD75-B27F-4F2E-BF84-C53FD625AC09}"/>
    <dgm:cxn modelId="{D5481470-775B-4E09-AC83-2AAD6AA5A1CF}" type="presOf" srcId="{BF0F7003-9AB2-4497-B2B7-BA3060629B07}" destId="{DE5E865A-85B0-49CF-8D23-688806CC3ACB}" srcOrd="0" destOrd="0" presId="urn:microsoft.com/office/officeart/2005/8/layout/list1"/>
    <dgm:cxn modelId="{6B19D271-001E-4948-895C-EE1C2975ABC7}" type="presOf" srcId="{558C668F-286D-4BA2-87FD-7BC64D8F81E9}" destId="{CA218A66-0934-44B4-B482-1F6808DD175C}" srcOrd="0" destOrd="0" presId="urn:microsoft.com/office/officeart/2005/8/layout/list1"/>
    <dgm:cxn modelId="{4C40C252-0946-4329-88EE-E6E49A1B38A8}" type="presOf" srcId="{C77C230B-B2FD-4F2F-A9A0-2D037C4A0CCE}" destId="{AAAEDB90-21CB-46C2-B9C4-54E665F18E6D}" srcOrd="0" destOrd="1" presId="urn:microsoft.com/office/officeart/2005/8/layout/list1"/>
    <dgm:cxn modelId="{46055A75-CBDC-495A-9521-057DF9FAA33F}" srcId="{84DBE133-C082-463E-B5C2-E926453BAF3E}" destId="{7CFE3255-AC2B-4AF4-B8D5-486E482A5FD4}" srcOrd="0" destOrd="0" parTransId="{5634B800-06A9-40CD-B58B-85F82C95B14C}" sibTransId="{B2462B12-5A49-48DB-9F23-540CB7F38F31}"/>
    <dgm:cxn modelId="{8863C798-4F0C-4C23-BA89-A60E6B2894E1}" type="presOf" srcId="{04596BC4-E090-4DC4-B2AA-E7FF6647B08D}" destId="{8B0AFAC3-968A-43AD-A3C5-91B569A589E7}" srcOrd="0" destOrd="0" presId="urn:microsoft.com/office/officeart/2005/8/layout/list1"/>
    <dgm:cxn modelId="{F9570599-3430-42FF-B01B-1EB08037E592}" srcId="{BA7F1E65-11E2-4DD6-A739-C68F441A2051}" destId="{8A7B82C9-C9A5-4AFE-96B8-A8E0FE5B0D0F}" srcOrd="0" destOrd="0" parTransId="{21A862AF-99CC-4E71-AC88-3DC518BA8473}" sibTransId="{127E0E01-6F2C-44F5-9E61-E0211A2AF27C}"/>
    <dgm:cxn modelId="{4F3A199B-51D1-449D-8FDE-7EC0016C7540}" srcId="{0ABAC310-F4D2-4A62-8808-8A51FEF828F6}" destId="{04596BC4-E090-4DC4-B2AA-E7FF6647B08D}" srcOrd="0" destOrd="0" parTransId="{8624657A-A14D-4D17-B817-2443727A8618}" sibTransId="{B29730EB-530E-414F-8125-2FB54284B3B1}"/>
    <dgm:cxn modelId="{60F309BF-8690-49DF-BD43-C8BD138E70A8}" srcId="{BF0F7003-9AB2-4497-B2B7-BA3060629B07}" destId="{0CC231B7-EEBB-4D57-B8CF-5683D126D21A}" srcOrd="0" destOrd="0" parTransId="{F4F1AD87-E3ED-4897-BB92-5BC1E116F5A8}" sibTransId="{CF66A241-9024-4CC2-A245-917D592BDDF4}"/>
    <dgm:cxn modelId="{B7CF42CD-EBE2-4923-8BA4-1717EC44EF3D}" srcId="{CCF2E149-8BB7-462B-B6B2-8FCC0569F754}" destId="{558C668F-286D-4BA2-87FD-7BC64D8F81E9}" srcOrd="3" destOrd="0" parTransId="{EF449240-57B8-4638-913D-C727FFC206E6}" sibTransId="{47FBD43F-8DC5-4D44-86DC-479E24374D23}"/>
    <dgm:cxn modelId="{47C983D2-3CF4-47AB-9C17-D3E4C7AC7415}" type="presOf" srcId="{0CC231B7-EEBB-4D57-B8CF-5683D126D21A}" destId="{7AA37379-E230-40C0-8A83-396583315E94}" srcOrd="0" destOrd="0" presId="urn:microsoft.com/office/officeart/2005/8/layout/list1"/>
    <dgm:cxn modelId="{6B4544D9-5445-4219-8278-BDB3F3F4A465}" type="presOf" srcId="{558C668F-286D-4BA2-87FD-7BC64D8F81E9}" destId="{0B69AA96-5A44-45A4-B0F6-E4D37E4F3019}" srcOrd="1" destOrd="0" presId="urn:microsoft.com/office/officeart/2005/8/layout/list1"/>
    <dgm:cxn modelId="{73E467DC-3E62-4F0D-A41E-92E6C3108686}" type="presOf" srcId="{0ABAC310-F4D2-4A62-8808-8A51FEF828F6}" destId="{FC7E63A3-2E59-4898-95B8-7A7B4CB04763}" srcOrd="0" destOrd="0" presId="urn:microsoft.com/office/officeart/2005/8/layout/list1"/>
    <dgm:cxn modelId="{641971E8-A242-4EBF-BB02-01FEFE6323F8}" type="presOf" srcId="{BA7F1E65-11E2-4DD6-A739-C68F441A2051}" destId="{34641D21-2D47-4E78-BEC2-871B43D9D029}" srcOrd="0" destOrd="0" presId="urn:microsoft.com/office/officeart/2005/8/layout/list1"/>
    <dgm:cxn modelId="{15A80CEC-264E-451F-9E10-59BBC8182F84}" type="presOf" srcId="{0ABAC310-F4D2-4A62-8808-8A51FEF828F6}" destId="{1CAC5ACD-3C0B-4A30-84C0-9983A830D01A}" srcOrd="1" destOrd="0" presId="urn:microsoft.com/office/officeart/2005/8/layout/list1"/>
    <dgm:cxn modelId="{3AAB1BF5-20F1-47E6-B50F-0E2F405773D0}" type="presOf" srcId="{320EEC56-7066-496B-B877-8DACB182A619}" destId="{522A65E8-A03D-4797-BF06-967EFF8ADF2A}" srcOrd="0" destOrd="0" presId="urn:microsoft.com/office/officeart/2005/8/layout/list1"/>
    <dgm:cxn modelId="{B2027CF9-8B51-4CD2-891E-51CB8B6B23FD}" srcId="{558C668F-286D-4BA2-87FD-7BC64D8F81E9}" destId="{544D32DE-0989-48E2-A6D2-C35ACEC9EB3D}" srcOrd="1" destOrd="0" parTransId="{78B598E1-F5E8-4F9E-9A5E-53EC885B08C2}" sibTransId="{02043B80-D6E6-4DC3-8BCC-74AD3CDD3BED}"/>
    <dgm:cxn modelId="{560BF6CA-AE49-4341-9D62-4D016D73825F}" type="presParOf" srcId="{3DE4AD3F-2F0D-4BB8-B0A1-0E3AABC95345}" destId="{1BE3D36D-E148-44D7-AB85-83AE42C51A70}" srcOrd="0" destOrd="0" presId="urn:microsoft.com/office/officeart/2005/8/layout/list1"/>
    <dgm:cxn modelId="{6610926E-C2F8-49A5-9CF8-0B7B0168ABB6}" type="presParOf" srcId="{1BE3D36D-E148-44D7-AB85-83AE42C51A70}" destId="{DE5E865A-85B0-49CF-8D23-688806CC3ACB}" srcOrd="0" destOrd="0" presId="urn:microsoft.com/office/officeart/2005/8/layout/list1"/>
    <dgm:cxn modelId="{8FBB0BC8-6052-4B0A-AF0B-2E2BC63A8EC0}" type="presParOf" srcId="{1BE3D36D-E148-44D7-AB85-83AE42C51A70}" destId="{E65E13B0-BA95-4E4B-9CA2-4A286698E2C5}" srcOrd="1" destOrd="0" presId="urn:microsoft.com/office/officeart/2005/8/layout/list1"/>
    <dgm:cxn modelId="{ED978409-BBDC-4238-BD13-86816354D1C2}" type="presParOf" srcId="{3DE4AD3F-2F0D-4BB8-B0A1-0E3AABC95345}" destId="{2876F276-0097-4280-9F92-34C2AB3E4C48}" srcOrd="1" destOrd="0" presId="urn:microsoft.com/office/officeart/2005/8/layout/list1"/>
    <dgm:cxn modelId="{03C5C6EF-681D-4514-9D24-3D99D00BEB5D}" type="presParOf" srcId="{3DE4AD3F-2F0D-4BB8-B0A1-0E3AABC95345}" destId="{7AA37379-E230-40C0-8A83-396583315E94}" srcOrd="2" destOrd="0" presId="urn:microsoft.com/office/officeart/2005/8/layout/list1"/>
    <dgm:cxn modelId="{71EAF2FE-1F85-4EFC-8C9C-636EC3A7A632}" type="presParOf" srcId="{3DE4AD3F-2F0D-4BB8-B0A1-0E3AABC95345}" destId="{4EA1A46A-4D9D-4A1F-884C-C06279C7B029}" srcOrd="3" destOrd="0" presId="urn:microsoft.com/office/officeart/2005/8/layout/list1"/>
    <dgm:cxn modelId="{9C540CE5-E315-4648-B601-9CCF416F9344}" type="presParOf" srcId="{3DE4AD3F-2F0D-4BB8-B0A1-0E3AABC95345}" destId="{297C12DF-5F3C-4017-A35A-A13FD7C1B8C0}" srcOrd="4" destOrd="0" presId="urn:microsoft.com/office/officeart/2005/8/layout/list1"/>
    <dgm:cxn modelId="{E71C2548-81DF-43DC-9A77-8E976D7061B5}" type="presParOf" srcId="{297C12DF-5F3C-4017-A35A-A13FD7C1B8C0}" destId="{FC7E63A3-2E59-4898-95B8-7A7B4CB04763}" srcOrd="0" destOrd="0" presId="urn:microsoft.com/office/officeart/2005/8/layout/list1"/>
    <dgm:cxn modelId="{D44B9871-8604-4A39-B96D-AE503D502648}" type="presParOf" srcId="{297C12DF-5F3C-4017-A35A-A13FD7C1B8C0}" destId="{1CAC5ACD-3C0B-4A30-84C0-9983A830D01A}" srcOrd="1" destOrd="0" presId="urn:microsoft.com/office/officeart/2005/8/layout/list1"/>
    <dgm:cxn modelId="{2BEA8B63-B8EA-467E-B3D3-3B6FD259C967}" type="presParOf" srcId="{3DE4AD3F-2F0D-4BB8-B0A1-0E3AABC95345}" destId="{D058A1E6-EEA5-4459-A15A-C5484B646BAA}" srcOrd="5" destOrd="0" presId="urn:microsoft.com/office/officeart/2005/8/layout/list1"/>
    <dgm:cxn modelId="{22F277CD-B431-4FE4-AF81-88F573F704FF}" type="presParOf" srcId="{3DE4AD3F-2F0D-4BB8-B0A1-0E3AABC95345}" destId="{8B0AFAC3-968A-43AD-A3C5-91B569A589E7}" srcOrd="6" destOrd="0" presId="urn:microsoft.com/office/officeart/2005/8/layout/list1"/>
    <dgm:cxn modelId="{C910D6CC-E4AB-4C0A-8329-3CAAA1389DB8}" type="presParOf" srcId="{3DE4AD3F-2F0D-4BB8-B0A1-0E3AABC95345}" destId="{08475D09-7311-4777-BF9C-A1E27FCA8A00}" srcOrd="7" destOrd="0" presId="urn:microsoft.com/office/officeart/2005/8/layout/list1"/>
    <dgm:cxn modelId="{441BE78C-1EB3-49DD-A5D6-2457AE148606}" type="presParOf" srcId="{3DE4AD3F-2F0D-4BB8-B0A1-0E3AABC95345}" destId="{C025B0A9-E116-4AE4-935E-1A035BF69E71}" srcOrd="8" destOrd="0" presId="urn:microsoft.com/office/officeart/2005/8/layout/list1"/>
    <dgm:cxn modelId="{F7D18A35-74E7-4330-A535-9B0E6EFAD3E0}" type="presParOf" srcId="{C025B0A9-E116-4AE4-935E-1A035BF69E71}" destId="{931EE70C-3A70-4022-A1EE-C3D86E23DCAD}" srcOrd="0" destOrd="0" presId="urn:microsoft.com/office/officeart/2005/8/layout/list1"/>
    <dgm:cxn modelId="{9EB47FDA-5A22-4E99-A06E-675A887E6226}" type="presParOf" srcId="{C025B0A9-E116-4AE4-935E-1A035BF69E71}" destId="{A78F101B-36D9-40AC-8C2D-CF41E55D8968}" srcOrd="1" destOrd="0" presId="urn:microsoft.com/office/officeart/2005/8/layout/list1"/>
    <dgm:cxn modelId="{4EB94FF2-98C4-4592-B82D-77053CD14695}" type="presParOf" srcId="{3DE4AD3F-2F0D-4BB8-B0A1-0E3AABC95345}" destId="{CE6295E2-FA80-4414-AD4C-2B00938FDEF8}" srcOrd="9" destOrd="0" presId="urn:microsoft.com/office/officeart/2005/8/layout/list1"/>
    <dgm:cxn modelId="{48FE09B3-D663-4C77-8FEF-4E5B150DDEEA}" type="presParOf" srcId="{3DE4AD3F-2F0D-4BB8-B0A1-0E3AABC95345}" destId="{AAAEDB90-21CB-46C2-B9C4-54E665F18E6D}" srcOrd="10" destOrd="0" presId="urn:microsoft.com/office/officeart/2005/8/layout/list1"/>
    <dgm:cxn modelId="{8B9B06D8-B671-4AFB-AE37-6D3206FC3757}" type="presParOf" srcId="{3DE4AD3F-2F0D-4BB8-B0A1-0E3AABC95345}" destId="{FBFAFD67-B133-4F9A-A21E-FA6D62EC4FBD}" srcOrd="11" destOrd="0" presId="urn:microsoft.com/office/officeart/2005/8/layout/list1"/>
    <dgm:cxn modelId="{AA1594CB-136E-4CF4-A695-D3BF3CBE31F6}" type="presParOf" srcId="{3DE4AD3F-2F0D-4BB8-B0A1-0E3AABC95345}" destId="{7260EDDC-B158-4BE7-AD2E-830D1104A082}" srcOrd="12" destOrd="0" presId="urn:microsoft.com/office/officeart/2005/8/layout/list1"/>
    <dgm:cxn modelId="{B4BD4EE5-D765-49A0-946E-800B701050D7}" type="presParOf" srcId="{7260EDDC-B158-4BE7-AD2E-830D1104A082}" destId="{CA218A66-0934-44B4-B482-1F6808DD175C}" srcOrd="0" destOrd="0" presId="urn:microsoft.com/office/officeart/2005/8/layout/list1"/>
    <dgm:cxn modelId="{57FB5FBF-2DA7-4A88-A792-FE57192032B0}" type="presParOf" srcId="{7260EDDC-B158-4BE7-AD2E-830D1104A082}" destId="{0B69AA96-5A44-45A4-B0F6-E4D37E4F3019}" srcOrd="1" destOrd="0" presId="urn:microsoft.com/office/officeart/2005/8/layout/list1"/>
    <dgm:cxn modelId="{DD21F4DC-631B-4770-A741-D47B36DD95D7}" type="presParOf" srcId="{3DE4AD3F-2F0D-4BB8-B0A1-0E3AABC95345}" destId="{832E3FD0-F8D8-43E7-94E5-99958447BFC5}" srcOrd="13" destOrd="0" presId="urn:microsoft.com/office/officeart/2005/8/layout/list1"/>
    <dgm:cxn modelId="{F9B2A43A-8534-42CF-8217-933919E6255A}" type="presParOf" srcId="{3DE4AD3F-2F0D-4BB8-B0A1-0E3AABC95345}" destId="{522A65E8-A03D-4797-BF06-967EFF8ADF2A}" srcOrd="14" destOrd="0" presId="urn:microsoft.com/office/officeart/2005/8/layout/list1"/>
    <dgm:cxn modelId="{29FE3FE0-6A51-4D5F-92E8-30FF92F84CB5}" type="presParOf" srcId="{3DE4AD3F-2F0D-4BB8-B0A1-0E3AABC95345}" destId="{A71EB734-698F-44F5-9BC2-5BB6C9F5F0CB}" srcOrd="15" destOrd="0" presId="urn:microsoft.com/office/officeart/2005/8/layout/list1"/>
    <dgm:cxn modelId="{30B5161A-CB74-4B31-AEC7-71F0C9F70190}" type="presParOf" srcId="{3DE4AD3F-2F0D-4BB8-B0A1-0E3AABC95345}" destId="{5E2B2621-EEA4-466A-AF3C-3FFDED0F2E88}" srcOrd="16" destOrd="0" presId="urn:microsoft.com/office/officeart/2005/8/layout/list1"/>
    <dgm:cxn modelId="{C91A0C33-86D1-4B24-96D7-1822F1A6B758}" type="presParOf" srcId="{5E2B2621-EEA4-466A-AF3C-3FFDED0F2E88}" destId="{34641D21-2D47-4E78-BEC2-871B43D9D029}" srcOrd="0" destOrd="0" presId="urn:microsoft.com/office/officeart/2005/8/layout/list1"/>
    <dgm:cxn modelId="{5F60D5A7-D54E-4B54-94D7-3FABD5624C2F}" type="presParOf" srcId="{5E2B2621-EEA4-466A-AF3C-3FFDED0F2E88}" destId="{31FC4509-0EDD-4A27-8D64-A0070B92A369}" srcOrd="1" destOrd="0" presId="urn:microsoft.com/office/officeart/2005/8/layout/list1"/>
    <dgm:cxn modelId="{976D3DB7-EBE7-4398-93DB-A5DC88655171}" type="presParOf" srcId="{3DE4AD3F-2F0D-4BB8-B0A1-0E3AABC95345}" destId="{DD8BB2EF-96D1-4AEE-A527-1FA67226E958}" srcOrd="17" destOrd="0" presId="urn:microsoft.com/office/officeart/2005/8/layout/list1"/>
    <dgm:cxn modelId="{500D7498-F225-44FB-B7E9-643890B36E4D}" type="presParOf" srcId="{3DE4AD3F-2F0D-4BB8-B0A1-0E3AABC95345}" destId="{9803A2CC-4E29-46D7-BDB8-9C9A158B2E89}"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37379-E230-40C0-8A83-396583315E94}">
      <dsp:nvSpPr>
        <dsp:cNvPr id="0" name=""/>
        <dsp:cNvSpPr/>
      </dsp:nvSpPr>
      <dsp:spPr>
        <a:xfrm>
          <a:off x="0" y="232554"/>
          <a:ext cx="8424936" cy="6237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53869" tIns="249936" rIns="653869"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noProof="0" dirty="0">
              <a:latin typeface="Times New Roman" panose="02020603050405020304" pitchFamily="18" charset="0"/>
              <a:cs typeface="Times New Roman" panose="02020603050405020304" pitchFamily="18" charset="0"/>
            </a:rPr>
            <a:t>Costs independent of the quantity produced</a:t>
          </a:r>
        </a:p>
      </dsp:txBody>
      <dsp:txXfrm>
        <a:off x="0" y="232554"/>
        <a:ext cx="8424936" cy="623700"/>
      </dsp:txXfrm>
    </dsp:sp>
    <dsp:sp modelId="{E65E13B0-BA95-4E4B-9CA2-4A286698E2C5}">
      <dsp:nvSpPr>
        <dsp:cNvPr id="0" name=""/>
        <dsp:cNvSpPr/>
      </dsp:nvSpPr>
      <dsp:spPr>
        <a:xfrm>
          <a:off x="421246" y="55434"/>
          <a:ext cx="5897455" cy="354240"/>
        </a:xfrm>
        <a:prstGeom prst="roundRect">
          <a:avLst/>
        </a:prstGeom>
        <a:solidFill>
          <a:srgbClr val="00808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2910" tIns="0" rIns="222910" bIns="0" numCol="1" spcCol="1270" anchor="ctr" anchorCtr="0">
          <a:noAutofit/>
        </a:bodyPr>
        <a:lstStyle/>
        <a:p>
          <a:pPr marL="0" lvl="0" indent="0" algn="l" defTabSz="800100">
            <a:lnSpc>
              <a:spcPct val="90000"/>
            </a:lnSpc>
            <a:spcBef>
              <a:spcPct val="0"/>
            </a:spcBef>
            <a:spcAft>
              <a:spcPct val="35000"/>
            </a:spcAft>
            <a:buNone/>
          </a:pPr>
          <a:r>
            <a:rPr lang="en-GB" sz="1800" kern="1200" noProof="0" dirty="0">
              <a:latin typeface="Times New Roman" panose="02020603050405020304" pitchFamily="18" charset="0"/>
              <a:cs typeface="Times New Roman" panose="02020603050405020304" pitchFamily="18" charset="0"/>
            </a:rPr>
            <a:t>Fixed costs</a:t>
          </a:r>
        </a:p>
      </dsp:txBody>
      <dsp:txXfrm>
        <a:off x="438539" y="72727"/>
        <a:ext cx="5862869" cy="319654"/>
      </dsp:txXfrm>
    </dsp:sp>
    <dsp:sp modelId="{8B0AFAC3-968A-43AD-A3C5-91B569A589E7}">
      <dsp:nvSpPr>
        <dsp:cNvPr id="0" name=""/>
        <dsp:cNvSpPr/>
      </dsp:nvSpPr>
      <dsp:spPr>
        <a:xfrm>
          <a:off x="0" y="1098174"/>
          <a:ext cx="8424936" cy="6237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53869" tIns="249936" rIns="653869"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noProof="0" dirty="0">
              <a:latin typeface="Times New Roman" panose="02020603050405020304" pitchFamily="18" charset="0"/>
              <a:cs typeface="Times New Roman" panose="02020603050405020304" pitchFamily="18" charset="0"/>
            </a:rPr>
            <a:t>Costs dependent on the quantity produced</a:t>
          </a:r>
        </a:p>
      </dsp:txBody>
      <dsp:txXfrm>
        <a:off x="0" y="1098174"/>
        <a:ext cx="8424936" cy="623700"/>
      </dsp:txXfrm>
    </dsp:sp>
    <dsp:sp modelId="{1CAC5ACD-3C0B-4A30-84C0-9983A830D01A}">
      <dsp:nvSpPr>
        <dsp:cNvPr id="0" name=""/>
        <dsp:cNvSpPr/>
      </dsp:nvSpPr>
      <dsp:spPr>
        <a:xfrm>
          <a:off x="421246" y="921054"/>
          <a:ext cx="5897455" cy="354240"/>
        </a:xfrm>
        <a:prstGeom prst="roundRect">
          <a:avLst/>
        </a:prstGeom>
        <a:solidFill>
          <a:srgbClr val="00808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2910" tIns="0" rIns="222910" bIns="0" numCol="1" spcCol="1270" anchor="ctr" anchorCtr="0">
          <a:noAutofit/>
        </a:bodyPr>
        <a:lstStyle/>
        <a:p>
          <a:pPr marL="0" lvl="0" indent="0" algn="l" defTabSz="800100">
            <a:lnSpc>
              <a:spcPct val="90000"/>
            </a:lnSpc>
            <a:spcBef>
              <a:spcPct val="0"/>
            </a:spcBef>
            <a:spcAft>
              <a:spcPct val="35000"/>
            </a:spcAft>
            <a:buNone/>
          </a:pPr>
          <a:r>
            <a:rPr lang="en-GB" sz="1800" kern="1200" noProof="0" dirty="0">
              <a:latin typeface="Times New Roman" panose="02020603050405020304" pitchFamily="18" charset="0"/>
              <a:cs typeface="Times New Roman" panose="02020603050405020304" pitchFamily="18" charset="0"/>
            </a:rPr>
            <a:t>Variable costs</a:t>
          </a:r>
        </a:p>
      </dsp:txBody>
      <dsp:txXfrm>
        <a:off x="438539" y="938347"/>
        <a:ext cx="5862869" cy="319654"/>
      </dsp:txXfrm>
    </dsp:sp>
    <dsp:sp modelId="{AAAEDB90-21CB-46C2-B9C4-54E665F18E6D}">
      <dsp:nvSpPr>
        <dsp:cNvPr id="0" name=""/>
        <dsp:cNvSpPr/>
      </dsp:nvSpPr>
      <dsp:spPr>
        <a:xfrm>
          <a:off x="0" y="1963794"/>
          <a:ext cx="8424936" cy="9072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53869" tIns="249936" rIns="653869"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noProof="0" dirty="0">
              <a:latin typeface="Times New Roman" panose="02020603050405020304" pitchFamily="18" charset="0"/>
              <a:cs typeface="Times New Roman" panose="02020603050405020304" pitchFamily="18" charset="0"/>
            </a:rPr>
            <a:t>Costs that can not be assigned directly to a particular performance</a:t>
          </a:r>
        </a:p>
        <a:p>
          <a:pPr marL="171450" lvl="1" indent="-171450" algn="l" defTabSz="800100">
            <a:lnSpc>
              <a:spcPct val="90000"/>
            </a:lnSpc>
            <a:spcBef>
              <a:spcPct val="0"/>
            </a:spcBef>
            <a:spcAft>
              <a:spcPct val="15000"/>
            </a:spcAft>
            <a:buChar char="•"/>
          </a:pPr>
          <a:r>
            <a:rPr lang="en-GB" sz="1800" kern="1200" noProof="0" dirty="0">
              <a:latin typeface="Times New Roman" panose="02020603050405020304" pitchFamily="18" charset="0"/>
              <a:cs typeface="Times New Roman" panose="02020603050405020304" pitchFamily="18" charset="0"/>
            </a:rPr>
            <a:t>It is necessary to budget them in a certain way</a:t>
          </a:r>
        </a:p>
      </dsp:txBody>
      <dsp:txXfrm>
        <a:off x="0" y="1963794"/>
        <a:ext cx="8424936" cy="907200"/>
      </dsp:txXfrm>
    </dsp:sp>
    <dsp:sp modelId="{A78F101B-36D9-40AC-8C2D-CF41E55D8968}">
      <dsp:nvSpPr>
        <dsp:cNvPr id="0" name=""/>
        <dsp:cNvSpPr/>
      </dsp:nvSpPr>
      <dsp:spPr>
        <a:xfrm>
          <a:off x="421246" y="1786674"/>
          <a:ext cx="5897455" cy="354240"/>
        </a:xfrm>
        <a:prstGeom prst="roundRect">
          <a:avLst/>
        </a:prstGeom>
        <a:solidFill>
          <a:srgbClr val="00808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2910" tIns="0" rIns="222910" bIns="0" numCol="1" spcCol="1270" anchor="ctr" anchorCtr="0">
          <a:noAutofit/>
        </a:bodyPr>
        <a:lstStyle/>
        <a:p>
          <a:pPr marL="0" lvl="0" indent="0" algn="l" defTabSz="800100">
            <a:lnSpc>
              <a:spcPct val="90000"/>
            </a:lnSpc>
            <a:spcBef>
              <a:spcPct val="0"/>
            </a:spcBef>
            <a:spcAft>
              <a:spcPct val="35000"/>
            </a:spcAft>
            <a:buNone/>
          </a:pPr>
          <a:r>
            <a:rPr lang="en-GB" sz="1800" kern="1200" noProof="0" dirty="0">
              <a:latin typeface="Times New Roman" panose="02020603050405020304" pitchFamily="18" charset="0"/>
              <a:cs typeface="Times New Roman" panose="02020603050405020304" pitchFamily="18" charset="0"/>
            </a:rPr>
            <a:t>Indirect costs</a:t>
          </a:r>
        </a:p>
      </dsp:txBody>
      <dsp:txXfrm>
        <a:off x="438539" y="1803967"/>
        <a:ext cx="5862869" cy="319654"/>
      </dsp:txXfrm>
    </dsp:sp>
    <dsp:sp modelId="{522A65E8-A03D-4797-BF06-967EFF8ADF2A}">
      <dsp:nvSpPr>
        <dsp:cNvPr id="0" name=""/>
        <dsp:cNvSpPr/>
      </dsp:nvSpPr>
      <dsp:spPr>
        <a:xfrm>
          <a:off x="0" y="3112914"/>
          <a:ext cx="8424936" cy="9072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53869" tIns="249936" rIns="653869"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noProof="0" dirty="0">
              <a:latin typeface="Times New Roman" panose="02020603050405020304" pitchFamily="18" charset="0"/>
              <a:cs typeface="Times New Roman" panose="02020603050405020304" pitchFamily="18" charset="0"/>
            </a:rPr>
            <a:t>The cost of the last produced unit</a:t>
          </a:r>
        </a:p>
        <a:p>
          <a:pPr marL="171450" lvl="1" indent="-171450" algn="l" defTabSz="800100">
            <a:lnSpc>
              <a:spcPct val="90000"/>
            </a:lnSpc>
            <a:spcBef>
              <a:spcPct val="0"/>
            </a:spcBef>
            <a:spcAft>
              <a:spcPct val="15000"/>
            </a:spcAft>
            <a:buChar char="•"/>
          </a:pPr>
          <a:r>
            <a:rPr lang="en-GB" sz="1800" kern="1200" noProof="0" dirty="0">
              <a:latin typeface="Times New Roman" panose="02020603050405020304" pitchFamily="18" charset="0"/>
              <a:cs typeface="Times New Roman" panose="02020603050405020304" pitchFamily="18" charset="0"/>
            </a:rPr>
            <a:t>An increase in the total cost of producing one extra product</a:t>
          </a:r>
        </a:p>
      </dsp:txBody>
      <dsp:txXfrm>
        <a:off x="0" y="3112914"/>
        <a:ext cx="8424936" cy="907200"/>
      </dsp:txXfrm>
    </dsp:sp>
    <dsp:sp modelId="{0B69AA96-5A44-45A4-B0F6-E4D37E4F3019}">
      <dsp:nvSpPr>
        <dsp:cNvPr id="0" name=""/>
        <dsp:cNvSpPr/>
      </dsp:nvSpPr>
      <dsp:spPr>
        <a:xfrm>
          <a:off x="421246" y="2935794"/>
          <a:ext cx="5897455" cy="354240"/>
        </a:xfrm>
        <a:prstGeom prst="roundRect">
          <a:avLst/>
        </a:prstGeom>
        <a:solidFill>
          <a:srgbClr val="00808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2910" tIns="0" rIns="222910" bIns="0" numCol="1" spcCol="1270" anchor="ctr" anchorCtr="0">
          <a:noAutofit/>
        </a:bodyPr>
        <a:lstStyle/>
        <a:p>
          <a:pPr marL="0" lvl="0" indent="0" algn="l" defTabSz="800100">
            <a:lnSpc>
              <a:spcPct val="90000"/>
            </a:lnSpc>
            <a:spcBef>
              <a:spcPct val="0"/>
            </a:spcBef>
            <a:spcAft>
              <a:spcPct val="35000"/>
            </a:spcAft>
            <a:buNone/>
          </a:pPr>
          <a:r>
            <a:rPr lang="en-GB" sz="1800" kern="1200" noProof="0" dirty="0">
              <a:latin typeface="Times New Roman" panose="02020603050405020304" pitchFamily="18" charset="0"/>
              <a:cs typeface="Times New Roman" panose="02020603050405020304" pitchFamily="18" charset="0"/>
            </a:rPr>
            <a:t>Marginal costs</a:t>
          </a:r>
        </a:p>
      </dsp:txBody>
      <dsp:txXfrm>
        <a:off x="438539" y="2953087"/>
        <a:ext cx="5862869" cy="319654"/>
      </dsp:txXfrm>
    </dsp:sp>
    <dsp:sp modelId="{9803A2CC-4E29-46D7-BDB8-9C9A158B2E89}">
      <dsp:nvSpPr>
        <dsp:cNvPr id="0" name=""/>
        <dsp:cNvSpPr/>
      </dsp:nvSpPr>
      <dsp:spPr>
        <a:xfrm>
          <a:off x="0" y="4262034"/>
          <a:ext cx="8424936" cy="6237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53869" tIns="249936" rIns="653869"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noProof="0" dirty="0">
              <a:latin typeface="Times New Roman" panose="02020603050405020304" pitchFamily="18" charset="0"/>
              <a:cs typeface="Times New Roman" panose="02020603050405020304" pitchFamily="18" charset="0"/>
            </a:rPr>
            <a:t>The cost of sacrificing opportunities</a:t>
          </a:r>
        </a:p>
      </dsp:txBody>
      <dsp:txXfrm>
        <a:off x="0" y="4262034"/>
        <a:ext cx="8424936" cy="623700"/>
      </dsp:txXfrm>
    </dsp:sp>
    <dsp:sp modelId="{31FC4509-0EDD-4A27-8D64-A0070B92A369}">
      <dsp:nvSpPr>
        <dsp:cNvPr id="0" name=""/>
        <dsp:cNvSpPr/>
      </dsp:nvSpPr>
      <dsp:spPr>
        <a:xfrm>
          <a:off x="421246" y="4084914"/>
          <a:ext cx="5897455" cy="354240"/>
        </a:xfrm>
        <a:prstGeom prst="roundRect">
          <a:avLst/>
        </a:prstGeom>
        <a:solidFill>
          <a:srgbClr val="00808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2910" tIns="0" rIns="222910" bIns="0" numCol="1" spcCol="1270" anchor="ctr" anchorCtr="0">
          <a:noAutofit/>
        </a:bodyPr>
        <a:lstStyle/>
        <a:p>
          <a:pPr marL="0" lvl="0" indent="0" algn="l" defTabSz="800100">
            <a:lnSpc>
              <a:spcPct val="90000"/>
            </a:lnSpc>
            <a:spcBef>
              <a:spcPct val="0"/>
            </a:spcBef>
            <a:spcAft>
              <a:spcPct val="35000"/>
            </a:spcAft>
            <a:buNone/>
          </a:pPr>
          <a:r>
            <a:rPr lang="en-GB" sz="1800" kern="1200" noProof="0" dirty="0">
              <a:latin typeface="Times New Roman" panose="02020603050405020304" pitchFamily="18" charset="0"/>
              <a:cs typeface="Times New Roman" panose="02020603050405020304" pitchFamily="18" charset="0"/>
            </a:rPr>
            <a:t>Opportunity costs</a:t>
          </a:r>
        </a:p>
      </dsp:txBody>
      <dsp:txXfrm>
        <a:off x="438539" y="4102207"/>
        <a:ext cx="5862869" cy="31965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1D165D4-C1C9-4958-8905-010801ED18FA}" type="datetimeFigureOut">
              <a:rPr lang="cs-CZ" smtClean="0"/>
              <a:t>03.12.2023</a:t>
            </a:fld>
            <a:endParaRPr lang="cs-CZ"/>
          </a:p>
        </p:txBody>
      </p:sp>
      <p:sp>
        <p:nvSpPr>
          <p:cNvPr id="4" name="Zástupný symbol pro obrázek snímk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944AB58-96D4-4E4A-A0D3-5A87433C1699}" type="slidenum">
              <a:rPr lang="cs-CZ" smtClean="0"/>
              <a:t>‹#›</a:t>
            </a:fld>
            <a:endParaRPr lang="cs-CZ"/>
          </a:p>
        </p:txBody>
      </p:sp>
    </p:spTree>
    <p:extLst>
      <p:ext uri="{BB962C8B-B14F-4D97-AF65-F5344CB8AC3E}">
        <p14:creationId xmlns:p14="http://schemas.microsoft.com/office/powerpoint/2010/main" val="2712226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03.12.2023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03.12.2023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03.12.2023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98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03.12.2023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03.12.2023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E9BAEC6-A37A-4403-B919-4854A6448652}" type="datetimeFigureOut">
              <a:rPr lang="cs-CZ" smtClean="0"/>
              <a:t>03.12.2023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E9BAEC6-A37A-4403-B919-4854A6448652}" type="datetimeFigureOut">
              <a:rPr lang="cs-CZ" smtClean="0"/>
              <a:t>03.12.2023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E9BAEC6-A37A-4403-B919-4854A6448652}" type="datetimeFigureOut">
              <a:rPr lang="cs-CZ" smtClean="0"/>
              <a:t>03.12.2023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03.12.2023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03.12.2023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03.12.2023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03.12.2023</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fiu.cms.opf.slu.cz/en/members/heryan-tomas/publications" TargetMode="External"/><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indeed.com/career-advice/career-development/production-process"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liquidityservices.com/resources/3-million-in-cost-savings-from-facility-closures-2/" TargetMode="External"/><Relationship Id="rId4" Type="http://schemas.openxmlformats.org/officeDocument/2006/relationships/hyperlink" Target="https://liquidityservices.com/4-ways-excess-inventory-idle-equipment-increase-overhead-cost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investopedia.com/ask/answers/102714/what-are-differences-between-period-costs-and-product-costs.as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educba.com/depreciation/" TargetMode="External"/><Relationship Id="rId4" Type="http://schemas.openxmlformats.org/officeDocument/2006/relationships/hyperlink" Target="https://www.educba.com/insurance/" TargetMode="Externa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hyperlink" Target="https://corporatefinanceinstitute.com/resources/accounting/cost-of-goods-sold-cogs/" TargetMode="External"/><Relationship Id="rId4" Type="http://schemas.openxmlformats.org/officeDocument/2006/relationships/hyperlink" Target="https://corporatefinanceinstitute.com/topic/account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7" name="Obdélník 6"/>
          <p:cNvSpPr/>
          <p:nvPr/>
        </p:nvSpPr>
        <p:spPr>
          <a:xfrm>
            <a:off x="335360" y="356659"/>
            <a:ext cx="8046640"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623392" y="932723"/>
            <a:ext cx="7516561" cy="2880320"/>
          </a:xfrm>
          <a:prstGeom prst="rect">
            <a:avLst/>
          </a:prstGeom>
        </p:spPr>
        <p:txBody>
          <a:bodyPr anchor="t">
            <a:normAutofit/>
          </a:bodyPr>
          <a:lstStyle/>
          <a:p>
            <a:r>
              <a:rPr lang="en-US" sz="5333" b="1" dirty="0">
                <a:solidFill>
                  <a:schemeClr val="bg1"/>
                </a:solidFill>
                <a:latin typeface="Times New Roman" panose="02020603050405020304" pitchFamily="18" charset="0"/>
                <a:cs typeface="Times New Roman" panose="02020603050405020304" pitchFamily="18" charset="0"/>
              </a:rPr>
              <a:t>Factory overhead budget</a:t>
            </a:r>
            <a:endParaRPr lang="en-GB" sz="5333"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2351584" y="4101075"/>
            <a:ext cx="5184576" cy="1056117"/>
          </a:xfrm>
          <a:prstGeom prst="rect">
            <a:avLst/>
          </a:prstGeom>
        </p:spPr>
        <p:txBody>
          <a:bodyPr>
            <a:normAutofit/>
          </a:bodyPr>
          <a:lstStyle/>
          <a:p>
            <a:pPr marL="0" indent="0" algn="r">
              <a:buNone/>
            </a:pPr>
            <a:r>
              <a:rPr lang="en-GB" sz="1867" dirty="0">
                <a:solidFill>
                  <a:schemeClr val="bg1"/>
                </a:solidFill>
                <a:latin typeface="Times New Roman" panose="02020603050405020304" pitchFamily="18" charset="0"/>
                <a:cs typeface="Times New Roman" panose="02020603050405020304" pitchFamily="18" charset="0"/>
              </a:rPr>
              <a:t>Lecture of Corporate Budgeting</a:t>
            </a:r>
          </a:p>
        </p:txBody>
      </p:sp>
      <p:sp>
        <p:nvSpPr>
          <p:cNvPr id="9" name="Podnadpis 2"/>
          <p:cNvSpPr txBox="1">
            <a:spLocks/>
          </p:cNvSpPr>
          <p:nvPr/>
        </p:nvSpPr>
        <p:spPr>
          <a:xfrm>
            <a:off x="9019309" y="4965171"/>
            <a:ext cx="2943719" cy="1536171"/>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altLang="cs-CZ" sz="1600" b="1" dirty="0" err="1">
                <a:solidFill>
                  <a:schemeClr val="tx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Mgr</a:t>
            </a:r>
            <a:r>
              <a:rPr lang="en-GB" altLang="cs-CZ" sz="1600" b="1" dirty="0">
                <a:solidFill>
                  <a:schemeClr val="tx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Tetiana Konieva, </a:t>
            </a:r>
            <a:r>
              <a:rPr lang="en-GB" altLang="cs-CZ" sz="1600" b="1" dirty="0" err="1">
                <a:solidFill>
                  <a:schemeClr val="tx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Ph.D</a:t>
            </a:r>
            <a:endParaRPr lang="en-GB" altLang="cs-CZ"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3832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3223" y="-181696"/>
            <a:ext cx="1464833" cy="1262066"/>
          </a:xfrm>
          <a:prstGeom prst="rect">
            <a:avLst/>
          </a:prstGeom>
        </p:spPr>
      </p:pic>
      <p:sp>
        <p:nvSpPr>
          <p:cNvPr id="9" name="Nadpis 1"/>
          <p:cNvSpPr txBox="1">
            <a:spLocks/>
          </p:cNvSpPr>
          <p:nvPr/>
        </p:nvSpPr>
        <p:spPr>
          <a:xfrm>
            <a:off x="206697" y="105840"/>
            <a:ext cx="10143934" cy="553171"/>
          </a:xfrm>
          <a:prstGeom prst="rect">
            <a:avLst/>
          </a:prstGeom>
          <a:solidFill>
            <a:srgbClr val="008080"/>
          </a:solidFill>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sz="2400" b="1" dirty="0">
                <a:solidFill>
                  <a:schemeClr val="bg1"/>
                </a:solidFill>
                <a:latin typeface="Times New Roman" panose="02020603050405020304" pitchFamily="18" charset="0"/>
                <a:cs typeface="Times New Roman" panose="02020603050405020304" pitchFamily="18" charset="0"/>
              </a:rPr>
              <a:t>SPOILAGE COSTS</a:t>
            </a:r>
          </a:p>
        </p:txBody>
      </p:sp>
      <p:pic>
        <p:nvPicPr>
          <p:cNvPr id="10" name="Zástupný obsah 4">
            <a:extLst>
              <a:ext uri="{FF2B5EF4-FFF2-40B4-BE49-F238E27FC236}">
                <a16:creationId xmlns:a16="http://schemas.microsoft.com/office/drawing/2014/main" id="{20F1935D-C815-429D-BD52-99246E50BBF1}"/>
              </a:ext>
            </a:extLst>
          </p:cNvPr>
          <p:cNvPicPr>
            <a:picLocks noChangeAspect="1"/>
          </p:cNvPicPr>
          <p:nvPr/>
        </p:nvPicPr>
        <p:blipFill>
          <a:blip r:embed="rId3"/>
          <a:stretch>
            <a:fillRect/>
          </a:stretch>
        </p:blipFill>
        <p:spPr>
          <a:xfrm>
            <a:off x="251521" y="734564"/>
            <a:ext cx="3764668" cy="2567081"/>
          </a:xfrm>
          <a:prstGeom prst="rect">
            <a:avLst/>
          </a:prstGeom>
        </p:spPr>
      </p:pic>
      <p:sp>
        <p:nvSpPr>
          <p:cNvPr id="12" name="TextovéPole 11">
            <a:extLst>
              <a:ext uri="{FF2B5EF4-FFF2-40B4-BE49-F238E27FC236}">
                <a16:creationId xmlns:a16="http://schemas.microsoft.com/office/drawing/2014/main" id="{8E6928B0-6F78-41FE-83AB-7D2C3D3690E5}"/>
              </a:ext>
            </a:extLst>
          </p:cNvPr>
          <p:cNvSpPr txBox="1"/>
          <p:nvPr/>
        </p:nvSpPr>
        <p:spPr>
          <a:xfrm>
            <a:off x="4132729" y="1080370"/>
            <a:ext cx="7575177" cy="3477875"/>
          </a:xfrm>
          <a:prstGeom prst="rect">
            <a:avLst/>
          </a:prstGeom>
          <a:noFill/>
        </p:spPr>
        <p:txBody>
          <a:bodyPr wrap="square">
            <a:spAutoFit/>
          </a:bodyPr>
          <a:lstStyle/>
          <a:p>
            <a:pPr marL="285750" indent="-285750" algn="l">
              <a:buFont typeface="Arial" panose="020B0604020202020204" pitchFamily="34" charset="0"/>
              <a:buChar char="•"/>
            </a:pPr>
            <a:r>
              <a:rPr lang="en-GB" sz="2000" b="0" i="0" dirty="0">
                <a:effectLst/>
                <a:latin typeface="Times New Roman" panose="02020603050405020304" pitchFamily="18" charset="0"/>
                <a:cs typeface="Times New Roman" panose="02020603050405020304" pitchFamily="18" charset="0"/>
              </a:rPr>
              <a:t>Spoilage, especially normal spoilage, is always part of the production process, as it is unavoidable and expected. However, it is important to take notice of it and do something about it before it becomes abnormal spoilage. Here are some reasons why:</a:t>
            </a:r>
          </a:p>
          <a:p>
            <a:pPr marL="285750" indent="-285750" algn="l">
              <a:buFont typeface="Arial" panose="020B0604020202020204" pitchFamily="34" charset="0"/>
              <a:buChar char="•"/>
            </a:pPr>
            <a:r>
              <a:rPr lang="en-GB" sz="2000" b="0" i="0" dirty="0">
                <a:effectLst/>
                <a:latin typeface="Times New Roman" panose="02020603050405020304" pitchFamily="18" charset="0"/>
                <a:cs typeface="Times New Roman" panose="02020603050405020304" pitchFamily="18" charset="0"/>
              </a:rPr>
              <a:t>It can signal a need to evaluate the </a:t>
            </a:r>
            <a:r>
              <a:rPr lang="en-GB" sz="2000" b="0" i="0" u="none" strike="noStrike" dirty="0">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production process</a:t>
            </a:r>
            <a:r>
              <a:rPr lang="en-GB" sz="2000" b="0" i="0" dirty="0">
                <a:effectLst/>
                <a:latin typeface="Times New Roman" panose="02020603050405020304" pitchFamily="18" charset="0"/>
                <a:cs typeface="Times New Roman" panose="02020603050405020304" pitchFamily="18" charset="0"/>
              </a:rPr>
              <a:t>. A part of the production process can be responsible for the spoilage. For example, a conveyor belt in a cookie manufacturing plant that is too loose and makes erratic movements can cause the cookies to break.</a:t>
            </a:r>
          </a:p>
          <a:p>
            <a:pPr marL="285750" indent="-285750" algn="l">
              <a:buFont typeface="Arial" panose="020B0604020202020204" pitchFamily="34" charset="0"/>
              <a:buChar char="•"/>
            </a:pPr>
            <a:r>
              <a:rPr lang="en-GB" sz="2000" b="0" i="0" dirty="0">
                <a:effectLst/>
                <a:latin typeface="Times New Roman" panose="02020603050405020304" pitchFamily="18" charset="0"/>
                <a:cs typeface="Times New Roman" panose="02020603050405020304" pitchFamily="18" charset="0"/>
              </a:rPr>
              <a:t>Spoilage can indicate a mistake that is continuously and unknowingly made by an operator. When evaluated, the operators may be required to undergo re-training or training in a new process.</a:t>
            </a:r>
          </a:p>
        </p:txBody>
      </p:sp>
      <p:sp>
        <p:nvSpPr>
          <p:cNvPr id="13" name="TextovéPole 12">
            <a:extLst>
              <a:ext uri="{FF2B5EF4-FFF2-40B4-BE49-F238E27FC236}">
                <a16:creationId xmlns:a16="http://schemas.microsoft.com/office/drawing/2014/main" id="{FC47C0C1-5797-49EA-A43A-DB937D50B7DA}"/>
              </a:ext>
            </a:extLst>
          </p:cNvPr>
          <p:cNvSpPr txBox="1"/>
          <p:nvPr/>
        </p:nvSpPr>
        <p:spPr>
          <a:xfrm>
            <a:off x="251520" y="4505391"/>
            <a:ext cx="11438456" cy="2246769"/>
          </a:xfrm>
          <a:prstGeom prst="rect">
            <a:avLst/>
          </a:prstGeom>
          <a:noFill/>
        </p:spPr>
        <p:txBody>
          <a:bodyPr wrap="square">
            <a:spAutoFit/>
          </a:bodyPr>
          <a:lstStyle/>
          <a:p>
            <a:pPr marL="342900" indent="-342900" algn="l">
              <a:buFont typeface="Arial" panose="020B0604020202020204" pitchFamily="34" charset="0"/>
              <a:buChar char="•"/>
            </a:pPr>
            <a:r>
              <a:rPr lang="en-GB" sz="2000" b="0" i="0" dirty="0">
                <a:solidFill>
                  <a:srgbClr val="57595D"/>
                </a:solidFill>
                <a:effectLst/>
                <a:latin typeface="Times New Roman" panose="02020603050405020304" pitchFamily="18" charset="0"/>
                <a:cs typeface="Times New Roman" panose="02020603050405020304" pitchFamily="18" charset="0"/>
              </a:rPr>
              <a:t>The main </a:t>
            </a:r>
            <a:r>
              <a:rPr lang="en-GB" sz="2000" b="1" i="0" dirty="0">
                <a:solidFill>
                  <a:srgbClr val="57595D"/>
                </a:solidFill>
                <a:effectLst/>
                <a:latin typeface="Times New Roman" panose="02020603050405020304" pitchFamily="18" charset="0"/>
                <a:cs typeface="Times New Roman" panose="02020603050405020304" pitchFamily="18" charset="0"/>
              </a:rPr>
              <a:t>difference between spoilage and by-products </a:t>
            </a:r>
            <a:r>
              <a:rPr lang="en-GB" sz="2000" b="0" i="0" dirty="0">
                <a:solidFill>
                  <a:srgbClr val="57595D"/>
                </a:solidFill>
                <a:effectLst/>
                <a:latin typeface="Times New Roman" panose="02020603050405020304" pitchFamily="18" charset="0"/>
                <a:cs typeface="Times New Roman" panose="02020603050405020304" pitchFamily="18" charset="0"/>
              </a:rPr>
              <a:t>is that spoilage is considered scrap or trash that cannot be used anymore for any other purpose. By-products, on the other hand, are products that can still be of use or may be sold as a product other than what was originally created.</a:t>
            </a:r>
          </a:p>
          <a:p>
            <a:pPr marL="342900" indent="-342900" algn="l">
              <a:buFont typeface="Arial" panose="020B0604020202020204" pitchFamily="34" charset="0"/>
              <a:buChar char="•"/>
            </a:pPr>
            <a:r>
              <a:rPr lang="en-GB" sz="2000" b="0" i="0" dirty="0">
                <a:solidFill>
                  <a:srgbClr val="57595D"/>
                </a:solidFill>
                <a:effectLst/>
                <a:latin typeface="Times New Roman" panose="02020603050405020304" pitchFamily="18" charset="0"/>
                <a:cs typeface="Times New Roman" panose="02020603050405020304" pitchFamily="18" charset="0"/>
              </a:rPr>
              <a:t>For example, a restaurant that serves chicken barbecue can consider chicken barbecue as its main product while the excess barbecue sauce it makes may be sold as an entirely different product to customers. It can now be considered a by-product. Meanwhile, spoilage will be the parts of the chicken that cannot be used anymore, such as the feet and the head.</a:t>
            </a:r>
          </a:p>
        </p:txBody>
      </p:sp>
    </p:spTree>
    <p:extLst>
      <p:ext uri="{BB962C8B-B14F-4D97-AF65-F5344CB8AC3E}">
        <p14:creationId xmlns:p14="http://schemas.microsoft.com/office/powerpoint/2010/main" val="3466751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CC3C4-DF46-47C6-A0A5-3B0EC1B5E6D3}"/>
              </a:ext>
            </a:extLst>
          </p:cNvPr>
          <p:cNvSpPr>
            <a:spLocks noGrp="1"/>
          </p:cNvSpPr>
          <p:nvPr>
            <p:ph type="title"/>
          </p:nvPr>
        </p:nvSpPr>
        <p:spPr>
          <a:xfrm>
            <a:off x="614082" y="311956"/>
            <a:ext cx="9686365" cy="524911"/>
          </a:xfrm>
          <a:solidFill>
            <a:srgbClr val="009999"/>
          </a:solidFill>
        </p:spPr>
        <p:txBody>
          <a:bodyPr>
            <a:noAutofit/>
          </a:bodyPr>
          <a:lstStyle/>
          <a:p>
            <a:br>
              <a:rPr lang="en-US" sz="2400" b="1" kern="0" dirty="0">
                <a:solidFill>
                  <a:schemeClr val="bg1"/>
                </a:solidFill>
                <a:latin typeface="Times New Roman" panose="02020603050405020304" pitchFamily="18" charset="0"/>
                <a:cs typeface="Times New Roman" panose="02020603050405020304" pitchFamily="18" charset="0"/>
              </a:rPr>
            </a:br>
            <a:r>
              <a:rPr lang="en-US" sz="2400" b="1" kern="0" dirty="0">
                <a:solidFill>
                  <a:schemeClr val="bg1"/>
                </a:solidFill>
                <a:latin typeface="Times New Roman" panose="02020603050405020304" pitchFamily="18" charset="0"/>
                <a:cs typeface="Times New Roman" panose="02020603050405020304" pitchFamily="18" charset="0"/>
              </a:rPr>
              <a:t>DEPRECIATION - </a:t>
            </a:r>
            <a:r>
              <a:rPr lang="en-US" altLang="en-US" sz="2400" b="1" dirty="0">
                <a:solidFill>
                  <a:schemeClr val="bg1"/>
                </a:solidFill>
                <a:latin typeface="Times New Roman" panose="02020603050405020304" pitchFamily="18" charset="0"/>
                <a:cs typeface="Times New Roman" panose="02020603050405020304" pitchFamily="18" charset="0"/>
              </a:rPr>
              <a:t>DISTRIBUTION THE VALUE OF FIXED ASSETS</a:t>
            </a:r>
            <a:br>
              <a:rPr lang="en-GB" sz="2400" b="1" kern="0" dirty="0">
                <a:solidFill>
                  <a:schemeClr val="bg1"/>
                </a:solidFill>
                <a:latin typeface="Times New Roman" panose="02020603050405020304" pitchFamily="18" charset="0"/>
                <a:cs typeface="Times New Roman" panose="02020603050405020304" pitchFamily="18" charset="0"/>
              </a:rPr>
            </a:b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4" name="Zástupný symbol pro obsah 2">
            <a:extLst>
              <a:ext uri="{FF2B5EF4-FFF2-40B4-BE49-F238E27FC236}">
                <a16:creationId xmlns:a16="http://schemas.microsoft.com/office/drawing/2014/main" id="{635ABF43-BED8-4477-96FF-9518BC430A54}"/>
              </a:ext>
            </a:extLst>
          </p:cNvPr>
          <p:cNvSpPr txBox="1">
            <a:spLocks noGrp="1"/>
          </p:cNvSpPr>
          <p:nvPr>
            <p:ph idx="1"/>
          </p:nvPr>
        </p:nvSpPr>
        <p:spPr>
          <a:xfrm>
            <a:off x="927847" y="1358081"/>
            <a:ext cx="10515600" cy="50957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en-US" sz="2000" b="1" dirty="0">
                <a:latin typeface="Times New Roman" panose="02020603050405020304" pitchFamily="18" charset="0"/>
                <a:cs typeface="Times New Roman" panose="02020603050405020304" pitchFamily="18" charset="0"/>
              </a:rPr>
              <a:t>Original (beginning) value of fixed assets </a:t>
            </a:r>
            <a:r>
              <a:rPr lang="en-US" altLang="en-US" sz="2000" dirty="0">
                <a:latin typeface="Times New Roman" panose="02020603050405020304" pitchFamily="18" charset="0"/>
                <a:cs typeface="Times New Roman" panose="02020603050405020304" pitchFamily="18" charset="0"/>
              </a:rPr>
              <a:t>= Price of purchase without Value Added Tax + Freight (transportation) charges + Installation, testing + Insurance + Custom duties +Registration fees……..</a:t>
            </a:r>
          </a:p>
          <a:p>
            <a:pPr marL="0" indent="0">
              <a:buNone/>
            </a:pPr>
            <a:endParaRPr lang="en-US" altLang="en-US" sz="1800" dirty="0">
              <a:latin typeface="Times New Roman" panose="02020603050405020304" pitchFamily="18" charset="0"/>
              <a:cs typeface="Times New Roman" panose="02020603050405020304" pitchFamily="18" charset="0"/>
            </a:endParaRPr>
          </a:p>
          <a:p>
            <a:pPr marL="0" indent="0" algn="ctr">
              <a:buNone/>
            </a:pPr>
            <a:r>
              <a:rPr lang="en-US" altLang="en-US" sz="2000" b="1" dirty="0">
                <a:latin typeface="Times New Roman" panose="02020603050405020304" pitchFamily="18" charset="0"/>
                <a:cs typeface="Times New Roman" panose="02020603050405020304" pitchFamily="18" charset="0"/>
              </a:rPr>
              <a:t>Original value (for example, equipment = $100000; </a:t>
            </a:r>
            <a:r>
              <a:rPr lang="en-US" sz="2000" dirty="0">
                <a:latin typeface="Times New Roman" panose="02020603050405020304" pitchFamily="18" charset="0"/>
                <a:cs typeface="Times New Roman" panose="02020603050405020304" pitchFamily="18" charset="0"/>
              </a:rPr>
              <a:t>Useful life = </a:t>
            </a:r>
            <a:r>
              <a:rPr lang="en-US" sz="2000" b="1" dirty="0">
                <a:latin typeface="Times New Roman" panose="02020603050405020304" pitchFamily="18" charset="0"/>
                <a:cs typeface="Times New Roman" panose="02020603050405020304" pitchFamily="18" charset="0"/>
              </a:rPr>
              <a:t>5 years (</a:t>
            </a:r>
            <a:r>
              <a:rPr lang="en-US" altLang="en-US" sz="2000" dirty="0">
                <a:latin typeface="Times New Roman" panose="02020603050405020304" pitchFamily="18" charset="0"/>
                <a:cs typeface="Times New Roman" panose="02020603050405020304" pitchFamily="18" charset="0"/>
              </a:rPr>
              <a:t>period, during which the assets serve</a:t>
            </a:r>
            <a:r>
              <a:rPr lang="en-US" altLang="en-US" sz="2000" b="1" dirty="0">
                <a:latin typeface="Times New Roman" panose="02020603050405020304" pitchFamily="18" charset="0"/>
                <a:cs typeface="Times New Roman" panose="02020603050405020304" pitchFamily="18" charset="0"/>
              </a:rPr>
              <a:t>)</a:t>
            </a:r>
          </a:p>
          <a:p>
            <a:pPr marL="0" indent="0" algn="ctr">
              <a:buNone/>
            </a:pPr>
            <a:endParaRPr lang="en-US" altLang="en-US" sz="1800" b="1" dirty="0">
              <a:latin typeface="Times New Roman" panose="02020603050405020304" pitchFamily="18" charset="0"/>
              <a:cs typeface="Times New Roman" panose="02020603050405020304" pitchFamily="18" charset="0"/>
            </a:endParaRPr>
          </a:p>
          <a:p>
            <a:pPr marL="0" indent="0" algn="ctr">
              <a:buNone/>
            </a:pPr>
            <a:endParaRPr lang="en-US" altLang="en-US" sz="1800" b="1" dirty="0">
              <a:latin typeface="Times New Roman" panose="02020603050405020304" pitchFamily="18" charset="0"/>
              <a:cs typeface="Times New Roman" panose="02020603050405020304" pitchFamily="18" charset="0"/>
            </a:endParaRPr>
          </a:p>
          <a:p>
            <a:pPr marL="0" indent="0" algn="ctr">
              <a:buNone/>
            </a:pPr>
            <a:endParaRPr lang="en-US" altLang="en-US" sz="1800" b="1" dirty="0">
              <a:latin typeface="Times New Roman" panose="02020603050405020304" pitchFamily="18" charset="0"/>
              <a:cs typeface="Times New Roman" panose="02020603050405020304" pitchFamily="18" charset="0"/>
            </a:endParaRPr>
          </a:p>
          <a:p>
            <a:pPr marL="0" indent="0" algn="ctr">
              <a:buNone/>
            </a:pPr>
            <a:endParaRPr lang="en-US" altLang="en-US" sz="1800" b="1" dirty="0">
              <a:latin typeface="Times New Roman" panose="02020603050405020304" pitchFamily="18" charset="0"/>
              <a:cs typeface="Times New Roman" panose="02020603050405020304" pitchFamily="18" charset="0"/>
            </a:endParaRPr>
          </a:p>
          <a:p>
            <a:pPr marL="0" indent="0" algn="ctr">
              <a:buNone/>
            </a:pPr>
            <a:endParaRPr lang="en-US" altLang="en-US" sz="1800" b="1" dirty="0">
              <a:latin typeface="Times New Roman" panose="02020603050405020304" pitchFamily="18" charset="0"/>
              <a:cs typeface="Times New Roman" panose="02020603050405020304" pitchFamily="18" charset="0"/>
            </a:endParaRPr>
          </a:p>
          <a:p>
            <a:pPr marL="0" indent="0" algn="ctr">
              <a:buNone/>
            </a:pPr>
            <a:endParaRPr lang="en-US" altLang="en-US" sz="1800" b="1" dirty="0">
              <a:latin typeface="Times New Roman" panose="02020603050405020304" pitchFamily="18" charset="0"/>
              <a:cs typeface="Times New Roman" panose="02020603050405020304" pitchFamily="18" charset="0"/>
            </a:endParaRPr>
          </a:p>
          <a:p>
            <a:pPr marL="0" indent="0" algn="ctr">
              <a:buNone/>
            </a:pPr>
            <a:endParaRPr lang="en-US" altLang="en-US" sz="1800" b="1" dirty="0">
              <a:latin typeface="Times New Roman" panose="02020603050405020304" pitchFamily="18" charset="0"/>
              <a:cs typeface="Times New Roman" panose="02020603050405020304" pitchFamily="18" charset="0"/>
            </a:endParaRPr>
          </a:p>
          <a:p>
            <a:pPr marL="0" indent="0" algn="ctr">
              <a:buNone/>
            </a:pPr>
            <a:endParaRPr lang="en-US" altLang="en-US" sz="1800" b="1" dirty="0">
              <a:latin typeface="Times New Roman" panose="02020603050405020304" pitchFamily="18" charset="0"/>
              <a:cs typeface="Times New Roman" panose="02020603050405020304" pitchFamily="18" charset="0"/>
            </a:endParaRPr>
          </a:p>
          <a:p>
            <a:pPr marL="0" indent="0" algn="ctr">
              <a:buNone/>
            </a:pPr>
            <a:endParaRPr lang="en-US" altLang="en-US" sz="1800" b="1" dirty="0">
              <a:latin typeface="Times New Roman" panose="02020603050405020304" pitchFamily="18" charset="0"/>
              <a:cs typeface="Times New Roman" panose="02020603050405020304" pitchFamily="18" charset="0"/>
            </a:endParaRPr>
          </a:p>
          <a:p>
            <a:pPr marL="0" indent="0" algn="ctr">
              <a:buNone/>
            </a:pPr>
            <a:endParaRPr lang="en-US" altLang="en-US" sz="1800" b="1" dirty="0">
              <a:latin typeface="Times New Roman" panose="02020603050405020304" pitchFamily="18" charset="0"/>
              <a:cs typeface="Times New Roman" panose="02020603050405020304" pitchFamily="18" charset="0"/>
            </a:endParaRPr>
          </a:p>
          <a:p>
            <a:pPr marL="0" indent="0" algn="ctr">
              <a:buNone/>
            </a:pPr>
            <a:r>
              <a:rPr lang="en-US" altLang="en-US" sz="2000" b="1" dirty="0">
                <a:latin typeface="Times New Roman" panose="02020603050405020304" pitchFamily="18" charset="0"/>
                <a:cs typeface="Times New Roman" panose="02020603050405020304" pitchFamily="18" charset="0"/>
              </a:rPr>
              <a:t>$100000 = cash outflow from investing activity ≠ costs at once; </a:t>
            </a:r>
          </a:p>
          <a:p>
            <a:pPr marL="0" indent="0" algn="ctr">
              <a:buNone/>
            </a:pPr>
            <a:r>
              <a:rPr lang="en-US" altLang="en-US" sz="2000" b="1" dirty="0">
                <a:latin typeface="Times New Roman" panose="02020603050405020304" pitchFamily="18" charset="0"/>
                <a:cs typeface="Times New Roman" panose="02020603050405020304" pitchFamily="18" charset="0"/>
              </a:rPr>
              <a:t>it is distributed during useful life; monthly part (</a:t>
            </a:r>
            <a:r>
              <a:rPr lang="en-US" sz="2000" b="1" dirty="0">
                <a:solidFill>
                  <a:schemeClr val="tx1"/>
                </a:solidFill>
                <a:latin typeface="Times New Roman" panose="02020603050405020304" pitchFamily="18" charset="0"/>
                <a:cs typeface="Times New Roman" panose="02020603050405020304" pitchFamily="18" charset="0"/>
              </a:rPr>
              <a:t>$1667</a:t>
            </a:r>
            <a:r>
              <a:rPr lang="en-US" altLang="en-US" sz="2000" b="1" dirty="0">
                <a:latin typeface="Times New Roman" panose="02020603050405020304" pitchFamily="18" charset="0"/>
                <a:cs typeface="Times New Roman" panose="02020603050405020304" pitchFamily="18" charset="0"/>
              </a:rPr>
              <a:t>) will be depreciation cost </a:t>
            </a:r>
          </a:p>
          <a:p>
            <a:pPr marL="0" indent="0" algn="ctr">
              <a:buNone/>
            </a:pPr>
            <a:endParaRPr lang="en-US" altLang="en-US" sz="1800" dirty="0">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310943E5-72F8-4A53-B808-A0B3451B09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980" y="230188"/>
            <a:ext cx="1464833" cy="1127893"/>
          </a:xfrm>
          <a:prstGeom prst="rect">
            <a:avLst/>
          </a:prstGeom>
        </p:spPr>
      </p:pic>
      <p:cxnSp>
        <p:nvCxnSpPr>
          <p:cNvPr id="5" name="Straight Arrow Connector 4">
            <a:extLst>
              <a:ext uri="{FF2B5EF4-FFF2-40B4-BE49-F238E27FC236}">
                <a16:creationId xmlns:a16="http://schemas.microsoft.com/office/drawing/2014/main" id="{8BE73CB7-3A75-4EA0-ADDB-E9835C5014A7}"/>
              </a:ext>
            </a:extLst>
          </p:cNvPr>
          <p:cNvCxnSpPr>
            <a:cxnSpLocks/>
          </p:cNvCxnSpPr>
          <p:nvPr/>
        </p:nvCxnSpPr>
        <p:spPr>
          <a:xfrm flipH="1">
            <a:off x="4139236" y="2529619"/>
            <a:ext cx="1518421" cy="12768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3C51400-432F-4757-81B7-EAC5614783A7}"/>
              </a:ext>
            </a:extLst>
          </p:cNvPr>
          <p:cNvCxnSpPr>
            <a:cxnSpLocks/>
          </p:cNvCxnSpPr>
          <p:nvPr/>
        </p:nvCxnSpPr>
        <p:spPr>
          <a:xfrm flipH="1">
            <a:off x="5641908" y="2471415"/>
            <a:ext cx="60163" cy="13350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33268B7-9E50-4B96-8E80-2F6586A7B8B3}"/>
              </a:ext>
            </a:extLst>
          </p:cNvPr>
          <p:cNvCxnSpPr>
            <a:cxnSpLocks/>
          </p:cNvCxnSpPr>
          <p:nvPr/>
        </p:nvCxnSpPr>
        <p:spPr>
          <a:xfrm>
            <a:off x="5733342" y="2449815"/>
            <a:ext cx="1633512" cy="13566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5C2FB5F-FC80-4C0E-A315-A0DB5F59C445}"/>
              </a:ext>
            </a:extLst>
          </p:cNvPr>
          <p:cNvCxnSpPr>
            <a:cxnSpLocks/>
          </p:cNvCxnSpPr>
          <p:nvPr/>
        </p:nvCxnSpPr>
        <p:spPr>
          <a:xfrm>
            <a:off x="5770626" y="2449815"/>
            <a:ext cx="3386626" cy="13566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21" name="Table 20">
            <a:extLst>
              <a:ext uri="{FF2B5EF4-FFF2-40B4-BE49-F238E27FC236}">
                <a16:creationId xmlns:a16="http://schemas.microsoft.com/office/drawing/2014/main" id="{B09B7378-DA1C-43BA-94EE-7BEA746481EE}"/>
              </a:ext>
            </a:extLst>
          </p:cNvPr>
          <p:cNvGraphicFramePr>
            <a:graphicFrameLocks noGrp="1"/>
          </p:cNvGraphicFramePr>
          <p:nvPr/>
        </p:nvGraphicFramePr>
        <p:xfrm>
          <a:off x="1890643" y="3836260"/>
          <a:ext cx="8128000" cy="183388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237087883"/>
                    </a:ext>
                  </a:extLst>
                </a:gridCol>
                <a:gridCol w="1625600">
                  <a:extLst>
                    <a:ext uri="{9D8B030D-6E8A-4147-A177-3AD203B41FA5}">
                      <a16:colId xmlns:a16="http://schemas.microsoft.com/office/drawing/2014/main" val="3035969254"/>
                    </a:ext>
                  </a:extLst>
                </a:gridCol>
                <a:gridCol w="1625600">
                  <a:extLst>
                    <a:ext uri="{9D8B030D-6E8A-4147-A177-3AD203B41FA5}">
                      <a16:colId xmlns:a16="http://schemas.microsoft.com/office/drawing/2014/main" val="2808337664"/>
                    </a:ext>
                  </a:extLst>
                </a:gridCol>
                <a:gridCol w="1625600">
                  <a:extLst>
                    <a:ext uri="{9D8B030D-6E8A-4147-A177-3AD203B41FA5}">
                      <a16:colId xmlns:a16="http://schemas.microsoft.com/office/drawing/2014/main" val="221859824"/>
                    </a:ext>
                  </a:extLst>
                </a:gridCol>
                <a:gridCol w="1625600">
                  <a:extLst>
                    <a:ext uri="{9D8B030D-6E8A-4147-A177-3AD203B41FA5}">
                      <a16:colId xmlns:a16="http://schemas.microsoft.com/office/drawing/2014/main" val="3287093116"/>
                    </a:ext>
                  </a:extLst>
                </a:gridCol>
              </a:tblGrid>
              <a:tr h="370840">
                <a:tc>
                  <a:txBody>
                    <a:bodyPr/>
                    <a:lstStyle/>
                    <a:p>
                      <a:r>
                        <a:rPr lang="en-US" dirty="0">
                          <a:solidFill>
                            <a:schemeClr val="tx1"/>
                          </a:solidFill>
                          <a:latin typeface="Times New Roman" panose="02020603050405020304" pitchFamily="18" charset="0"/>
                          <a:cs typeface="Times New Roman" panose="02020603050405020304" pitchFamily="18" charset="0"/>
                        </a:rPr>
                        <a:t>First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latin typeface="Times New Roman" panose="02020603050405020304" pitchFamily="18" charset="0"/>
                          <a:cs typeface="Times New Roman" panose="02020603050405020304" pitchFamily="18" charset="0"/>
                        </a:rPr>
                        <a:t>Second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latin typeface="Times New Roman" panose="02020603050405020304" pitchFamily="18" charset="0"/>
                          <a:cs typeface="Times New Roman" panose="02020603050405020304" pitchFamily="18" charset="0"/>
                        </a:rPr>
                        <a:t>Third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latin typeface="Times New Roman" panose="02020603050405020304" pitchFamily="18" charset="0"/>
                          <a:cs typeface="Times New Roman" panose="02020603050405020304" pitchFamily="18" charset="0"/>
                        </a:rPr>
                        <a:t>Forth year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latin typeface="Times New Roman" panose="02020603050405020304" pitchFamily="18" charset="0"/>
                          <a:cs typeface="Times New Roman" panose="02020603050405020304" pitchFamily="18" charset="0"/>
                        </a:rPr>
                        <a:t>Fifth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0647882"/>
                  </a:ext>
                </a:extLst>
              </a:tr>
              <a:tr h="370840">
                <a:tc>
                  <a:txBody>
                    <a:bodyPr/>
                    <a:lstStyle/>
                    <a:p>
                      <a:r>
                        <a:rPr lang="en-US" dirty="0">
                          <a:solidFill>
                            <a:schemeClr val="tx1"/>
                          </a:solidFill>
                          <a:latin typeface="Times New Roman" panose="02020603050405020304" pitchFamily="18" charset="0"/>
                          <a:cs typeface="Times New Roman" panose="02020603050405020304" pitchFamily="18" charset="0"/>
                        </a:rPr>
                        <a:t>$100000</a:t>
                      </a:r>
                      <a:r>
                        <a:rPr lang="ru-RU" dirty="0">
                          <a:solidFill>
                            <a:schemeClr val="tx1"/>
                          </a:solidFill>
                          <a:latin typeface="Times New Roman" panose="02020603050405020304" pitchFamily="18" charset="0"/>
                          <a:cs typeface="Times New Roman" panose="02020603050405020304" pitchFamily="18" charset="0"/>
                        </a:rPr>
                        <a:t>/</a:t>
                      </a:r>
                      <a:r>
                        <a:rPr lang="en-US" dirty="0">
                          <a:solidFill>
                            <a:schemeClr val="tx1"/>
                          </a:solidFill>
                          <a:latin typeface="Times New Roman" panose="02020603050405020304" pitchFamily="18" charset="0"/>
                          <a:cs typeface="Times New Roman" panose="02020603050405020304" pitchFamily="18" charset="0"/>
                        </a:rPr>
                        <a:t>5 years</a:t>
                      </a:r>
                      <a:r>
                        <a:rPr lang="uk-UA" dirty="0">
                          <a:solidFill>
                            <a:schemeClr val="tx1"/>
                          </a:solidFill>
                          <a:latin typeface="Times New Roman" panose="02020603050405020304" pitchFamily="18" charset="0"/>
                          <a:cs typeface="Times New Roman" panose="02020603050405020304" pitchFamily="18" charset="0"/>
                        </a:rPr>
                        <a:t>/</a:t>
                      </a:r>
                      <a:r>
                        <a:rPr lang="en-US" dirty="0">
                          <a:solidFill>
                            <a:schemeClr val="tx1"/>
                          </a:solidFill>
                          <a:latin typeface="Times New Roman" panose="02020603050405020304" pitchFamily="18" charset="0"/>
                          <a:cs typeface="Times New Roman" panose="02020603050405020304" pitchFamily="18" charset="0"/>
                        </a:rPr>
                        <a:t>12 months=$1667= costs per month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latin typeface="Times New Roman" panose="02020603050405020304" pitchFamily="18" charset="0"/>
                          <a:cs typeface="Times New Roman" panose="02020603050405020304" pitchFamily="18" charset="0"/>
                        </a:rPr>
                        <a:t>$100000</a:t>
                      </a:r>
                      <a:r>
                        <a:rPr lang="ru-RU" dirty="0">
                          <a:solidFill>
                            <a:schemeClr val="tx1"/>
                          </a:solidFill>
                          <a:latin typeface="Times New Roman" panose="02020603050405020304" pitchFamily="18" charset="0"/>
                          <a:cs typeface="Times New Roman" panose="02020603050405020304" pitchFamily="18" charset="0"/>
                        </a:rPr>
                        <a:t>/</a:t>
                      </a:r>
                      <a:r>
                        <a:rPr lang="en-US" dirty="0">
                          <a:solidFill>
                            <a:schemeClr val="tx1"/>
                          </a:solidFill>
                          <a:latin typeface="Times New Roman" panose="02020603050405020304" pitchFamily="18" charset="0"/>
                          <a:cs typeface="Times New Roman" panose="02020603050405020304" pitchFamily="18" charset="0"/>
                        </a:rPr>
                        <a:t>5 years</a:t>
                      </a:r>
                      <a:r>
                        <a:rPr lang="uk-UA" dirty="0">
                          <a:solidFill>
                            <a:schemeClr val="tx1"/>
                          </a:solidFill>
                          <a:latin typeface="Times New Roman" panose="02020603050405020304" pitchFamily="18" charset="0"/>
                          <a:cs typeface="Times New Roman" panose="02020603050405020304" pitchFamily="18" charset="0"/>
                        </a:rPr>
                        <a:t>/</a:t>
                      </a:r>
                      <a:r>
                        <a:rPr lang="en-US" dirty="0">
                          <a:solidFill>
                            <a:schemeClr val="tx1"/>
                          </a:solidFill>
                          <a:latin typeface="Times New Roman" panose="02020603050405020304" pitchFamily="18" charset="0"/>
                          <a:cs typeface="Times New Roman" panose="02020603050405020304" pitchFamily="18" charset="0"/>
                        </a:rPr>
                        <a:t>12 months=$1667= costs per month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$100000</a:t>
                      </a: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5 years</a:t>
                      </a:r>
                      <a:r>
                        <a:rPr kumimoji="0" lang="uk-UA"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 months=$1667= costs per month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$100000</a:t>
                      </a: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5 years</a:t>
                      </a:r>
                      <a:r>
                        <a:rPr kumimoji="0" lang="uk-UA"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 months=$1667= costs per month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$100000</a:t>
                      </a: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5 years</a:t>
                      </a:r>
                      <a:r>
                        <a:rPr kumimoji="0" lang="uk-UA"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 months=$1667= costs per month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0067275"/>
                  </a:ext>
                </a:extLst>
              </a:tr>
            </a:tbl>
          </a:graphicData>
        </a:graphic>
      </p:graphicFrame>
      <p:cxnSp>
        <p:nvCxnSpPr>
          <p:cNvPr id="8" name="Straight Arrow Connector 7">
            <a:extLst>
              <a:ext uri="{FF2B5EF4-FFF2-40B4-BE49-F238E27FC236}">
                <a16:creationId xmlns:a16="http://schemas.microsoft.com/office/drawing/2014/main" id="{13048315-9911-4EDA-B977-1A5879521B15}"/>
              </a:ext>
            </a:extLst>
          </p:cNvPr>
          <p:cNvCxnSpPr>
            <a:cxnSpLocks/>
          </p:cNvCxnSpPr>
          <p:nvPr/>
        </p:nvCxnSpPr>
        <p:spPr>
          <a:xfrm flipH="1">
            <a:off x="2623930" y="2471415"/>
            <a:ext cx="2996443" cy="13648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1288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CC3C4-DF46-47C6-A0A5-3B0EC1B5E6D3}"/>
              </a:ext>
            </a:extLst>
          </p:cNvPr>
          <p:cNvSpPr>
            <a:spLocks noGrp="1"/>
          </p:cNvSpPr>
          <p:nvPr>
            <p:ph type="title"/>
          </p:nvPr>
        </p:nvSpPr>
        <p:spPr>
          <a:xfrm>
            <a:off x="644796" y="343419"/>
            <a:ext cx="9180443" cy="524911"/>
          </a:xfrm>
          <a:solidFill>
            <a:srgbClr val="009999"/>
          </a:solidFill>
        </p:spPr>
        <p:txBody>
          <a:bodyPr>
            <a:noAutofit/>
          </a:bodyPr>
          <a:lstStyle/>
          <a:p>
            <a:br>
              <a:rPr lang="en-US" sz="2400" kern="0" dirty="0">
                <a:solidFill>
                  <a:schemeClr val="bg1"/>
                </a:solidFill>
                <a:latin typeface="Times New Roman" panose="02020603050405020304" pitchFamily="18" charset="0"/>
                <a:cs typeface="Times New Roman" panose="02020603050405020304" pitchFamily="18" charset="0"/>
              </a:rPr>
            </a:br>
            <a:r>
              <a:rPr lang="en-US" altLang="en-US" sz="2400" b="1" dirty="0">
                <a:solidFill>
                  <a:schemeClr val="bg1"/>
                </a:solidFill>
                <a:latin typeface="Times New Roman" panose="02020603050405020304" pitchFamily="18" charset="0"/>
                <a:cs typeface="Times New Roman" panose="02020603050405020304" pitchFamily="18" charset="0"/>
              </a:rPr>
              <a:t>DEPRECIATION COSTS</a:t>
            </a:r>
            <a:br>
              <a:rPr lang="en-GB" sz="2400" kern="0" dirty="0">
                <a:solidFill>
                  <a:schemeClr val="bg1"/>
                </a:solidFill>
                <a:latin typeface="Times New Roman" panose="02020603050405020304" pitchFamily="18" charset="0"/>
                <a:cs typeface="Times New Roman" panose="02020603050405020304" pitchFamily="18" charset="0"/>
              </a:rPr>
            </a:b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4" name="Zástupný symbol pro obsah 2">
            <a:extLst>
              <a:ext uri="{FF2B5EF4-FFF2-40B4-BE49-F238E27FC236}">
                <a16:creationId xmlns:a16="http://schemas.microsoft.com/office/drawing/2014/main" id="{635ABF43-BED8-4477-96FF-9518BC430A54}"/>
              </a:ext>
            </a:extLst>
          </p:cNvPr>
          <p:cNvSpPr txBox="1">
            <a:spLocks noGrp="1"/>
          </p:cNvSpPr>
          <p:nvPr>
            <p:ph idx="1"/>
          </p:nvPr>
        </p:nvSpPr>
        <p:spPr>
          <a:xfrm>
            <a:off x="447573" y="1062245"/>
            <a:ext cx="10515600" cy="52697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altLang="en-US" sz="2000" b="1" dirty="0">
              <a:latin typeface="Times New Roman" panose="02020603050405020304" pitchFamily="18" charset="0"/>
              <a:cs typeface="Times New Roman" panose="02020603050405020304" pitchFamily="18" charset="0"/>
            </a:endParaRPr>
          </a:p>
          <a:p>
            <a:pPr marL="0" indent="0" algn="just">
              <a:buNone/>
            </a:pPr>
            <a:r>
              <a:rPr lang="en-US" altLang="en-US" sz="2000" b="1" dirty="0">
                <a:latin typeface="Times New Roman" panose="02020603050405020304" pitchFamily="18" charset="0"/>
                <a:cs typeface="Times New Roman" panose="02020603050405020304" pitchFamily="18" charset="0"/>
              </a:rPr>
              <a:t>Depreciation (amortization) as cost can be included into the:</a:t>
            </a:r>
          </a:p>
          <a:p>
            <a:r>
              <a:rPr lang="en-US" sz="2000" b="1" dirty="0">
                <a:latin typeface="Times New Roman" panose="02020603050405020304" pitchFamily="18" charset="0"/>
                <a:cs typeface="Times New Roman" panose="02020603050405020304" pitchFamily="18" charset="0"/>
              </a:rPr>
              <a:t>cost of production (</a:t>
            </a:r>
            <a:r>
              <a:rPr lang="en-US" sz="2000" dirty="0">
                <a:latin typeface="Times New Roman" panose="02020603050405020304" pitchFamily="18" charset="0"/>
                <a:cs typeface="Times New Roman" panose="02020603050405020304" pitchFamily="18" charset="0"/>
              </a:rPr>
              <a:t>direct material costs (materials, energy, gas, water, spent for the manufacturing of the production) + direct labor costs (salary of employees, that manufacture the production) </a:t>
            </a:r>
            <a:r>
              <a:rPr lang="uk-UA"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Cost of spoiled production + </a:t>
            </a:r>
            <a:r>
              <a:rPr lang="en-US" sz="2000" dirty="0">
                <a:highlight>
                  <a:srgbClr val="FFFF00"/>
                </a:highlight>
                <a:latin typeface="Times New Roman" panose="02020603050405020304" pitchFamily="18" charset="0"/>
                <a:cs typeface="Times New Roman" panose="02020603050405020304" pitchFamily="18" charset="0"/>
              </a:rPr>
              <a:t>depreciation</a:t>
            </a:r>
            <a:r>
              <a:rPr lang="en-US" sz="2000" dirty="0">
                <a:latin typeface="Times New Roman" panose="02020603050405020304" pitchFamily="18" charset="0"/>
                <a:cs typeface="Times New Roman" panose="02020603050405020304" pitchFamily="18" charset="0"/>
              </a:rPr>
              <a:t> of equipment, that takes part in manufacturing process  + general production costs (for maintaining the workshop, where production manufactured; salary of the workshop director, workshop cleaners; heating and lightening of the workshop) </a:t>
            </a:r>
            <a:r>
              <a:rPr lang="en-US" sz="2000" b="1" dirty="0">
                <a:latin typeface="Times New Roman" panose="02020603050405020304" pitchFamily="18" charset="0"/>
                <a:cs typeface="Times New Roman" panose="02020603050405020304" pitchFamily="18" charset="0"/>
              </a:rPr>
              <a:t>+ </a:t>
            </a:r>
          </a:p>
          <a:p>
            <a:pPr>
              <a:spcBef>
                <a:spcPct val="50000"/>
              </a:spcBef>
            </a:pPr>
            <a:r>
              <a:rPr lang="en-US" sz="2000" b="1" dirty="0">
                <a:latin typeface="Times New Roman" panose="02020603050405020304" pitchFamily="18" charset="0"/>
                <a:cs typeface="Times New Roman" panose="02020603050405020304" pitchFamily="18" charset="0"/>
              </a:rPr>
              <a:t>administrative costs (</a:t>
            </a:r>
            <a:r>
              <a:rPr lang="en-GB" sz="2000" dirty="0">
                <a:latin typeface="Times New Roman" panose="02020603050405020304" pitchFamily="18" charset="0"/>
                <a:cs typeface="Times New Roman" panose="02020603050405020304" pitchFamily="18" charset="0"/>
              </a:rPr>
              <a:t>salary of the director, financial services departments, HR department, supply department, </a:t>
            </a:r>
            <a:r>
              <a:rPr lang="en-GB" sz="2000" dirty="0">
                <a:highlight>
                  <a:srgbClr val="FFFF00"/>
                </a:highlight>
                <a:latin typeface="Times New Roman" panose="02020603050405020304" pitchFamily="18" charset="0"/>
                <a:cs typeface="Times New Roman" panose="02020603050405020304" pitchFamily="18" charset="0"/>
              </a:rPr>
              <a:t>depreciation</a:t>
            </a:r>
            <a:r>
              <a:rPr lang="en-GB" sz="2000" dirty="0">
                <a:latin typeface="Times New Roman" panose="02020603050405020304" pitchFamily="18" charset="0"/>
                <a:cs typeface="Times New Roman" panose="02020603050405020304" pitchFamily="18" charset="0"/>
              </a:rPr>
              <a:t> of the administrative fixed assets, representative expenses, audit, etc.</a:t>
            </a:r>
            <a:r>
              <a:rPr lang="en-US" sz="2000" b="1" dirty="0">
                <a:latin typeface="Times New Roman" panose="02020603050405020304" pitchFamily="18" charset="0"/>
                <a:cs typeface="Times New Roman" panose="02020603050405020304" pitchFamily="18" charset="0"/>
              </a:rPr>
              <a:t>), </a:t>
            </a:r>
          </a:p>
          <a:p>
            <a:pPr>
              <a:spcBef>
                <a:spcPct val="50000"/>
              </a:spcBef>
            </a:pPr>
            <a:r>
              <a:rPr lang="en-US" sz="2000" b="1" dirty="0">
                <a:latin typeface="Times New Roman" panose="02020603050405020304" pitchFamily="18" charset="0"/>
                <a:cs typeface="Times New Roman" panose="02020603050405020304" pitchFamily="18" charset="0"/>
              </a:rPr>
              <a:t>sales costs (</a:t>
            </a:r>
            <a:r>
              <a:rPr lang="en-GB" sz="2000" dirty="0">
                <a:latin typeface="Times New Roman" panose="02020603050405020304" pitchFamily="18" charset="0"/>
                <a:cs typeface="Times New Roman" panose="02020603050405020304" pitchFamily="18" charset="0"/>
              </a:rPr>
              <a:t>packaging, advertising, transportation of products, </a:t>
            </a:r>
            <a:r>
              <a:rPr lang="en-GB" sz="2000" dirty="0">
                <a:highlight>
                  <a:srgbClr val="FFFF00"/>
                </a:highlight>
                <a:latin typeface="Times New Roman" panose="02020603050405020304" pitchFamily="18" charset="0"/>
                <a:cs typeface="Times New Roman" panose="02020603050405020304" pitchFamily="18" charset="0"/>
              </a:rPr>
              <a:t>depreciation</a:t>
            </a:r>
            <a:r>
              <a:rPr lang="en-GB" sz="2000" dirty="0">
                <a:latin typeface="Times New Roman" panose="02020603050405020304" pitchFamily="18" charset="0"/>
                <a:cs typeface="Times New Roman" panose="02020603050405020304" pitchFamily="18" charset="0"/>
              </a:rPr>
              <a:t> of refrigerators, storage of finished products, salary of sales department</a:t>
            </a:r>
            <a:r>
              <a:rPr lang="en-US" sz="2000" b="1" dirty="0">
                <a:latin typeface="Times New Roman" panose="02020603050405020304" pitchFamily="18" charset="0"/>
                <a:cs typeface="Times New Roman" panose="02020603050405020304" pitchFamily="18" charset="0"/>
              </a:rPr>
              <a:t>)</a:t>
            </a:r>
          </a:p>
          <a:p>
            <a:pPr marL="0" indent="0" algn="just">
              <a:buNone/>
            </a:pPr>
            <a:endParaRPr lang="en-US" altLang="en-US" sz="2000" b="1" dirty="0">
              <a:latin typeface="Times New Roman" panose="02020603050405020304" pitchFamily="18" charset="0"/>
              <a:cs typeface="Times New Roman" panose="02020603050405020304" pitchFamily="18" charset="0"/>
            </a:endParaRPr>
          </a:p>
          <a:p>
            <a:pPr marL="0" indent="0" algn="ctr">
              <a:buNone/>
            </a:pPr>
            <a:endParaRPr lang="en-US" altLang="en-US" sz="2000" dirty="0">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310943E5-72F8-4A53-B808-A0B3451B09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980" y="230188"/>
            <a:ext cx="1464833" cy="1127893"/>
          </a:xfrm>
          <a:prstGeom prst="rect">
            <a:avLst/>
          </a:prstGeom>
        </p:spPr>
      </p:pic>
    </p:spTree>
    <p:extLst>
      <p:ext uri="{BB962C8B-B14F-4D97-AF65-F5344CB8AC3E}">
        <p14:creationId xmlns:p14="http://schemas.microsoft.com/office/powerpoint/2010/main" val="2222003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CC3C4-DF46-47C6-A0A5-3B0EC1B5E6D3}"/>
              </a:ext>
            </a:extLst>
          </p:cNvPr>
          <p:cNvSpPr>
            <a:spLocks noGrp="1"/>
          </p:cNvSpPr>
          <p:nvPr>
            <p:ph type="title"/>
          </p:nvPr>
        </p:nvSpPr>
        <p:spPr>
          <a:xfrm>
            <a:off x="838200" y="531926"/>
            <a:ext cx="9180443" cy="524416"/>
          </a:xfrm>
          <a:solidFill>
            <a:srgbClr val="009999"/>
          </a:solidFill>
        </p:spPr>
        <p:txBody>
          <a:bodyPr>
            <a:normAutofit/>
          </a:bodyPr>
          <a:lstStyle/>
          <a:p>
            <a:r>
              <a:rPr lang="en-US" altLang="en-US" sz="2400" b="1" dirty="0">
                <a:solidFill>
                  <a:schemeClr val="bg1"/>
                </a:solidFill>
                <a:latin typeface="Times New Roman" panose="02020603050405020304" pitchFamily="18" charset="0"/>
                <a:cs typeface="Times New Roman" panose="02020603050405020304" pitchFamily="18" charset="0"/>
              </a:rPr>
              <a:t>TERMS OF DEPRECIATION</a:t>
            </a:r>
            <a:endParaRPr lang="en-US" sz="2400" b="1" dirty="0">
              <a:solidFill>
                <a:schemeClr val="bg1"/>
              </a:solidFill>
            </a:endParaRPr>
          </a:p>
        </p:txBody>
      </p:sp>
      <p:sp>
        <p:nvSpPr>
          <p:cNvPr id="4" name="Zástupný symbol pro obsah 2">
            <a:extLst>
              <a:ext uri="{FF2B5EF4-FFF2-40B4-BE49-F238E27FC236}">
                <a16:creationId xmlns:a16="http://schemas.microsoft.com/office/drawing/2014/main" id="{635ABF43-BED8-4477-96FF-9518BC430A54}"/>
              </a:ext>
            </a:extLst>
          </p:cNvPr>
          <p:cNvSpPr txBox="1">
            <a:spLocks noGrp="1"/>
          </p:cNvSpPr>
          <p:nvPr>
            <p:ph idx="1"/>
          </p:nvPr>
        </p:nvSpPr>
        <p:spPr>
          <a:xfrm>
            <a:off x="838200" y="1470991"/>
            <a:ext cx="10515600" cy="47059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2500" b="1" dirty="0">
                <a:latin typeface="Times New Roman" panose="02020603050405020304" pitchFamily="18" charset="0"/>
                <a:cs typeface="Times New Roman" panose="02020603050405020304" pitchFamily="18" charset="0"/>
              </a:rPr>
              <a:t>Original value</a:t>
            </a:r>
            <a:r>
              <a:rPr lang="en-US" altLang="en-US" sz="2500" dirty="0">
                <a:latin typeface="Times New Roman" panose="02020603050405020304" pitchFamily="18" charset="0"/>
                <a:cs typeface="Times New Roman" panose="02020603050405020304" pitchFamily="18" charset="0"/>
              </a:rPr>
              <a:t>= Price of purchase without Value Added Tax + Freight charges + Installation, testing + Insurance + Custom duties +Registration fees</a:t>
            </a:r>
          </a:p>
          <a:p>
            <a:r>
              <a:rPr lang="en-US" altLang="en-US" sz="2500" dirty="0">
                <a:latin typeface="Times New Roman" panose="02020603050405020304" pitchFamily="18" charset="0"/>
                <a:cs typeface="Times New Roman" panose="02020603050405020304" pitchFamily="18" charset="0"/>
              </a:rPr>
              <a:t>Depreciation – distribution of original value of </a:t>
            </a:r>
            <a:r>
              <a:rPr lang="en-US" altLang="en-US" sz="2500" u="sng" dirty="0">
                <a:latin typeface="Times New Roman" panose="02020603050405020304" pitchFamily="18" charset="0"/>
                <a:cs typeface="Times New Roman" panose="02020603050405020304" pitchFamily="18" charset="0"/>
              </a:rPr>
              <a:t>tangible</a:t>
            </a:r>
            <a:r>
              <a:rPr lang="en-US" altLang="en-US" sz="2500" dirty="0">
                <a:latin typeface="Times New Roman" panose="02020603050405020304" pitchFamily="18" charset="0"/>
                <a:cs typeface="Times New Roman" panose="02020603050405020304" pitchFamily="18" charset="0"/>
              </a:rPr>
              <a:t> assets during their useful life</a:t>
            </a:r>
          </a:p>
          <a:p>
            <a:r>
              <a:rPr lang="en-US" altLang="en-US" sz="2500" dirty="0">
                <a:latin typeface="Times New Roman" panose="02020603050405020304" pitchFamily="18" charset="0"/>
                <a:cs typeface="Times New Roman" panose="02020603050405020304" pitchFamily="18" charset="0"/>
              </a:rPr>
              <a:t>Amortization – distribution of original value of </a:t>
            </a:r>
            <a:r>
              <a:rPr lang="en-US" altLang="en-US" sz="2500" u="sng" dirty="0">
                <a:latin typeface="Times New Roman" panose="02020603050405020304" pitchFamily="18" charset="0"/>
                <a:cs typeface="Times New Roman" panose="02020603050405020304" pitchFamily="18" charset="0"/>
              </a:rPr>
              <a:t>intangible</a:t>
            </a:r>
            <a:r>
              <a:rPr lang="en-US" altLang="en-US" sz="2500" dirty="0">
                <a:latin typeface="Times New Roman" panose="02020603050405020304" pitchFamily="18" charset="0"/>
                <a:cs typeface="Times New Roman" panose="02020603050405020304" pitchFamily="18" charset="0"/>
              </a:rPr>
              <a:t> assets during their useful life</a:t>
            </a:r>
          </a:p>
          <a:p>
            <a:r>
              <a:rPr lang="en-US" altLang="en-US" sz="2500" dirty="0">
                <a:latin typeface="Times New Roman" panose="02020603050405020304" pitchFamily="18" charset="0"/>
                <a:cs typeface="Times New Roman" panose="02020603050405020304" pitchFamily="18" charset="0"/>
              </a:rPr>
              <a:t>Useful life – period, during which the assets serve</a:t>
            </a:r>
          </a:p>
          <a:p>
            <a:r>
              <a:rPr lang="en-US" altLang="en-US" sz="2500" dirty="0">
                <a:latin typeface="Times New Roman" panose="02020603050405020304" pitchFamily="18" charset="0"/>
                <a:cs typeface="Times New Roman" panose="02020603050405020304" pitchFamily="18" charset="0"/>
              </a:rPr>
              <a:t>Book value = original value – accumulated depreciation </a:t>
            </a:r>
          </a:p>
          <a:p>
            <a:r>
              <a:rPr lang="en-US" altLang="en-US" sz="2500" dirty="0">
                <a:latin typeface="Times New Roman" panose="02020603050405020304" pitchFamily="18" charset="0"/>
                <a:cs typeface="Times New Roman" panose="02020603050405020304" pitchFamily="18" charset="0"/>
              </a:rPr>
              <a:t>Salvage (residual) value – price of asset’s selling at the end of useful life (0, &gt;0……)</a:t>
            </a:r>
          </a:p>
          <a:p>
            <a:r>
              <a:rPr lang="en-US" altLang="en-US" sz="2500" dirty="0">
                <a:latin typeface="Times New Roman" panose="02020603050405020304" pitchFamily="18" charset="0"/>
                <a:cs typeface="Times New Roman" panose="02020603050405020304" pitchFamily="18" charset="0"/>
              </a:rPr>
              <a:t>Depreciated value = original value – salvage value  </a:t>
            </a:r>
          </a:p>
        </p:txBody>
      </p:sp>
      <p:pic>
        <p:nvPicPr>
          <p:cNvPr id="6" name="Obrázek 1">
            <a:extLst>
              <a:ext uri="{FF2B5EF4-FFF2-40B4-BE49-F238E27FC236}">
                <a16:creationId xmlns:a16="http://schemas.microsoft.com/office/drawing/2014/main" id="{310943E5-72F8-4A53-B808-A0B3451B09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980" y="230188"/>
            <a:ext cx="1464833" cy="1127893"/>
          </a:xfrm>
          <a:prstGeom prst="rect">
            <a:avLst/>
          </a:prstGeom>
        </p:spPr>
      </p:pic>
    </p:spTree>
    <p:extLst>
      <p:ext uri="{BB962C8B-B14F-4D97-AF65-F5344CB8AC3E}">
        <p14:creationId xmlns:p14="http://schemas.microsoft.com/office/powerpoint/2010/main" val="4086352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CC3C4-DF46-47C6-A0A5-3B0EC1B5E6D3}"/>
              </a:ext>
            </a:extLst>
          </p:cNvPr>
          <p:cNvSpPr>
            <a:spLocks noGrp="1"/>
          </p:cNvSpPr>
          <p:nvPr>
            <p:ph type="title"/>
          </p:nvPr>
        </p:nvSpPr>
        <p:spPr>
          <a:xfrm>
            <a:off x="676836" y="418581"/>
            <a:ext cx="9180443" cy="524911"/>
          </a:xfrm>
          <a:solidFill>
            <a:srgbClr val="009999"/>
          </a:solidFill>
        </p:spPr>
        <p:txBody>
          <a:bodyPr>
            <a:noAutofit/>
          </a:bodyPr>
          <a:lstStyle/>
          <a:p>
            <a:br>
              <a:rPr lang="en-US" sz="3000" kern="0" dirty="0">
                <a:latin typeface="Times New Roman" panose="02020603050405020304" pitchFamily="18" charset="0"/>
                <a:cs typeface="Times New Roman" panose="02020603050405020304" pitchFamily="18" charset="0"/>
              </a:rPr>
            </a:br>
            <a:r>
              <a:rPr lang="en-US" altLang="en-US" sz="2400" b="1" dirty="0">
                <a:solidFill>
                  <a:schemeClr val="bg1"/>
                </a:solidFill>
                <a:latin typeface="Times New Roman" panose="02020603050405020304" pitchFamily="18" charset="0"/>
                <a:cs typeface="Times New Roman" panose="02020603050405020304" pitchFamily="18" charset="0"/>
              </a:rPr>
              <a:t>THE FOUR BASIC METHODS OF DEPRECIATION </a:t>
            </a:r>
            <a:br>
              <a:rPr lang="en-GB" sz="3000" kern="0" dirty="0">
                <a:latin typeface="Times New Roman" panose="02020603050405020304" pitchFamily="18" charset="0"/>
                <a:cs typeface="Times New Roman" panose="02020603050405020304" pitchFamily="18" charset="0"/>
              </a:rPr>
            </a:br>
            <a:endParaRPr lang="en-US" sz="3000" dirty="0">
              <a:latin typeface="Times New Roman" panose="02020603050405020304" pitchFamily="18" charset="0"/>
              <a:cs typeface="Times New Roman" panose="02020603050405020304" pitchFamily="18" charset="0"/>
            </a:endParaRPr>
          </a:p>
        </p:txBody>
      </p:sp>
      <p:sp>
        <p:nvSpPr>
          <p:cNvPr id="4" name="Zástupný symbol pro obsah 2">
            <a:extLst>
              <a:ext uri="{FF2B5EF4-FFF2-40B4-BE49-F238E27FC236}">
                <a16:creationId xmlns:a16="http://schemas.microsoft.com/office/drawing/2014/main" id="{635ABF43-BED8-4477-96FF-9518BC430A54}"/>
              </a:ext>
            </a:extLst>
          </p:cNvPr>
          <p:cNvSpPr txBox="1">
            <a:spLocks noGrp="1"/>
          </p:cNvSpPr>
          <p:nvPr>
            <p:ph idx="1"/>
          </p:nvPr>
        </p:nvSpPr>
        <p:spPr>
          <a:xfrm>
            <a:off x="838200" y="1825625"/>
            <a:ext cx="10515600" cy="43513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50000"/>
              </a:spcBef>
            </a:pPr>
            <a:r>
              <a:rPr lang="en-US" altLang="en-US" sz="2500" dirty="0">
                <a:latin typeface="Times New Roman" panose="02020603050405020304" pitchFamily="18" charset="0"/>
                <a:cs typeface="Times New Roman" panose="02020603050405020304" pitchFamily="18" charset="0"/>
              </a:rPr>
              <a:t>Straight-line</a:t>
            </a:r>
          </a:p>
          <a:p>
            <a:pPr>
              <a:spcBef>
                <a:spcPct val="50000"/>
              </a:spcBef>
            </a:pPr>
            <a:r>
              <a:rPr lang="en-US" altLang="en-US" sz="2500" dirty="0">
                <a:latin typeface="Times New Roman" panose="02020603050405020304" pitchFamily="18" charset="0"/>
                <a:cs typeface="Times New Roman" panose="02020603050405020304" pitchFamily="18" charset="0"/>
              </a:rPr>
              <a:t>Sum-of-the-years’ digits</a:t>
            </a:r>
          </a:p>
          <a:p>
            <a:pPr>
              <a:spcBef>
                <a:spcPct val="50000"/>
              </a:spcBef>
            </a:pPr>
            <a:r>
              <a:rPr lang="en-US" altLang="en-US" sz="2500" dirty="0">
                <a:latin typeface="Times New Roman" panose="02020603050405020304" pitchFamily="18" charset="0"/>
                <a:cs typeface="Times New Roman" panose="02020603050405020304" pitchFamily="18" charset="0"/>
              </a:rPr>
              <a:t>Double declining balance</a:t>
            </a:r>
          </a:p>
          <a:p>
            <a:pPr>
              <a:spcBef>
                <a:spcPct val="50000"/>
              </a:spcBef>
            </a:pPr>
            <a:r>
              <a:rPr lang="en-US" altLang="en-US" sz="2500" dirty="0">
                <a:latin typeface="Times New Roman" panose="02020603050405020304" pitchFamily="18" charset="0"/>
                <a:cs typeface="Times New Roman" panose="02020603050405020304" pitchFamily="18" charset="0"/>
              </a:rPr>
              <a:t>Units of production</a:t>
            </a:r>
          </a:p>
          <a:p>
            <a:pPr>
              <a:spcBef>
                <a:spcPct val="50000"/>
              </a:spcBef>
            </a:pPr>
            <a:endParaRPr lang="en-US" altLang="en-US" sz="2500" dirty="0">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310943E5-72F8-4A53-B808-A0B3451B09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980" y="230188"/>
            <a:ext cx="1464833" cy="1127893"/>
          </a:xfrm>
          <a:prstGeom prst="rect">
            <a:avLst/>
          </a:prstGeom>
        </p:spPr>
      </p:pic>
    </p:spTree>
    <p:extLst>
      <p:ext uri="{BB962C8B-B14F-4D97-AF65-F5344CB8AC3E}">
        <p14:creationId xmlns:p14="http://schemas.microsoft.com/office/powerpoint/2010/main" val="2701506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a:extLst>
              <a:ext uri="{FF2B5EF4-FFF2-40B4-BE49-F238E27FC236}">
                <a16:creationId xmlns:a16="http://schemas.microsoft.com/office/drawing/2014/main" id="{635ABF43-BED8-4477-96FF-9518BC430A54}"/>
              </a:ext>
            </a:extLst>
          </p:cNvPr>
          <p:cNvSpPr txBox="1">
            <a:spLocks noGrp="1"/>
          </p:cNvSpPr>
          <p:nvPr>
            <p:ph idx="1"/>
          </p:nvPr>
        </p:nvSpPr>
        <p:spPr>
          <a:xfrm>
            <a:off x="838200" y="1358080"/>
            <a:ext cx="10515600" cy="50559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en-US" sz="2000" b="1" dirty="0">
                <a:latin typeface="Times New Roman" panose="02020603050405020304" pitchFamily="18" charset="0"/>
                <a:cs typeface="Times New Roman" panose="02020603050405020304" pitchFamily="18" charset="0"/>
              </a:rPr>
              <a:t>Straight-line method</a:t>
            </a:r>
            <a:r>
              <a:rPr lang="en-US" altLang="en-US" sz="2000" dirty="0">
                <a:latin typeface="Times New Roman" panose="02020603050405020304" pitchFamily="18" charset="0"/>
                <a:cs typeface="Times New Roman" panose="02020603050405020304" pitchFamily="18" charset="0"/>
              </a:rPr>
              <a:t>: </a:t>
            </a:r>
          </a:p>
          <a:p>
            <a:pPr marL="0" indent="0" algn="ctr">
              <a:buNone/>
            </a:pPr>
            <a:r>
              <a:rPr lang="en-US" altLang="en-US" sz="2000" dirty="0">
                <a:latin typeface="Times New Roman" panose="02020603050405020304" pitchFamily="18" charset="0"/>
                <a:cs typeface="Times New Roman" panose="02020603050405020304" pitchFamily="18" charset="0"/>
              </a:rPr>
              <a:t>Annual depreciation = </a:t>
            </a:r>
            <a:r>
              <a:rPr lang="en-US" altLang="en-US" sz="2000" u="sng" dirty="0">
                <a:latin typeface="Times New Roman" panose="02020603050405020304" pitchFamily="18" charset="0"/>
                <a:cs typeface="Times New Roman" panose="02020603050405020304" pitchFamily="18" charset="0"/>
              </a:rPr>
              <a:t>(original value – salvage value)</a:t>
            </a:r>
          </a:p>
          <a:p>
            <a:pPr marL="0" indent="0" algn="ctr">
              <a:buNone/>
            </a:pPr>
            <a:r>
              <a:rPr lang="en-US" altLang="en-US" sz="2000" dirty="0">
                <a:latin typeface="Times New Roman" panose="02020603050405020304" pitchFamily="18" charset="0"/>
                <a:cs typeface="Times New Roman" panose="02020603050405020304" pitchFamily="18" charset="0"/>
              </a:rPr>
              <a:t>                          useful life</a:t>
            </a:r>
          </a:p>
          <a:p>
            <a:pPr marL="0" indent="0">
              <a:spcBef>
                <a:spcPct val="50000"/>
              </a:spcBef>
              <a:buNone/>
            </a:pPr>
            <a:r>
              <a:rPr lang="en-US" altLang="en-US" sz="2000" b="1" dirty="0">
                <a:latin typeface="Times New Roman" panose="02020603050405020304" pitchFamily="18" charset="0"/>
                <a:cs typeface="Times New Roman" panose="02020603050405020304" pitchFamily="18" charset="0"/>
              </a:rPr>
              <a:t>                                                        </a:t>
            </a:r>
          </a:p>
          <a:p>
            <a:pPr marL="0" indent="0">
              <a:spcBef>
                <a:spcPct val="50000"/>
              </a:spcBef>
              <a:buNone/>
            </a:pPr>
            <a:endParaRPr lang="en-US" altLang="en-US" sz="2000" b="1" dirty="0">
              <a:latin typeface="Times New Roman" panose="02020603050405020304" pitchFamily="18" charset="0"/>
              <a:cs typeface="Times New Roman" panose="02020603050405020304" pitchFamily="18" charset="0"/>
            </a:endParaRPr>
          </a:p>
          <a:p>
            <a:pPr marL="0" indent="0">
              <a:spcBef>
                <a:spcPct val="50000"/>
              </a:spcBef>
              <a:buNone/>
            </a:pPr>
            <a:r>
              <a:rPr lang="en-US" altLang="en-US" sz="2000" b="1" dirty="0">
                <a:latin typeface="Times New Roman" panose="02020603050405020304" pitchFamily="18" charset="0"/>
                <a:cs typeface="Times New Roman" panose="02020603050405020304" pitchFamily="18" charset="0"/>
              </a:rPr>
              <a:t>                                                          Double declining balance:</a:t>
            </a:r>
          </a:p>
          <a:p>
            <a:pPr marL="0" indent="0" algn="ctr">
              <a:buNone/>
            </a:pPr>
            <a:r>
              <a:rPr lang="en-US" altLang="en-US" sz="2000" dirty="0">
                <a:latin typeface="Times New Roman" panose="02020603050405020304" pitchFamily="18" charset="0"/>
                <a:cs typeface="Times New Roman" panose="02020603050405020304" pitchFamily="18" charset="0"/>
              </a:rPr>
              <a:t>Annual depreciation = </a:t>
            </a:r>
            <a:r>
              <a:rPr lang="en-US" altLang="en-US" sz="2000" u="sng" dirty="0">
                <a:latin typeface="Times New Roman" panose="02020603050405020304" pitchFamily="18" charset="0"/>
                <a:cs typeface="Times New Roman" panose="02020603050405020304" pitchFamily="18" charset="0"/>
              </a:rPr>
              <a:t>Book value *2</a:t>
            </a:r>
          </a:p>
          <a:p>
            <a:pPr marL="0" indent="0" algn="ctr">
              <a:buNone/>
            </a:pPr>
            <a:r>
              <a:rPr lang="en-US" altLang="en-US" sz="2000" dirty="0">
                <a:latin typeface="Times New Roman" panose="02020603050405020304" pitchFamily="18" charset="0"/>
                <a:cs typeface="Times New Roman" panose="02020603050405020304" pitchFamily="18" charset="0"/>
              </a:rPr>
              <a:t>                                       useful life</a:t>
            </a:r>
          </a:p>
          <a:p>
            <a:pPr marL="0" indent="0">
              <a:spcBef>
                <a:spcPct val="50000"/>
              </a:spcBef>
              <a:buNone/>
            </a:pPr>
            <a:endParaRPr lang="en-US" altLang="en-US" sz="2000" dirty="0">
              <a:latin typeface="Times New Roman" panose="02020603050405020304" pitchFamily="18" charset="0"/>
              <a:cs typeface="Times New Roman" panose="02020603050405020304" pitchFamily="18" charset="0"/>
            </a:endParaRPr>
          </a:p>
          <a:p>
            <a:pPr marL="0" indent="0">
              <a:spcBef>
                <a:spcPct val="50000"/>
              </a:spcBef>
              <a:buNone/>
            </a:pPr>
            <a:endParaRPr lang="en-US" altLang="en-US" sz="2000" dirty="0">
              <a:latin typeface="Times New Roman" panose="02020603050405020304" pitchFamily="18" charset="0"/>
              <a:cs typeface="Times New Roman" panose="02020603050405020304" pitchFamily="18" charset="0"/>
            </a:endParaRPr>
          </a:p>
          <a:p>
            <a:pPr marL="0" indent="0" algn="ctr">
              <a:spcBef>
                <a:spcPct val="50000"/>
              </a:spcBef>
              <a:buNone/>
            </a:pPr>
            <a:r>
              <a:rPr lang="en-US" altLang="en-US" sz="2000" dirty="0">
                <a:latin typeface="Times New Roman" panose="02020603050405020304" pitchFamily="18" charset="0"/>
                <a:cs typeface="Times New Roman" panose="02020603050405020304" pitchFamily="18" charset="0"/>
              </a:rPr>
              <a:t>Depreciation per month = Annual depreciation/12</a:t>
            </a:r>
          </a:p>
          <a:p>
            <a:pPr>
              <a:spcBef>
                <a:spcPct val="50000"/>
              </a:spcBef>
            </a:pPr>
            <a:endParaRPr lang="en-US" altLang="en-US" sz="2000" dirty="0">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310943E5-72F8-4A53-B808-A0B3451B09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980" y="230188"/>
            <a:ext cx="1464833" cy="1127893"/>
          </a:xfrm>
          <a:prstGeom prst="rect">
            <a:avLst/>
          </a:prstGeom>
        </p:spPr>
      </p:pic>
      <p:sp>
        <p:nvSpPr>
          <p:cNvPr id="7" name="Title 1">
            <a:extLst>
              <a:ext uri="{FF2B5EF4-FFF2-40B4-BE49-F238E27FC236}">
                <a16:creationId xmlns:a16="http://schemas.microsoft.com/office/drawing/2014/main" id="{03EECE88-8013-4CBB-A286-A436CC0C3FC4}"/>
              </a:ext>
            </a:extLst>
          </p:cNvPr>
          <p:cNvSpPr txBox="1">
            <a:spLocks/>
          </p:cNvSpPr>
          <p:nvPr/>
        </p:nvSpPr>
        <p:spPr>
          <a:xfrm>
            <a:off x="676836" y="418581"/>
            <a:ext cx="9180443" cy="524911"/>
          </a:xfrm>
          <a:prstGeom prst="rect">
            <a:avLst/>
          </a:prstGeom>
          <a:solidFill>
            <a:srgbClr val="009999"/>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3000" kern="0">
                <a:latin typeface="Times New Roman" panose="02020603050405020304" pitchFamily="18" charset="0"/>
                <a:cs typeface="Times New Roman" panose="02020603050405020304" pitchFamily="18" charset="0"/>
              </a:rPr>
            </a:br>
            <a:r>
              <a:rPr lang="en-US" altLang="en-US" sz="2400" b="1">
                <a:solidFill>
                  <a:schemeClr val="bg1"/>
                </a:solidFill>
                <a:latin typeface="Times New Roman" panose="02020603050405020304" pitchFamily="18" charset="0"/>
                <a:cs typeface="Times New Roman" panose="02020603050405020304" pitchFamily="18" charset="0"/>
              </a:rPr>
              <a:t>THE FOUR BASIC METHODS OF DEPRECIATION </a:t>
            </a:r>
            <a:br>
              <a:rPr lang="en-GB" sz="3000" kern="0">
                <a:latin typeface="Times New Roman" panose="02020603050405020304" pitchFamily="18" charset="0"/>
                <a:cs typeface="Times New Roman" panose="02020603050405020304" pitchFamily="18" charset="0"/>
              </a:rPr>
            </a:b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6970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a:extLst>
              <a:ext uri="{FF2B5EF4-FFF2-40B4-BE49-F238E27FC236}">
                <a16:creationId xmlns:a16="http://schemas.microsoft.com/office/drawing/2014/main" id="{635ABF43-BED8-4477-96FF-9518BC430A54}"/>
              </a:ext>
            </a:extLst>
          </p:cNvPr>
          <p:cNvSpPr txBox="1">
            <a:spLocks noGrp="1"/>
          </p:cNvSpPr>
          <p:nvPr>
            <p:ph idx="1"/>
          </p:nvPr>
        </p:nvSpPr>
        <p:spPr>
          <a:xfrm>
            <a:off x="745435" y="1253331"/>
            <a:ext cx="10515600" cy="50414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None/>
            </a:pPr>
            <a:r>
              <a:rPr lang="en-US" altLang="en-US" sz="2000" b="1" dirty="0">
                <a:latin typeface="Times New Roman" panose="02020603050405020304" pitchFamily="18" charset="0"/>
                <a:cs typeface="Times New Roman" panose="02020603050405020304" pitchFamily="18" charset="0"/>
              </a:rPr>
              <a:t>Sum-of-the-years’ digits:</a:t>
            </a:r>
          </a:p>
          <a:p>
            <a:pPr marL="0" indent="0" algn="ctr">
              <a:spcBef>
                <a:spcPct val="50000"/>
              </a:spcBef>
              <a:buNone/>
            </a:pPr>
            <a:endParaRPr lang="en-US" altLang="en-US" sz="2000" dirty="0">
              <a:latin typeface="Times New Roman" panose="02020603050405020304" pitchFamily="18" charset="0"/>
              <a:cs typeface="Times New Roman" panose="02020603050405020304" pitchFamily="18" charset="0"/>
            </a:endParaRPr>
          </a:p>
          <a:p>
            <a:pPr marL="0" indent="0">
              <a:buNone/>
            </a:pPr>
            <a:r>
              <a:rPr lang="en-US" altLang="en-US" sz="2000" dirty="0">
                <a:latin typeface="Times New Roman" panose="02020603050405020304" pitchFamily="18" charset="0"/>
                <a:cs typeface="Times New Roman" panose="02020603050405020304" pitchFamily="18" charset="0"/>
              </a:rPr>
              <a:t>Annual depreciation = </a:t>
            </a:r>
          </a:p>
          <a:p>
            <a:pPr marL="0" indent="0">
              <a:buNone/>
            </a:pPr>
            <a:r>
              <a:rPr lang="en-US" altLang="en-US" sz="2000" u="sng" dirty="0">
                <a:latin typeface="Times New Roman" panose="02020603050405020304" pitchFamily="18" charset="0"/>
                <a:cs typeface="Times New Roman" panose="02020603050405020304" pitchFamily="18" charset="0"/>
              </a:rPr>
              <a:t>(original value – salvage value) * quantity of years up to the end of useful life </a:t>
            </a:r>
          </a:p>
          <a:p>
            <a:pPr marL="0" indent="0">
              <a:buNone/>
            </a:pPr>
            <a:r>
              <a:rPr lang="en-US" altLang="en-US" sz="2000" dirty="0">
                <a:latin typeface="Times New Roman" panose="02020603050405020304" pitchFamily="18" charset="0"/>
                <a:cs typeface="Times New Roman" panose="02020603050405020304" pitchFamily="18" charset="0"/>
              </a:rPr>
              <a:t>                                            1+2+3+4+5+6+……+10useful life</a:t>
            </a:r>
          </a:p>
          <a:p>
            <a:pPr marL="0" indent="0">
              <a:buNone/>
            </a:pPr>
            <a:endParaRPr lang="en-US" altLang="en-US" sz="2000" dirty="0">
              <a:latin typeface="Times New Roman" panose="02020603050405020304" pitchFamily="18" charset="0"/>
              <a:cs typeface="Times New Roman" panose="02020603050405020304" pitchFamily="18" charset="0"/>
            </a:endParaRPr>
          </a:p>
          <a:p>
            <a:pPr marL="0" indent="0" algn="ctr">
              <a:buNone/>
            </a:pPr>
            <a:r>
              <a:rPr lang="en-US" altLang="en-US" sz="2000" b="1" dirty="0">
                <a:latin typeface="Times New Roman" panose="02020603050405020304" pitchFamily="18" charset="0"/>
                <a:cs typeface="Times New Roman" panose="02020603050405020304" pitchFamily="18" charset="0"/>
              </a:rPr>
              <a:t>Units of production:</a:t>
            </a:r>
          </a:p>
          <a:p>
            <a:pPr marL="0" indent="0">
              <a:buNone/>
            </a:pPr>
            <a:r>
              <a:rPr lang="en-US" altLang="en-US" sz="2000" dirty="0">
                <a:latin typeface="Times New Roman" panose="02020603050405020304" pitchFamily="18" charset="0"/>
                <a:cs typeface="Times New Roman" panose="02020603050405020304" pitchFamily="18" charset="0"/>
              </a:rPr>
              <a:t>Annual depreciation = </a:t>
            </a:r>
            <a:r>
              <a:rPr lang="en-US" altLang="en-US" sz="2000" u="sng" dirty="0">
                <a:latin typeface="Times New Roman" panose="02020603050405020304" pitchFamily="18" charset="0"/>
                <a:cs typeface="Times New Roman" panose="02020603050405020304" pitchFamily="18" charset="0"/>
              </a:rPr>
              <a:t>Annual amount of production from asset * (original value – salvage value) </a:t>
            </a:r>
          </a:p>
          <a:p>
            <a:pPr marL="0" indent="0">
              <a:buNone/>
            </a:pPr>
            <a:r>
              <a:rPr lang="en-US" altLang="en-US" sz="2000" dirty="0">
                <a:latin typeface="Times New Roman" panose="02020603050405020304" pitchFamily="18" charset="0"/>
                <a:cs typeface="Times New Roman" panose="02020603050405020304" pitchFamily="18" charset="0"/>
              </a:rPr>
              <a:t>                                                                          total amount of production from asset   </a:t>
            </a:r>
          </a:p>
          <a:p>
            <a:pPr marL="0" indent="0">
              <a:buNone/>
            </a:pPr>
            <a:endParaRPr lang="en-US" altLang="en-US" sz="2000" dirty="0">
              <a:latin typeface="Times New Roman" panose="02020603050405020304" pitchFamily="18" charset="0"/>
              <a:cs typeface="Times New Roman" panose="02020603050405020304" pitchFamily="18" charset="0"/>
            </a:endParaRPr>
          </a:p>
          <a:p>
            <a:pPr marL="0" indent="0" algn="ctr">
              <a:buNone/>
            </a:pPr>
            <a:endParaRPr lang="en-US" altLang="en-US" sz="2000" dirty="0">
              <a:latin typeface="Times New Roman" panose="02020603050405020304" pitchFamily="18" charset="0"/>
              <a:cs typeface="Times New Roman" panose="02020603050405020304" pitchFamily="18" charset="0"/>
            </a:endParaRPr>
          </a:p>
          <a:p>
            <a:pPr marL="0" indent="0" algn="ctr">
              <a:buNone/>
            </a:pPr>
            <a:r>
              <a:rPr lang="en-US" altLang="en-US" sz="2000" dirty="0">
                <a:latin typeface="Times New Roman" panose="02020603050405020304" pitchFamily="18" charset="0"/>
                <a:cs typeface="Times New Roman" panose="02020603050405020304" pitchFamily="18" charset="0"/>
              </a:rPr>
              <a:t>Depreciation per month = Annual depreciation/12</a:t>
            </a:r>
          </a:p>
          <a:p>
            <a:pPr>
              <a:spcBef>
                <a:spcPct val="50000"/>
              </a:spcBef>
            </a:pPr>
            <a:endParaRPr lang="en-US" altLang="en-US" sz="2000" dirty="0">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310943E5-72F8-4A53-B808-A0B3451B09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980" y="230188"/>
            <a:ext cx="1464833" cy="1127893"/>
          </a:xfrm>
          <a:prstGeom prst="rect">
            <a:avLst/>
          </a:prstGeom>
        </p:spPr>
      </p:pic>
      <p:sp>
        <p:nvSpPr>
          <p:cNvPr id="7" name="Title 1">
            <a:extLst>
              <a:ext uri="{FF2B5EF4-FFF2-40B4-BE49-F238E27FC236}">
                <a16:creationId xmlns:a16="http://schemas.microsoft.com/office/drawing/2014/main" id="{7994BA7C-12EC-4403-B515-3622BE1CB1EF}"/>
              </a:ext>
            </a:extLst>
          </p:cNvPr>
          <p:cNvSpPr>
            <a:spLocks noGrp="1"/>
          </p:cNvSpPr>
          <p:nvPr>
            <p:ph type="title"/>
          </p:nvPr>
        </p:nvSpPr>
        <p:spPr>
          <a:xfrm>
            <a:off x="676836" y="418581"/>
            <a:ext cx="9180443" cy="524911"/>
          </a:xfrm>
          <a:solidFill>
            <a:srgbClr val="009999"/>
          </a:solidFill>
        </p:spPr>
        <p:txBody>
          <a:bodyPr>
            <a:noAutofit/>
          </a:bodyPr>
          <a:lstStyle/>
          <a:p>
            <a:br>
              <a:rPr lang="en-US" sz="3000" kern="0" dirty="0">
                <a:latin typeface="Times New Roman" panose="02020603050405020304" pitchFamily="18" charset="0"/>
                <a:cs typeface="Times New Roman" panose="02020603050405020304" pitchFamily="18" charset="0"/>
              </a:rPr>
            </a:br>
            <a:r>
              <a:rPr lang="en-US" altLang="en-US" sz="2400" b="1" dirty="0">
                <a:solidFill>
                  <a:schemeClr val="bg1"/>
                </a:solidFill>
                <a:latin typeface="Times New Roman" panose="02020603050405020304" pitchFamily="18" charset="0"/>
                <a:cs typeface="Times New Roman" panose="02020603050405020304" pitchFamily="18" charset="0"/>
              </a:rPr>
              <a:t>THE FOUR BASIC METHODS OF DEPRECIATION </a:t>
            </a:r>
            <a:br>
              <a:rPr lang="en-GB" sz="3000" kern="0" dirty="0">
                <a:latin typeface="Times New Roman" panose="02020603050405020304" pitchFamily="18" charset="0"/>
                <a:cs typeface="Times New Roman" panose="02020603050405020304" pitchFamily="18" charset="0"/>
              </a:rPr>
            </a:b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3239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CC3C4-DF46-47C6-A0A5-3B0EC1B5E6D3}"/>
              </a:ext>
            </a:extLst>
          </p:cNvPr>
          <p:cNvSpPr>
            <a:spLocks noGrp="1"/>
          </p:cNvSpPr>
          <p:nvPr>
            <p:ph type="title"/>
          </p:nvPr>
        </p:nvSpPr>
        <p:spPr>
          <a:xfrm>
            <a:off x="644796" y="337931"/>
            <a:ext cx="9180443" cy="524911"/>
          </a:xfrm>
          <a:solidFill>
            <a:srgbClr val="009999"/>
          </a:solidFill>
        </p:spPr>
        <p:txBody>
          <a:bodyPr>
            <a:noAutofit/>
          </a:bodyPr>
          <a:lstStyle/>
          <a:p>
            <a:br>
              <a:rPr lang="en-US" sz="3000" kern="0" dirty="0">
                <a:latin typeface="Times New Roman" panose="02020603050405020304" pitchFamily="18" charset="0"/>
                <a:cs typeface="Times New Roman" panose="02020603050405020304" pitchFamily="18" charset="0"/>
              </a:rPr>
            </a:br>
            <a:r>
              <a:rPr lang="en-US" sz="2400" b="1" kern="0" dirty="0">
                <a:solidFill>
                  <a:schemeClr val="bg1"/>
                </a:solidFill>
                <a:latin typeface="Times New Roman" panose="02020603050405020304" pitchFamily="18" charset="0"/>
                <a:cs typeface="Times New Roman" panose="02020603050405020304" pitchFamily="18" charset="0"/>
              </a:rPr>
              <a:t>DEPRECIATION FUND: EXAMPLE</a:t>
            </a:r>
            <a:br>
              <a:rPr lang="en-GB" sz="3000" kern="0" dirty="0">
                <a:latin typeface="Times New Roman" panose="02020603050405020304" pitchFamily="18" charset="0"/>
                <a:cs typeface="Times New Roman" panose="02020603050405020304" pitchFamily="18" charset="0"/>
              </a:rPr>
            </a:br>
            <a:endParaRPr lang="en-US" sz="3000" dirty="0">
              <a:latin typeface="Times New Roman" panose="02020603050405020304" pitchFamily="18" charset="0"/>
              <a:cs typeface="Times New Roman" panose="02020603050405020304" pitchFamily="18" charset="0"/>
            </a:endParaRPr>
          </a:p>
        </p:txBody>
      </p:sp>
      <p:sp>
        <p:nvSpPr>
          <p:cNvPr id="4" name="Zástupný symbol pro obsah 2">
            <a:extLst>
              <a:ext uri="{FF2B5EF4-FFF2-40B4-BE49-F238E27FC236}">
                <a16:creationId xmlns:a16="http://schemas.microsoft.com/office/drawing/2014/main" id="{635ABF43-BED8-4477-96FF-9518BC430A54}"/>
              </a:ext>
            </a:extLst>
          </p:cNvPr>
          <p:cNvSpPr txBox="1">
            <a:spLocks noGrp="1"/>
          </p:cNvSpPr>
          <p:nvPr>
            <p:ph idx="1"/>
          </p:nvPr>
        </p:nvSpPr>
        <p:spPr>
          <a:xfrm>
            <a:off x="299187" y="982166"/>
            <a:ext cx="11409381" cy="53917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buNone/>
            </a:pPr>
            <a:r>
              <a:rPr lang="en-US" sz="1800" b="1" dirty="0">
                <a:latin typeface="Times New Roman" panose="02020603050405020304" pitchFamily="18" charset="0"/>
                <a:cs typeface="Times New Roman" panose="02020603050405020304" pitchFamily="18" charset="0"/>
              </a:rPr>
              <a:t>Price of the unit of production $1000= </a:t>
            </a:r>
          </a:p>
          <a:p>
            <a:pPr marL="0" indent="0">
              <a:lnSpc>
                <a:spcPct val="100000"/>
              </a:lnSpc>
              <a:spcBef>
                <a:spcPts val="0"/>
              </a:spcBef>
              <a:buNone/>
            </a:pPr>
            <a:r>
              <a:rPr lang="en-US" sz="1800" b="1" dirty="0">
                <a:latin typeface="Times New Roman" panose="02020603050405020304" pitchFamily="18" charset="0"/>
                <a:cs typeface="Times New Roman" panose="02020603050405020304" pitchFamily="18" charset="0"/>
              </a:rPr>
              <a:t>1.cost of production (</a:t>
            </a:r>
            <a:r>
              <a:rPr lang="en-US" sz="1800" dirty="0">
                <a:latin typeface="Times New Roman" panose="02020603050405020304" pitchFamily="18" charset="0"/>
                <a:cs typeface="Times New Roman" panose="02020603050405020304" pitchFamily="18" charset="0"/>
              </a:rPr>
              <a:t>direct material costs (materials, energy, gas, water, spent for the manufacturing of the production) + direct labor costs (salary of employees, that manufacture the production) </a:t>
            </a:r>
            <a:r>
              <a:rPr lang="uk-UA" sz="1800"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 Cost of spoiled production + </a:t>
            </a:r>
            <a:r>
              <a:rPr lang="en-US" sz="1800" dirty="0">
                <a:highlight>
                  <a:srgbClr val="FFFF00"/>
                </a:highlight>
                <a:latin typeface="Times New Roman" panose="02020603050405020304" pitchFamily="18" charset="0"/>
                <a:cs typeface="Times New Roman" panose="02020603050405020304" pitchFamily="18" charset="0"/>
              </a:rPr>
              <a:t>depreciation of equipment, that takes part in manufacturing process</a:t>
            </a:r>
            <a:r>
              <a:rPr lang="en-US" sz="1800" dirty="0">
                <a:latin typeface="Times New Roman" panose="02020603050405020304" pitchFamily="18" charset="0"/>
                <a:cs typeface="Times New Roman" panose="02020603050405020304" pitchFamily="18" charset="0"/>
              </a:rPr>
              <a:t>  + general production costs (for maintaining the workshop, where production manufactured; salary of the workshop director, workshop cleaners; heating and lightening of the workshop) </a:t>
            </a:r>
            <a:r>
              <a:rPr lang="en-US" sz="1800" b="1" dirty="0">
                <a:latin typeface="Times New Roman" panose="02020603050405020304" pitchFamily="18" charset="0"/>
                <a:cs typeface="Times New Roman" panose="02020603050405020304" pitchFamily="18" charset="0"/>
              </a:rPr>
              <a:t> </a:t>
            </a:r>
          </a:p>
          <a:p>
            <a:pPr marL="0" indent="0">
              <a:lnSpc>
                <a:spcPct val="100000"/>
              </a:lnSpc>
              <a:spcBef>
                <a:spcPts val="0"/>
              </a:spcBef>
              <a:buNone/>
            </a:pPr>
            <a:r>
              <a:rPr lang="en-US" sz="1800" b="1" dirty="0">
                <a:latin typeface="Times New Roman" panose="02020603050405020304" pitchFamily="18" charset="0"/>
                <a:cs typeface="Times New Roman" panose="02020603050405020304" pitchFamily="18" charset="0"/>
              </a:rPr>
              <a:t>+</a:t>
            </a:r>
          </a:p>
          <a:p>
            <a:pPr marL="0" indent="0">
              <a:lnSpc>
                <a:spcPct val="100000"/>
              </a:lnSpc>
              <a:spcBef>
                <a:spcPts val="0"/>
              </a:spcBef>
              <a:buNone/>
            </a:pPr>
            <a:r>
              <a:rPr lang="en-US" sz="1800" b="1" dirty="0">
                <a:latin typeface="Times New Roman" panose="02020603050405020304" pitchFamily="18" charset="0"/>
                <a:cs typeface="Times New Roman" panose="02020603050405020304" pitchFamily="18" charset="0"/>
              </a:rPr>
              <a:t>2.profit (administrative costs (</a:t>
            </a:r>
            <a:r>
              <a:rPr lang="en-GB" sz="1800" dirty="0">
                <a:latin typeface="Times New Roman" panose="02020603050405020304" pitchFamily="18" charset="0"/>
                <a:cs typeface="Times New Roman" panose="02020603050405020304" pitchFamily="18" charset="0"/>
              </a:rPr>
              <a:t>salary of the director, financial services departments, HR department, supply department, </a:t>
            </a:r>
            <a:r>
              <a:rPr lang="en-GB" sz="1800" dirty="0">
                <a:highlight>
                  <a:srgbClr val="FFFF00"/>
                </a:highlight>
                <a:latin typeface="Times New Roman" panose="02020603050405020304" pitchFamily="18" charset="0"/>
                <a:cs typeface="Times New Roman" panose="02020603050405020304" pitchFamily="18" charset="0"/>
              </a:rPr>
              <a:t>depreciation of the administrative fixed assets</a:t>
            </a:r>
            <a:r>
              <a:rPr lang="en-GB" sz="1800" dirty="0">
                <a:latin typeface="Times New Roman" panose="02020603050405020304" pitchFamily="18" charset="0"/>
                <a:cs typeface="Times New Roman" panose="02020603050405020304" pitchFamily="18" charset="0"/>
              </a:rPr>
              <a:t>, representative expenses, audit, etc.</a:t>
            </a:r>
            <a:r>
              <a:rPr lang="en-US" sz="1800" b="1" dirty="0">
                <a:latin typeface="Times New Roman" panose="02020603050405020304" pitchFamily="18" charset="0"/>
                <a:cs typeface="Times New Roman" panose="02020603050405020304" pitchFamily="18" charset="0"/>
              </a:rPr>
              <a:t>), sales costs (</a:t>
            </a:r>
            <a:r>
              <a:rPr lang="en-GB" sz="1800" dirty="0">
                <a:latin typeface="Times New Roman" panose="02020603050405020304" pitchFamily="18" charset="0"/>
                <a:cs typeface="Times New Roman" panose="02020603050405020304" pitchFamily="18" charset="0"/>
              </a:rPr>
              <a:t>packaging, advertising, transportation of products, </a:t>
            </a:r>
            <a:r>
              <a:rPr lang="en-GB" sz="1800" dirty="0">
                <a:highlight>
                  <a:srgbClr val="FFFF00"/>
                </a:highlight>
                <a:latin typeface="Times New Roman" panose="02020603050405020304" pitchFamily="18" charset="0"/>
                <a:cs typeface="Times New Roman" panose="02020603050405020304" pitchFamily="18" charset="0"/>
              </a:rPr>
              <a:t>depreciation of refrigerators</a:t>
            </a:r>
            <a:r>
              <a:rPr lang="en-GB" sz="1800" dirty="0">
                <a:latin typeface="Times New Roman" panose="02020603050405020304" pitchFamily="18" charset="0"/>
                <a:cs typeface="Times New Roman" panose="02020603050405020304" pitchFamily="18" charset="0"/>
              </a:rPr>
              <a:t>, storage of finished products, salary of sales department</a:t>
            </a:r>
            <a:r>
              <a:rPr lang="en-US" sz="1800" b="1" dirty="0">
                <a:latin typeface="Times New Roman" panose="02020603050405020304" pitchFamily="18" charset="0"/>
                <a:cs typeface="Times New Roman" panose="02020603050405020304" pitchFamily="18" charset="0"/>
              </a:rPr>
              <a:t>), profit, tax profit, dividends) </a:t>
            </a:r>
          </a:p>
          <a:p>
            <a:pPr marL="0" indent="0">
              <a:lnSpc>
                <a:spcPct val="100000"/>
              </a:lnSpc>
              <a:spcBef>
                <a:spcPts val="0"/>
              </a:spcBef>
              <a:buNone/>
            </a:pPr>
            <a:r>
              <a:rPr lang="en-US" sz="1800" b="1" dirty="0">
                <a:latin typeface="Times New Roman" panose="02020603050405020304" pitchFamily="18" charset="0"/>
                <a:cs typeface="Times New Roman" panose="02020603050405020304" pitchFamily="18" charset="0"/>
              </a:rPr>
              <a:t>+ </a:t>
            </a:r>
          </a:p>
          <a:p>
            <a:pPr marL="0" indent="0">
              <a:lnSpc>
                <a:spcPct val="100000"/>
              </a:lnSpc>
              <a:spcBef>
                <a:spcPts val="0"/>
              </a:spcBef>
              <a:buNone/>
            </a:pPr>
            <a:r>
              <a:rPr lang="en-US" sz="1800" b="1" dirty="0">
                <a:latin typeface="Times New Roman" panose="02020603050405020304" pitchFamily="18" charset="0"/>
                <a:cs typeface="Times New Roman" panose="02020603050405020304" pitchFamily="18" charset="0"/>
              </a:rPr>
              <a:t>3.Excise + 4.custom duty + 5.VAT value added tax </a:t>
            </a:r>
          </a:p>
          <a:p>
            <a:pPr marL="0" indent="0">
              <a:lnSpc>
                <a:spcPct val="100000"/>
              </a:lnSpc>
              <a:spcBef>
                <a:spcPts val="0"/>
              </a:spcBef>
              <a:buNone/>
            </a:pPr>
            <a:endParaRPr lang="en-US" sz="1800" b="1" dirty="0">
              <a:latin typeface="Times New Roman" panose="02020603050405020304" pitchFamily="18" charset="0"/>
              <a:cs typeface="Times New Roman" panose="02020603050405020304" pitchFamily="18" charset="0"/>
            </a:endParaRPr>
          </a:p>
          <a:p>
            <a:pPr>
              <a:lnSpc>
                <a:spcPct val="100000"/>
              </a:lnSpc>
              <a:spcBef>
                <a:spcPts val="0"/>
              </a:spcBef>
            </a:pPr>
            <a:r>
              <a:rPr lang="en-US" sz="1800" dirty="0">
                <a:latin typeface="Times New Roman" panose="02020603050405020304" pitchFamily="18" charset="0"/>
                <a:cs typeface="Times New Roman" panose="02020603050405020304" pitchFamily="18" charset="0"/>
              </a:rPr>
              <a:t>In case of purchase, the buyer pays $1000 to the company. From this amount company covers all the costs, mentioned above, except profit and depreciation. Profit belongs to shareholders and received money as depreciation should be accumulated into the depreciation fund for repairing, reconstruction, modernization, buying (building) new fixed assets  </a:t>
            </a:r>
          </a:p>
          <a:p>
            <a:pPr>
              <a:lnSpc>
                <a:spcPct val="100000"/>
              </a:lnSpc>
              <a:spcBef>
                <a:spcPts val="0"/>
              </a:spcBef>
            </a:pPr>
            <a:r>
              <a:rPr lang="en-US" sz="1800" dirty="0">
                <a:latin typeface="Times New Roman" panose="02020603050405020304" pitchFamily="18" charset="0"/>
                <a:cs typeface="Times New Roman" panose="02020603050405020304" pitchFamily="18" charset="0"/>
              </a:rPr>
              <a:t>So, this fund is formed by byers, that is why original value should be calculated properly, including all costs, connected with fixed assets. This original value will be distributed as depreciation and included into the price. </a:t>
            </a:r>
          </a:p>
          <a:p>
            <a:pPr>
              <a:lnSpc>
                <a:spcPct val="100000"/>
              </a:lnSpc>
              <a:spcBef>
                <a:spcPts val="0"/>
              </a:spcBef>
            </a:pPr>
            <a:r>
              <a:rPr lang="en-US" sz="1800" dirty="0">
                <a:latin typeface="Times New Roman" panose="02020603050405020304" pitchFamily="18" charset="0"/>
                <a:cs typeface="Times New Roman" panose="02020603050405020304" pitchFamily="18" charset="0"/>
              </a:rPr>
              <a:t>The only task of the company is selling the production, collecting money from buyers and forming the depreciation fund </a:t>
            </a:r>
          </a:p>
          <a:p>
            <a:pPr>
              <a:lnSpc>
                <a:spcPct val="100000"/>
              </a:lnSpc>
              <a:spcBef>
                <a:spcPts val="0"/>
              </a:spcBef>
            </a:pPr>
            <a:endParaRPr lang="en-US" altLang="en-US" sz="1800" dirty="0">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310943E5-72F8-4A53-B808-A0B3451B09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980" y="230188"/>
            <a:ext cx="1464833" cy="1127893"/>
          </a:xfrm>
          <a:prstGeom prst="rect">
            <a:avLst/>
          </a:prstGeom>
        </p:spPr>
      </p:pic>
    </p:spTree>
    <p:extLst>
      <p:ext uri="{BB962C8B-B14F-4D97-AF65-F5344CB8AC3E}">
        <p14:creationId xmlns:p14="http://schemas.microsoft.com/office/powerpoint/2010/main" val="1926620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CC3C4-DF46-47C6-A0A5-3B0EC1B5E6D3}"/>
              </a:ext>
            </a:extLst>
          </p:cNvPr>
          <p:cNvSpPr>
            <a:spLocks noGrp="1"/>
          </p:cNvSpPr>
          <p:nvPr>
            <p:ph type="title"/>
          </p:nvPr>
        </p:nvSpPr>
        <p:spPr>
          <a:xfrm>
            <a:off x="644796" y="337931"/>
            <a:ext cx="9180443" cy="524911"/>
          </a:xfrm>
          <a:solidFill>
            <a:srgbClr val="009999"/>
          </a:solidFill>
        </p:spPr>
        <p:txBody>
          <a:bodyPr>
            <a:noAutofit/>
          </a:bodyPr>
          <a:lstStyle/>
          <a:p>
            <a:br>
              <a:rPr lang="en-US" sz="2400" b="1" kern="0" dirty="0">
                <a:solidFill>
                  <a:schemeClr val="bg1"/>
                </a:solidFill>
                <a:latin typeface="Times New Roman" panose="02020603050405020304" pitchFamily="18" charset="0"/>
                <a:cs typeface="Times New Roman" panose="02020603050405020304" pitchFamily="18" charset="0"/>
              </a:rPr>
            </a:br>
            <a:r>
              <a:rPr lang="en-GB" sz="2400" b="1" dirty="0">
                <a:solidFill>
                  <a:schemeClr val="bg1"/>
                </a:solidFill>
                <a:effectLst/>
                <a:latin typeface="Times New Roman" panose="02020603050405020304" pitchFamily="18" charset="0"/>
                <a:cs typeface="Times New Roman" panose="02020603050405020304" pitchFamily="18" charset="0"/>
              </a:rPr>
              <a:t>WAYS TO REDUCE OVERHEAD COSTS</a:t>
            </a:r>
            <a:br>
              <a:rPr lang="en-GB" sz="2400" b="1" kern="0" dirty="0">
                <a:solidFill>
                  <a:schemeClr val="bg1"/>
                </a:solidFill>
                <a:latin typeface="Times New Roman" panose="02020603050405020304" pitchFamily="18" charset="0"/>
                <a:cs typeface="Times New Roman" panose="02020603050405020304" pitchFamily="18" charset="0"/>
              </a:rPr>
            </a:br>
            <a:endParaRPr lang="en-US" sz="2400" b="1" dirty="0">
              <a:solidFill>
                <a:schemeClr val="bg1"/>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310943E5-72F8-4A53-B808-A0B3451B09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980" y="230188"/>
            <a:ext cx="1464833" cy="1127893"/>
          </a:xfrm>
          <a:prstGeom prst="rect">
            <a:avLst/>
          </a:prstGeom>
        </p:spPr>
      </p:pic>
      <p:pic>
        <p:nvPicPr>
          <p:cNvPr id="7" name="Obrázek 6">
            <a:extLst>
              <a:ext uri="{FF2B5EF4-FFF2-40B4-BE49-F238E27FC236}">
                <a16:creationId xmlns:a16="http://schemas.microsoft.com/office/drawing/2014/main" id="{6E85D3EF-19D5-4B6B-ADE2-9832F2E725F9}"/>
              </a:ext>
            </a:extLst>
          </p:cNvPr>
          <p:cNvPicPr>
            <a:picLocks noChangeAspect="1"/>
          </p:cNvPicPr>
          <p:nvPr/>
        </p:nvPicPr>
        <p:blipFill>
          <a:blip r:embed="rId3"/>
          <a:stretch>
            <a:fillRect/>
          </a:stretch>
        </p:blipFill>
        <p:spPr>
          <a:xfrm>
            <a:off x="63368" y="961310"/>
            <a:ext cx="3710879" cy="2467690"/>
          </a:xfrm>
          <a:prstGeom prst="rect">
            <a:avLst/>
          </a:prstGeom>
        </p:spPr>
      </p:pic>
      <p:sp>
        <p:nvSpPr>
          <p:cNvPr id="9" name="TextovéPole 8">
            <a:extLst>
              <a:ext uri="{FF2B5EF4-FFF2-40B4-BE49-F238E27FC236}">
                <a16:creationId xmlns:a16="http://schemas.microsoft.com/office/drawing/2014/main" id="{F92E3F8D-CCED-4AFE-BE50-771819BE16AC}"/>
              </a:ext>
            </a:extLst>
          </p:cNvPr>
          <p:cNvSpPr txBox="1"/>
          <p:nvPr/>
        </p:nvSpPr>
        <p:spPr>
          <a:xfrm>
            <a:off x="3514163" y="918717"/>
            <a:ext cx="8229601" cy="3139321"/>
          </a:xfrm>
          <a:prstGeom prst="rect">
            <a:avLst/>
          </a:prstGeom>
          <a:noFill/>
        </p:spPr>
        <p:txBody>
          <a:bodyPr wrap="square">
            <a:spAutoFit/>
          </a:bodyPr>
          <a:lstStyle/>
          <a:p>
            <a:pPr algn="l" fontAlgn="base">
              <a:buFont typeface="Arial" panose="020B0604020202020204" pitchFamily="34" charset="0"/>
              <a:buChar char="•"/>
            </a:pPr>
            <a:r>
              <a:rPr lang="en-GB" b="1" i="0" dirty="0">
                <a:effectLst/>
                <a:latin typeface="Times New Roman" panose="02020603050405020304" pitchFamily="18" charset="0"/>
                <a:cs typeface="Times New Roman" panose="02020603050405020304" pitchFamily="18" charset="0"/>
              </a:rPr>
              <a:t>Increase efficiency through equipment upgrades and trained employees.</a:t>
            </a:r>
            <a:r>
              <a:rPr lang="en-GB" b="0" i="0" dirty="0">
                <a:effectLst/>
                <a:latin typeface="Times New Roman" panose="02020603050405020304" pitchFamily="18" charset="0"/>
                <a:cs typeface="Times New Roman" panose="02020603050405020304" pitchFamily="18" charset="0"/>
              </a:rPr>
              <a:t> By upgrading older equipment to better new ones, you can produce more for the same amount of resources. Training your employees can also increase their efficiency, giving you better results per person instead of simply hiring more.</a:t>
            </a:r>
          </a:p>
          <a:p>
            <a:pPr algn="l" fontAlgn="base">
              <a:buFont typeface="Arial" panose="020B0604020202020204" pitchFamily="34" charset="0"/>
              <a:buChar char="•"/>
            </a:pPr>
            <a:r>
              <a:rPr lang="en-GB" b="1" i="0" dirty="0">
                <a:effectLst/>
                <a:latin typeface="Times New Roman" panose="02020603050405020304" pitchFamily="18" charset="0"/>
                <a:cs typeface="Times New Roman" panose="02020603050405020304" pitchFamily="18" charset="0"/>
              </a:rPr>
              <a:t>Decrease excess inventory and idle equipment.</a:t>
            </a:r>
            <a:r>
              <a:rPr lang="en-GB" b="0" i="0" dirty="0">
                <a:effectLst/>
                <a:latin typeface="Times New Roman" panose="02020603050405020304" pitchFamily="18" charset="0"/>
                <a:cs typeface="Times New Roman" panose="02020603050405020304" pitchFamily="18" charset="0"/>
              </a:rPr>
              <a:t> Storing extra products or mothballed equipment “just in case” </a:t>
            </a:r>
            <a:r>
              <a:rPr lang="en-GB" b="0" i="0" u="none" strike="noStrike" dirty="0">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costs tens of thousands in factory overhead</a:t>
            </a:r>
            <a:r>
              <a:rPr lang="en-GB" b="0" i="0" dirty="0">
                <a:effectLst/>
                <a:latin typeface="Times New Roman" panose="02020603050405020304" pitchFamily="18" charset="0"/>
                <a:cs typeface="Times New Roman" panose="02020603050405020304" pitchFamily="18" charset="0"/>
              </a:rPr>
              <a:t>. Consolidate those areas to both decrease overhead and increase alternative revenue streams.</a:t>
            </a:r>
          </a:p>
          <a:p>
            <a:pPr algn="l" fontAlgn="base">
              <a:buFont typeface="Arial" panose="020B0604020202020204" pitchFamily="34" charset="0"/>
              <a:buChar char="•"/>
            </a:pPr>
            <a:r>
              <a:rPr lang="en-GB" b="1" i="0" dirty="0">
                <a:effectLst/>
                <a:latin typeface="Times New Roman" panose="02020603050405020304" pitchFamily="18" charset="0"/>
                <a:cs typeface="Times New Roman" panose="02020603050405020304" pitchFamily="18" charset="0"/>
              </a:rPr>
              <a:t>Reuse equipment and supplies from other factories.</a:t>
            </a:r>
            <a:r>
              <a:rPr lang="en-GB" b="0" i="0" dirty="0">
                <a:effectLst/>
                <a:latin typeface="Times New Roman" panose="02020603050405020304" pitchFamily="18" charset="0"/>
                <a:cs typeface="Times New Roman" panose="02020603050405020304" pitchFamily="18" charset="0"/>
              </a:rPr>
              <a:t> Ask other facilities if they have extra equipment or materials that they’re not using – and if it could be </a:t>
            </a:r>
            <a:r>
              <a:rPr lang="en-GB" b="0" i="0" u="none" strike="noStrike" dirty="0">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“redeployed” to your factory</a:t>
            </a:r>
            <a:r>
              <a:rPr lang="en-GB" b="0" i="0" dirty="0">
                <a:effectLst/>
                <a:latin typeface="Times New Roman" panose="02020603050405020304" pitchFamily="18" charset="0"/>
                <a:cs typeface="Times New Roman" panose="02020603050405020304" pitchFamily="18" charset="0"/>
              </a:rPr>
              <a:t>. Redeployment would save time and money in searching for and installing brand-new equipment while decreasing your overhead costs.</a:t>
            </a:r>
          </a:p>
        </p:txBody>
      </p:sp>
      <p:sp>
        <p:nvSpPr>
          <p:cNvPr id="10" name="TextovéPole 9">
            <a:extLst>
              <a:ext uri="{FF2B5EF4-FFF2-40B4-BE49-F238E27FC236}">
                <a16:creationId xmlns:a16="http://schemas.microsoft.com/office/drawing/2014/main" id="{2A4B8263-601D-453B-8F62-1E983B8567C4}"/>
              </a:ext>
            </a:extLst>
          </p:cNvPr>
          <p:cNvSpPr txBox="1"/>
          <p:nvPr/>
        </p:nvSpPr>
        <p:spPr>
          <a:xfrm>
            <a:off x="161364" y="4042489"/>
            <a:ext cx="11456895" cy="2585323"/>
          </a:xfrm>
          <a:prstGeom prst="rect">
            <a:avLst/>
          </a:prstGeom>
          <a:noFill/>
        </p:spPr>
        <p:txBody>
          <a:bodyPr wrap="square">
            <a:spAutoFit/>
          </a:bodyPr>
          <a:lstStyle/>
          <a:p>
            <a:pPr algn="l" fontAlgn="base">
              <a:buFont typeface="Arial" panose="020B0604020202020204" pitchFamily="34" charset="0"/>
              <a:buChar char="•"/>
            </a:pPr>
            <a:r>
              <a:rPr lang="en-GB" b="1" i="0" dirty="0">
                <a:effectLst/>
                <a:latin typeface="Times New Roman" panose="02020603050405020304" pitchFamily="18" charset="0"/>
                <a:cs typeface="Times New Roman" panose="02020603050405020304" pitchFamily="18" charset="0"/>
              </a:rPr>
              <a:t>Bild strong relationships with vendors </a:t>
            </a:r>
            <a:r>
              <a:rPr lang="en-GB" i="0" dirty="0">
                <a:effectLst/>
                <a:latin typeface="Times New Roman" panose="02020603050405020304" pitchFamily="18" charset="0"/>
                <a:cs typeface="Times New Roman" panose="02020603050405020304" pitchFamily="18" charset="0"/>
              </a:rPr>
              <a:t>in order to get discounts and special contracts with favourable conditions</a:t>
            </a:r>
          </a:p>
          <a:p>
            <a:pPr algn="l" fontAlgn="base">
              <a:buFont typeface="Arial" panose="020B0604020202020204" pitchFamily="34" charset="0"/>
              <a:buChar char="•"/>
            </a:pPr>
            <a:r>
              <a:rPr lang="en-GB" b="1" dirty="0">
                <a:latin typeface="Times New Roman" panose="02020603050405020304" pitchFamily="18" charset="0"/>
                <a:cs typeface="Times New Roman" panose="02020603050405020304" pitchFamily="18" charset="0"/>
              </a:rPr>
              <a:t>Preventative maintenance of the equipment</a:t>
            </a:r>
          </a:p>
          <a:p>
            <a:pPr algn="l" fontAlgn="base">
              <a:buFont typeface="Arial" panose="020B0604020202020204" pitchFamily="34" charset="0"/>
              <a:buChar char="•"/>
            </a:pPr>
            <a:r>
              <a:rPr lang="en-GB" b="1" i="0" dirty="0">
                <a:effectLst/>
                <a:latin typeface="Times New Roman" panose="02020603050405020304" pitchFamily="18" charset="0"/>
                <a:cs typeface="Times New Roman" panose="02020603050405020304" pitchFamily="18" charset="0"/>
              </a:rPr>
              <a:t>Brainstorming among the </a:t>
            </a:r>
            <a:r>
              <a:rPr lang="en-US" b="1" i="0" dirty="0">
                <a:effectLst/>
                <a:latin typeface="Times New Roman" panose="02020603050405020304" pitchFamily="18" charset="0"/>
                <a:cs typeface="Times New Roman" panose="02020603050405020304" pitchFamily="18" charset="0"/>
              </a:rPr>
              <a:t>employees, connected with the problem of costs reducing. </a:t>
            </a:r>
          </a:p>
          <a:p>
            <a:pPr algn="l" fontAlgn="base">
              <a:buFont typeface="Arial" panose="020B0604020202020204" pitchFamily="34" charset="0"/>
              <a:buChar char="•"/>
            </a:pPr>
            <a:r>
              <a:rPr lang="en-US" b="1" i="0" dirty="0">
                <a:effectLst/>
                <a:latin typeface="Times New Roman" panose="02020603050405020304" pitchFamily="18" charset="0"/>
                <a:cs typeface="Times New Roman" panose="02020603050405020304" pitchFamily="18" charset="0"/>
              </a:rPr>
              <a:t>Motivation of the employees, who propose rational decision</a:t>
            </a:r>
          </a:p>
          <a:p>
            <a:pPr algn="l" fontAlgn="base">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Automation of manufacturing processes </a:t>
            </a:r>
          </a:p>
          <a:p>
            <a:pPr algn="l" fontAlgn="base">
              <a:buFont typeface="Arial" panose="020B0604020202020204" pitchFamily="34" charset="0"/>
              <a:buChar char="•"/>
            </a:pPr>
            <a:r>
              <a:rPr lang="en-US" b="1" i="0" dirty="0">
                <a:effectLst/>
                <a:latin typeface="Times New Roman" panose="02020603050405020304" pitchFamily="18" charset="0"/>
                <a:cs typeface="Times New Roman" panose="02020603050405020304" pitchFamily="18" charset="0"/>
              </a:rPr>
              <a:t>Accurate inventory management</a:t>
            </a:r>
          </a:p>
          <a:p>
            <a:pPr algn="l" fontAlgn="base">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Outsourcing of the personal, that can help in some additional operations </a:t>
            </a:r>
          </a:p>
          <a:p>
            <a:pPr algn="l" fontAlgn="base">
              <a:buFont typeface="Arial" panose="020B0604020202020204" pitchFamily="34" charset="0"/>
              <a:buChar char="•"/>
            </a:pPr>
            <a:endParaRPr lang="en-GB" b="1" i="0" dirty="0">
              <a:effectLst/>
              <a:latin typeface="Times New Roman" panose="02020603050405020304" pitchFamily="18" charset="0"/>
              <a:cs typeface="Times New Roman" panose="02020603050405020304" pitchFamily="18" charset="0"/>
            </a:endParaRPr>
          </a:p>
          <a:p>
            <a:pPr algn="l" fontAlgn="base">
              <a:buFont typeface="Arial" panose="020B0604020202020204" pitchFamily="34" charset="0"/>
              <a:buChar char="•"/>
            </a:pPr>
            <a:endParaRPr lang="en-GB"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6717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CC3C4-DF46-47C6-A0A5-3B0EC1B5E6D3}"/>
              </a:ext>
            </a:extLst>
          </p:cNvPr>
          <p:cNvSpPr>
            <a:spLocks noGrp="1"/>
          </p:cNvSpPr>
          <p:nvPr>
            <p:ph type="title"/>
          </p:nvPr>
        </p:nvSpPr>
        <p:spPr>
          <a:xfrm>
            <a:off x="187596" y="230188"/>
            <a:ext cx="9180443" cy="524911"/>
          </a:xfrm>
          <a:solidFill>
            <a:srgbClr val="009999"/>
          </a:solidFill>
        </p:spPr>
        <p:txBody>
          <a:bodyPr>
            <a:noAutofit/>
          </a:bodyPr>
          <a:lstStyle/>
          <a:p>
            <a:r>
              <a:rPr lang="en-GB" sz="2400" b="1" dirty="0">
                <a:solidFill>
                  <a:schemeClr val="bg1"/>
                </a:solidFill>
                <a:effectLst/>
                <a:latin typeface="Times New Roman" panose="02020603050405020304" pitchFamily="18" charset="0"/>
                <a:cs typeface="Times New Roman" panose="02020603050405020304" pitchFamily="18" charset="0"/>
              </a:rPr>
              <a:t>TOTAL COSTS OF PRODUCTION MANUFACTURED</a:t>
            </a:r>
            <a:endParaRPr lang="en-US" sz="2400" b="1" dirty="0">
              <a:solidFill>
                <a:schemeClr val="bg1"/>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310943E5-72F8-4A53-B808-A0B3451B09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980" y="230188"/>
            <a:ext cx="1464833" cy="1127893"/>
          </a:xfrm>
          <a:prstGeom prst="rect">
            <a:avLst/>
          </a:prstGeom>
        </p:spPr>
      </p:pic>
      <p:pic>
        <p:nvPicPr>
          <p:cNvPr id="4" name="Obrázek 3">
            <a:extLst>
              <a:ext uri="{FF2B5EF4-FFF2-40B4-BE49-F238E27FC236}">
                <a16:creationId xmlns:a16="http://schemas.microsoft.com/office/drawing/2014/main" id="{AB525425-741B-4716-9AE9-F46EC41F0FBA}"/>
              </a:ext>
            </a:extLst>
          </p:cNvPr>
          <p:cNvPicPr>
            <a:picLocks noChangeAspect="1"/>
          </p:cNvPicPr>
          <p:nvPr/>
        </p:nvPicPr>
        <p:blipFill>
          <a:blip r:embed="rId3"/>
          <a:stretch>
            <a:fillRect/>
          </a:stretch>
        </p:blipFill>
        <p:spPr>
          <a:xfrm>
            <a:off x="187597" y="877281"/>
            <a:ext cx="4124428" cy="2403802"/>
          </a:xfrm>
          <a:prstGeom prst="rect">
            <a:avLst/>
          </a:prstGeom>
        </p:spPr>
      </p:pic>
      <p:sp>
        <p:nvSpPr>
          <p:cNvPr id="11" name="TextovéPole 10">
            <a:extLst>
              <a:ext uri="{FF2B5EF4-FFF2-40B4-BE49-F238E27FC236}">
                <a16:creationId xmlns:a16="http://schemas.microsoft.com/office/drawing/2014/main" id="{3A0AEDDF-042A-4165-AD13-020E7325B9AB}"/>
              </a:ext>
            </a:extLst>
          </p:cNvPr>
          <p:cNvSpPr txBox="1"/>
          <p:nvPr/>
        </p:nvSpPr>
        <p:spPr>
          <a:xfrm>
            <a:off x="4448521" y="1289657"/>
            <a:ext cx="7322138" cy="2031325"/>
          </a:xfrm>
          <a:prstGeom prst="rect">
            <a:avLst/>
          </a:prstGeom>
          <a:noFill/>
        </p:spPr>
        <p:txBody>
          <a:bodyPr wrap="square">
            <a:spAutoFit/>
          </a:bodyPr>
          <a:lstStyle/>
          <a:p>
            <a:pPr algn="l">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Production costs refer to the costs a company incurs from manufacturing a product or providing a service that generates revenue for the company.</a:t>
            </a:r>
          </a:p>
          <a:p>
            <a:pPr algn="l">
              <a:buFont typeface="Arial" panose="020B0604020202020204" pitchFamily="34" charset="0"/>
              <a:buChar char="•"/>
            </a:pPr>
            <a:r>
              <a:rPr lang="en-GB" b="0" i="0" u="sng" dirty="0">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Production costs can include a variety of expenses</a:t>
            </a:r>
            <a:r>
              <a:rPr lang="en-GB" b="0" i="0" dirty="0">
                <a:effectLst/>
                <a:latin typeface="Times New Roman" panose="02020603050405020304" pitchFamily="18" charset="0"/>
                <a:cs typeface="Times New Roman" panose="02020603050405020304" pitchFamily="18" charset="0"/>
              </a:rPr>
              <a:t>, such as </a:t>
            </a:r>
            <a:r>
              <a:rPr lang="en-GB" b="0" i="0" dirty="0" err="1">
                <a:effectLst/>
                <a:latin typeface="Times New Roman" panose="02020603050405020304" pitchFamily="18" charset="0"/>
                <a:cs typeface="Times New Roman" panose="02020603050405020304" pitchFamily="18" charset="0"/>
              </a:rPr>
              <a:t>labor</a:t>
            </a:r>
            <a:r>
              <a:rPr lang="en-GB" b="0" i="0" dirty="0">
                <a:effectLst/>
                <a:latin typeface="Times New Roman" panose="02020603050405020304" pitchFamily="18" charset="0"/>
                <a:cs typeface="Times New Roman" panose="02020603050405020304" pitchFamily="18" charset="0"/>
              </a:rPr>
              <a:t>, raw materials, consumable manufacturing supplies, and general overhead. </a:t>
            </a:r>
          </a:p>
          <a:p>
            <a:pPr algn="l">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Total product costs can be determined by adding together the total direct materials and </a:t>
            </a:r>
            <a:r>
              <a:rPr lang="en-GB" b="0" i="0" dirty="0" err="1">
                <a:effectLst/>
                <a:latin typeface="Times New Roman" panose="02020603050405020304" pitchFamily="18" charset="0"/>
                <a:cs typeface="Times New Roman" panose="02020603050405020304" pitchFamily="18" charset="0"/>
              </a:rPr>
              <a:t>labor</a:t>
            </a:r>
            <a:r>
              <a:rPr lang="en-GB" b="0" i="0" dirty="0">
                <a:effectLst/>
                <a:latin typeface="Times New Roman" panose="02020603050405020304" pitchFamily="18" charset="0"/>
                <a:cs typeface="Times New Roman" panose="02020603050405020304" pitchFamily="18" charset="0"/>
              </a:rPr>
              <a:t> costs as well as the total manufacturing overhead costs. </a:t>
            </a:r>
          </a:p>
          <a:p>
            <a:pPr algn="l">
              <a:buFont typeface="Arial" panose="020B0604020202020204" pitchFamily="34" charset="0"/>
              <a:buChar char="•"/>
            </a:pPr>
            <a:r>
              <a:rPr lang="en-GB" b="1" dirty="0">
                <a:latin typeface="Times New Roman" panose="02020603050405020304" pitchFamily="18" charset="0"/>
                <a:cs typeface="Times New Roman" panose="02020603050405020304" pitchFamily="18" charset="0"/>
              </a:rPr>
              <a:t>Budget of total cost of production:</a:t>
            </a:r>
            <a:endParaRPr lang="en-GB" b="1" i="0" dirty="0">
              <a:effectLst/>
              <a:latin typeface="Times New Roman" panose="02020603050405020304" pitchFamily="18" charset="0"/>
              <a:cs typeface="Times New Roman" panose="02020603050405020304" pitchFamily="18" charset="0"/>
            </a:endParaRPr>
          </a:p>
        </p:txBody>
      </p:sp>
      <p:graphicFrame>
        <p:nvGraphicFramePr>
          <p:cNvPr id="8" name="Tabulka 7">
            <a:extLst>
              <a:ext uri="{FF2B5EF4-FFF2-40B4-BE49-F238E27FC236}">
                <a16:creationId xmlns:a16="http://schemas.microsoft.com/office/drawing/2014/main" id="{759731B2-9E44-469C-BDE5-B99041D4DC69}"/>
              </a:ext>
            </a:extLst>
          </p:cNvPr>
          <p:cNvGraphicFramePr>
            <a:graphicFrameLocks noGrp="1"/>
          </p:cNvGraphicFramePr>
          <p:nvPr>
            <p:extLst>
              <p:ext uri="{D42A27DB-BD31-4B8C-83A1-F6EECF244321}">
                <p14:modId xmlns:p14="http://schemas.microsoft.com/office/powerpoint/2010/main" val="1513932911"/>
              </p:ext>
            </p:extLst>
          </p:nvPr>
        </p:nvGraphicFramePr>
        <p:xfrm>
          <a:off x="421341" y="3376371"/>
          <a:ext cx="11318316" cy="2844543"/>
        </p:xfrm>
        <a:graphic>
          <a:graphicData uri="http://schemas.openxmlformats.org/drawingml/2006/table">
            <a:tbl>
              <a:tblPr>
                <a:tableStyleId>{5C22544A-7EE6-4342-B048-85BDC9FD1C3A}</a:tableStyleId>
              </a:tblPr>
              <a:tblGrid>
                <a:gridCol w="3226162">
                  <a:extLst>
                    <a:ext uri="{9D8B030D-6E8A-4147-A177-3AD203B41FA5}">
                      <a16:colId xmlns:a16="http://schemas.microsoft.com/office/drawing/2014/main" val="3873982535"/>
                    </a:ext>
                  </a:extLst>
                </a:gridCol>
                <a:gridCol w="1838897">
                  <a:extLst>
                    <a:ext uri="{9D8B030D-6E8A-4147-A177-3AD203B41FA5}">
                      <a16:colId xmlns:a16="http://schemas.microsoft.com/office/drawing/2014/main" val="2886896963"/>
                    </a:ext>
                  </a:extLst>
                </a:gridCol>
                <a:gridCol w="2070847">
                  <a:extLst>
                    <a:ext uri="{9D8B030D-6E8A-4147-A177-3AD203B41FA5}">
                      <a16:colId xmlns:a16="http://schemas.microsoft.com/office/drawing/2014/main" val="2814426777"/>
                    </a:ext>
                  </a:extLst>
                </a:gridCol>
                <a:gridCol w="1783977">
                  <a:extLst>
                    <a:ext uri="{9D8B030D-6E8A-4147-A177-3AD203B41FA5}">
                      <a16:colId xmlns:a16="http://schemas.microsoft.com/office/drawing/2014/main" val="2091364105"/>
                    </a:ext>
                  </a:extLst>
                </a:gridCol>
                <a:gridCol w="1227003">
                  <a:extLst>
                    <a:ext uri="{9D8B030D-6E8A-4147-A177-3AD203B41FA5}">
                      <a16:colId xmlns:a16="http://schemas.microsoft.com/office/drawing/2014/main" val="1505832760"/>
                    </a:ext>
                  </a:extLst>
                </a:gridCol>
                <a:gridCol w="1171430">
                  <a:extLst>
                    <a:ext uri="{9D8B030D-6E8A-4147-A177-3AD203B41FA5}">
                      <a16:colId xmlns:a16="http://schemas.microsoft.com/office/drawing/2014/main" val="1462732017"/>
                    </a:ext>
                  </a:extLst>
                </a:gridCol>
              </a:tblGrid>
              <a:tr h="191411">
                <a:tc rowSpan="2">
                  <a:txBody>
                    <a:bodyPr/>
                    <a:lstStyle/>
                    <a:p>
                      <a:pPr algn="ctr" fontAlgn="ctr"/>
                      <a:r>
                        <a:rPr lang="en-GB" sz="1600" u="none" strike="noStrike" dirty="0">
                          <a:effectLst/>
                          <a:latin typeface="Times New Roman" panose="02020603050405020304" pitchFamily="18" charset="0"/>
                          <a:cs typeface="Times New Roman" panose="02020603050405020304" pitchFamily="18" charset="0"/>
                        </a:rPr>
                        <a:t>Indicator</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fontAlgn="ctr"/>
                      <a:r>
                        <a:rPr lang="en-GB" sz="1600" u="none" strike="noStrike">
                          <a:effectLst/>
                          <a:latin typeface="Times New Roman" panose="02020603050405020304" pitchFamily="18" charset="0"/>
                          <a:cs typeface="Times New Roman" panose="02020603050405020304" pitchFamily="18" charset="0"/>
                        </a:rPr>
                        <a:t>Quarters</a:t>
                      </a:r>
                      <a:endParaRPr lang="en-GB"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fontAlgn="ctr"/>
                      <a:r>
                        <a:rPr lang="en-GB" sz="1600" u="none" strike="noStrike">
                          <a:effectLst/>
                          <a:latin typeface="Times New Roman" panose="02020603050405020304" pitchFamily="18" charset="0"/>
                          <a:cs typeface="Times New Roman" panose="02020603050405020304" pitchFamily="18" charset="0"/>
                        </a:rPr>
                        <a:t>For the year</a:t>
                      </a:r>
                      <a:endParaRPr lang="en-GB"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3884114"/>
                  </a:ext>
                </a:extLst>
              </a:tr>
              <a:tr h="191411">
                <a:tc vMerge="1">
                  <a:txBody>
                    <a:bodyPr/>
                    <a:lstStyle/>
                    <a:p>
                      <a:endParaRPr lang="en-GB"/>
                    </a:p>
                  </a:txBody>
                  <a:tcPr/>
                </a:tc>
                <a:tc>
                  <a:txBody>
                    <a:bodyPr/>
                    <a:lstStyle/>
                    <a:p>
                      <a:pPr algn="ctr" fontAlgn="ctr"/>
                      <a:r>
                        <a:rPr lang="ru-RU" sz="1600" u="none" strike="noStrike">
                          <a:effectLst/>
                          <a:latin typeface="Times New Roman" panose="02020603050405020304" pitchFamily="18" charset="0"/>
                          <a:cs typeface="Times New Roman" panose="02020603050405020304" pitchFamily="18" charset="0"/>
                        </a:rPr>
                        <a:t>І</a:t>
                      </a:r>
                      <a:endParaRPr lang="ru-RU"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600" u="none" strike="noStrike">
                          <a:effectLst/>
                          <a:latin typeface="Times New Roman" panose="02020603050405020304" pitchFamily="18" charset="0"/>
                          <a:cs typeface="Times New Roman" panose="02020603050405020304" pitchFamily="18" charset="0"/>
                        </a:rPr>
                        <a:t>ІІ</a:t>
                      </a:r>
                      <a:endParaRPr lang="ru-RU"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600" u="none" strike="noStrike">
                          <a:effectLst/>
                          <a:latin typeface="Times New Roman" panose="02020603050405020304" pitchFamily="18" charset="0"/>
                          <a:cs typeface="Times New Roman" panose="02020603050405020304" pitchFamily="18" charset="0"/>
                        </a:rPr>
                        <a:t>ІІІ</a:t>
                      </a:r>
                      <a:endParaRPr lang="ru-RU"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600" u="none" strike="noStrike">
                          <a:effectLst/>
                          <a:latin typeface="Times New Roman" panose="02020603050405020304" pitchFamily="18" charset="0"/>
                          <a:cs typeface="Times New Roman" panose="02020603050405020304" pitchFamily="18" charset="0"/>
                        </a:rPr>
                        <a:t>І</a:t>
                      </a:r>
                      <a:r>
                        <a:rPr lang="en-GB" sz="1600" u="none" strike="noStrike">
                          <a:effectLst/>
                          <a:latin typeface="Times New Roman" panose="02020603050405020304" pitchFamily="18" charset="0"/>
                          <a:cs typeface="Times New Roman" panose="02020603050405020304" pitchFamily="18" charset="0"/>
                        </a:rPr>
                        <a:t>V</a:t>
                      </a:r>
                      <a:endParaRPr lang="en-GB"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extLst>
                  <a:ext uri="{0D108BD9-81ED-4DB2-BD59-A6C34878D82A}">
                    <a16:rowId xmlns:a16="http://schemas.microsoft.com/office/drawing/2014/main" val="3974113997"/>
                  </a:ext>
                </a:extLst>
              </a:tr>
              <a:tr h="307417">
                <a:tc>
                  <a:txBody>
                    <a:bodyPr/>
                    <a:lstStyle/>
                    <a:p>
                      <a:pPr algn="l" fontAlgn="ctr"/>
                      <a:r>
                        <a:rPr lang="en-GB" sz="1600" u="none" strike="noStrike">
                          <a:effectLst/>
                          <a:latin typeface="Times New Roman" panose="02020603050405020304" pitchFamily="18" charset="0"/>
                          <a:cs typeface="Times New Roman" panose="02020603050405020304" pitchFamily="18" charset="0"/>
                        </a:rPr>
                        <a:t>1. Total direct costs for materials</a:t>
                      </a:r>
                      <a:endParaRPr lang="en-GB"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effectLst/>
                          <a:latin typeface="Times New Roman" panose="02020603050405020304" pitchFamily="18" charset="0"/>
                          <a:cs typeface="Times New Roman" panose="02020603050405020304" pitchFamily="18" charset="0"/>
                        </a:rPr>
                        <a:t>6503.20</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effectLst/>
                          <a:latin typeface="Times New Roman" panose="02020603050405020304" pitchFamily="18" charset="0"/>
                          <a:cs typeface="Times New Roman" panose="02020603050405020304" pitchFamily="18" charset="0"/>
                        </a:rPr>
                        <a:t>6619.5</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effectLst/>
                          <a:latin typeface="Times New Roman" panose="02020603050405020304" pitchFamily="18" charset="0"/>
                          <a:cs typeface="Times New Roman" panose="02020603050405020304" pitchFamily="18" charset="0"/>
                        </a:rPr>
                        <a:t>6769.5</a:t>
                      </a:r>
                      <a:endParaRPr lang="en-GB"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effectLst/>
                          <a:latin typeface="Times New Roman" panose="02020603050405020304" pitchFamily="18" charset="0"/>
                          <a:cs typeface="Times New Roman" panose="02020603050405020304" pitchFamily="18" charset="0"/>
                        </a:rPr>
                        <a:t>6919.5</a:t>
                      </a:r>
                      <a:endParaRPr lang="en-GB"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effectLst/>
                          <a:latin typeface="Times New Roman" panose="02020603050405020304" pitchFamily="18" charset="0"/>
                          <a:cs typeface="Times New Roman" panose="02020603050405020304" pitchFamily="18" charset="0"/>
                        </a:rPr>
                        <a:t>26811.70</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4105783"/>
                  </a:ext>
                </a:extLst>
              </a:tr>
              <a:tr h="307417">
                <a:tc>
                  <a:txBody>
                    <a:bodyPr/>
                    <a:lstStyle/>
                    <a:p>
                      <a:pPr algn="l" fontAlgn="ctr"/>
                      <a:r>
                        <a:rPr lang="en-GB" sz="1600" u="none" strike="noStrike">
                          <a:effectLst/>
                          <a:latin typeface="Times New Roman" panose="02020603050405020304" pitchFamily="18" charset="0"/>
                          <a:cs typeface="Times New Roman" panose="02020603050405020304" pitchFamily="18" charset="0"/>
                        </a:rPr>
                        <a:t>2. Total direct labour costs</a:t>
                      </a:r>
                      <a:endParaRPr lang="en-GB"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effectLst/>
                          <a:latin typeface="Times New Roman" panose="02020603050405020304" pitchFamily="18" charset="0"/>
                          <a:cs typeface="Times New Roman" panose="02020603050405020304" pitchFamily="18" charset="0"/>
                        </a:rPr>
                        <a:t>20788.57</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effectLst/>
                          <a:latin typeface="Times New Roman" panose="02020603050405020304" pitchFamily="18" charset="0"/>
                          <a:cs typeface="Times New Roman" panose="02020603050405020304" pitchFamily="18" charset="0"/>
                        </a:rPr>
                        <a:t>21160.33</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effectLst/>
                          <a:latin typeface="Times New Roman" panose="02020603050405020304" pitchFamily="18" charset="0"/>
                          <a:cs typeface="Times New Roman" panose="02020603050405020304" pitchFamily="18" charset="0"/>
                        </a:rPr>
                        <a:t>21639.84</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effectLst/>
                          <a:latin typeface="Times New Roman" panose="02020603050405020304" pitchFamily="18" charset="0"/>
                          <a:cs typeface="Times New Roman" panose="02020603050405020304" pitchFamily="18" charset="0"/>
                        </a:rPr>
                        <a:t>22119.33</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effectLst/>
                          <a:latin typeface="Times New Roman" panose="02020603050405020304" pitchFamily="18" charset="0"/>
                          <a:cs typeface="Times New Roman" panose="02020603050405020304" pitchFamily="18" charset="0"/>
                        </a:rPr>
                        <a:t>85708.07</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8206136"/>
                  </a:ext>
                </a:extLst>
              </a:tr>
              <a:tr h="191411">
                <a:tc>
                  <a:txBody>
                    <a:bodyPr/>
                    <a:lstStyle/>
                    <a:p>
                      <a:pPr algn="l" fontAlgn="ctr"/>
                      <a:r>
                        <a:rPr lang="en-GB" sz="1600" u="none" strike="noStrike">
                          <a:effectLst/>
                          <a:latin typeface="Times New Roman" panose="02020603050405020304" pitchFamily="18" charset="0"/>
                          <a:cs typeface="Times New Roman" panose="02020603050405020304" pitchFamily="18" charset="0"/>
                        </a:rPr>
                        <a:t>3. Other direct costs:</a:t>
                      </a:r>
                      <a:endParaRPr lang="en-GB"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effectLst/>
                          <a:latin typeface="Times New Roman" panose="02020603050405020304" pitchFamily="18" charset="0"/>
                          <a:cs typeface="Times New Roman" panose="02020603050405020304" pitchFamily="18" charset="0"/>
                        </a:rPr>
                        <a:t> </a:t>
                      </a:r>
                      <a:endParaRPr lang="en-GB"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effectLst/>
                          <a:latin typeface="Times New Roman" panose="02020603050405020304" pitchFamily="18" charset="0"/>
                          <a:cs typeface="Times New Roman" panose="02020603050405020304" pitchFamily="18" charset="0"/>
                        </a:rPr>
                        <a:t> </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effectLst/>
                          <a:latin typeface="Times New Roman" panose="02020603050405020304" pitchFamily="18" charset="0"/>
                          <a:cs typeface="Times New Roman" panose="02020603050405020304" pitchFamily="18" charset="0"/>
                        </a:rPr>
                        <a:t> </a:t>
                      </a:r>
                      <a:endParaRPr lang="en-GB"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effectLst/>
                          <a:latin typeface="Times New Roman" panose="02020603050405020304" pitchFamily="18" charset="0"/>
                          <a:cs typeface="Times New Roman" panose="02020603050405020304" pitchFamily="18" charset="0"/>
                        </a:rPr>
                        <a:t> </a:t>
                      </a:r>
                      <a:endParaRPr lang="en-GB"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effectLst/>
                          <a:latin typeface="Times New Roman" panose="02020603050405020304" pitchFamily="18" charset="0"/>
                          <a:cs typeface="Times New Roman" panose="02020603050405020304" pitchFamily="18" charset="0"/>
                        </a:rPr>
                        <a:t> </a:t>
                      </a:r>
                      <a:endParaRPr lang="en-GB"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9843908"/>
                  </a:ext>
                </a:extLst>
              </a:tr>
              <a:tr h="191411">
                <a:tc>
                  <a:txBody>
                    <a:bodyPr/>
                    <a:lstStyle/>
                    <a:p>
                      <a:pPr algn="l" fontAlgn="ctr"/>
                      <a:r>
                        <a:rPr lang="en-GB" sz="1600" u="none" strike="noStrike">
                          <a:effectLst/>
                          <a:latin typeface="Times New Roman" panose="02020603050405020304" pitchFamily="18" charset="0"/>
                          <a:cs typeface="Times New Roman" panose="02020603050405020304" pitchFamily="18" charset="0"/>
                        </a:rPr>
                        <a:t>3.1. Spoilage costs</a:t>
                      </a:r>
                      <a:endParaRPr lang="en-GB"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effectLst/>
                          <a:latin typeface="Times New Roman" panose="02020603050405020304" pitchFamily="18" charset="0"/>
                          <a:cs typeface="Times New Roman" panose="02020603050405020304" pitchFamily="18" charset="0"/>
                        </a:rPr>
                        <a:t>104.05</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effectLst/>
                          <a:latin typeface="Times New Roman" panose="02020603050405020304" pitchFamily="18" charset="0"/>
                          <a:cs typeface="Times New Roman" panose="02020603050405020304" pitchFamily="18" charset="0"/>
                        </a:rPr>
                        <a:t>105.91</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effectLst/>
                          <a:latin typeface="Times New Roman" panose="02020603050405020304" pitchFamily="18" charset="0"/>
                          <a:cs typeface="Times New Roman" panose="02020603050405020304" pitchFamily="18" charset="0"/>
                        </a:rPr>
                        <a:t>108.31</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effectLst/>
                          <a:latin typeface="Times New Roman" panose="02020603050405020304" pitchFamily="18" charset="0"/>
                          <a:cs typeface="Times New Roman" panose="02020603050405020304" pitchFamily="18" charset="0"/>
                        </a:rPr>
                        <a:t>110.71</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effectLst/>
                          <a:latin typeface="Times New Roman" panose="02020603050405020304" pitchFamily="18" charset="0"/>
                          <a:cs typeface="Times New Roman" panose="02020603050405020304" pitchFamily="18" charset="0"/>
                        </a:rPr>
                        <a:t>428.99</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5765262"/>
                  </a:ext>
                </a:extLst>
              </a:tr>
              <a:tr h="307417">
                <a:tc>
                  <a:txBody>
                    <a:bodyPr/>
                    <a:lstStyle/>
                    <a:p>
                      <a:pPr algn="l" fontAlgn="ctr"/>
                      <a:r>
                        <a:rPr lang="en-GB" sz="1600" u="none" strike="noStrike">
                          <a:effectLst/>
                          <a:latin typeface="Times New Roman" panose="02020603050405020304" pitchFamily="18" charset="0"/>
                          <a:cs typeface="Times New Roman" panose="02020603050405020304" pitchFamily="18" charset="0"/>
                        </a:rPr>
                        <a:t>3.2. Depreciation of equipment</a:t>
                      </a:r>
                      <a:endParaRPr lang="en-GB"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effectLst/>
                          <a:latin typeface="Times New Roman" panose="02020603050405020304" pitchFamily="18" charset="0"/>
                          <a:cs typeface="Times New Roman" panose="02020603050405020304" pitchFamily="18" charset="0"/>
                        </a:rPr>
                        <a:t>819</a:t>
                      </a:r>
                      <a:endParaRPr lang="en-GB"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effectLst/>
                          <a:latin typeface="Times New Roman" panose="02020603050405020304" pitchFamily="18" charset="0"/>
                          <a:cs typeface="Times New Roman" panose="02020603050405020304" pitchFamily="18" charset="0"/>
                        </a:rPr>
                        <a:t>819</a:t>
                      </a:r>
                      <a:endParaRPr lang="en-GB"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effectLst/>
                          <a:latin typeface="Times New Roman" panose="02020603050405020304" pitchFamily="18" charset="0"/>
                          <a:cs typeface="Times New Roman" panose="02020603050405020304" pitchFamily="18" charset="0"/>
                        </a:rPr>
                        <a:t>819</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effectLst/>
                          <a:latin typeface="Times New Roman" panose="02020603050405020304" pitchFamily="18" charset="0"/>
                          <a:cs typeface="Times New Roman" panose="02020603050405020304" pitchFamily="18" charset="0"/>
                        </a:rPr>
                        <a:t>819</a:t>
                      </a:r>
                      <a:endParaRPr lang="en-GB"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effectLst/>
                          <a:latin typeface="Times New Roman" panose="02020603050405020304" pitchFamily="18" charset="0"/>
                          <a:cs typeface="Times New Roman" panose="02020603050405020304" pitchFamily="18" charset="0"/>
                        </a:rPr>
                        <a:t>3276</a:t>
                      </a:r>
                      <a:endParaRPr lang="en-GB"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0707872"/>
                  </a:ext>
                </a:extLst>
              </a:tr>
              <a:tr h="307417">
                <a:tc>
                  <a:txBody>
                    <a:bodyPr/>
                    <a:lstStyle/>
                    <a:p>
                      <a:pPr algn="l" fontAlgn="ctr"/>
                      <a:r>
                        <a:rPr lang="en-GB" sz="1600" u="none" strike="noStrike">
                          <a:effectLst/>
                          <a:latin typeface="Times New Roman" panose="02020603050405020304" pitchFamily="18" charset="0"/>
                          <a:cs typeface="Times New Roman" panose="02020603050405020304" pitchFamily="18" charset="0"/>
                        </a:rPr>
                        <a:t>4. General production costs</a:t>
                      </a:r>
                      <a:endParaRPr lang="en-GB"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effectLst/>
                          <a:latin typeface="Times New Roman" panose="02020603050405020304" pitchFamily="18" charset="0"/>
                          <a:cs typeface="Times New Roman" panose="02020603050405020304" pitchFamily="18" charset="0"/>
                        </a:rPr>
                        <a:t>10014.93</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effectLst/>
                          <a:latin typeface="Times New Roman" panose="02020603050405020304" pitchFamily="18" charset="0"/>
                          <a:cs typeface="Times New Roman" panose="02020603050405020304" pitchFamily="18" charset="0"/>
                        </a:rPr>
                        <a:t>10194.03</a:t>
                      </a:r>
                      <a:endParaRPr lang="en-GB"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effectLst/>
                          <a:latin typeface="Times New Roman" panose="02020603050405020304" pitchFamily="18" charset="0"/>
                          <a:cs typeface="Times New Roman" panose="02020603050405020304" pitchFamily="18" charset="0"/>
                        </a:rPr>
                        <a:t>10425.03</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effectLst/>
                          <a:latin typeface="Times New Roman" panose="02020603050405020304" pitchFamily="18" charset="0"/>
                          <a:cs typeface="Times New Roman" panose="02020603050405020304" pitchFamily="18" charset="0"/>
                        </a:rPr>
                        <a:t>10656.03</a:t>
                      </a:r>
                      <a:endParaRPr lang="en-GB"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effectLst/>
                          <a:latin typeface="Times New Roman" panose="02020603050405020304" pitchFamily="18" charset="0"/>
                          <a:cs typeface="Times New Roman" panose="02020603050405020304" pitchFamily="18" charset="0"/>
                        </a:rPr>
                        <a:t>41290.02</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1498685"/>
                  </a:ext>
                </a:extLst>
              </a:tr>
              <a:tr h="609035">
                <a:tc>
                  <a:txBody>
                    <a:bodyPr/>
                    <a:lstStyle/>
                    <a:p>
                      <a:pPr algn="l" fontAlgn="ctr"/>
                      <a:r>
                        <a:rPr lang="en-GB" sz="1600" u="none" strike="noStrike">
                          <a:effectLst/>
                          <a:latin typeface="Times New Roman" panose="02020603050405020304" pitchFamily="18" charset="0"/>
                          <a:cs typeface="Times New Roman" panose="02020603050405020304" pitchFamily="18" charset="0"/>
                        </a:rPr>
                        <a:t>5. Cost of finished products (row 1+ row 2+ row 3.1+ row 3.2+ row 4)</a:t>
                      </a:r>
                      <a:endParaRPr lang="en-GB"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effectLst/>
                          <a:latin typeface="Times New Roman" panose="02020603050405020304" pitchFamily="18" charset="0"/>
                          <a:cs typeface="Times New Roman" panose="02020603050405020304" pitchFamily="18" charset="0"/>
                        </a:rPr>
                        <a:t>38229.76</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effectLst/>
                          <a:latin typeface="Times New Roman" panose="02020603050405020304" pitchFamily="18" charset="0"/>
                          <a:cs typeface="Times New Roman" panose="02020603050405020304" pitchFamily="18" charset="0"/>
                        </a:rPr>
                        <a:t>38898.78</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effectLst/>
                          <a:latin typeface="Times New Roman" panose="02020603050405020304" pitchFamily="18" charset="0"/>
                          <a:cs typeface="Times New Roman" panose="02020603050405020304" pitchFamily="18" charset="0"/>
                        </a:rPr>
                        <a:t>39761.68</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effectLst/>
                          <a:latin typeface="Times New Roman" panose="02020603050405020304" pitchFamily="18" charset="0"/>
                          <a:cs typeface="Times New Roman" panose="02020603050405020304" pitchFamily="18" charset="0"/>
                        </a:rPr>
                        <a:t>40624.58</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b="1" u="none" strike="noStrike" dirty="0">
                          <a:effectLst/>
                          <a:latin typeface="Times New Roman" panose="02020603050405020304" pitchFamily="18" charset="0"/>
                          <a:cs typeface="Times New Roman" panose="02020603050405020304" pitchFamily="18" charset="0"/>
                        </a:rPr>
                        <a:t>157514.79</a:t>
                      </a:r>
                      <a:endParaRPr lang="en-GB"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2658869"/>
                  </a:ext>
                </a:extLst>
              </a:tr>
            </a:tbl>
          </a:graphicData>
        </a:graphic>
      </p:graphicFrame>
      <p:sp>
        <p:nvSpPr>
          <p:cNvPr id="13" name="TextovéPole 12">
            <a:extLst>
              <a:ext uri="{FF2B5EF4-FFF2-40B4-BE49-F238E27FC236}">
                <a16:creationId xmlns:a16="http://schemas.microsoft.com/office/drawing/2014/main" id="{590F1BCC-D09E-4A10-831E-1D31538C179F}"/>
              </a:ext>
            </a:extLst>
          </p:cNvPr>
          <p:cNvSpPr txBox="1"/>
          <p:nvPr/>
        </p:nvSpPr>
        <p:spPr>
          <a:xfrm>
            <a:off x="421341" y="6316202"/>
            <a:ext cx="8328212" cy="338554"/>
          </a:xfrm>
          <a:prstGeom prst="rect">
            <a:avLst/>
          </a:prstGeom>
          <a:noFill/>
        </p:spPr>
        <p:txBody>
          <a:bodyPr wrap="square">
            <a:spAutoFit/>
          </a:bodyPr>
          <a:lstStyle/>
          <a:p>
            <a:r>
              <a:rPr lang="en-GB" sz="1600" b="1" i="0" u="none" strike="noStrike" dirty="0">
                <a:solidFill>
                  <a:srgbClr val="000000"/>
                </a:solidFill>
                <a:effectLst/>
                <a:latin typeface="Times New Roman" panose="02020603050405020304" pitchFamily="18" charset="0"/>
                <a:cs typeface="Times New Roman" panose="02020603050405020304" pitchFamily="18" charset="0"/>
              </a:rPr>
              <a:t>Cost of production per unit = total costs of production/total units produced</a:t>
            </a:r>
            <a:endParaRPr lang="en-GB"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0780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0470" y="269380"/>
            <a:ext cx="1464833" cy="1262066"/>
          </a:xfrm>
          <a:prstGeom prst="rect">
            <a:avLst/>
          </a:prstGeom>
        </p:spPr>
      </p:pic>
      <p:sp>
        <p:nvSpPr>
          <p:cNvPr id="9" name="Nadpis 1"/>
          <p:cNvSpPr txBox="1">
            <a:spLocks/>
          </p:cNvSpPr>
          <p:nvPr/>
        </p:nvSpPr>
        <p:spPr>
          <a:xfrm>
            <a:off x="206697" y="105840"/>
            <a:ext cx="10143934" cy="553171"/>
          </a:xfrm>
          <a:prstGeom prst="rect">
            <a:avLst/>
          </a:prstGeom>
          <a:solidFill>
            <a:srgbClr val="008080"/>
          </a:solidFill>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sz="2400" b="1" dirty="0">
                <a:solidFill>
                  <a:schemeClr val="bg1"/>
                </a:solidFill>
                <a:latin typeface="Times New Roman" panose="02020603050405020304" pitchFamily="18" charset="0"/>
                <a:cs typeface="Times New Roman" panose="02020603050405020304" pitchFamily="18" charset="0"/>
              </a:rPr>
              <a:t>LOGICAL SCHEME OF BUDGETING PROCESS </a:t>
            </a:r>
          </a:p>
        </p:txBody>
      </p:sp>
      <p:pic>
        <p:nvPicPr>
          <p:cNvPr id="5" name="Obrázek 4">
            <a:extLst>
              <a:ext uri="{FF2B5EF4-FFF2-40B4-BE49-F238E27FC236}">
                <a16:creationId xmlns:a16="http://schemas.microsoft.com/office/drawing/2014/main" id="{69CFB1E8-3EC7-4BA8-A0C4-DA92C2F54436}"/>
              </a:ext>
            </a:extLst>
          </p:cNvPr>
          <p:cNvPicPr>
            <a:picLocks noChangeAspect="1"/>
          </p:cNvPicPr>
          <p:nvPr/>
        </p:nvPicPr>
        <p:blipFill>
          <a:blip r:embed="rId3"/>
          <a:stretch>
            <a:fillRect/>
          </a:stretch>
        </p:blipFill>
        <p:spPr>
          <a:xfrm>
            <a:off x="3720985" y="613542"/>
            <a:ext cx="6714565" cy="6048972"/>
          </a:xfrm>
          <a:prstGeom prst="rect">
            <a:avLst/>
          </a:prstGeom>
        </p:spPr>
      </p:pic>
      <p:pic>
        <p:nvPicPr>
          <p:cNvPr id="6" name="Obrázek 5">
            <a:extLst>
              <a:ext uri="{FF2B5EF4-FFF2-40B4-BE49-F238E27FC236}">
                <a16:creationId xmlns:a16="http://schemas.microsoft.com/office/drawing/2014/main" id="{4C8D84C7-E4E5-4AD6-8992-46E493F00379}"/>
              </a:ext>
            </a:extLst>
          </p:cNvPr>
          <p:cNvPicPr>
            <a:picLocks noChangeAspect="1"/>
          </p:cNvPicPr>
          <p:nvPr/>
        </p:nvPicPr>
        <p:blipFill>
          <a:blip r:embed="rId4"/>
          <a:stretch>
            <a:fillRect/>
          </a:stretch>
        </p:blipFill>
        <p:spPr>
          <a:xfrm>
            <a:off x="854657" y="2155852"/>
            <a:ext cx="3330229" cy="3657917"/>
          </a:xfrm>
          <a:prstGeom prst="rect">
            <a:avLst/>
          </a:prstGeom>
        </p:spPr>
      </p:pic>
      <p:sp>
        <p:nvSpPr>
          <p:cNvPr id="3" name="Obdélník 2">
            <a:extLst>
              <a:ext uri="{FF2B5EF4-FFF2-40B4-BE49-F238E27FC236}">
                <a16:creationId xmlns:a16="http://schemas.microsoft.com/office/drawing/2014/main" id="{F5A6111F-6FD2-4B4D-8730-70762FFE7936}"/>
              </a:ext>
            </a:extLst>
          </p:cNvPr>
          <p:cNvSpPr/>
          <p:nvPr/>
        </p:nvSpPr>
        <p:spPr>
          <a:xfrm>
            <a:off x="10273044" y="2514600"/>
            <a:ext cx="1712259"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0" dirty="0">
                <a:solidFill>
                  <a:srgbClr val="4D5968"/>
                </a:solidFill>
                <a:effectLst/>
                <a:latin typeface="Times New Roman" panose="02020603050405020304" pitchFamily="18" charset="0"/>
                <a:cs typeface="Times New Roman" panose="02020603050405020304" pitchFamily="18" charset="0"/>
              </a:rPr>
              <a:t>Manufacturing overhead costs</a:t>
            </a:r>
            <a:endParaRPr lang="en-GB" dirty="0">
              <a:solidFill>
                <a:schemeClr val="tx1"/>
              </a:solidFill>
              <a:latin typeface="Times New Roman" panose="02020603050405020304" pitchFamily="18" charset="0"/>
              <a:cs typeface="Times New Roman" panose="02020603050405020304" pitchFamily="18" charset="0"/>
            </a:endParaRPr>
          </a:p>
        </p:txBody>
      </p:sp>
      <p:sp>
        <p:nvSpPr>
          <p:cNvPr id="8" name="Obdélník 7">
            <a:extLst>
              <a:ext uri="{FF2B5EF4-FFF2-40B4-BE49-F238E27FC236}">
                <a16:creationId xmlns:a16="http://schemas.microsoft.com/office/drawing/2014/main" id="{E5945E51-67D5-4451-8E7F-204011EE518E}"/>
              </a:ext>
            </a:extLst>
          </p:cNvPr>
          <p:cNvSpPr/>
          <p:nvPr/>
        </p:nvSpPr>
        <p:spPr>
          <a:xfrm>
            <a:off x="10320133" y="4666670"/>
            <a:ext cx="1712259"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0" dirty="0">
                <a:solidFill>
                  <a:srgbClr val="4D5968"/>
                </a:solidFill>
                <a:effectLst/>
                <a:latin typeface="Times New Roman" panose="02020603050405020304" pitchFamily="18" charset="0"/>
                <a:cs typeface="Times New Roman" panose="02020603050405020304" pitchFamily="18" charset="0"/>
              </a:rPr>
              <a:t>Non-manufacturing overhead costs</a:t>
            </a:r>
            <a:endParaRPr lang="en-GB" dirty="0">
              <a:solidFill>
                <a:schemeClr val="tx1"/>
              </a:solidFill>
              <a:latin typeface="Times New Roman" panose="02020603050405020304" pitchFamily="18" charset="0"/>
              <a:cs typeface="Times New Roman" panose="02020603050405020304" pitchFamily="18" charset="0"/>
            </a:endParaRPr>
          </a:p>
        </p:txBody>
      </p:sp>
      <p:cxnSp>
        <p:nvCxnSpPr>
          <p:cNvPr id="10" name="Přímá spojnice se šipkou 9">
            <a:extLst>
              <a:ext uri="{FF2B5EF4-FFF2-40B4-BE49-F238E27FC236}">
                <a16:creationId xmlns:a16="http://schemas.microsoft.com/office/drawing/2014/main" id="{6FCA1BF7-3AB6-48D5-81CA-ADFFB9D16C82}"/>
              </a:ext>
            </a:extLst>
          </p:cNvPr>
          <p:cNvCxnSpPr>
            <a:cxnSpLocks/>
            <a:stCxn id="3" idx="1"/>
          </p:cNvCxnSpPr>
          <p:nvPr/>
        </p:nvCxnSpPr>
        <p:spPr>
          <a:xfrm flipH="1" flipV="1">
            <a:off x="9188824" y="2560069"/>
            <a:ext cx="1084220" cy="4117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a:extLst>
              <a:ext uri="{FF2B5EF4-FFF2-40B4-BE49-F238E27FC236}">
                <a16:creationId xmlns:a16="http://schemas.microsoft.com/office/drawing/2014/main" id="{536EA0CE-DB1D-4C22-AF5B-702D9FD118DD}"/>
              </a:ext>
            </a:extLst>
          </p:cNvPr>
          <p:cNvCxnSpPr>
            <a:cxnSpLocks/>
          </p:cNvCxnSpPr>
          <p:nvPr/>
        </p:nvCxnSpPr>
        <p:spPr>
          <a:xfrm flipH="1" flipV="1">
            <a:off x="8007116" y="4251777"/>
            <a:ext cx="2309992" cy="784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a:extLst>
              <a:ext uri="{FF2B5EF4-FFF2-40B4-BE49-F238E27FC236}">
                <a16:creationId xmlns:a16="http://schemas.microsoft.com/office/drawing/2014/main" id="{68BAFAD2-9D28-47E2-8425-398F1B93253A}"/>
              </a:ext>
            </a:extLst>
          </p:cNvPr>
          <p:cNvCxnSpPr>
            <a:cxnSpLocks/>
          </p:cNvCxnSpPr>
          <p:nvPr/>
        </p:nvCxnSpPr>
        <p:spPr>
          <a:xfrm flipH="1" flipV="1">
            <a:off x="8027635" y="4882145"/>
            <a:ext cx="2268953" cy="163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8258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5647" y="139242"/>
            <a:ext cx="1464833" cy="1127893"/>
          </a:xfrm>
          <a:prstGeom prst="rect">
            <a:avLst/>
          </a:prstGeom>
        </p:spPr>
      </p:pic>
      <p:sp>
        <p:nvSpPr>
          <p:cNvPr id="7" name="TextovéPole 6">
            <a:extLst>
              <a:ext uri="{FF2B5EF4-FFF2-40B4-BE49-F238E27FC236}">
                <a16:creationId xmlns:a16="http://schemas.microsoft.com/office/drawing/2014/main" id="{D6EBD424-4CB0-401D-BE2A-7C6576F35BF8}"/>
              </a:ext>
            </a:extLst>
          </p:cNvPr>
          <p:cNvSpPr txBox="1"/>
          <p:nvPr/>
        </p:nvSpPr>
        <p:spPr>
          <a:xfrm>
            <a:off x="1195881" y="1091911"/>
            <a:ext cx="8871484" cy="707886"/>
          </a:xfrm>
          <a:prstGeom prst="rect">
            <a:avLst/>
          </a:prstGeom>
          <a:noFill/>
        </p:spPr>
        <p:txBody>
          <a:bodyPr wrap="square">
            <a:spAutoFit/>
          </a:bodyPr>
          <a:lstStyle/>
          <a:p>
            <a:pPr algn="just"/>
            <a:r>
              <a:rPr lang="en-US" sz="40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THANK YOU FOR ATTENTION! </a:t>
            </a:r>
            <a:endParaRPr lang="en-GB" sz="40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Obrázek 8">
            <a:extLst>
              <a:ext uri="{FF2B5EF4-FFF2-40B4-BE49-F238E27FC236}">
                <a16:creationId xmlns:a16="http://schemas.microsoft.com/office/drawing/2014/main" id="{FA35F4E4-17BF-4A3D-9907-EB7E06F560AE}"/>
              </a:ext>
            </a:extLst>
          </p:cNvPr>
          <p:cNvPicPr>
            <a:picLocks noChangeAspect="1"/>
          </p:cNvPicPr>
          <p:nvPr/>
        </p:nvPicPr>
        <p:blipFill>
          <a:blip r:embed="rId3"/>
          <a:stretch>
            <a:fillRect/>
          </a:stretch>
        </p:blipFill>
        <p:spPr>
          <a:xfrm>
            <a:off x="7172271" y="2356430"/>
            <a:ext cx="3817951" cy="3848433"/>
          </a:xfrm>
          <a:prstGeom prst="rect">
            <a:avLst/>
          </a:prstGeom>
        </p:spPr>
      </p:pic>
    </p:spTree>
    <p:extLst>
      <p:ext uri="{BB962C8B-B14F-4D97-AF65-F5344CB8AC3E}">
        <p14:creationId xmlns:p14="http://schemas.microsoft.com/office/powerpoint/2010/main" val="1383212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0470" y="269380"/>
            <a:ext cx="1464833" cy="1262066"/>
          </a:xfrm>
          <a:prstGeom prst="rect">
            <a:avLst/>
          </a:prstGeom>
        </p:spPr>
      </p:pic>
      <p:sp>
        <p:nvSpPr>
          <p:cNvPr id="9" name="Nadpis 1"/>
          <p:cNvSpPr txBox="1">
            <a:spLocks/>
          </p:cNvSpPr>
          <p:nvPr/>
        </p:nvSpPr>
        <p:spPr>
          <a:xfrm>
            <a:off x="206697" y="105840"/>
            <a:ext cx="10143934" cy="553171"/>
          </a:xfrm>
          <a:prstGeom prst="rect">
            <a:avLst/>
          </a:prstGeom>
          <a:solidFill>
            <a:srgbClr val="008080"/>
          </a:solidFill>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sz="2400" b="1" dirty="0">
                <a:solidFill>
                  <a:schemeClr val="bg1"/>
                </a:solidFill>
                <a:latin typeface="Times New Roman" panose="02020603050405020304" pitchFamily="18" charset="0"/>
                <a:cs typeface="Times New Roman" panose="02020603050405020304" pitchFamily="18" charset="0"/>
              </a:rPr>
              <a:t>MANUFACTURING AND NON-MANUFACTORING OVERHEAD</a:t>
            </a:r>
          </a:p>
        </p:txBody>
      </p:sp>
      <p:sp>
        <p:nvSpPr>
          <p:cNvPr id="7" name="Zástupný obsah 2">
            <a:extLst>
              <a:ext uri="{FF2B5EF4-FFF2-40B4-BE49-F238E27FC236}">
                <a16:creationId xmlns:a16="http://schemas.microsoft.com/office/drawing/2014/main" id="{79AB66F1-30CE-4C44-B8EC-D6C34F2EA2D5}"/>
              </a:ext>
            </a:extLst>
          </p:cNvPr>
          <p:cNvSpPr txBox="1">
            <a:spLocks/>
          </p:cNvSpPr>
          <p:nvPr/>
        </p:nvSpPr>
        <p:spPr>
          <a:xfrm>
            <a:off x="4590561" y="703189"/>
            <a:ext cx="6096000" cy="23083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GB" sz="1800" b="1" dirty="0">
                <a:latin typeface="Times New Roman" panose="02020603050405020304" pitchFamily="18" charset="0"/>
                <a:cs typeface="Times New Roman" panose="02020603050405020304" pitchFamily="18" charset="0"/>
              </a:rPr>
              <a:t>Manufacturing overhead:</a:t>
            </a:r>
            <a:r>
              <a:rPr lang="en-GB" sz="1800" dirty="0">
                <a:latin typeface="Times New Roman" panose="02020603050405020304" pitchFamily="18" charset="0"/>
                <a:cs typeface="Times New Roman" panose="02020603050405020304" pitchFamily="18" charset="0"/>
              </a:rPr>
              <a:t> This is the indirect cost associated with the production process and includes all expenses that do not attribute directly to a specific product, such as:</a:t>
            </a:r>
          </a:p>
          <a:p>
            <a:pPr algn="l">
              <a:lnSpc>
                <a:spcPct val="100000"/>
              </a:lnSpc>
              <a:spcBef>
                <a:spcPts val="0"/>
              </a:spcBef>
              <a:buFont typeface="Arial" panose="020B0604020202020204" pitchFamily="34" charset="0"/>
              <a:buChar char="•"/>
            </a:pPr>
            <a:r>
              <a:rPr lang="en-GB" sz="1800" dirty="0">
                <a:latin typeface="Times New Roman" panose="02020603050405020304" pitchFamily="18" charset="0"/>
                <a:cs typeface="Times New Roman" panose="02020603050405020304" pitchFamily="18" charset="0"/>
              </a:rPr>
              <a:t>Factory rent</a:t>
            </a:r>
          </a:p>
          <a:p>
            <a:pPr algn="l">
              <a:lnSpc>
                <a:spcPct val="100000"/>
              </a:lnSpc>
              <a:spcBef>
                <a:spcPts val="0"/>
              </a:spcBef>
              <a:buFont typeface="Arial" panose="020B0604020202020204" pitchFamily="34" charset="0"/>
              <a:buChar char="•"/>
            </a:pPr>
            <a:r>
              <a:rPr lang="en-GB" sz="1800" dirty="0">
                <a:latin typeface="Times New Roman" panose="02020603050405020304" pitchFamily="18" charset="0"/>
                <a:cs typeface="Times New Roman" panose="02020603050405020304" pitchFamily="18" charset="0"/>
              </a:rPr>
              <a:t>Utilities</a:t>
            </a:r>
          </a:p>
          <a:p>
            <a:pPr algn="l">
              <a:lnSpc>
                <a:spcPct val="100000"/>
              </a:lnSpc>
              <a:spcBef>
                <a:spcPts val="0"/>
              </a:spcBef>
              <a:buFont typeface="Arial" panose="020B0604020202020204" pitchFamily="34" charset="0"/>
              <a:buChar char="•"/>
            </a:pPr>
            <a:r>
              <a:rPr lang="en-GB" sz="1800" dirty="0">
                <a:latin typeface="Times New Roman" panose="02020603050405020304" pitchFamily="18" charset="0"/>
                <a:cs typeface="Times New Roman" panose="02020603050405020304" pitchFamily="18" charset="0"/>
              </a:rPr>
              <a:t>Depreciation of equipment</a:t>
            </a:r>
          </a:p>
          <a:p>
            <a:pPr algn="l">
              <a:lnSpc>
                <a:spcPct val="100000"/>
              </a:lnSpc>
              <a:spcBef>
                <a:spcPts val="0"/>
              </a:spcBef>
              <a:buFont typeface="Arial" panose="020B0604020202020204" pitchFamily="34" charset="0"/>
              <a:buChar char="•"/>
            </a:pPr>
            <a:r>
              <a:rPr lang="en-GB" sz="1800" dirty="0">
                <a:latin typeface="Times New Roman" panose="02020603050405020304" pitchFamily="18" charset="0"/>
                <a:cs typeface="Times New Roman" panose="02020603050405020304" pitchFamily="18" charset="0"/>
              </a:rPr>
              <a:t>Wages of indirect </a:t>
            </a:r>
            <a:r>
              <a:rPr lang="en-GB" sz="1800" dirty="0" err="1">
                <a:latin typeface="Times New Roman" panose="02020603050405020304" pitchFamily="18" charset="0"/>
                <a:cs typeface="Times New Roman" panose="02020603050405020304" pitchFamily="18" charset="0"/>
              </a:rPr>
              <a:t>labor</a:t>
            </a:r>
            <a:endParaRPr lang="en-GB" sz="1800" dirty="0">
              <a:latin typeface="Times New Roman" panose="02020603050405020304" pitchFamily="18" charset="0"/>
              <a:cs typeface="Times New Roman" panose="02020603050405020304" pitchFamily="18" charset="0"/>
            </a:endParaRPr>
          </a:p>
          <a:p>
            <a:pPr marL="285750" indent="-285750" algn="l">
              <a:lnSpc>
                <a:spcPct val="100000"/>
              </a:lnSpc>
              <a:spcBef>
                <a:spcPts val="0"/>
              </a:spcBef>
              <a:buFont typeface="Arial" panose="020B0604020202020204" pitchFamily="34" charset="0"/>
              <a:buChar char="•"/>
            </a:pPr>
            <a:r>
              <a:rPr lang="en-GB" sz="1800" dirty="0">
                <a:latin typeface="Times New Roman" panose="02020603050405020304" pitchFamily="18" charset="0"/>
                <a:cs typeface="Times New Roman" panose="02020603050405020304" pitchFamily="18" charset="0"/>
              </a:rPr>
              <a:t>Manufacturing overhead are parts of the </a:t>
            </a:r>
            <a:r>
              <a:rPr lang="en-US" sz="1800" dirty="0">
                <a:latin typeface="Times New Roman" panose="02020603050405020304" pitchFamily="18" charset="0"/>
                <a:cs typeface="Times New Roman" panose="02020603050405020304" pitchFamily="18" charset="0"/>
              </a:rPr>
              <a:t>Cost of production manufactured</a:t>
            </a:r>
            <a:endParaRPr lang="en-GB" sz="1800" dirty="0">
              <a:latin typeface="Times New Roman" panose="02020603050405020304" pitchFamily="18" charset="0"/>
              <a:cs typeface="Times New Roman" panose="02020603050405020304" pitchFamily="18" charset="0"/>
            </a:endParaRPr>
          </a:p>
        </p:txBody>
      </p:sp>
      <p:pic>
        <p:nvPicPr>
          <p:cNvPr id="5" name="Obrázek 4">
            <a:extLst>
              <a:ext uri="{FF2B5EF4-FFF2-40B4-BE49-F238E27FC236}">
                <a16:creationId xmlns:a16="http://schemas.microsoft.com/office/drawing/2014/main" id="{490E6DC7-E9F2-440F-A56A-0DCD5C52401F}"/>
              </a:ext>
            </a:extLst>
          </p:cNvPr>
          <p:cNvPicPr>
            <a:picLocks noChangeAspect="1"/>
          </p:cNvPicPr>
          <p:nvPr/>
        </p:nvPicPr>
        <p:blipFill>
          <a:blip r:embed="rId3"/>
          <a:stretch>
            <a:fillRect/>
          </a:stretch>
        </p:blipFill>
        <p:spPr>
          <a:xfrm>
            <a:off x="251520" y="792835"/>
            <a:ext cx="4107851" cy="2559965"/>
          </a:xfrm>
          <a:prstGeom prst="rect">
            <a:avLst/>
          </a:prstGeom>
        </p:spPr>
      </p:pic>
      <p:sp>
        <p:nvSpPr>
          <p:cNvPr id="11" name="TextovéPole 10">
            <a:extLst>
              <a:ext uri="{FF2B5EF4-FFF2-40B4-BE49-F238E27FC236}">
                <a16:creationId xmlns:a16="http://schemas.microsoft.com/office/drawing/2014/main" id="{B8A8D316-8D4B-4321-B8EE-1F98F459E8A7}"/>
              </a:ext>
            </a:extLst>
          </p:cNvPr>
          <p:cNvSpPr txBox="1"/>
          <p:nvPr/>
        </p:nvSpPr>
        <p:spPr>
          <a:xfrm>
            <a:off x="448743" y="3612839"/>
            <a:ext cx="6696127" cy="2862322"/>
          </a:xfrm>
          <a:prstGeom prst="rect">
            <a:avLst/>
          </a:prstGeom>
          <a:noFill/>
        </p:spPr>
        <p:txBody>
          <a:bodyPr wrap="square">
            <a:spAutoFit/>
          </a:bodyPr>
          <a:lstStyle/>
          <a:p>
            <a:pPr algn="l">
              <a:lnSpc>
                <a:spcPct val="100000"/>
              </a:lnSpc>
              <a:spcBef>
                <a:spcPts val="0"/>
              </a:spcBef>
            </a:pPr>
            <a:r>
              <a:rPr lang="en-GB" sz="1800" b="1" dirty="0">
                <a:solidFill>
                  <a:srgbClr val="4D5968"/>
                </a:solidFill>
                <a:latin typeface="Times New Roman" panose="02020603050405020304" pitchFamily="18" charset="0"/>
                <a:cs typeface="Times New Roman" panose="02020603050405020304" pitchFamily="18" charset="0"/>
              </a:rPr>
              <a:t>Non-manufacturing overhead:</a:t>
            </a:r>
            <a:r>
              <a:rPr lang="en-GB" sz="1800" dirty="0">
                <a:solidFill>
                  <a:srgbClr val="4D5968"/>
                </a:solidFill>
                <a:latin typeface="Times New Roman" panose="02020603050405020304" pitchFamily="18" charset="0"/>
                <a:cs typeface="Times New Roman" panose="02020603050405020304" pitchFamily="18" charset="0"/>
              </a:rPr>
              <a:t> This is the indirect cost associated with the general operation of a business and includes all of the expenses unrelated to the production process, such as:</a:t>
            </a:r>
          </a:p>
          <a:p>
            <a:pPr algn="l">
              <a:lnSpc>
                <a:spcPct val="100000"/>
              </a:lnSpc>
              <a:spcBef>
                <a:spcPts val="0"/>
              </a:spcBef>
              <a:buFont typeface="Arial" panose="020B0604020202020204" pitchFamily="34" charset="0"/>
              <a:buChar char="•"/>
            </a:pPr>
            <a:r>
              <a:rPr lang="en-GB" sz="1800" dirty="0">
                <a:solidFill>
                  <a:srgbClr val="4D5968"/>
                </a:solidFill>
                <a:latin typeface="Times New Roman" panose="02020603050405020304" pitchFamily="18" charset="0"/>
                <a:cs typeface="Times New Roman" panose="02020603050405020304" pitchFamily="18" charset="0"/>
              </a:rPr>
              <a:t>Administrative salaries</a:t>
            </a:r>
          </a:p>
          <a:p>
            <a:pPr algn="l">
              <a:lnSpc>
                <a:spcPct val="100000"/>
              </a:lnSpc>
              <a:spcBef>
                <a:spcPts val="0"/>
              </a:spcBef>
              <a:buFont typeface="Arial" panose="020B0604020202020204" pitchFamily="34" charset="0"/>
              <a:buChar char="•"/>
            </a:pPr>
            <a:r>
              <a:rPr lang="en-GB" sz="1800" dirty="0">
                <a:solidFill>
                  <a:srgbClr val="4D5968"/>
                </a:solidFill>
                <a:latin typeface="Times New Roman" panose="02020603050405020304" pitchFamily="18" charset="0"/>
                <a:cs typeface="Times New Roman" panose="02020603050405020304" pitchFamily="18" charset="0"/>
              </a:rPr>
              <a:t>Marketing and advertising expenses</a:t>
            </a:r>
          </a:p>
          <a:p>
            <a:pPr algn="l">
              <a:lnSpc>
                <a:spcPct val="100000"/>
              </a:lnSpc>
              <a:spcBef>
                <a:spcPts val="0"/>
              </a:spcBef>
              <a:buFont typeface="Arial" panose="020B0604020202020204" pitchFamily="34" charset="0"/>
              <a:buChar char="•"/>
            </a:pPr>
            <a:r>
              <a:rPr lang="en-GB" sz="1800" dirty="0">
                <a:solidFill>
                  <a:srgbClr val="4D5968"/>
                </a:solidFill>
                <a:latin typeface="Times New Roman" panose="02020603050405020304" pitchFamily="18" charset="0"/>
                <a:cs typeface="Times New Roman" panose="02020603050405020304" pitchFamily="18" charset="0"/>
              </a:rPr>
              <a:t>Office rent and utilities</a:t>
            </a:r>
          </a:p>
          <a:p>
            <a:pPr algn="l">
              <a:lnSpc>
                <a:spcPct val="100000"/>
              </a:lnSpc>
              <a:spcBef>
                <a:spcPts val="0"/>
              </a:spcBef>
              <a:buFont typeface="Arial" panose="020B0604020202020204" pitchFamily="34" charset="0"/>
              <a:buChar char="•"/>
            </a:pPr>
            <a:r>
              <a:rPr lang="en-GB" sz="1800" dirty="0">
                <a:solidFill>
                  <a:srgbClr val="4D5968"/>
                </a:solidFill>
                <a:latin typeface="Times New Roman" panose="02020603050405020304" pitchFamily="18" charset="0"/>
                <a:cs typeface="Times New Roman" panose="02020603050405020304" pitchFamily="18" charset="0"/>
              </a:rPr>
              <a:t>Legal and accounting fees</a:t>
            </a:r>
          </a:p>
          <a:p>
            <a:pPr algn="l">
              <a:lnSpc>
                <a:spcPct val="100000"/>
              </a:lnSpc>
              <a:spcBef>
                <a:spcPts val="0"/>
              </a:spcBef>
              <a:buFont typeface="Arial" panose="020B0604020202020204" pitchFamily="34" charset="0"/>
              <a:buChar char="•"/>
            </a:pPr>
            <a:r>
              <a:rPr lang="en-GB" sz="1800" dirty="0">
                <a:solidFill>
                  <a:srgbClr val="4D5968"/>
                </a:solidFill>
                <a:latin typeface="Times New Roman" panose="02020603050405020304" pitchFamily="18" charset="0"/>
                <a:cs typeface="Times New Roman" panose="02020603050405020304" pitchFamily="18" charset="0"/>
              </a:rPr>
              <a:t>Insurance</a:t>
            </a:r>
          </a:p>
          <a:p>
            <a:pPr>
              <a:buFont typeface="Arial" panose="020B0604020202020204" pitchFamily="34" charset="0"/>
              <a:buChar char="•"/>
            </a:pPr>
            <a:r>
              <a:rPr lang="en-GB" sz="1800" dirty="0">
                <a:latin typeface="Times New Roman" panose="02020603050405020304" pitchFamily="18" charset="0"/>
                <a:cs typeface="Times New Roman" panose="02020603050405020304" pitchFamily="18" charset="0"/>
              </a:rPr>
              <a:t>Non-manufacturing overhead are not included into the </a:t>
            </a:r>
            <a:r>
              <a:rPr lang="en-US" sz="1800" dirty="0">
                <a:latin typeface="Times New Roman" panose="02020603050405020304" pitchFamily="18" charset="0"/>
                <a:cs typeface="Times New Roman" panose="02020603050405020304" pitchFamily="18" charset="0"/>
              </a:rPr>
              <a:t>Cost of production manufactured, but are parts </a:t>
            </a:r>
            <a:r>
              <a:rPr lang="en-US" dirty="0">
                <a:latin typeface="Times New Roman" panose="02020603050405020304" pitchFamily="18" charset="0"/>
                <a:cs typeface="Times New Roman" panose="02020603050405020304" pitchFamily="18" charset="0"/>
              </a:rPr>
              <a:t>of the Price of production sold</a:t>
            </a:r>
            <a:endParaRPr lang="en-GB" sz="1800" dirty="0">
              <a:solidFill>
                <a:srgbClr val="4D5968"/>
              </a:solidFill>
              <a:latin typeface="Times New Roman" panose="02020603050405020304" pitchFamily="18" charset="0"/>
              <a:cs typeface="Times New Roman" panose="02020603050405020304" pitchFamily="18" charset="0"/>
            </a:endParaRPr>
          </a:p>
        </p:txBody>
      </p:sp>
      <p:pic>
        <p:nvPicPr>
          <p:cNvPr id="13" name="Obrázek 12">
            <a:extLst>
              <a:ext uri="{FF2B5EF4-FFF2-40B4-BE49-F238E27FC236}">
                <a16:creationId xmlns:a16="http://schemas.microsoft.com/office/drawing/2014/main" id="{CAA7CCEC-415B-45C6-911C-7E225F886151}"/>
              </a:ext>
            </a:extLst>
          </p:cNvPr>
          <p:cNvPicPr>
            <a:picLocks noChangeAspect="1"/>
          </p:cNvPicPr>
          <p:nvPr/>
        </p:nvPicPr>
        <p:blipFill>
          <a:blip r:embed="rId4"/>
          <a:stretch>
            <a:fillRect/>
          </a:stretch>
        </p:blipFill>
        <p:spPr>
          <a:xfrm>
            <a:off x="7360023" y="3445322"/>
            <a:ext cx="4287350" cy="2973350"/>
          </a:xfrm>
          <a:prstGeom prst="rect">
            <a:avLst/>
          </a:prstGeom>
        </p:spPr>
      </p:pic>
    </p:spTree>
    <p:extLst>
      <p:ext uri="{BB962C8B-B14F-4D97-AF65-F5344CB8AC3E}">
        <p14:creationId xmlns:p14="http://schemas.microsoft.com/office/powerpoint/2010/main" val="4103372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0470" y="269380"/>
            <a:ext cx="1464833" cy="1262066"/>
          </a:xfrm>
          <a:prstGeom prst="rect">
            <a:avLst/>
          </a:prstGeom>
        </p:spPr>
      </p:pic>
      <p:sp>
        <p:nvSpPr>
          <p:cNvPr id="9" name="Nadpis 1"/>
          <p:cNvSpPr txBox="1">
            <a:spLocks/>
          </p:cNvSpPr>
          <p:nvPr/>
        </p:nvSpPr>
        <p:spPr>
          <a:xfrm>
            <a:off x="206697" y="105840"/>
            <a:ext cx="10143934" cy="553171"/>
          </a:xfrm>
          <a:prstGeom prst="rect">
            <a:avLst/>
          </a:prstGeom>
          <a:solidFill>
            <a:srgbClr val="008080"/>
          </a:solidFill>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sz="2400" b="1" dirty="0">
                <a:solidFill>
                  <a:schemeClr val="bg1"/>
                </a:solidFill>
                <a:latin typeface="Times New Roman" panose="02020603050405020304" pitchFamily="18" charset="0"/>
                <a:cs typeface="Times New Roman" panose="02020603050405020304" pitchFamily="18" charset="0"/>
              </a:rPr>
              <a:t>FACTORY OVERHEAD BUDGET</a:t>
            </a:r>
          </a:p>
        </p:txBody>
      </p:sp>
      <p:pic>
        <p:nvPicPr>
          <p:cNvPr id="10" name="Obrázek 9">
            <a:extLst>
              <a:ext uri="{FF2B5EF4-FFF2-40B4-BE49-F238E27FC236}">
                <a16:creationId xmlns:a16="http://schemas.microsoft.com/office/drawing/2014/main" id="{70C1B19C-C2FF-483E-8C5C-C8446E11CD76}"/>
              </a:ext>
            </a:extLst>
          </p:cNvPr>
          <p:cNvPicPr>
            <a:picLocks noChangeAspect="1"/>
          </p:cNvPicPr>
          <p:nvPr/>
        </p:nvPicPr>
        <p:blipFill>
          <a:blip r:embed="rId3"/>
          <a:stretch>
            <a:fillRect/>
          </a:stretch>
        </p:blipFill>
        <p:spPr>
          <a:xfrm>
            <a:off x="372078" y="900413"/>
            <a:ext cx="4168501" cy="2347163"/>
          </a:xfrm>
          <a:prstGeom prst="rect">
            <a:avLst/>
          </a:prstGeom>
        </p:spPr>
      </p:pic>
      <p:sp>
        <p:nvSpPr>
          <p:cNvPr id="12" name="TextovéPole 11">
            <a:extLst>
              <a:ext uri="{FF2B5EF4-FFF2-40B4-BE49-F238E27FC236}">
                <a16:creationId xmlns:a16="http://schemas.microsoft.com/office/drawing/2014/main" id="{53ED76F5-A027-421F-99A6-E53F4E53400B}"/>
              </a:ext>
            </a:extLst>
          </p:cNvPr>
          <p:cNvSpPr txBox="1"/>
          <p:nvPr/>
        </p:nvSpPr>
        <p:spPr>
          <a:xfrm>
            <a:off x="372078" y="3610425"/>
            <a:ext cx="11317898" cy="2246769"/>
          </a:xfrm>
          <a:prstGeom prst="rect">
            <a:avLst/>
          </a:prstGeom>
          <a:noFill/>
        </p:spPr>
        <p:txBody>
          <a:bodyPr wrap="square">
            <a:spAutoFit/>
          </a:bodyPr>
          <a:lstStyle/>
          <a:p>
            <a:pPr algn="l"/>
            <a:r>
              <a:rPr lang="en-GB" sz="2000" b="1" i="0" u="none" strike="noStrike" baseline="0" dirty="0">
                <a:latin typeface="Times New Roman" panose="02020603050405020304" pitchFamily="18" charset="0"/>
                <a:cs typeface="Times New Roman" panose="02020603050405020304" pitchFamily="18" charset="0"/>
              </a:rPr>
              <a:t>Factory Overhead Budget – </a:t>
            </a:r>
            <a:r>
              <a:rPr lang="en-GB" sz="2000" b="0" i="0" u="none" strike="noStrike" baseline="0" dirty="0">
                <a:latin typeface="Times New Roman" panose="02020603050405020304" pitchFamily="18" charset="0"/>
                <a:cs typeface="Times New Roman" panose="02020603050405020304" pitchFamily="18" charset="0"/>
              </a:rPr>
              <a:t>schedule of all expected manufacturing costs except for direct material and direct </a:t>
            </a:r>
            <a:r>
              <a:rPr lang="en-GB" sz="2000" b="0" i="0" u="none" strike="noStrike" baseline="0" dirty="0" err="1">
                <a:latin typeface="Times New Roman" panose="02020603050405020304" pitchFamily="18" charset="0"/>
                <a:cs typeface="Times New Roman" panose="02020603050405020304" pitchFamily="18" charset="0"/>
              </a:rPr>
              <a:t>labor</a:t>
            </a:r>
            <a:r>
              <a:rPr lang="en-GB" sz="2000" b="0" i="0" u="none" strike="noStrike" baseline="0" dirty="0">
                <a:latin typeface="Times New Roman" panose="02020603050405020304" pitchFamily="18" charset="0"/>
                <a:cs typeface="Times New Roman" panose="02020603050405020304" pitchFamily="18" charset="0"/>
              </a:rPr>
              <a:t>. Factory overhead items include indirect material, indirect </a:t>
            </a:r>
            <a:r>
              <a:rPr lang="en-GB" sz="2000" b="0" i="0" u="none" strike="noStrike" baseline="0" dirty="0" err="1">
                <a:latin typeface="Times New Roman" panose="02020603050405020304" pitchFamily="18" charset="0"/>
                <a:cs typeface="Times New Roman" panose="02020603050405020304" pitchFamily="18" charset="0"/>
              </a:rPr>
              <a:t>labor</a:t>
            </a:r>
            <a:r>
              <a:rPr lang="en-GB" sz="2000" b="0" i="0" u="none" strike="noStrike" baseline="0" dirty="0">
                <a:latin typeface="Times New Roman" panose="02020603050405020304" pitchFamily="18" charset="0"/>
                <a:cs typeface="Times New Roman" panose="02020603050405020304" pitchFamily="18" charset="0"/>
              </a:rPr>
              <a:t>, factory rent, and factory insurance. </a:t>
            </a:r>
          </a:p>
          <a:p>
            <a:pPr algn="l"/>
            <a:endParaRPr lang="en-GB" sz="2000" dirty="0">
              <a:latin typeface="Times New Roman" panose="02020603050405020304" pitchFamily="18" charset="0"/>
              <a:cs typeface="Times New Roman" panose="02020603050405020304" pitchFamily="18" charset="0"/>
            </a:endParaRPr>
          </a:p>
          <a:p>
            <a:pPr algn="l"/>
            <a:r>
              <a:rPr lang="en-GB" sz="2000" b="1" i="0" u="none" strike="noStrike" baseline="0" dirty="0">
                <a:latin typeface="Times New Roman" panose="02020603050405020304" pitchFamily="18" charset="0"/>
                <a:cs typeface="Times New Roman" panose="02020603050405020304" pitchFamily="18" charset="0"/>
              </a:rPr>
              <a:t>Factory Overhead Budget </a:t>
            </a:r>
            <a:r>
              <a:rPr lang="en-GB" sz="2000" i="0" u="none" strike="noStrike" baseline="0" dirty="0">
                <a:latin typeface="Times New Roman" panose="02020603050405020304" pitchFamily="18" charset="0"/>
                <a:cs typeface="Times New Roman" panose="02020603050405020304" pitchFamily="18" charset="0"/>
              </a:rPr>
              <a:t>can be considered as b</a:t>
            </a:r>
            <a:r>
              <a:rPr lang="en-GB" sz="2000" dirty="0">
                <a:latin typeface="Times New Roman" panose="02020603050405020304" pitchFamily="18" charset="0"/>
                <a:cs typeface="Times New Roman" panose="02020603050405020304" pitchFamily="18" charset="0"/>
              </a:rPr>
              <a:t>udget of the other direct costs and general production costs</a:t>
            </a:r>
          </a:p>
          <a:p>
            <a:pPr algn="l"/>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8236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61873" y="210810"/>
            <a:ext cx="4940776" cy="461665"/>
          </a:xfrm>
          <a:prstGeom prst="rect">
            <a:avLst/>
          </a:prstGeom>
          <a:solidFill>
            <a:srgbClr val="008080"/>
          </a:solidFill>
        </p:spPr>
        <p:txBody>
          <a:bodyPr wrap="none">
            <a:spAutoFit/>
          </a:bodyPr>
          <a:lstStyle/>
          <a:p>
            <a:pPr lvl="0">
              <a:defRPr/>
            </a:pPr>
            <a:r>
              <a:rPr lang="en-GB" sz="2400" b="1" kern="0" dirty="0">
                <a:solidFill>
                  <a:schemeClr val="bg1"/>
                </a:solidFill>
                <a:latin typeface="Times New Roman"/>
              </a:rPr>
              <a:t>FACTORY OVERHEAD </a:t>
            </a:r>
            <a:r>
              <a:rPr lang="en-US" sz="2400" b="1" kern="0" dirty="0">
                <a:solidFill>
                  <a:schemeClr val="bg1"/>
                </a:solidFill>
                <a:latin typeface="Times New Roman"/>
              </a:rPr>
              <a:t>BUDGET</a:t>
            </a:r>
            <a:endParaRPr lang="en-GB" sz="2400" b="1" kern="0" dirty="0">
              <a:solidFill>
                <a:schemeClr val="bg1"/>
              </a:solidFill>
            </a:endParaRPr>
          </a:p>
        </p:txBody>
      </p:sp>
      <p:sp>
        <p:nvSpPr>
          <p:cNvPr id="7" name="Zástupný symbol pro obsah 2"/>
          <p:cNvSpPr txBox="1">
            <a:spLocks/>
          </p:cNvSpPr>
          <p:nvPr/>
        </p:nvSpPr>
        <p:spPr>
          <a:xfrm>
            <a:off x="395535" y="1180243"/>
            <a:ext cx="10007921" cy="5228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E72B069B-6EF2-4EBD-A92A-00136D91F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4" y="52350"/>
            <a:ext cx="1464833" cy="1127893"/>
          </a:xfrm>
          <a:prstGeom prst="rect">
            <a:avLst/>
          </a:prstGeom>
        </p:spPr>
      </p:pic>
      <p:graphicFrame>
        <p:nvGraphicFramePr>
          <p:cNvPr id="8" name="Tabulka 7">
            <a:extLst>
              <a:ext uri="{FF2B5EF4-FFF2-40B4-BE49-F238E27FC236}">
                <a16:creationId xmlns:a16="http://schemas.microsoft.com/office/drawing/2014/main" id="{00A5BFC2-80E7-4680-BDD2-D58855B4D381}"/>
              </a:ext>
            </a:extLst>
          </p:cNvPr>
          <p:cNvGraphicFramePr>
            <a:graphicFrameLocks noGrp="1"/>
          </p:cNvGraphicFramePr>
          <p:nvPr>
            <p:extLst>
              <p:ext uri="{D42A27DB-BD31-4B8C-83A1-F6EECF244321}">
                <p14:modId xmlns:p14="http://schemas.microsoft.com/office/powerpoint/2010/main" val="329309894"/>
              </p:ext>
            </p:extLst>
          </p:nvPr>
        </p:nvGraphicFramePr>
        <p:xfrm>
          <a:off x="395535" y="821578"/>
          <a:ext cx="11258583" cy="2962827"/>
        </p:xfrm>
        <a:graphic>
          <a:graphicData uri="http://schemas.openxmlformats.org/drawingml/2006/table">
            <a:tbl>
              <a:tblPr>
                <a:tableStyleId>{5C22544A-7EE6-4342-B048-85BDC9FD1C3A}</a:tableStyleId>
              </a:tblPr>
              <a:tblGrid>
                <a:gridCol w="3531006">
                  <a:extLst>
                    <a:ext uri="{9D8B030D-6E8A-4147-A177-3AD203B41FA5}">
                      <a16:colId xmlns:a16="http://schemas.microsoft.com/office/drawing/2014/main" val="4172215985"/>
                    </a:ext>
                  </a:extLst>
                </a:gridCol>
                <a:gridCol w="1739153">
                  <a:extLst>
                    <a:ext uri="{9D8B030D-6E8A-4147-A177-3AD203B41FA5}">
                      <a16:colId xmlns:a16="http://schemas.microsoft.com/office/drawing/2014/main" val="581162878"/>
                    </a:ext>
                  </a:extLst>
                </a:gridCol>
                <a:gridCol w="1873624">
                  <a:extLst>
                    <a:ext uri="{9D8B030D-6E8A-4147-A177-3AD203B41FA5}">
                      <a16:colId xmlns:a16="http://schemas.microsoft.com/office/drawing/2014/main" val="3547184546"/>
                    </a:ext>
                  </a:extLst>
                </a:gridCol>
                <a:gridCol w="1948426">
                  <a:extLst>
                    <a:ext uri="{9D8B030D-6E8A-4147-A177-3AD203B41FA5}">
                      <a16:colId xmlns:a16="http://schemas.microsoft.com/office/drawing/2014/main" val="1590736065"/>
                    </a:ext>
                  </a:extLst>
                </a:gridCol>
                <a:gridCol w="1001127">
                  <a:extLst>
                    <a:ext uri="{9D8B030D-6E8A-4147-A177-3AD203B41FA5}">
                      <a16:colId xmlns:a16="http://schemas.microsoft.com/office/drawing/2014/main" val="1228010560"/>
                    </a:ext>
                  </a:extLst>
                </a:gridCol>
                <a:gridCol w="1165247">
                  <a:extLst>
                    <a:ext uri="{9D8B030D-6E8A-4147-A177-3AD203B41FA5}">
                      <a16:colId xmlns:a16="http://schemas.microsoft.com/office/drawing/2014/main" val="1640945229"/>
                    </a:ext>
                  </a:extLst>
                </a:gridCol>
              </a:tblGrid>
              <a:tr h="200571">
                <a:tc rowSpan="2">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Indicator</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Quarters</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For the year</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2804190"/>
                  </a:ext>
                </a:extLst>
              </a:tr>
              <a:tr h="200571">
                <a:tc vMerge="1">
                  <a:txBody>
                    <a:bodyPr/>
                    <a:lstStyle/>
                    <a:p>
                      <a:endParaRPr lang="en-GB"/>
                    </a:p>
                  </a:txBody>
                  <a:tcPr/>
                </a:tc>
                <a:tc>
                  <a:txBody>
                    <a:bodyPr/>
                    <a:lstStyle/>
                    <a:p>
                      <a:pPr algn="ctr" fontAlgn="ctr"/>
                      <a:r>
                        <a:rPr lang="ru-RU" sz="1600" u="none" strike="noStrike">
                          <a:solidFill>
                            <a:schemeClr val="tx1"/>
                          </a:solidFill>
                          <a:effectLst/>
                          <a:latin typeface="Times New Roman" panose="02020603050405020304" pitchFamily="18" charset="0"/>
                          <a:cs typeface="Times New Roman" panose="02020603050405020304" pitchFamily="18" charset="0"/>
                        </a:rPr>
                        <a:t>І</a:t>
                      </a:r>
                      <a:endParaRPr lang="ru-RU" sz="16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600" u="none" strike="noStrike">
                          <a:solidFill>
                            <a:schemeClr val="tx1"/>
                          </a:solidFill>
                          <a:effectLst/>
                          <a:latin typeface="Times New Roman" panose="02020603050405020304" pitchFamily="18" charset="0"/>
                          <a:cs typeface="Times New Roman" panose="02020603050405020304" pitchFamily="18" charset="0"/>
                        </a:rPr>
                        <a:t>ІІ</a:t>
                      </a:r>
                      <a:endParaRPr lang="ru-RU" sz="16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600" u="none" strike="noStrike">
                          <a:solidFill>
                            <a:schemeClr val="tx1"/>
                          </a:solidFill>
                          <a:effectLst/>
                          <a:latin typeface="Times New Roman" panose="02020603050405020304" pitchFamily="18" charset="0"/>
                          <a:cs typeface="Times New Roman" panose="02020603050405020304" pitchFamily="18" charset="0"/>
                        </a:rPr>
                        <a:t>ІІІ</a:t>
                      </a:r>
                      <a:endParaRPr lang="ru-RU" sz="16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600" u="none" strike="noStrike">
                          <a:solidFill>
                            <a:schemeClr val="tx1"/>
                          </a:solidFill>
                          <a:effectLst/>
                          <a:latin typeface="Times New Roman" panose="02020603050405020304" pitchFamily="18" charset="0"/>
                          <a:cs typeface="Times New Roman" panose="02020603050405020304" pitchFamily="18" charset="0"/>
                        </a:rPr>
                        <a:t>І</a:t>
                      </a:r>
                      <a:r>
                        <a:rPr lang="en-GB" sz="1600" u="none" strike="noStrike">
                          <a:solidFill>
                            <a:schemeClr val="tx1"/>
                          </a:solidFill>
                          <a:effectLst/>
                          <a:latin typeface="Times New Roman" panose="02020603050405020304" pitchFamily="18" charset="0"/>
                          <a:cs typeface="Times New Roman" panose="02020603050405020304" pitchFamily="18" charset="0"/>
                        </a:rPr>
                        <a:t>V</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extLst>
                  <a:ext uri="{0D108BD9-81ED-4DB2-BD59-A6C34878D82A}">
                    <a16:rowId xmlns:a16="http://schemas.microsoft.com/office/drawing/2014/main" val="2976788307"/>
                  </a:ext>
                </a:extLst>
              </a:tr>
              <a:tr h="200571">
                <a:tc>
                  <a:txBody>
                    <a:bodyPr/>
                    <a:lstStyle/>
                    <a:p>
                      <a:pPr algn="l" fontAlgn="ctr"/>
                      <a:r>
                        <a:rPr lang="en-GB" sz="1600" u="none" strike="noStrike">
                          <a:solidFill>
                            <a:schemeClr val="tx1"/>
                          </a:solidFill>
                          <a:effectLst/>
                          <a:latin typeface="Times New Roman" panose="02020603050405020304" pitchFamily="18" charset="0"/>
                          <a:cs typeface="Times New Roman" panose="02020603050405020304" pitchFamily="18" charset="0"/>
                        </a:rPr>
                        <a:t>1. Other direct costs:</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 </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 </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 </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 </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 </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0210592"/>
                  </a:ext>
                </a:extLst>
              </a:tr>
              <a:tr h="200571">
                <a:tc>
                  <a:txBody>
                    <a:bodyPr/>
                    <a:lstStyle/>
                    <a:p>
                      <a:pPr algn="l"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1.1. Spoilage costs*</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104.05</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105.91</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108.31</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110.71</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428.99</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0921003"/>
                  </a:ext>
                </a:extLst>
              </a:tr>
              <a:tr h="322129">
                <a:tc>
                  <a:txBody>
                    <a:bodyPr/>
                    <a:lstStyle/>
                    <a:p>
                      <a:pPr algn="l"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1.2. Depreciation of equipment**</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819.00</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819.00</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819.00</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819.00</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3276.00</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1071050"/>
                  </a:ext>
                </a:extLst>
              </a:tr>
              <a:tr h="322129">
                <a:tc>
                  <a:txBody>
                    <a:bodyPr/>
                    <a:lstStyle/>
                    <a:p>
                      <a:pPr algn="l"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2. General production costs***</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10014.93</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10194.03</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10425.03</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10656.03</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41290.02</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5021244"/>
                  </a:ext>
                </a:extLst>
              </a:tr>
              <a:tr h="200571">
                <a:tc>
                  <a:txBody>
                    <a:bodyPr/>
                    <a:lstStyle/>
                    <a:p>
                      <a:pPr algn="l" fontAlgn="ctr"/>
                      <a:r>
                        <a:rPr lang="en-GB" sz="1600" u="none" strike="noStrike">
                          <a:solidFill>
                            <a:schemeClr val="tx1"/>
                          </a:solidFill>
                          <a:effectLst/>
                          <a:latin typeface="Times New Roman" panose="02020603050405020304" pitchFamily="18" charset="0"/>
                          <a:cs typeface="Times New Roman" panose="02020603050405020304" pitchFamily="18" charset="0"/>
                        </a:rPr>
                        <a:t>3. Total (row 1+ row 2)</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10937.98</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11118.94</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11352.34</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11585.74</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44995.01</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64158121"/>
                  </a:ext>
                </a:extLst>
              </a:tr>
              <a:tr h="322129">
                <a:tc>
                  <a:txBody>
                    <a:bodyPr/>
                    <a:lstStyle/>
                    <a:p>
                      <a:pPr algn="l" fontAlgn="ctr"/>
                      <a:r>
                        <a:rPr lang="en-GB" sz="1600" u="none" strike="noStrike">
                          <a:solidFill>
                            <a:schemeClr val="tx1"/>
                          </a:solidFill>
                          <a:effectLst/>
                          <a:latin typeface="Times New Roman" panose="02020603050405020304" pitchFamily="18" charset="0"/>
                          <a:cs typeface="Times New Roman" panose="02020603050405020304" pitchFamily="18" charset="0"/>
                        </a:rPr>
                        <a:t>4. Depreciation of equipment</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819.00</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819.00</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819.00</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819.00</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3276.00</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6848421"/>
                  </a:ext>
                </a:extLst>
              </a:tr>
              <a:tr h="638180">
                <a:tc>
                  <a:txBody>
                    <a:bodyPr/>
                    <a:lstStyle/>
                    <a:p>
                      <a:pPr algn="l"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5. Cash outflow for the other direct and general production costs </a:t>
                      </a:r>
                    </a:p>
                    <a:p>
                      <a:pPr algn="l"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(row 3- row 4)****</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10118.98</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10299.94</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10533.34</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10766.74</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41719.01</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9915363"/>
                  </a:ext>
                </a:extLst>
              </a:tr>
            </a:tbl>
          </a:graphicData>
        </a:graphic>
      </p:graphicFrame>
      <p:sp>
        <p:nvSpPr>
          <p:cNvPr id="11" name="TextovéPole 10">
            <a:extLst>
              <a:ext uri="{FF2B5EF4-FFF2-40B4-BE49-F238E27FC236}">
                <a16:creationId xmlns:a16="http://schemas.microsoft.com/office/drawing/2014/main" id="{9532160D-0205-4D14-97DD-B5DDB7664885}"/>
              </a:ext>
            </a:extLst>
          </p:cNvPr>
          <p:cNvSpPr txBox="1"/>
          <p:nvPr/>
        </p:nvSpPr>
        <p:spPr>
          <a:xfrm>
            <a:off x="251520" y="4091968"/>
            <a:ext cx="11402598" cy="2554545"/>
          </a:xfrm>
          <a:prstGeom prst="rect">
            <a:avLst/>
          </a:prstGeom>
          <a:noFill/>
        </p:spPr>
        <p:txBody>
          <a:bodyPr wrap="square">
            <a:spAutoFit/>
          </a:bodyPr>
          <a:lstStyle/>
          <a:p>
            <a:r>
              <a:rPr lang="en-GB" sz="2000" b="0" i="0" dirty="0">
                <a:effectLst/>
                <a:latin typeface="Times New Roman" panose="02020603050405020304" pitchFamily="18" charset="0"/>
                <a:cs typeface="Times New Roman" panose="02020603050405020304" pitchFamily="18" charset="0"/>
              </a:rPr>
              <a:t>*spoilage is wastage or loss of material that occurs during the manufacturing process</a:t>
            </a:r>
          </a:p>
          <a:p>
            <a:r>
              <a:rPr lang="en-GB"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depreciation of equipment, that takes part in manufacturing process </a:t>
            </a:r>
          </a:p>
          <a:p>
            <a:r>
              <a:rPr lang="en-US" sz="2000" dirty="0">
                <a:latin typeface="Times New Roman" panose="02020603050405020304" pitchFamily="18" charset="0"/>
                <a:cs typeface="Times New Roman" panose="02020603050405020304" pitchFamily="18" charset="0"/>
              </a:rPr>
              <a:t>***general production costs (for maintaining the workshop, where production manufactured; salary of the workshop director, workshop cleaner managers; heating and lightening of the workshop, depreciation of workshop and other equipment, that supports but does participate in production process)</a:t>
            </a:r>
          </a:p>
          <a:p>
            <a:pPr algn="l"/>
            <a:r>
              <a:rPr lang="en-US" sz="2000" dirty="0">
                <a:latin typeface="Times New Roman" panose="02020603050405020304" pitchFamily="18" charset="0"/>
                <a:cs typeface="Times New Roman" panose="02020603050405020304" pitchFamily="18" charset="0"/>
              </a:rPr>
              <a:t>****all calculated budgets will be reflected in Cash plan. As far as </a:t>
            </a:r>
            <a:r>
              <a:rPr lang="en-GB" sz="2000" b="1" i="0" u="none" strike="noStrike" baseline="0" dirty="0">
                <a:latin typeface="Times New Roman" panose="02020603050405020304" pitchFamily="18" charset="0"/>
                <a:cs typeface="Times New Roman" panose="02020603050405020304" pitchFamily="18" charset="0"/>
              </a:rPr>
              <a:t>depreciation</a:t>
            </a:r>
            <a:r>
              <a:rPr lang="en-GB" sz="2000" b="0" i="0" u="none" strike="noStrike" baseline="0" dirty="0">
                <a:latin typeface="Times New Roman" panose="02020603050405020304" pitchFamily="18" charset="0"/>
                <a:cs typeface="Times New Roman" panose="02020603050405020304" pitchFamily="18" charset="0"/>
              </a:rPr>
              <a:t> does not entail a cash outflow, it </a:t>
            </a:r>
            <a:r>
              <a:rPr lang="en-GB" sz="2000" b="1" i="0" u="none" strike="noStrike" baseline="0" dirty="0">
                <a:latin typeface="Times New Roman" panose="02020603050405020304" pitchFamily="18" charset="0"/>
                <a:cs typeface="Times New Roman" panose="02020603050405020304" pitchFamily="18" charset="0"/>
              </a:rPr>
              <a:t>must be deducted </a:t>
            </a:r>
            <a:r>
              <a:rPr lang="en-GB" sz="2000" b="0" i="0" u="none" strike="noStrike" baseline="0" dirty="0">
                <a:latin typeface="Times New Roman" panose="02020603050405020304" pitchFamily="18" charset="0"/>
                <a:cs typeface="Times New Roman" panose="02020603050405020304" pitchFamily="18" charset="0"/>
              </a:rPr>
              <a:t>from the total factory overhead budget in computing cash disbursement for factory overhead.</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355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5647" y="-181696"/>
            <a:ext cx="1464833" cy="1262066"/>
          </a:xfrm>
          <a:prstGeom prst="rect">
            <a:avLst/>
          </a:prstGeom>
        </p:spPr>
      </p:pic>
      <p:sp>
        <p:nvSpPr>
          <p:cNvPr id="9" name="Nadpis 1"/>
          <p:cNvSpPr txBox="1">
            <a:spLocks/>
          </p:cNvSpPr>
          <p:nvPr/>
        </p:nvSpPr>
        <p:spPr>
          <a:xfrm>
            <a:off x="206697" y="105840"/>
            <a:ext cx="10143934" cy="553171"/>
          </a:xfrm>
          <a:prstGeom prst="rect">
            <a:avLst/>
          </a:prstGeom>
          <a:solidFill>
            <a:srgbClr val="008080"/>
          </a:solidFill>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sz="2400" b="1" dirty="0">
                <a:solidFill>
                  <a:schemeClr val="bg1"/>
                </a:solidFill>
                <a:latin typeface="Times New Roman" panose="02020603050405020304" pitchFamily="18" charset="0"/>
                <a:cs typeface="Times New Roman" panose="02020603050405020304" pitchFamily="18" charset="0"/>
              </a:rPr>
              <a:t>CLASSIFICATION OF FACTORY OVERHEAD COSTS</a:t>
            </a:r>
          </a:p>
        </p:txBody>
      </p:sp>
      <p:pic>
        <p:nvPicPr>
          <p:cNvPr id="7" name="Zástupný obsah 4">
            <a:extLst>
              <a:ext uri="{FF2B5EF4-FFF2-40B4-BE49-F238E27FC236}">
                <a16:creationId xmlns:a16="http://schemas.microsoft.com/office/drawing/2014/main" id="{29781475-DA02-4B93-9E59-AF56C5E778D5}"/>
              </a:ext>
            </a:extLst>
          </p:cNvPr>
          <p:cNvPicPr>
            <a:picLocks noChangeAspect="1"/>
          </p:cNvPicPr>
          <p:nvPr/>
        </p:nvPicPr>
        <p:blipFill>
          <a:blip r:embed="rId3"/>
          <a:stretch>
            <a:fillRect/>
          </a:stretch>
        </p:blipFill>
        <p:spPr>
          <a:xfrm>
            <a:off x="251520" y="792835"/>
            <a:ext cx="4186009" cy="2398600"/>
          </a:xfrm>
          <a:prstGeom prst="rect">
            <a:avLst/>
          </a:prstGeom>
        </p:spPr>
      </p:pic>
      <p:sp>
        <p:nvSpPr>
          <p:cNvPr id="11" name="TextovéPole 10">
            <a:extLst>
              <a:ext uri="{FF2B5EF4-FFF2-40B4-BE49-F238E27FC236}">
                <a16:creationId xmlns:a16="http://schemas.microsoft.com/office/drawing/2014/main" id="{DCCB4F18-6866-4DB3-BD15-153C617E669C}"/>
              </a:ext>
            </a:extLst>
          </p:cNvPr>
          <p:cNvSpPr txBox="1"/>
          <p:nvPr/>
        </p:nvSpPr>
        <p:spPr>
          <a:xfrm>
            <a:off x="4509248" y="900413"/>
            <a:ext cx="7431232" cy="2862322"/>
          </a:xfrm>
          <a:prstGeom prst="rect">
            <a:avLst/>
          </a:prstGeom>
          <a:noFill/>
        </p:spPr>
        <p:txBody>
          <a:bodyPr wrap="square">
            <a:spAutoFit/>
          </a:bodyPr>
          <a:lstStyle/>
          <a:p>
            <a:pPr algn="l"/>
            <a:r>
              <a:rPr lang="en-GB" b="1" i="0" dirty="0">
                <a:effectLst/>
                <a:latin typeface="Times New Roman" panose="02020603050405020304" pitchFamily="18" charset="0"/>
                <a:cs typeface="Times New Roman" panose="02020603050405020304" pitchFamily="18" charset="0"/>
              </a:rPr>
              <a:t>1. Facility Costs:</a:t>
            </a:r>
            <a:r>
              <a:rPr lang="en-GB" b="0" i="0" dirty="0">
                <a:effectLst/>
                <a:latin typeface="Times New Roman" panose="02020603050405020304" pitchFamily="18" charset="0"/>
                <a:cs typeface="Times New Roman" panose="02020603050405020304" pitchFamily="18" charset="0"/>
              </a:rPr>
              <a:t> These include rent, property taxes, </a:t>
            </a:r>
            <a:r>
              <a:rPr lang="en-GB" b="1" i="0" u="none" strike="noStrike" dirty="0">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insurance</a:t>
            </a:r>
            <a:r>
              <a:rPr lang="en-GB" b="0" i="0" dirty="0">
                <a:effectLst/>
                <a:latin typeface="Times New Roman" panose="02020603050405020304" pitchFamily="18" charset="0"/>
                <a:cs typeface="Times New Roman" panose="02020603050405020304" pitchFamily="18" charset="0"/>
              </a:rPr>
              <a:t>, and maintenance necessary to run the manufacturing facility.</a:t>
            </a:r>
          </a:p>
          <a:p>
            <a:pPr algn="l"/>
            <a:r>
              <a:rPr lang="en-GB" b="1" i="0" dirty="0">
                <a:effectLst/>
                <a:latin typeface="Times New Roman" panose="02020603050405020304" pitchFamily="18" charset="0"/>
                <a:cs typeface="Times New Roman" panose="02020603050405020304" pitchFamily="18" charset="0"/>
              </a:rPr>
              <a:t>2. Utilities:</a:t>
            </a:r>
            <a:r>
              <a:rPr lang="en-GB" b="0" i="0" dirty="0">
                <a:effectLst/>
                <a:latin typeface="Times New Roman" panose="02020603050405020304" pitchFamily="18" charset="0"/>
                <a:cs typeface="Times New Roman" panose="02020603050405020304" pitchFamily="18" charset="0"/>
              </a:rPr>
              <a:t> These include electricity, water, and gas used in manufacturing.</a:t>
            </a:r>
          </a:p>
          <a:p>
            <a:pPr algn="l"/>
            <a:r>
              <a:rPr lang="en-GB" b="1" i="0" dirty="0">
                <a:effectLst/>
                <a:latin typeface="Times New Roman" panose="02020603050405020304" pitchFamily="18" charset="0"/>
                <a:cs typeface="Times New Roman" panose="02020603050405020304" pitchFamily="18" charset="0"/>
              </a:rPr>
              <a:t>3. Supervision and Management: </a:t>
            </a:r>
            <a:r>
              <a:rPr lang="en-GB" b="0" i="0" dirty="0">
                <a:effectLst/>
                <a:latin typeface="Times New Roman" panose="02020603050405020304" pitchFamily="18" charset="0"/>
                <a:cs typeface="Times New Roman" panose="02020603050405020304" pitchFamily="18" charset="0"/>
              </a:rPr>
              <a:t>These include salaries, benefits, and other costs associated with supervisory and management personnel responsible for overseeing the manufacturing process.</a:t>
            </a:r>
          </a:p>
          <a:p>
            <a:pPr algn="l"/>
            <a:r>
              <a:rPr lang="en-GB" b="1" i="0" dirty="0">
                <a:effectLst/>
                <a:latin typeface="Times New Roman" panose="02020603050405020304" pitchFamily="18" charset="0"/>
                <a:cs typeface="Times New Roman" panose="02020603050405020304" pitchFamily="18" charset="0"/>
              </a:rPr>
              <a:t>4. Equipment Costs: </a:t>
            </a:r>
            <a:r>
              <a:rPr lang="en-GB" b="0" i="0" dirty="0">
                <a:effectLst/>
                <a:latin typeface="Times New Roman" panose="02020603050405020304" pitchFamily="18" charset="0"/>
                <a:cs typeface="Times New Roman" panose="02020603050405020304" pitchFamily="18" charset="0"/>
              </a:rPr>
              <a:t>These include </a:t>
            </a:r>
            <a:r>
              <a:rPr lang="en-GB" b="1" i="0" u="none" strike="noStrike" dirty="0">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depreciation</a:t>
            </a:r>
            <a:r>
              <a:rPr lang="en-GB" b="0" i="0" dirty="0">
                <a:effectLst/>
                <a:latin typeface="Times New Roman" panose="02020603050405020304" pitchFamily="18" charset="0"/>
                <a:cs typeface="Times New Roman" panose="02020603050405020304" pitchFamily="18" charset="0"/>
              </a:rPr>
              <a:t>, maintenance, and repair costs for machinery and equipment used in manufacturing.</a:t>
            </a:r>
          </a:p>
          <a:p>
            <a:pPr algn="l"/>
            <a:r>
              <a:rPr lang="en-GB" b="1" i="0" dirty="0">
                <a:effectLst/>
                <a:latin typeface="Times New Roman" panose="02020603050405020304" pitchFamily="18" charset="0"/>
                <a:cs typeface="Times New Roman" panose="02020603050405020304" pitchFamily="18" charset="0"/>
              </a:rPr>
              <a:t>5. Quality Control: </a:t>
            </a:r>
            <a:r>
              <a:rPr lang="en-GB" b="0" i="0" dirty="0">
                <a:effectLst/>
                <a:latin typeface="Times New Roman" panose="02020603050405020304" pitchFamily="18" charset="0"/>
                <a:cs typeface="Times New Roman" panose="02020603050405020304" pitchFamily="18" charset="0"/>
              </a:rPr>
              <a:t>These include costs associated with ensuring the quality of the manufactured products, such as inspection, testing, and auditing costs.</a:t>
            </a:r>
          </a:p>
        </p:txBody>
      </p:sp>
      <p:sp>
        <p:nvSpPr>
          <p:cNvPr id="13" name="TextovéPole 12">
            <a:extLst>
              <a:ext uri="{FF2B5EF4-FFF2-40B4-BE49-F238E27FC236}">
                <a16:creationId xmlns:a16="http://schemas.microsoft.com/office/drawing/2014/main" id="{90DF5531-6DB1-4586-9B0E-DA62E87B3685}"/>
              </a:ext>
            </a:extLst>
          </p:cNvPr>
          <p:cNvSpPr txBox="1"/>
          <p:nvPr/>
        </p:nvSpPr>
        <p:spPr>
          <a:xfrm>
            <a:off x="349878" y="3690682"/>
            <a:ext cx="11492244" cy="2862322"/>
          </a:xfrm>
          <a:prstGeom prst="rect">
            <a:avLst/>
          </a:prstGeom>
          <a:noFill/>
        </p:spPr>
        <p:txBody>
          <a:bodyPr wrap="square">
            <a:spAutoFit/>
          </a:bodyPr>
          <a:lstStyle/>
          <a:p>
            <a:pPr algn="l"/>
            <a:r>
              <a:rPr lang="en-GB" b="1" i="0" dirty="0">
                <a:solidFill>
                  <a:srgbClr val="4D5968"/>
                </a:solidFill>
                <a:effectLst/>
                <a:latin typeface="Times New Roman" panose="02020603050405020304" pitchFamily="18" charset="0"/>
                <a:cs typeface="Times New Roman" panose="02020603050405020304" pitchFamily="18" charset="0"/>
              </a:rPr>
              <a:t>6. Materials Handling and Storage:</a:t>
            </a:r>
            <a:r>
              <a:rPr lang="en-GB" b="0" i="0" dirty="0">
                <a:solidFill>
                  <a:srgbClr val="4D5968"/>
                </a:solidFill>
                <a:effectLst/>
                <a:latin typeface="Times New Roman" panose="02020603050405020304" pitchFamily="18" charset="0"/>
                <a:cs typeface="Times New Roman" panose="02020603050405020304" pitchFamily="18" charset="0"/>
              </a:rPr>
              <a:t> These include costs for moving and storing materials used in the manufacturing process, such as forklift operation, pallets, and warehouse space.</a:t>
            </a:r>
          </a:p>
          <a:p>
            <a:pPr algn="l"/>
            <a:r>
              <a:rPr lang="en-GB" b="1" i="0" dirty="0">
                <a:solidFill>
                  <a:srgbClr val="4D5968"/>
                </a:solidFill>
                <a:effectLst/>
                <a:latin typeface="Times New Roman" panose="02020603050405020304" pitchFamily="18" charset="0"/>
                <a:cs typeface="Times New Roman" panose="02020603050405020304" pitchFamily="18" charset="0"/>
              </a:rPr>
              <a:t>7. Quality Control:</a:t>
            </a:r>
            <a:r>
              <a:rPr lang="en-GB" b="0" i="0" dirty="0">
                <a:solidFill>
                  <a:srgbClr val="4D5968"/>
                </a:solidFill>
                <a:effectLst/>
                <a:latin typeface="Times New Roman" panose="02020603050405020304" pitchFamily="18" charset="0"/>
                <a:cs typeface="Times New Roman" panose="02020603050405020304" pitchFamily="18" charset="0"/>
              </a:rPr>
              <a:t> These costs include the cost of inspection, testing, and quality assurance of the finished product before its shipment to the customer.</a:t>
            </a:r>
          </a:p>
          <a:p>
            <a:pPr algn="l"/>
            <a:r>
              <a:rPr lang="en-GB" b="1" i="0" dirty="0">
                <a:solidFill>
                  <a:srgbClr val="4D5968"/>
                </a:solidFill>
                <a:effectLst/>
                <a:latin typeface="Times New Roman" panose="02020603050405020304" pitchFamily="18" charset="0"/>
                <a:cs typeface="Times New Roman" panose="02020603050405020304" pitchFamily="18" charset="0"/>
              </a:rPr>
              <a:t>8. Research and Development: </a:t>
            </a:r>
            <a:r>
              <a:rPr lang="en-GB" b="0" i="0" dirty="0">
                <a:solidFill>
                  <a:srgbClr val="4D5968"/>
                </a:solidFill>
                <a:effectLst/>
                <a:latin typeface="Times New Roman" panose="02020603050405020304" pitchFamily="18" charset="0"/>
                <a:cs typeface="Times New Roman" panose="02020603050405020304" pitchFamily="18" charset="0"/>
              </a:rPr>
              <a:t>These include costs associated with researching and developing new products or improving existing ones.</a:t>
            </a:r>
          </a:p>
          <a:p>
            <a:pPr algn="l"/>
            <a:r>
              <a:rPr lang="en-GB" b="1" i="0" dirty="0">
                <a:solidFill>
                  <a:srgbClr val="4D5968"/>
                </a:solidFill>
                <a:effectLst/>
                <a:latin typeface="Times New Roman" panose="02020603050405020304" pitchFamily="18" charset="0"/>
                <a:cs typeface="Times New Roman" panose="02020603050405020304" pitchFamily="18" charset="0"/>
              </a:rPr>
              <a:t>9. Taxes and Licenses: </a:t>
            </a:r>
            <a:r>
              <a:rPr lang="en-GB" b="0" i="0" dirty="0">
                <a:solidFill>
                  <a:srgbClr val="4D5968"/>
                </a:solidFill>
                <a:effectLst/>
                <a:latin typeface="Times New Roman" panose="02020603050405020304" pitchFamily="18" charset="0"/>
                <a:cs typeface="Times New Roman" panose="02020603050405020304" pitchFamily="18" charset="0"/>
              </a:rPr>
              <a:t>These include taxes and licenses required to operate a manufacturing facility, such as property taxes, business licenses, and environmental permits.</a:t>
            </a:r>
          </a:p>
          <a:p>
            <a:pPr algn="l"/>
            <a:endParaRPr lang="en-GB" dirty="0">
              <a:solidFill>
                <a:srgbClr val="4D5968"/>
              </a:solidFill>
              <a:latin typeface="Times New Roman" panose="02020603050405020304" pitchFamily="18" charset="0"/>
              <a:cs typeface="Times New Roman" panose="02020603050405020304" pitchFamily="18" charset="0"/>
            </a:endParaRPr>
          </a:p>
          <a:p>
            <a:pPr algn="l"/>
            <a:r>
              <a:rPr lang="en-GB" b="1" i="0" dirty="0">
                <a:solidFill>
                  <a:srgbClr val="4D5968"/>
                </a:solidFill>
                <a:effectLst/>
                <a:latin typeface="Times New Roman" panose="02020603050405020304" pitchFamily="18" charset="0"/>
                <a:cs typeface="Times New Roman" panose="02020603050405020304" pitchFamily="18" charset="0"/>
              </a:rPr>
              <a:t>Factory overhead costs can be classified as direct, indirect, variable, fixed and mixed</a:t>
            </a:r>
          </a:p>
        </p:txBody>
      </p:sp>
    </p:spTree>
    <p:extLst>
      <p:ext uri="{BB962C8B-B14F-4D97-AF65-F5344CB8AC3E}">
        <p14:creationId xmlns:p14="http://schemas.microsoft.com/office/powerpoint/2010/main" val="1220644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solidFill>
                <a:prstClr val="black"/>
              </a:solidFill>
            </a:endParaRPr>
          </a:p>
        </p:txBody>
      </p:sp>
      <p:sp>
        <p:nvSpPr>
          <p:cNvPr id="5" name="Obdélník 4"/>
          <p:cNvSpPr/>
          <p:nvPr/>
        </p:nvSpPr>
        <p:spPr>
          <a:xfrm>
            <a:off x="251520" y="449337"/>
            <a:ext cx="2767104" cy="461665"/>
          </a:xfrm>
          <a:prstGeom prst="rect">
            <a:avLst/>
          </a:prstGeom>
          <a:solidFill>
            <a:srgbClr val="008080"/>
          </a:solidFill>
        </p:spPr>
        <p:txBody>
          <a:bodyPr wrap="none">
            <a:spAutoFit/>
          </a:bodyPr>
          <a:lstStyle/>
          <a:p>
            <a:pPr>
              <a:defRPr/>
            </a:pPr>
            <a:r>
              <a:rPr lang="en-GB" sz="2400" b="1" kern="0" dirty="0">
                <a:solidFill>
                  <a:schemeClr val="bg1"/>
                </a:solidFill>
                <a:latin typeface="Times New Roman"/>
              </a:rPr>
              <a:t>TYPES OF COSTS</a:t>
            </a:r>
            <a:endParaRPr lang="en-GB" sz="2400" b="1" kern="0" dirty="0">
              <a:solidFill>
                <a:schemeClr val="bg1"/>
              </a:solidFill>
            </a:endParaRPr>
          </a:p>
        </p:txBody>
      </p:sp>
      <p:graphicFrame>
        <p:nvGraphicFramePr>
          <p:cNvPr id="6" name="Diagram 5"/>
          <p:cNvGraphicFramePr/>
          <p:nvPr/>
        </p:nvGraphicFramePr>
        <p:xfrm>
          <a:off x="575556" y="1224854"/>
          <a:ext cx="8424936" cy="4941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337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628037" y="326268"/>
            <a:ext cx="5199022" cy="461665"/>
          </a:xfrm>
          <a:prstGeom prst="rect">
            <a:avLst/>
          </a:prstGeom>
          <a:solidFill>
            <a:srgbClr val="008080"/>
          </a:solidFill>
        </p:spPr>
        <p:txBody>
          <a:bodyPr wrap="square">
            <a:spAutoFit/>
          </a:bodyPr>
          <a:lstStyle/>
          <a:p>
            <a:pPr algn="l"/>
            <a:r>
              <a:rPr lang="en-GB" sz="2400" b="1" i="0" u="none" strike="noStrike" baseline="0" dirty="0">
                <a:solidFill>
                  <a:schemeClr val="bg1"/>
                </a:solidFill>
                <a:latin typeface="Times New Roman" panose="02020603050405020304" pitchFamily="18" charset="0"/>
                <a:cs typeface="Times New Roman" panose="02020603050405020304" pitchFamily="18" charset="0"/>
              </a:rPr>
              <a:t>COST BEHAVIOR PATTERNS</a:t>
            </a:r>
            <a:endParaRPr lang="en-GB" sz="2400" b="1" i="0" dirty="0">
              <a:solidFill>
                <a:schemeClr val="bg1"/>
              </a:solidFill>
              <a:effectLst/>
              <a:latin typeface="Times New Roman" panose="02020603050405020304" pitchFamily="18" charset="0"/>
              <a:cs typeface="Times New Roman" panose="02020603050405020304" pitchFamily="18" charset="0"/>
            </a:endParaRPr>
          </a:p>
        </p:txBody>
      </p:sp>
      <p:sp>
        <p:nvSpPr>
          <p:cNvPr id="7" name="Zástupný symbol pro obsah 2"/>
          <p:cNvSpPr txBox="1">
            <a:spLocks/>
          </p:cNvSpPr>
          <p:nvPr/>
        </p:nvSpPr>
        <p:spPr>
          <a:xfrm>
            <a:off x="395535" y="1180243"/>
            <a:ext cx="10007921" cy="5228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E72B069B-6EF2-4EBD-A92A-00136D91F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4" y="-200082"/>
            <a:ext cx="1464833" cy="1127893"/>
          </a:xfrm>
          <a:prstGeom prst="rect">
            <a:avLst/>
          </a:prstGeom>
        </p:spPr>
      </p:pic>
      <p:pic>
        <p:nvPicPr>
          <p:cNvPr id="3" name="Obrázek 2">
            <a:extLst>
              <a:ext uri="{FF2B5EF4-FFF2-40B4-BE49-F238E27FC236}">
                <a16:creationId xmlns:a16="http://schemas.microsoft.com/office/drawing/2014/main" id="{40A82071-F164-4109-BC8C-D504E3041A6B}"/>
              </a:ext>
            </a:extLst>
          </p:cNvPr>
          <p:cNvPicPr>
            <a:picLocks noChangeAspect="1"/>
          </p:cNvPicPr>
          <p:nvPr/>
        </p:nvPicPr>
        <p:blipFill>
          <a:blip r:embed="rId3"/>
          <a:stretch>
            <a:fillRect/>
          </a:stretch>
        </p:blipFill>
        <p:spPr>
          <a:xfrm>
            <a:off x="251520" y="927811"/>
            <a:ext cx="5400847" cy="3671083"/>
          </a:xfrm>
          <a:prstGeom prst="rect">
            <a:avLst/>
          </a:prstGeom>
        </p:spPr>
      </p:pic>
      <p:sp>
        <p:nvSpPr>
          <p:cNvPr id="11" name="Zástupný obsah 2">
            <a:extLst>
              <a:ext uri="{FF2B5EF4-FFF2-40B4-BE49-F238E27FC236}">
                <a16:creationId xmlns:a16="http://schemas.microsoft.com/office/drawing/2014/main" id="{5437AC7F-86C6-4B27-89CC-1EEE669C1366}"/>
              </a:ext>
            </a:extLst>
          </p:cNvPr>
          <p:cNvSpPr txBox="1">
            <a:spLocks/>
          </p:cNvSpPr>
          <p:nvPr/>
        </p:nvSpPr>
        <p:spPr>
          <a:xfrm>
            <a:off x="5652367" y="1000492"/>
            <a:ext cx="5957047" cy="43513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spcBef>
                <a:spcPts val="0"/>
              </a:spcBef>
              <a:buFont typeface="Arial" panose="020B0604020202020204" pitchFamily="34" charset="0"/>
              <a:buChar char="•"/>
            </a:pPr>
            <a:r>
              <a:rPr lang="en-GB" sz="1800" b="1" dirty="0">
                <a:latin typeface="Times New Roman" panose="02020603050405020304" pitchFamily="18" charset="0"/>
                <a:cs typeface="Times New Roman" panose="02020603050405020304" pitchFamily="18" charset="0"/>
              </a:rPr>
              <a:t>Variable Factory Overhead </a:t>
            </a:r>
            <a:r>
              <a:rPr lang="en-GB" sz="1800" dirty="0">
                <a:latin typeface="Times New Roman" panose="02020603050405020304" pitchFamily="18" charset="0"/>
                <a:cs typeface="Times New Roman" panose="02020603050405020304" pitchFamily="18" charset="0"/>
              </a:rPr>
              <a:t>vary in total with changes in volume or level of activity: Supplies, Receiving costs, Fuel and power, Overtime premium, Spoilage and defective work</a:t>
            </a:r>
          </a:p>
          <a:p>
            <a:pPr algn="l">
              <a:lnSpc>
                <a:spcPct val="100000"/>
              </a:lnSpc>
              <a:spcBef>
                <a:spcPts val="0"/>
              </a:spcBef>
            </a:pPr>
            <a:endParaRPr lang="en-GB" sz="1800" dirty="0">
              <a:latin typeface="Times New Roman" panose="02020603050405020304" pitchFamily="18" charset="0"/>
              <a:cs typeface="Times New Roman" panose="02020603050405020304" pitchFamily="18" charset="0"/>
            </a:endParaRPr>
          </a:p>
          <a:p>
            <a:pPr marL="285750" indent="-285750" algn="l">
              <a:lnSpc>
                <a:spcPct val="100000"/>
              </a:lnSpc>
              <a:spcBef>
                <a:spcPts val="0"/>
              </a:spcBef>
              <a:buFont typeface="Arial" panose="020B0604020202020204" pitchFamily="34" charset="0"/>
              <a:buChar char="•"/>
            </a:pPr>
            <a:r>
              <a:rPr lang="en-GB" sz="1800" b="1" dirty="0">
                <a:latin typeface="Times New Roman" panose="02020603050405020304" pitchFamily="18" charset="0"/>
                <a:cs typeface="Times New Roman" panose="02020603050405020304" pitchFamily="18" charset="0"/>
              </a:rPr>
              <a:t>Fixed costs </a:t>
            </a:r>
            <a:r>
              <a:rPr lang="en-GB" sz="1800" dirty="0">
                <a:latin typeface="Times New Roman" panose="02020603050405020304" pitchFamily="18" charset="0"/>
                <a:cs typeface="Times New Roman" panose="02020603050405020304" pitchFamily="18" charset="0"/>
              </a:rPr>
              <a:t>do not change in total regardless of the volume or level of activity: Property taxes, Rent on factory building, Depreciation, Indirect </a:t>
            </a:r>
            <a:r>
              <a:rPr lang="en-GB" sz="1800" dirty="0" err="1">
                <a:latin typeface="Times New Roman" panose="02020603050405020304" pitchFamily="18" charset="0"/>
                <a:cs typeface="Times New Roman" panose="02020603050405020304" pitchFamily="18" charset="0"/>
              </a:rPr>
              <a:t>labor</a:t>
            </a:r>
            <a:r>
              <a:rPr lang="en-GB" sz="1800" dirty="0">
                <a:latin typeface="Times New Roman" panose="02020603050405020304" pitchFamily="18" charset="0"/>
                <a:cs typeface="Times New Roman" panose="02020603050405020304" pitchFamily="18" charset="0"/>
              </a:rPr>
              <a:t>, Insurance, Patent amortization</a:t>
            </a:r>
          </a:p>
          <a:p>
            <a:pPr algn="l">
              <a:lnSpc>
                <a:spcPct val="100000"/>
              </a:lnSpc>
              <a:spcBef>
                <a:spcPts val="0"/>
              </a:spcBef>
            </a:pPr>
            <a:endParaRPr lang="en-GB" sz="1800" dirty="0">
              <a:latin typeface="Times New Roman" panose="02020603050405020304" pitchFamily="18" charset="0"/>
              <a:cs typeface="Times New Roman" panose="02020603050405020304" pitchFamily="18" charset="0"/>
            </a:endParaRPr>
          </a:p>
          <a:p>
            <a:pPr marL="285750" indent="-285750" algn="l">
              <a:lnSpc>
                <a:spcPct val="100000"/>
              </a:lnSpc>
              <a:spcBef>
                <a:spcPts val="0"/>
              </a:spcBef>
              <a:buFont typeface="Arial" panose="020B0604020202020204" pitchFamily="34" charset="0"/>
              <a:buChar char="•"/>
            </a:pPr>
            <a:r>
              <a:rPr lang="en-GB" sz="1800" b="1" dirty="0">
                <a:latin typeface="Times New Roman" panose="02020603050405020304" pitchFamily="18" charset="0"/>
                <a:cs typeface="Times New Roman" panose="02020603050405020304" pitchFamily="18" charset="0"/>
              </a:rPr>
              <a:t>Mixed (</a:t>
            </a:r>
            <a:r>
              <a:rPr lang="en-GB" sz="1800" b="1" dirty="0" err="1">
                <a:latin typeface="Times New Roman" panose="02020603050405020304" pitchFamily="18" charset="0"/>
                <a:cs typeface="Times New Roman" panose="02020603050405020304" pitchFamily="18" charset="0"/>
              </a:rPr>
              <a:t>Semivariable</a:t>
            </a:r>
            <a:r>
              <a:rPr lang="en-GB" sz="1800" b="1" dirty="0">
                <a:latin typeface="Times New Roman" panose="02020603050405020304" pitchFamily="18" charset="0"/>
                <a:cs typeface="Times New Roman" panose="02020603050405020304" pitchFamily="18" charset="0"/>
              </a:rPr>
              <a:t>) Costs </a:t>
            </a:r>
            <a:r>
              <a:rPr lang="en-GB" sz="1800" dirty="0">
                <a:latin typeface="Times New Roman" panose="02020603050405020304" pitchFamily="18" charset="0"/>
                <a:cs typeface="Times New Roman" panose="02020603050405020304" pitchFamily="18" charset="0"/>
              </a:rPr>
              <a:t>contain both a fixed element and a variable one: Supervision Maintenance and repairs,</a:t>
            </a:r>
          </a:p>
          <a:p>
            <a:pPr algn="l">
              <a:lnSpc>
                <a:spcPct val="100000"/>
              </a:lnSpc>
              <a:spcBef>
                <a:spcPts val="0"/>
              </a:spcBef>
            </a:pPr>
            <a:r>
              <a:rPr lang="en-GB" sz="1800" dirty="0">
                <a:latin typeface="Times New Roman" panose="02020603050405020304" pitchFamily="18" charset="0"/>
                <a:cs typeface="Times New Roman" panose="02020603050405020304" pitchFamily="18" charset="0"/>
              </a:rPr>
              <a:t>Inspection Compensation insurance, Service department costs, Employer’s payroll taxes, Utilities Rental of delivery truck,</a:t>
            </a:r>
          </a:p>
          <a:p>
            <a:pPr algn="l">
              <a:lnSpc>
                <a:spcPct val="100000"/>
              </a:lnSpc>
              <a:spcBef>
                <a:spcPts val="0"/>
              </a:spcBef>
            </a:pPr>
            <a:r>
              <a:rPr lang="en-GB" sz="1800" dirty="0">
                <a:latin typeface="Times New Roman" panose="02020603050405020304" pitchFamily="18" charset="0"/>
                <a:cs typeface="Times New Roman" panose="02020603050405020304" pitchFamily="18" charset="0"/>
              </a:rPr>
              <a:t>Fringe benefits</a:t>
            </a:r>
          </a:p>
        </p:txBody>
      </p:sp>
    </p:spTree>
    <p:extLst>
      <p:ext uri="{BB962C8B-B14F-4D97-AF65-F5344CB8AC3E}">
        <p14:creationId xmlns:p14="http://schemas.microsoft.com/office/powerpoint/2010/main" val="1311067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3223" y="-181696"/>
            <a:ext cx="1464833" cy="1262066"/>
          </a:xfrm>
          <a:prstGeom prst="rect">
            <a:avLst/>
          </a:prstGeom>
        </p:spPr>
      </p:pic>
      <p:sp>
        <p:nvSpPr>
          <p:cNvPr id="9" name="Nadpis 1"/>
          <p:cNvSpPr txBox="1">
            <a:spLocks/>
          </p:cNvSpPr>
          <p:nvPr/>
        </p:nvSpPr>
        <p:spPr>
          <a:xfrm>
            <a:off x="206697" y="105840"/>
            <a:ext cx="10143934" cy="553171"/>
          </a:xfrm>
          <a:prstGeom prst="rect">
            <a:avLst/>
          </a:prstGeom>
          <a:solidFill>
            <a:srgbClr val="008080"/>
          </a:solidFill>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sz="2400" b="1" dirty="0">
                <a:solidFill>
                  <a:schemeClr val="bg1"/>
                </a:solidFill>
                <a:latin typeface="Times New Roman" panose="02020603050405020304" pitchFamily="18" charset="0"/>
                <a:cs typeface="Times New Roman" panose="02020603050405020304" pitchFamily="18" charset="0"/>
              </a:rPr>
              <a:t>SPOILAGE COSTS</a:t>
            </a:r>
          </a:p>
        </p:txBody>
      </p:sp>
      <p:pic>
        <p:nvPicPr>
          <p:cNvPr id="7" name="Obrázek 6">
            <a:extLst>
              <a:ext uri="{FF2B5EF4-FFF2-40B4-BE49-F238E27FC236}">
                <a16:creationId xmlns:a16="http://schemas.microsoft.com/office/drawing/2014/main" id="{24B86F96-B8C0-4A28-9E11-3A027A14E8D1}"/>
              </a:ext>
            </a:extLst>
          </p:cNvPr>
          <p:cNvPicPr>
            <a:picLocks noChangeAspect="1"/>
          </p:cNvPicPr>
          <p:nvPr/>
        </p:nvPicPr>
        <p:blipFill>
          <a:blip r:embed="rId3"/>
          <a:stretch>
            <a:fillRect/>
          </a:stretch>
        </p:blipFill>
        <p:spPr>
          <a:xfrm>
            <a:off x="256439" y="896471"/>
            <a:ext cx="4109515" cy="2245659"/>
          </a:xfrm>
          <a:prstGeom prst="rect">
            <a:avLst/>
          </a:prstGeom>
        </p:spPr>
      </p:pic>
      <p:sp>
        <p:nvSpPr>
          <p:cNvPr id="8" name="Zástupný obsah 2">
            <a:extLst>
              <a:ext uri="{FF2B5EF4-FFF2-40B4-BE49-F238E27FC236}">
                <a16:creationId xmlns:a16="http://schemas.microsoft.com/office/drawing/2014/main" id="{D79EA21E-04FA-418A-A719-879BE4B488CE}"/>
              </a:ext>
            </a:extLst>
          </p:cNvPr>
          <p:cNvSpPr txBox="1">
            <a:spLocks/>
          </p:cNvSpPr>
          <p:nvPr/>
        </p:nvSpPr>
        <p:spPr>
          <a:xfrm>
            <a:off x="4304025" y="966461"/>
            <a:ext cx="7520421" cy="2072574"/>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10000"/>
              </a:lnSpc>
              <a:spcBef>
                <a:spcPts val="0"/>
              </a:spcBef>
              <a:buFont typeface="Arial" panose="020B0604020202020204" pitchFamily="34" charset="0"/>
              <a:buChar char="•"/>
            </a:pPr>
            <a:r>
              <a:rPr lang="en-GB" sz="1800" dirty="0">
                <a:latin typeface="Times New Roman" panose="02020603050405020304" pitchFamily="18" charset="0"/>
                <a:cs typeface="Times New Roman" panose="02020603050405020304" pitchFamily="18" charset="0"/>
              </a:rPr>
              <a:t>Spoilage is wastage or loss of material that occurs during the manufacturing process. It can also be used to classify badly damaged material that is used for processing a product. </a:t>
            </a:r>
          </a:p>
          <a:p>
            <a:pPr marL="285750" indent="-285750" algn="l">
              <a:lnSpc>
                <a:spcPct val="110000"/>
              </a:lnSpc>
              <a:spcBef>
                <a:spcPts val="0"/>
              </a:spcBef>
              <a:buFont typeface="Arial" panose="020B0604020202020204" pitchFamily="34" charset="0"/>
              <a:buChar char="•"/>
            </a:pPr>
            <a:r>
              <a:rPr lang="en-GB" sz="1800" dirty="0">
                <a:latin typeface="Times New Roman" panose="02020603050405020304" pitchFamily="18" charset="0"/>
                <a:cs typeface="Times New Roman" panose="02020603050405020304" pitchFamily="18" charset="0"/>
              </a:rPr>
              <a:t>Spoilage is used to refer most commonly to raw materials whose lifespan is very short. </a:t>
            </a:r>
          </a:p>
          <a:p>
            <a:pPr marL="285750" indent="-285750" algn="l">
              <a:lnSpc>
                <a:spcPct val="110000"/>
              </a:lnSpc>
              <a:spcBef>
                <a:spcPts val="0"/>
              </a:spcBef>
              <a:buFont typeface="Arial" panose="020B0604020202020204" pitchFamily="34" charset="0"/>
              <a:buChar char="•"/>
            </a:pPr>
            <a:r>
              <a:rPr lang="en-GB" sz="1800" dirty="0">
                <a:latin typeface="Times New Roman" panose="02020603050405020304" pitchFamily="18" charset="0"/>
                <a:cs typeface="Times New Roman" panose="02020603050405020304" pitchFamily="18" charset="0"/>
              </a:rPr>
              <a:t>In </a:t>
            </a:r>
            <a:r>
              <a:rPr lang="en-GB" sz="1800" dirty="0">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accounting</a:t>
            </a:r>
            <a:r>
              <a:rPr lang="en-GB" sz="1800" dirty="0">
                <a:latin typeface="Times New Roman" panose="02020603050405020304" pitchFamily="18" charset="0"/>
                <a:cs typeface="Times New Roman" panose="02020603050405020304" pitchFamily="18" charset="0"/>
              </a:rPr>
              <a:t>, spoilage is classified into two types – </a:t>
            </a:r>
            <a:r>
              <a:rPr lang="en-GB" sz="1800" b="1" dirty="0">
                <a:latin typeface="Times New Roman" panose="02020603050405020304" pitchFamily="18" charset="0"/>
                <a:cs typeface="Times New Roman" panose="02020603050405020304" pitchFamily="18" charset="0"/>
              </a:rPr>
              <a:t>normal spoilage</a:t>
            </a:r>
            <a:r>
              <a:rPr lang="en-GB" sz="1800" dirty="0">
                <a:latin typeface="Times New Roman" panose="02020603050405020304" pitchFamily="18" charset="0"/>
                <a:cs typeface="Times New Roman" panose="02020603050405020304" pitchFamily="18" charset="0"/>
              </a:rPr>
              <a:t> and </a:t>
            </a:r>
            <a:r>
              <a:rPr lang="en-GB" sz="1800" b="1" dirty="0">
                <a:latin typeface="Times New Roman" panose="02020603050405020304" pitchFamily="18" charset="0"/>
                <a:cs typeface="Times New Roman" panose="02020603050405020304" pitchFamily="18" charset="0"/>
              </a:rPr>
              <a:t>abnormal spoilage</a:t>
            </a:r>
            <a:r>
              <a:rPr lang="en-GB" sz="1800" dirty="0">
                <a:latin typeface="Times New Roman" panose="02020603050405020304" pitchFamily="18" charset="0"/>
                <a:cs typeface="Times New Roman" panose="02020603050405020304" pitchFamily="18" charset="0"/>
              </a:rPr>
              <a:t>.</a:t>
            </a:r>
          </a:p>
        </p:txBody>
      </p:sp>
      <p:sp>
        <p:nvSpPr>
          <p:cNvPr id="11" name="TextovéPole 10">
            <a:extLst>
              <a:ext uri="{FF2B5EF4-FFF2-40B4-BE49-F238E27FC236}">
                <a16:creationId xmlns:a16="http://schemas.microsoft.com/office/drawing/2014/main" id="{9F28A2E6-FC5C-4091-95B5-38B04A78C9DB}"/>
              </a:ext>
            </a:extLst>
          </p:cNvPr>
          <p:cNvSpPr txBox="1"/>
          <p:nvPr/>
        </p:nvSpPr>
        <p:spPr>
          <a:xfrm>
            <a:off x="269593" y="3164681"/>
            <a:ext cx="7556455" cy="3970318"/>
          </a:xfrm>
          <a:prstGeom prst="rect">
            <a:avLst/>
          </a:prstGeom>
          <a:noFill/>
        </p:spPr>
        <p:txBody>
          <a:bodyPr wrap="square">
            <a:spAutoFit/>
          </a:bodyPr>
          <a:lstStyle/>
          <a:p>
            <a:pPr marL="285750" indent="-285750" algn="l">
              <a:buFont typeface="Arial" panose="020B0604020202020204" pitchFamily="34" charset="0"/>
              <a:buChar char="•"/>
            </a:pPr>
            <a:r>
              <a:rPr lang="en-GB" b="0" i="0" dirty="0">
                <a:solidFill>
                  <a:srgbClr val="57595D"/>
                </a:solidFill>
                <a:effectLst/>
                <a:latin typeface="Times New Roman" panose="02020603050405020304" pitchFamily="18" charset="0"/>
                <a:cs typeface="Times New Roman" panose="02020603050405020304" pitchFamily="18" charset="0"/>
              </a:rPr>
              <a:t>Normal spoilage is the kind of spoilage that happens during the production process that business owners can say is normal and acceptable. </a:t>
            </a:r>
          </a:p>
          <a:p>
            <a:pPr marL="285750" indent="-285750" algn="l">
              <a:buFont typeface="Arial" panose="020B0604020202020204" pitchFamily="34" charset="0"/>
              <a:buChar char="•"/>
            </a:pPr>
            <a:r>
              <a:rPr lang="en-GB" b="0" i="0" dirty="0">
                <a:solidFill>
                  <a:srgbClr val="57595D"/>
                </a:solidFill>
                <a:effectLst/>
                <a:latin typeface="Times New Roman" panose="02020603050405020304" pitchFamily="18" charset="0"/>
                <a:cs typeface="Times New Roman" panose="02020603050405020304" pitchFamily="18" charset="0"/>
              </a:rPr>
              <a:t>Abnormal spoilage, on the other hand, is spoilage that is beyond the normal point, wherein the level is unexpectedly high. It may be due to defective machinery, sub-standard quality of materials, and even incompetent operators.</a:t>
            </a:r>
          </a:p>
          <a:p>
            <a:pPr marL="285750" indent="-285750" algn="l">
              <a:buFont typeface="Arial" panose="020B0604020202020204" pitchFamily="34" charset="0"/>
              <a:buChar char="•"/>
            </a:pPr>
            <a:r>
              <a:rPr lang="en-GB" b="0" i="0" dirty="0">
                <a:solidFill>
                  <a:srgbClr val="57595D"/>
                </a:solidFill>
                <a:effectLst/>
                <a:latin typeface="Times New Roman" panose="02020603050405020304" pitchFamily="18" charset="0"/>
                <a:cs typeface="Times New Roman" panose="02020603050405020304" pitchFamily="18" charset="0"/>
              </a:rPr>
              <a:t>For example, a fruit importer understands that transporting fruits by sea or ground will definitely incur spoilage for various reasons. One reason is that some fruits age faster than the rest, making them rot faster. Some fruits might become spoiled because of the way they were handled as they were moved from one vehicle to the next. The importer then may consider a pound of rotten fruits to be normal spoilage when it arrives at his shop and may charge it to the “</a:t>
            </a:r>
            <a:r>
              <a:rPr lang="en-GB" b="0" i="0" u="none" strike="noStrike" dirty="0">
                <a:solidFill>
                  <a:srgbClr val="3271D2"/>
                </a:solidFill>
                <a:effectLst/>
                <a:latin typeface="Times New Roman" panose="02020603050405020304" pitchFamily="18" charset="0"/>
                <a:cs typeface="Times New Roman" panose="02020603050405020304" pitchFamily="18" charset="0"/>
                <a:hlinkClick r:id="rId5"/>
              </a:rPr>
              <a:t>cost of goods sold</a:t>
            </a:r>
            <a:r>
              <a:rPr lang="en-GB" b="0" i="0" dirty="0">
                <a:solidFill>
                  <a:srgbClr val="57595D"/>
                </a:solidFill>
                <a:effectLst/>
                <a:latin typeface="Times New Roman" panose="02020603050405020304" pitchFamily="18" charset="0"/>
                <a:cs typeface="Times New Roman" panose="02020603050405020304" pitchFamily="18" charset="0"/>
              </a:rPr>
              <a:t>.”</a:t>
            </a:r>
          </a:p>
          <a:p>
            <a:pPr marL="285750" indent="-285750" algn="l">
              <a:buFont typeface="Arial" panose="020B0604020202020204" pitchFamily="34" charset="0"/>
              <a:buChar char="•"/>
            </a:pPr>
            <a:endParaRPr lang="en-GB" b="0" i="0" dirty="0">
              <a:solidFill>
                <a:srgbClr val="57595D"/>
              </a:solidFill>
              <a:effectLst/>
              <a:latin typeface="Times New Roman" panose="02020603050405020304" pitchFamily="18" charset="0"/>
              <a:cs typeface="Times New Roman" panose="02020603050405020304" pitchFamily="18" charset="0"/>
            </a:endParaRPr>
          </a:p>
        </p:txBody>
      </p:sp>
      <p:pic>
        <p:nvPicPr>
          <p:cNvPr id="6" name="Obrázek 5">
            <a:extLst>
              <a:ext uri="{FF2B5EF4-FFF2-40B4-BE49-F238E27FC236}">
                <a16:creationId xmlns:a16="http://schemas.microsoft.com/office/drawing/2014/main" id="{321EF7B6-865B-4256-9003-865CA1E804AC}"/>
              </a:ext>
            </a:extLst>
          </p:cNvPr>
          <p:cNvPicPr>
            <a:picLocks noChangeAspect="1"/>
          </p:cNvPicPr>
          <p:nvPr/>
        </p:nvPicPr>
        <p:blipFill>
          <a:blip r:embed="rId6"/>
          <a:stretch>
            <a:fillRect/>
          </a:stretch>
        </p:blipFill>
        <p:spPr>
          <a:xfrm>
            <a:off x="7826049" y="3164681"/>
            <a:ext cx="4096358" cy="3314987"/>
          </a:xfrm>
          <a:prstGeom prst="rect">
            <a:avLst/>
          </a:prstGeom>
        </p:spPr>
      </p:pic>
    </p:spTree>
    <p:extLst>
      <p:ext uri="{BB962C8B-B14F-4D97-AF65-F5344CB8AC3E}">
        <p14:creationId xmlns:p14="http://schemas.microsoft.com/office/powerpoint/2010/main" val="2395483982"/>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17518</TotalTime>
  <Words>2629</Words>
  <Application>Microsoft Office PowerPoint</Application>
  <PresentationFormat>Širokoúhlá obrazovka</PresentationFormat>
  <Paragraphs>277</Paragraphs>
  <Slides>20</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20</vt:i4>
      </vt:variant>
    </vt:vector>
  </HeadingPairs>
  <TitlesOfParts>
    <vt:vector size="25" baseType="lpstr">
      <vt:lpstr>Arial</vt:lpstr>
      <vt:lpstr>Calibri</vt:lpstr>
      <vt:lpstr>Calibri Light</vt:lpstr>
      <vt:lpstr>Times New Roman</vt:lpstr>
      <vt:lpstr>Motiv Office</vt:lpstr>
      <vt:lpstr>Factory overhead budget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DEPRECIATION - DISTRIBUTION THE VALUE OF FIXED ASSETS </vt:lpstr>
      <vt:lpstr> DEPRECIATION COSTS </vt:lpstr>
      <vt:lpstr>TERMS OF DEPRECIATION</vt:lpstr>
      <vt:lpstr> THE FOUR BASIC METHODS OF DEPRECIATION  </vt:lpstr>
      <vt:lpstr>Prezentace aplikace PowerPoint</vt:lpstr>
      <vt:lpstr> THE FOUR BASIC METHODS OF DEPRECIATION  </vt:lpstr>
      <vt:lpstr> DEPRECIATION FUND: EXAMPLE </vt:lpstr>
      <vt:lpstr> WAYS TO REDUCE OVERHEAD COSTS </vt:lpstr>
      <vt:lpstr>TOTAL COSTS OF PRODUCTION MANUFACTURED</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Tetiana Konieva</cp:lastModifiedBy>
  <cp:revision>1128</cp:revision>
  <cp:lastPrinted>2022-09-20T06:34:11Z</cp:lastPrinted>
  <dcterms:created xsi:type="dcterms:W3CDTF">2016-11-25T20:36:16Z</dcterms:created>
  <dcterms:modified xsi:type="dcterms:W3CDTF">2023-12-03T11:45:32Z</dcterms:modified>
</cp:coreProperties>
</file>