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46" r:id="rId3"/>
    <p:sldId id="302" r:id="rId4"/>
    <p:sldId id="517" r:id="rId5"/>
    <p:sldId id="518" r:id="rId6"/>
    <p:sldId id="519" r:id="rId7"/>
    <p:sldId id="513" r:id="rId8"/>
    <p:sldId id="522" r:id="rId9"/>
    <p:sldId id="523" r:id="rId10"/>
    <p:sldId id="3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94DE53-3909-4E72-A5FA-932BB2F48F8A}"/>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GB"/>
          </a:p>
        </p:txBody>
      </p:sp>
      <p:sp>
        <p:nvSpPr>
          <p:cNvPr id="3" name="Podnadpis 2">
            <a:extLst>
              <a:ext uri="{FF2B5EF4-FFF2-40B4-BE49-F238E27FC236}">
                <a16:creationId xmlns:a16="http://schemas.microsoft.com/office/drawing/2014/main" id="{5DE5E89E-F8DF-491B-B138-10F89834BF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GB"/>
          </a:p>
        </p:txBody>
      </p:sp>
      <p:sp>
        <p:nvSpPr>
          <p:cNvPr id="4" name="Zástupný symbol pro datum 3">
            <a:extLst>
              <a:ext uri="{FF2B5EF4-FFF2-40B4-BE49-F238E27FC236}">
                <a16:creationId xmlns:a16="http://schemas.microsoft.com/office/drawing/2014/main" id="{C20A8C9A-2EE2-4728-9466-90F5A2FF2F84}"/>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D4515518-270F-431A-90F5-2C75C3BE6D1A}"/>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E7AB36CE-09D1-41C7-8846-A85FE33DBF48}"/>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354590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A37A29-B2E7-48E6-9DB4-7B2528D46EEC}"/>
              </a:ext>
            </a:extLst>
          </p:cNvPr>
          <p:cNvSpPr>
            <a:spLocks noGrp="1"/>
          </p:cNvSpPr>
          <p:nvPr>
            <p:ph type="title"/>
          </p:nvPr>
        </p:nvSpPr>
        <p:spPr/>
        <p:txBody>
          <a:bodyPr/>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248CDFFF-D004-4C3D-B868-00FA217C2E6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86EF7798-A62E-403A-9008-C1B7876CE7BD}"/>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201501BB-3DFE-4E9A-96C6-F37C89F7DD49}"/>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39A5D561-40C1-4BE1-A746-9F597A7B42C4}"/>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331089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DAC7980-1372-4EE2-8972-88B6EC16077D}"/>
              </a:ext>
            </a:extLst>
          </p:cNvPr>
          <p:cNvSpPr>
            <a:spLocks noGrp="1"/>
          </p:cNvSpPr>
          <p:nvPr>
            <p:ph type="title" orient="vert"/>
          </p:nvPr>
        </p:nvSpPr>
        <p:spPr>
          <a:xfrm>
            <a:off x="8724900" y="365125"/>
            <a:ext cx="2628900" cy="5811838"/>
          </a:xfrm>
        </p:spPr>
        <p:txBody>
          <a:bodyPr vert="eaVert"/>
          <a:lstStyle/>
          <a:p>
            <a:r>
              <a:rPr lang="cs-CZ"/>
              <a:t>Kliknutím lze upravit styl.</a:t>
            </a:r>
            <a:endParaRPr lang="en-GB"/>
          </a:p>
        </p:txBody>
      </p:sp>
      <p:sp>
        <p:nvSpPr>
          <p:cNvPr id="3" name="Zástupný symbol pro svislý text 2">
            <a:extLst>
              <a:ext uri="{FF2B5EF4-FFF2-40B4-BE49-F238E27FC236}">
                <a16:creationId xmlns:a16="http://schemas.microsoft.com/office/drawing/2014/main" id="{5AB156C0-AEFB-46E1-9028-090B3EC751B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ACFDF68A-0C7F-4DF9-AA49-9DDE6969E410}"/>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B0E90A13-D878-47CE-B7D0-3F4E880C6C91}"/>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5F1AE529-DE80-43ED-9F57-E8C0F4CB22FF}"/>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215029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55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99C99A-D905-4B43-A66F-325B113504C8}"/>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8EBDFDC7-908E-4715-B65E-6958FC1AC58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E018024C-C631-42DD-94FD-FADBEAFC4F40}"/>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C7C3CDB4-87D2-4C4A-B24B-F40EEE8F38C8}"/>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E01BF243-66E6-440B-A7A3-7BC320E6D433}"/>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294331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78292E-669F-4873-A3E9-D3E17A26F7D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GB"/>
          </a:p>
        </p:txBody>
      </p:sp>
      <p:sp>
        <p:nvSpPr>
          <p:cNvPr id="3" name="Zástupný text 2">
            <a:extLst>
              <a:ext uri="{FF2B5EF4-FFF2-40B4-BE49-F238E27FC236}">
                <a16:creationId xmlns:a16="http://schemas.microsoft.com/office/drawing/2014/main" id="{B36C974E-7A77-4A6B-9CB1-8F54B8EA07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F0E61D59-DAF9-4A56-8655-1CEB1371CFA3}"/>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088609D1-020E-4F2B-BC89-1D86F5C25B1D}"/>
              </a:ext>
            </a:extLst>
          </p:cNvPr>
          <p:cNvSpPr>
            <a:spLocks noGrp="1"/>
          </p:cNvSpPr>
          <p:nvPr>
            <p:ph type="ftr" sz="quarter" idx="11"/>
          </p:nvPr>
        </p:nvSpPr>
        <p:spPr/>
        <p:txBody>
          <a:bodyPr/>
          <a:lstStyle/>
          <a:p>
            <a:endParaRPr lang="en-GB"/>
          </a:p>
        </p:txBody>
      </p:sp>
      <p:sp>
        <p:nvSpPr>
          <p:cNvPr id="6" name="Zástupný symbol pro číslo snímku 5">
            <a:extLst>
              <a:ext uri="{FF2B5EF4-FFF2-40B4-BE49-F238E27FC236}">
                <a16:creationId xmlns:a16="http://schemas.microsoft.com/office/drawing/2014/main" id="{193BBCE2-60AE-4C43-A115-B5A1BDFF6BDE}"/>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286905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C354D9-6FEE-43A1-BD90-D490B14A235B}"/>
              </a:ext>
            </a:extLst>
          </p:cNvPr>
          <p:cNvSpPr>
            <a:spLocks noGrp="1"/>
          </p:cNvSpPr>
          <p:nvPr>
            <p:ph type="title"/>
          </p:nvPr>
        </p:nvSpPr>
        <p:spPr/>
        <p:txBody>
          <a:bodyPr/>
          <a:lstStyle/>
          <a:p>
            <a:r>
              <a:rPr lang="cs-CZ"/>
              <a:t>Kliknutím lze upravit styl.</a:t>
            </a:r>
            <a:endParaRPr lang="en-GB"/>
          </a:p>
        </p:txBody>
      </p:sp>
      <p:sp>
        <p:nvSpPr>
          <p:cNvPr id="3" name="Zástupný obsah 2">
            <a:extLst>
              <a:ext uri="{FF2B5EF4-FFF2-40B4-BE49-F238E27FC236}">
                <a16:creationId xmlns:a16="http://schemas.microsoft.com/office/drawing/2014/main" id="{4A2F5968-0E92-48F9-8D77-9B17753570D9}"/>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obsah 3">
            <a:extLst>
              <a:ext uri="{FF2B5EF4-FFF2-40B4-BE49-F238E27FC236}">
                <a16:creationId xmlns:a16="http://schemas.microsoft.com/office/drawing/2014/main" id="{2B8B6368-E665-4D6E-9877-0C11C36613FF}"/>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a:extLst>
              <a:ext uri="{FF2B5EF4-FFF2-40B4-BE49-F238E27FC236}">
                <a16:creationId xmlns:a16="http://schemas.microsoft.com/office/drawing/2014/main" id="{89AD997D-6084-449C-96EA-0A65F2F79AB9}"/>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6" name="Zástupný symbol pro zápatí 5">
            <a:extLst>
              <a:ext uri="{FF2B5EF4-FFF2-40B4-BE49-F238E27FC236}">
                <a16:creationId xmlns:a16="http://schemas.microsoft.com/office/drawing/2014/main" id="{EF36ADBF-E711-4132-9897-B3C8D3D1BC09}"/>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AE0969BA-48F1-41B2-8100-40E5C22A3AC4}"/>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181705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853532-8FCA-491F-AA35-A5A52371AC31}"/>
              </a:ext>
            </a:extLst>
          </p:cNvPr>
          <p:cNvSpPr>
            <a:spLocks noGrp="1"/>
          </p:cNvSpPr>
          <p:nvPr>
            <p:ph type="title"/>
          </p:nvPr>
        </p:nvSpPr>
        <p:spPr>
          <a:xfrm>
            <a:off x="839788" y="365125"/>
            <a:ext cx="10515600" cy="1325563"/>
          </a:xfrm>
        </p:spPr>
        <p:txBody>
          <a:bodyPr/>
          <a:lstStyle/>
          <a:p>
            <a:r>
              <a:rPr lang="cs-CZ"/>
              <a:t>Kliknutím lze upravit styl.</a:t>
            </a:r>
            <a:endParaRPr lang="en-GB"/>
          </a:p>
        </p:txBody>
      </p:sp>
      <p:sp>
        <p:nvSpPr>
          <p:cNvPr id="3" name="Zástupný text 2">
            <a:extLst>
              <a:ext uri="{FF2B5EF4-FFF2-40B4-BE49-F238E27FC236}">
                <a16:creationId xmlns:a16="http://schemas.microsoft.com/office/drawing/2014/main" id="{7941125E-2723-4DD6-8AC2-94B5DC3CC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00032F6A-E748-4056-8B72-ACB5BF9FCE86}"/>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text 4">
            <a:extLst>
              <a:ext uri="{FF2B5EF4-FFF2-40B4-BE49-F238E27FC236}">
                <a16:creationId xmlns:a16="http://schemas.microsoft.com/office/drawing/2014/main" id="{38ECC855-74F8-4EC1-9809-29AAD9D8F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793D2DE-AF27-47E0-9FBD-042471EF43D7}"/>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a:extLst>
              <a:ext uri="{FF2B5EF4-FFF2-40B4-BE49-F238E27FC236}">
                <a16:creationId xmlns:a16="http://schemas.microsoft.com/office/drawing/2014/main" id="{E892A553-CE49-4812-A9F6-53323FB576C6}"/>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8" name="Zástupný symbol pro zápatí 7">
            <a:extLst>
              <a:ext uri="{FF2B5EF4-FFF2-40B4-BE49-F238E27FC236}">
                <a16:creationId xmlns:a16="http://schemas.microsoft.com/office/drawing/2014/main" id="{F9D329EF-40A9-4B1E-8728-368DE4D0C93D}"/>
              </a:ext>
            </a:extLst>
          </p:cNvPr>
          <p:cNvSpPr>
            <a:spLocks noGrp="1"/>
          </p:cNvSpPr>
          <p:nvPr>
            <p:ph type="ftr" sz="quarter" idx="11"/>
          </p:nvPr>
        </p:nvSpPr>
        <p:spPr/>
        <p:txBody>
          <a:bodyPr/>
          <a:lstStyle/>
          <a:p>
            <a:endParaRPr lang="en-GB"/>
          </a:p>
        </p:txBody>
      </p:sp>
      <p:sp>
        <p:nvSpPr>
          <p:cNvPr id="9" name="Zástupný symbol pro číslo snímku 8">
            <a:extLst>
              <a:ext uri="{FF2B5EF4-FFF2-40B4-BE49-F238E27FC236}">
                <a16:creationId xmlns:a16="http://schemas.microsoft.com/office/drawing/2014/main" id="{7540CD28-AD37-4D13-B9B0-E9DFFFD73F82}"/>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184905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972D2-FD3A-4816-AB68-4E53AA23B115}"/>
              </a:ext>
            </a:extLst>
          </p:cNvPr>
          <p:cNvSpPr>
            <a:spLocks noGrp="1"/>
          </p:cNvSpPr>
          <p:nvPr>
            <p:ph type="title"/>
          </p:nvPr>
        </p:nvSpPr>
        <p:spPr/>
        <p:txBody>
          <a:bodyPr/>
          <a:lstStyle/>
          <a:p>
            <a:r>
              <a:rPr lang="cs-CZ"/>
              <a:t>Kliknutím lze upravit styl.</a:t>
            </a:r>
            <a:endParaRPr lang="en-GB"/>
          </a:p>
        </p:txBody>
      </p:sp>
      <p:sp>
        <p:nvSpPr>
          <p:cNvPr id="3" name="Zástupný symbol pro datum 2">
            <a:extLst>
              <a:ext uri="{FF2B5EF4-FFF2-40B4-BE49-F238E27FC236}">
                <a16:creationId xmlns:a16="http://schemas.microsoft.com/office/drawing/2014/main" id="{8F7291EA-79ED-4DC9-9865-2E720B3FF840}"/>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4" name="Zástupný symbol pro zápatí 3">
            <a:extLst>
              <a:ext uri="{FF2B5EF4-FFF2-40B4-BE49-F238E27FC236}">
                <a16:creationId xmlns:a16="http://schemas.microsoft.com/office/drawing/2014/main" id="{B88BCDDF-4C83-48EA-BFAB-0B9F2F8994F8}"/>
              </a:ext>
            </a:extLst>
          </p:cNvPr>
          <p:cNvSpPr>
            <a:spLocks noGrp="1"/>
          </p:cNvSpPr>
          <p:nvPr>
            <p:ph type="ftr" sz="quarter" idx="11"/>
          </p:nvPr>
        </p:nvSpPr>
        <p:spPr/>
        <p:txBody>
          <a:bodyPr/>
          <a:lstStyle/>
          <a:p>
            <a:endParaRPr lang="en-GB"/>
          </a:p>
        </p:txBody>
      </p:sp>
      <p:sp>
        <p:nvSpPr>
          <p:cNvPr id="5" name="Zástupný symbol pro číslo snímku 4">
            <a:extLst>
              <a:ext uri="{FF2B5EF4-FFF2-40B4-BE49-F238E27FC236}">
                <a16:creationId xmlns:a16="http://schemas.microsoft.com/office/drawing/2014/main" id="{4B36C919-1CEB-4D42-81D6-FAF2CAA3ED6D}"/>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336718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755B85C-55BC-4126-958A-CDF06E563FC7}"/>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3" name="Zástupný symbol pro zápatí 2">
            <a:extLst>
              <a:ext uri="{FF2B5EF4-FFF2-40B4-BE49-F238E27FC236}">
                <a16:creationId xmlns:a16="http://schemas.microsoft.com/office/drawing/2014/main" id="{65E47F9D-2354-4608-B673-A9033D354213}"/>
              </a:ext>
            </a:extLst>
          </p:cNvPr>
          <p:cNvSpPr>
            <a:spLocks noGrp="1"/>
          </p:cNvSpPr>
          <p:nvPr>
            <p:ph type="ftr" sz="quarter" idx="11"/>
          </p:nvPr>
        </p:nvSpPr>
        <p:spPr/>
        <p:txBody>
          <a:bodyPr/>
          <a:lstStyle/>
          <a:p>
            <a:endParaRPr lang="en-GB"/>
          </a:p>
        </p:txBody>
      </p:sp>
      <p:sp>
        <p:nvSpPr>
          <p:cNvPr id="4" name="Zástupný symbol pro číslo snímku 3">
            <a:extLst>
              <a:ext uri="{FF2B5EF4-FFF2-40B4-BE49-F238E27FC236}">
                <a16:creationId xmlns:a16="http://schemas.microsoft.com/office/drawing/2014/main" id="{FB111B6E-B96F-405F-82CE-30019677F995}"/>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310327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4C2C9-35E7-4032-8830-01C58BF3908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obsah 2">
            <a:extLst>
              <a:ext uri="{FF2B5EF4-FFF2-40B4-BE49-F238E27FC236}">
                <a16:creationId xmlns:a16="http://schemas.microsoft.com/office/drawing/2014/main" id="{D4E5B46C-1598-4C5C-927A-8D39C63072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text 3">
            <a:extLst>
              <a:ext uri="{FF2B5EF4-FFF2-40B4-BE49-F238E27FC236}">
                <a16:creationId xmlns:a16="http://schemas.microsoft.com/office/drawing/2014/main" id="{65F62099-622F-4895-A54B-3471E35CF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A845593-545D-41E2-94C0-D42130613C15}"/>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6" name="Zástupný symbol pro zápatí 5">
            <a:extLst>
              <a:ext uri="{FF2B5EF4-FFF2-40B4-BE49-F238E27FC236}">
                <a16:creationId xmlns:a16="http://schemas.microsoft.com/office/drawing/2014/main" id="{8A749BD1-8792-4D8A-B62B-255692F80C55}"/>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5FCB41FC-B3C3-4647-8504-EC5E05A9C505}"/>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3470085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1CBCB1-870D-4864-9146-3F205BBFF8EC}"/>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GB"/>
          </a:p>
        </p:txBody>
      </p:sp>
      <p:sp>
        <p:nvSpPr>
          <p:cNvPr id="3" name="Zástupný symbol obrázku 2">
            <a:extLst>
              <a:ext uri="{FF2B5EF4-FFF2-40B4-BE49-F238E27FC236}">
                <a16:creationId xmlns:a16="http://schemas.microsoft.com/office/drawing/2014/main" id="{31021E6A-BF5A-4328-A677-6ADA06299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8EC1E0C5-A322-4D6E-98C7-A23A417D3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ACCFAAE-1B7D-4064-B416-FADF10B2E2C8}"/>
              </a:ext>
            </a:extLst>
          </p:cNvPr>
          <p:cNvSpPr>
            <a:spLocks noGrp="1"/>
          </p:cNvSpPr>
          <p:nvPr>
            <p:ph type="dt" sz="half" idx="10"/>
          </p:nvPr>
        </p:nvSpPr>
        <p:spPr/>
        <p:txBody>
          <a:bodyPr/>
          <a:lstStyle/>
          <a:p>
            <a:fld id="{4DBAFFF8-BB51-4621-AAA8-5FC46F66CCCD}" type="datetimeFigureOut">
              <a:rPr lang="en-GB" smtClean="0"/>
              <a:t>09/12/2023</a:t>
            </a:fld>
            <a:endParaRPr lang="en-GB"/>
          </a:p>
        </p:txBody>
      </p:sp>
      <p:sp>
        <p:nvSpPr>
          <p:cNvPr id="6" name="Zástupný symbol pro zápatí 5">
            <a:extLst>
              <a:ext uri="{FF2B5EF4-FFF2-40B4-BE49-F238E27FC236}">
                <a16:creationId xmlns:a16="http://schemas.microsoft.com/office/drawing/2014/main" id="{99AABECD-1E4B-4119-B189-F5EA090FA8E8}"/>
              </a:ext>
            </a:extLst>
          </p:cNvPr>
          <p:cNvSpPr>
            <a:spLocks noGrp="1"/>
          </p:cNvSpPr>
          <p:nvPr>
            <p:ph type="ftr" sz="quarter" idx="11"/>
          </p:nvPr>
        </p:nvSpPr>
        <p:spPr/>
        <p:txBody>
          <a:bodyPr/>
          <a:lstStyle/>
          <a:p>
            <a:endParaRPr lang="en-GB"/>
          </a:p>
        </p:txBody>
      </p:sp>
      <p:sp>
        <p:nvSpPr>
          <p:cNvPr id="7" name="Zástupný symbol pro číslo snímku 6">
            <a:extLst>
              <a:ext uri="{FF2B5EF4-FFF2-40B4-BE49-F238E27FC236}">
                <a16:creationId xmlns:a16="http://schemas.microsoft.com/office/drawing/2014/main" id="{3E4D5907-D519-4370-A485-2F08DE5FE277}"/>
              </a:ext>
            </a:extLst>
          </p:cNvPr>
          <p:cNvSpPr>
            <a:spLocks noGrp="1"/>
          </p:cNvSpPr>
          <p:nvPr>
            <p:ph type="sldNum" sz="quarter" idx="12"/>
          </p:nvPr>
        </p:nvSpPr>
        <p:spPr/>
        <p:txBody>
          <a:bodyPr/>
          <a:lstStyle/>
          <a:p>
            <a:fld id="{4929BB0F-0924-4368-9619-2425FC9EDDAC}" type="slidenum">
              <a:rPr lang="en-GB" smtClean="0"/>
              <a:t>‹#›</a:t>
            </a:fld>
            <a:endParaRPr lang="en-GB"/>
          </a:p>
        </p:txBody>
      </p:sp>
    </p:spTree>
    <p:extLst>
      <p:ext uri="{BB962C8B-B14F-4D97-AF65-F5344CB8AC3E}">
        <p14:creationId xmlns:p14="http://schemas.microsoft.com/office/powerpoint/2010/main" val="176342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AEC9558-9340-44F0-A043-AB74340253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A0889046-47E1-4A22-82BA-03AA197D5B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a:extLst>
              <a:ext uri="{FF2B5EF4-FFF2-40B4-BE49-F238E27FC236}">
                <a16:creationId xmlns:a16="http://schemas.microsoft.com/office/drawing/2014/main" id="{F7189D5D-715F-4F85-A53E-DCB0CFA064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AFFF8-BB51-4621-AAA8-5FC46F66CCCD}" type="datetimeFigureOut">
              <a:rPr lang="en-GB" smtClean="0"/>
              <a:t>09/12/2023</a:t>
            </a:fld>
            <a:endParaRPr lang="en-GB"/>
          </a:p>
        </p:txBody>
      </p:sp>
      <p:sp>
        <p:nvSpPr>
          <p:cNvPr id="5" name="Zástupný symbol pro zápatí 4">
            <a:extLst>
              <a:ext uri="{FF2B5EF4-FFF2-40B4-BE49-F238E27FC236}">
                <a16:creationId xmlns:a16="http://schemas.microsoft.com/office/drawing/2014/main" id="{24B7E114-721A-4A43-8908-95C17BBF0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a:extLst>
              <a:ext uri="{FF2B5EF4-FFF2-40B4-BE49-F238E27FC236}">
                <a16:creationId xmlns:a16="http://schemas.microsoft.com/office/drawing/2014/main" id="{BF2B9B6E-B794-409E-9A7E-8660355DEA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9BB0F-0924-4368-9619-2425FC9EDDAC}" type="slidenum">
              <a:rPr lang="en-GB" smtClean="0"/>
              <a:t>‹#›</a:t>
            </a:fld>
            <a:endParaRPr lang="en-GB"/>
          </a:p>
        </p:txBody>
      </p:sp>
    </p:spTree>
    <p:extLst>
      <p:ext uri="{BB962C8B-B14F-4D97-AF65-F5344CB8AC3E}">
        <p14:creationId xmlns:p14="http://schemas.microsoft.com/office/powerpoint/2010/main" val="309088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iu.cms.opf.slu.cz/en/members/heryan-tomas/publications"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investopedia.com/terms/s/semivariablecost.asp" TargetMode="External"/><Relationship Id="rId3" Type="http://schemas.openxmlformats.org/officeDocument/2006/relationships/image" Target="../media/image4.png"/><Relationship Id="rId7" Type="http://schemas.openxmlformats.org/officeDocument/2006/relationships/hyperlink" Target="https://www.investopedia.com/terms/f/fixedcost.asp"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investopedia.com/terms/g/general-and-administrative-expenses.asp" TargetMode="External"/><Relationship Id="rId5" Type="http://schemas.openxmlformats.org/officeDocument/2006/relationships/hyperlink" Target="https://www.investopedia.com/terms/c/cogs.asp" TargetMode="External"/><Relationship Id="rId4" Type="http://schemas.openxmlformats.org/officeDocument/2006/relationships/hyperlink" Target="https://www.investopedia.com/terms/i/incomestatement.asp" TargetMode="External"/><Relationship Id="rId9" Type="http://schemas.openxmlformats.org/officeDocument/2006/relationships/hyperlink" Target="https://www.investopedia.com/terms/l/leverage.as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investopedia.com/terms/m/marketing.asp"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www.finder.com/uk/working-from-home-statist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8046640"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7516561" cy="2880320"/>
          </a:xfrm>
          <a:prstGeom prst="rect">
            <a:avLst/>
          </a:prstGeom>
        </p:spPr>
        <p:txBody>
          <a:bodyPr anchor="t">
            <a:noAutofit/>
          </a:bodyPr>
          <a:lstStyle/>
          <a:p>
            <a:pPr>
              <a:lnSpc>
                <a:spcPct val="100000"/>
              </a:lnSpc>
            </a:pPr>
            <a:r>
              <a:rPr lang="en-US" sz="5000" b="1" dirty="0">
                <a:solidFill>
                  <a:schemeClr val="bg1"/>
                </a:solidFill>
                <a:effectLst/>
                <a:latin typeface="Times New Roman" panose="02020603050405020304" pitchFamily="18" charset="0"/>
              </a:rPr>
              <a:t>Budget of the administrative and sales expenses </a:t>
            </a:r>
            <a:endParaRPr lang="en-GB" sz="5000" b="1" dirty="0">
              <a:solidFill>
                <a:schemeClr val="bg1"/>
              </a:solidFill>
              <a:effectLst/>
              <a:latin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Lecture of Corporate Budgeting</a:t>
            </a:r>
          </a:p>
        </p:txBody>
      </p:sp>
      <p:sp>
        <p:nvSpPr>
          <p:cNvPr id="9" name="Podnadpis 2"/>
          <p:cNvSpPr txBox="1">
            <a:spLocks/>
          </p:cNvSpPr>
          <p:nvPr/>
        </p:nvSpPr>
        <p:spPr>
          <a:xfrm>
            <a:off x="9019309" y="4965171"/>
            <a:ext cx="294371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US"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Mgr</a:t>
            </a:r>
            <a:r>
              <a:rPr lang="en-GB" altLang="cs-CZ" sz="1600" b="1"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Tetiana Konieva, </a:t>
            </a:r>
            <a:r>
              <a:rPr lang="en-GB" altLang="cs-CZ" sz="1600" b="1" dirty="0" err="1">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Ph.D</a:t>
            </a:r>
            <a:endParaRPr lang="en-GB" altLang="cs-CZ"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647" y="139242"/>
            <a:ext cx="1464833" cy="1127893"/>
          </a:xfrm>
          <a:prstGeom prst="rect">
            <a:avLst/>
          </a:prstGeom>
        </p:spPr>
      </p:pic>
      <p:sp>
        <p:nvSpPr>
          <p:cNvPr id="7" name="TextovéPole 6">
            <a:extLst>
              <a:ext uri="{FF2B5EF4-FFF2-40B4-BE49-F238E27FC236}">
                <a16:creationId xmlns:a16="http://schemas.microsoft.com/office/drawing/2014/main" id="{D6EBD424-4CB0-401D-BE2A-7C6576F35BF8}"/>
              </a:ext>
            </a:extLst>
          </p:cNvPr>
          <p:cNvSpPr txBox="1"/>
          <p:nvPr/>
        </p:nvSpPr>
        <p:spPr>
          <a:xfrm>
            <a:off x="1195881" y="1091911"/>
            <a:ext cx="8871484" cy="707886"/>
          </a:xfrm>
          <a:prstGeom prst="rect">
            <a:avLst/>
          </a:prstGeom>
          <a:noFill/>
        </p:spPr>
        <p:txBody>
          <a:bodyPr wrap="square">
            <a:spAutoFit/>
          </a:bodyPr>
          <a:lstStyle/>
          <a:p>
            <a:pPr algn="just"/>
            <a:r>
              <a:rPr lang="en-US"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rPr>
              <a:t>THANK YOU FOR ATTENTION! </a:t>
            </a:r>
            <a:endParaRPr lang="en-GB" sz="4000" b="1" dirty="0">
              <a:solidFill>
                <a:srgbClr val="00808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a:extLst>
              <a:ext uri="{FF2B5EF4-FFF2-40B4-BE49-F238E27FC236}">
                <a16:creationId xmlns:a16="http://schemas.microsoft.com/office/drawing/2014/main" id="{FA35F4E4-17BF-4A3D-9907-EB7E06F560AE}"/>
              </a:ext>
            </a:extLst>
          </p:cNvPr>
          <p:cNvPicPr>
            <a:picLocks noChangeAspect="1"/>
          </p:cNvPicPr>
          <p:nvPr/>
        </p:nvPicPr>
        <p:blipFill>
          <a:blip r:embed="rId3"/>
          <a:stretch>
            <a:fillRect/>
          </a:stretch>
        </p:blipFill>
        <p:spPr>
          <a:xfrm>
            <a:off x="7172271" y="2356430"/>
            <a:ext cx="3817951" cy="3848433"/>
          </a:xfrm>
          <a:prstGeom prst="rect">
            <a:avLst/>
          </a:prstGeom>
        </p:spPr>
      </p:pic>
    </p:spTree>
    <p:extLst>
      <p:ext uri="{BB962C8B-B14F-4D97-AF65-F5344CB8AC3E}">
        <p14:creationId xmlns:p14="http://schemas.microsoft.com/office/powerpoint/2010/main" val="138321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0470" y="269380"/>
            <a:ext cx="1464833" cy="1262066"/>
          </a:xfrm>
          <a:prstGeom prst="rect">
            <a:avLst/>
          </a:prstGeom>
        </p:spPr>
      </p:pic>
      <p:sp>
        <p:nvSpPr>
          <p:cNvPr id="9" name="Nadpis 1"/>
          <p:cNvSpPr txBox="1">
            <a:spLocks/>
          </p:cNvSpPr>
          <p:nvPr/>
        </p:nvSpPr>
        <p:spPr>
          <a:xfrm>
            <a:off x="206697" y="105840"/>
            <a:ext cx="10143934" cy="553171"/>
          </a:xfrm>
          <a:prstGeom prst="rect">
            <a:avLst/>
          </a:prstGeom>
          <a:solidFill>
            <a:srgbClr val="008080"/>
          </a:solidFill>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sz="2400" b="1" dirty="0">
                <a:solidFill>
                  <a:schemeClr val="bg1"/>
                </a:solidFill>
                <a:latin typeface="Times New Roman" panose="02020603050405020304" pitchFamily="18" charset="0"/>
                <a:cs typeface="Times New Roman" panose="02020603050405020304" pitchFamily="18" charset="0"/>
              </a:rPr>
              <a:t>LOGICAL SCHEME OF BUDGETING PROCESS </a:t>
            </a:r>
          </a:p>
        </p:txBody>
      </p:sp>
      <p:pic>
        <p:nvPicPr>
          <p:cNvPr id="5" name="Obrázek 4">
            <a:extLst>
              <a:ext uri="{FF2B5EF4-FFF2-40B4-BE49-F238E27FC236}">
                <a16:creationId xmlns:a16="http://schemas.microsoft.com/office/drawing/2014/main" id="{69CFB1E8-3EC7-4BA8-A0C4-DA92C2F54436}"/>
              </a:ext>
            </a:extLst>
          </p:cNvPr>
          <p:cNvPicPr>
            <a:picLocks noChangeAspect="1"/>
          </p:cNvPicPr>
          <p:nvPr/>
        </p:nvPicPr>
        <p:blipFill>
          <a:blip r:embed="rId3"/>
          <a:stretch>
            <a:fillRect/>
          </a:stretch>
        </p:blipFill>
        <p:spPr>
          <a:xfrm>
            <a:off x="3720985" y="613542"/>
            <a:ext cx="6714565" cy="6048972"/>
          </a:xfrm>
          <a:prstGeom prst="rect">
            <a:avLst/>
          </a:prstGeom>
        </p:spPr>
      </p:pic>
      <p:pic>
        <p:nvPicPr>
          <p:cNvPr id="6" name="Obrázek 5">
            <a:extLst>
              <a:ext uri="{FF2B5EF4-FFF2-40B4-BE49-F238E27FC236}">
                <a16:creationId xmlns:a16="http://schemas.microsoft.com/office/drawing/2014/main" id="{4C8D84C7-E4E5-4AD6-8992-46E493F00379}"/>
              </a:ext>
            </a:extLst>
          </p:cNvPr>
          <p:cNvPicPr>
            <a:picLocks noChangeAspect="1"/>
          </p:cNvPicPr>
          <p:nvPr/>
        </p:nvPicPr>
        <p:blipFill>
          <a:blip r:embed="rId4"/>
          <a:stretch>
            <a:fillRect/>
          </a:stretch>
        </p:blipFill>
        <p:spPr>
          <a:xfrm>
            <a:off x="854657" y="2155852"/>
            <a:ext cx="3330229" cy="3657917"/>
          </a:xfrm>
          <a:prstGeom prst="rect">
            <a:avLst/>
          </a:prstGeom>
        </p:spPr>
      </p:pic>
    </p:spTree>
    <p:extLst>
      <p:ext uri="{BB962C8B-B14F-4D97-AF65-F5344CB8AC3E}">
        <p14:creationId xmlns:p14="http://schemas.microsoft.com/office/powerpoint/2010/main" val="348825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30188"/>
            <a:ext cx="9839895"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SELLING AND ADMINISTRATIVE </a:t>
            </a:r>
            <a:r>
              <a:rPr lang="en-US" sz="2400" b="1" dirty="0">
                <a:solidFill>
                  <a:schemeClr val="bg1"/>
                </a:solidFill>
                <a:latin typeface="Times New Roman" panose="02020603050405020304" pitchFamily="18" charset="0"/>
                <a:cs typeface="Times New Roman" panose="02020603050405020304" pitchFamily="18" charset="0"/>
              </a:rPr>
              <a:t>COSTS AS PART OF THE PRICE</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 name="Zástupný symbol pro obsah 2">
            <a:extLst>
              <a:ext uri="{FF2B5EF4-FFF2-40B4-BE49-F238E27FC236}">
                <a16:creationId xmlns:a16="http://schemas.microsoft.com/office/drawing/2014/main" id="{635ABF43-BED8-4477-96FF-9518BC430A54}"/>
              </a:ext>
            </a:extLst>
          </p:cNvPr>
          <p:cNvSpPr txBox="1">
            <a:spLocks noGrp="1"/>
          </p:cNvSpPr>
          <p:nvPr>
            <p:ph idx="1"/>
          </p:nvPr>
        </p:nvSpPr>
        <p:spPr>
          <a:xfrm>
            <a:off x="209540" y="1236072"/>
            <a:ext cx="11409381" cy="53917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Price of the unit of production = </a:t>
            </a:r>
          </a:p>
          <a:p>
            <a:pPr marL="0" indent="0">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1.cost of production per unit (</a:t>
            </a:r>
            <a:r>
              <a:rPr lang="en-US" sz="2000" dirty="0">
                <a:latin typeface="Times New Roman" panose="02020603050405020304" pitchFamily="18" charset="0"/>
                <a:cs typeface="Times New Roman" panose="02020603050405020304" pitchFamily="18" charset="0"/>
              </a:rPr>
              <a:t>direct material costs (materials, energy, gas, water, spent for the manufacturing of the production) + direct labor costs (salary of employees, that manufacture the production) </a:t>
            </a:r>
            <a:r>
              <a:rPr lang="uk-UA" sz="2000" dirty="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Cost of spoiled production + depreciation of equipment, that takes part in manufacturing process  + general production costs (for maintaining the workshop, where production manufactured; salary of the workshop director, workshop cleaners; heating and lightening of the workshop) </a:t>
            </a:r>
            <a:r>
              <a:rPr lang="en-US" sz="20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a:t>
            </a:r>
          </a:p>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2.profit (</a:t>
            </a:r>
            <a:r>
              <a:rPr lang="en-US" sz="2000" b="1" dirty="0">
                <a:highlight>
                  <a:srgbClr val="FFFF00"/>
                </a:highlight>
                <a:latin typeface="Times New Roman" panose="02020603050405020304" pitchFamily="18" charset="0"/>
                <a:cs typeface="Times New Roman" panose="02020603050405020304" pitchFamily="18" charset="0"/>
              </a:rPr>
              <a:t>administrative costs (</a:t>
            </a:r>
            <a:r>
              <a:rPr lang="en-GB" sz="2000" dirty="0">
                <a:highlight>
                  <a:srgbClr val="FFFF00"/>
                </a:highlight>
                <a:latin typeface="Times New Roman" panose="02020603050405020304" pitchFamily="18" charset="0"/>
                <a:cs typeface="Times New Roman" panose="02020603050405020304" pitchFamily="18" charset="0"/>
              </a:rPr>
              <a:t>salary of the director, financial services departments, HR department, supply department, depreciation of the administrative fixed assets, representative expenses, audit, etc.</a:t>
            </a:r>
            <a:r>
              <a:rPr lang="en-US" sz="2000" b="1" dirty="0">
                <a:highlight>
                  <a:srgbClr val="FFFF00"/>
                </a:highlight>
                <a:latin typeface="Times New Roman" panose="02020603050405020304" pitchFamily="18" charset="0"/>
                <a:cs typeface="Times New Roman" panose="02020603050405020304" pitchFamily="18" charset="0"/>
              </a:rPr>
              <a:t>), sales costs (</a:t>
            </a:r>
            <a:r>
              <a:rPr lang="en-GB" sz="2000" dirty="0">
                <a:highlight>
                  <a:srgbClr val="FFFF00"/>
                </a:highlight>
                <a:latin typeface="Times New Roman" panose="02020603050405020304" pitchFamily="18" charset="0"/>
                <a:cs typeface="Times New Roman" panose="02020603050405020304" pitchFamily="18" charset="0"/>
              </a:rPr>
              <a:t>packaging, advertising, transportation of products, depreciation of refrigerators, storage of finished products, salary of sales department</a:t>
            </a:r>
            <a:r>
              <a:rPr lang="en-US" sz="2000" b="1" dirty="0">
                <a:latin typeface="Times New Roman" panose="02020603050405020304" pitchFamily="18" charset="0"/>
                <a:cs typeface="Times New Roman" panose="02020603050405020304" pitchFamily="18" charset="0"/>
              </a:rPr>
              <a:t>), profit, tax profit, dividends) </a:t>
            </a:r>
          </a:p>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 </a:t>
            </a:r>
          </a:p>
          <a:p>
            <a:pPr marL="0" indent="0">
              <a:lnSpc>
                <a:spcPct val="100000"/>
              </a:lnSpc>
              <a:spcBef>
                <a:spcPts val="0"/>
              </a:spcBef>
              <a:buNone/>
            </a:pPr>
            <a:r>
              <a:rPr lang="en-US" sz="2000" b="1" dirty="0">
                <a:latin typeface="Times New Roman" panose="02020603050405020304" pitchFamily="18" charset="0"/>
                <a:cs typeface="Times New Roman" panose="02020603050405020304" pitchFamily="18" charset="0"/>
              </a:rPr>
              <a:t>3.Excise + 4.custom duty + 5.VAT value added tax </a:t>
            </a:r>
          </a:p>
          <a:p>
            <a:pPr marL="0" indent="0">
              <a:lnSpc>
                <a:spcPct val="100000"/>
              </a:lnSpc>
              <a:spcBef>
                <a:spcPts val="0"/>
              </a:spcBef>
              <a:buNone/>
            </a:pPr>
            <a:endParaRPr lang="en-US" sz="2000" b="1" dirty="0">
              <a:latin typeface="Times New Roman" panose="02020603050405020304" pitchFamily="18" charset="0"/>
              <a:cs typeface="Times New Roman" panose="02020603050405020304" pitchFamily="18" charset="0"/>
            </a:endParaRPr>
          </a:p>
          <a:p>
            <a:pPr>
              <a:lnSpc>
                <a:spcPct val="100000"/>
              </a:lnSpc>
              <a:spcBef>
                <a:spcPts val="0"/>
              </a:spcBef>
            </a:pPr>
            <a:endParaRPr lang="en-US" altLang="en-US" sz="2000" dirty="0">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spTree>
    <p:extLst>
      <p:ext uri="{BB962C8B-B14F-4D97-AF65-F5344CB8AC3E}">
        <p14:creationId xmlns:p14="http://schemas.microsoft.com/office/powerpoint/2010/main" val="1926620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30188"/>
            <a:ext cx="9839895"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ADMINISTRATIVE </a:t>
            </a:r>
            <a:r>
              <a:rPr lang="en-US" sz="2400" b="1" dirty="0">
                <a:solidFill>
                  <a:schemeClr val="bg1"/>
                </a:solidFill>
                <a:latin typeface="Times New Roman" panose="02020603050405020304" pitchFamily="18" charset="0"/>
                <a:cs typeface="Times New Roman" panose="02020603050405020304" pitchFamily="18" charset="0"/>
              </a:rPr>
              <a:t>EXPENSES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8" name="Obrázek 7">
            <a:extLst>
              <a:ext uri="{FF2B5EF4-FFF2-40B4-BE49-F238E27FC236}">
                <a16:creationId xmlns:a16="http://schemas.microsoft.com/office/drawing/2014/main" id="{FEB594DA-A6A4-4F46-9894-9F0E06830C93}"/>
              </a:ext>
            </a:extLst>
          </p:cNvPr>
          <p:cNvPicPr>
            <a:picLocks noChangeAspect="1"/>
          </p:cNvPicPr>
          <p:nvPr/>
        </p:nvPicPr>
        <p:blipFill>
          <a:blip r:embed="rId3"/>
          <a:stretch>
            <a:fillRect/>
          </a:stretch>
        </p:blipFill>
        <p:spPr>
          <a:xfrm>
            <a:off x="299188" y="908872"/>
            <a:ext cx="3600460" cy="2408069"/>
          </a:xfrm>
          <a:prstGeom prst="rect">
            <a:avLst/>
          </a:prstGeom>
        </p:spPr>
      </p:pic>
      <p:sp>
        <p:nvSpPr>
          <p:cNvPr id="10" name="TextovéPole 9">
            <a:extLst>
              <a:ext uri="{FF2B5EF4-FFF2-40B4-BE49-F238E27FC236}">
                <a16:creationId xmlns:a16="http://schemas.microsoft.com/office/drawing/2014/main" id="{1B84099E-2ACC-4FC1-B818-2BB2D28A2718}"/>
              </a:ext>
            </a:extLst>
          </p:cNvPr>
          <p:cNvSpPr txBox="1"/>
          <p:nvPr/>
        </p:nvSpPr>
        <p:spPr>
          <a:xfrm>
            <a:off x="3953436" y="1004853"/>
            <a:ext cx="7611036" cy="2585323"/>
          </a:xfrm>
          <a:prstGeom prst="rect">
            <a:avLst/>
          </a:prstGeom>
          <a:noFill/>
        </p:spPr>
        <p:txBody>
          <a:bodyPr wrap="square">
            <a:spAutoFit/>
          </a:bodyPr>
          <a:lstStyle/>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Administrative expenses are costs incurred to support the functioning of a business, but which are not directly related to the production of a specific product or service.</a:t>
            </a: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Some level of administrative expenses will always be incurred as a necessary part of operations.</a:t>
            </a: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Administrative expenses are often among the first identified for budget cuts, because they do not directly impact a company's main business functions.</a:t>
            </a: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Management may allocate administrative expenses to its business units based on a percentage of revenue, expenses, or other measures.</a:t>
            </a:r>
          </a:p>
        </p:txBody>
      </p:sp>
      <p:sp>
        <p:nvSpPr>
          <p:cNvPr id="12" name="TextovéPole 11">
            <a:extLst>
              <a:ext uri="{FF2B5EF4-FFF2-40B4-BE49-F238E27FC236}">
                <a16:creationId xmlns:a16="http://schemas.microsoft.com/office/drawing/2014/main" id="{8DEC0A29-F40B-407A-A1E5-D78A404FEE81}"/>
              </a:ext>
            </a:extLst>
          </p:cNvPr>
          <p:cNvSpPr txBox="1"/>
          <p:nvPr/>
        </p:nvSpPr>
        <p:spPr>
          <a:xfrm>
            <a:off x="182647" y="3541060"/>
            <a:ext cx="11381825" cy="3139321"/>
          </a:xfrm>
          <a:prstGeom prst="rect">
            <a:avLst/>
          </a:prstGeom>
          <a:noFill/>
        </p:spPr>
        <p:txBody>
          <a:bodyPr wrap="square">
            <a:spAutoFit/>
          </a:bodyPr>
          <a:lstStyle/>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Administrative expenses may include salaries of senior management and the costs associated with general services or supplies; for example, legal, accounting, clerical work, and information technology. </a:t>
            </a:r>
          </a:p>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Companies incur administrative expenses in order to perform basic operations (e.g., administer payroll or healthcare benefits), increase oversight and efficiency, and/or comply with laws and regulations. On the </a:t>
            </a:r>
            <a:r>
              <a:rPr lang="en-GB" b="0" i="0" u="sng" dirty="0">
                <a:solidFill>
                  <a:srgbClr val="2C40D0"/>
                </a:solidFill>
                <a:effectLst/>
                <a:latin typeface="Times New Roman" panose="02020603050405020304" pitchFamily="18" charset="0"/>
                <a:cs typeface="Times New Roman" panose="02020603050405020304" pitchFamily="18" charset="0"/>
                <a:hlinkClick r:id="rId4"/>
              </a:rPr>
              <a:t>income statement</a:t>
            </a:r>
            <a:r>
              <a:rPr lang="en-GB" b="0" i="0" dirty="0">
                <a:solidFill>
                  <a:srgbClr val="111111"/>
                </a:solidFill>
                <a:effectLst/>
                <a:latin typeface="Times New Roman" panose="02020603050405020304" pitchFamily="18" charset="0"/>
                <a:cs typeface="Times New Roman" panose="02020603050405020304" pitchFamily="18" charset="0"/>
              </a:rPr>
              <a:t>, administrative expenses appear below </a:t>
            </a:r>
            <a:r>
              <a:rPr lang="en-GB" b="0" i="0" u="sng" dirty="0">
                <a:solidFill>
                  <a:srgbClr val="2C40D0"/>
                </a:solidFill>
                <a:effectLst/>
                <a:latin typeface="Times New Roman" panose="02020603050405020304" pitchFamily="18" charset="0"/>
                <a:cs typeface="Times New Roman" panose="02020603050405020304" pitchFamily="18" charset="0"/>
                <a:hlinkClick r:id="rId5"/>
              </a:rPr>
              <a:t>cost of goods sold</a:t>
            </a:r>
            <a:r>
              <a:rPr lang="en-GB" b="0" i="0" dirty="0">
                <a:solidFill>
                  <a:srgbClr val="111111"/>
                </a:solidFill>
                <a:effectLst/>
                <a:latin typeface="Times New Roman" panose="02020603050405020304" pitchFamily="18" charset="0"/>
                <a:cs typeface="Times New Roman" panose="02020603050405020304" pitchFamily="18" charset="0"/>
              </a:rPr>
              <a:t> (COGS) and may be shown as an aggregate with </a:t>
            </a:r>
            <a:r>
              <a:rPr lang="en-GB" b="0" i="0" u="sng" dirty="0">
                <a:solidFill>
                  <a:srgbClr val="2C40D0"/>
                </a:solidFill>
                <a:effectLst/>
                <a:latin typeface="Times New Roman" panose="02020603050405020304" pitchFamily="18" charset="0"/>
                <a:cs typeface="Times New Roman" panose="02020603050405020304" pitchFamily="18" charset="0"/>
                <a:hlinkClick r:id="rId6"/>
              </a:rPr>
              <a:t>other expenses such as general or selling expenses</a:t>
            </a:r>
            <a:r>
              <a:rPr lang="en-GB" b="0" i="0" dirty="0">
                <a:solidFill>
                  <a:srgbClr val="111111"/>
                </a:solidFill>
                <a:effectLst/>
                <a:latin typeface="Times New Roman" panose="02020603050405020304" pitchFamily="18" charset="0"/>
                <a:cs typeface="Times New Roman" panose="02020603050405020304" pitchFamily="18" charset="0"/>
              </a:rPr>
              <a:t>.</a:t>
            </a:r>
          </a:p>
          <a:p>
            <a:pPr marL="285750" indent="-285750"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Some administrative expenses are </a:t>
            </a:r>
            <a:r>
              <a:rPr lang="en-GB" b="0" i="0" u="sng" dirty="0">
                <a:solidFill>
                  <a:srgbClr val="2C40D0"/>
                </a:solidFill>
                <a:effectLst/>
                <a:latin typeface="Times New Roman" panose="02020603050405020304" pitchFamily="18" charset="0"/>
                <a:cs typeface="Times New Roman" panose="02020603050405020304" pitchFamily="18" charset="0"/>
                <a:hlinkClick r:id="rId7"/>
              </a:rPr>
              <a:t>fixed</a:t>
            </a:r>
            <a:r>
              <a:rPr lang="en-GB" b="0" i="0" dirty="0">
                <a:solidFill>
                  <a:srgbClr val="111111"/>
                </a:solidFill>
                <a:effectLst/>
                <a:latin typeface="Times New Roman" panose="02020603050405020304" pitchFamily="18" charset="0"/>
                <a:cs typeface="Times New Roman" panose="02020603050405020304" pitchFamily="18" charset="0"/>
              </a:rPr>
              <a:t> in nature, as they are incurred as part of the foundation of business operations. These expenses would exist regardless of the level of production or sales that occur. Other administrative expenses are </a:t>
            </a:r>
            <a:r>
              <a:rPr lang="en-GB" b="0" i="0" u="sng" dirty="0">
                <a:solidFill>
                  <a:srgbClr val="2C40D0"/>
                </a:solidFill>
                <a:effectLst/>
                <a:latin typeface="Times New Roman" panose="02020603050405020304" pitchFamily="18" charset="0"/>
                <a:cs typeface="Times New Roman" panose="02020603050405020304" pitchFamily="18" charset="0"/>
                <a:hlinkClick r:id="rId8"/>
              </a:rPr>
              <a:t>semi-variable</a:t>
            </a:r>
            <a:r>
              <a:rPr lang="en-GB" b="0" i="0" dirty="0">
                <a:solidFill>
                  <a:srgbClr val="111111"/>
                </a:solidFill>
                <a:effectLst/>
                <a:latin typeface="Times New Roman" panose="02020603050405020304" pitchFamily="18" charset="0"/>
                <a:cs typeface="Times New Roman" panose="02020603050405020304" pitchFamily="18" charset="0"/>
              </a:rPr>
              <a:t>. Because a business can eliminate administrative expenses without a direct impact on the product it sells or produces, these costs are typically first in line for budget cuts. Management is strongly motivated to maintain low administrative expenses relative to other costs, as this allows a business to utilize </a:t>
            </a:r>
            <a:r>
              <a:rPr lang="en-GB" b="0" i="0" u="sng" dirty="0">
                <a:solidFill>
                  <a:srgbClr val="2C40D0"/>
                </a:solidFill>
                <a:effectLst/>
                <a:latin typeface="Times New Roman" panose="02020603050405020304" pitchFamily="18" charset="0"/>
                <a:cs typeface="Times New Roman" panose="02020603050405020304" pitchFamily="18" charset="0"/>
                <a:hlinkClick r:id="rId9"/>
              </a:rPr>
              <a:t>leverage</a:t>
            </a:r>
            <a:r>
              <a:rPr lang="en-GB" b="0" i="0" dirty="0">
                <a:solidFill>
                  <a:srgbClr val="111111"/>
                </a:solidFill>
                <a:effectLst/>
                <a:latin typeface="Times New Roman" panose="02020603050405020304" pitchFamily="18" charset="0"/>
                <a:cs typeface="Times New Roman" panose="02020603050405020304" pitchFamily="18" charset="0"/>
              </a:rPr>
              <a:t> more effectively. </a:t>
            </a:r>
          </a:p>
        </p:txBody>
      </p:sp>
    </p:spTree>
    <p:extLst>
      <p:ext uri="{BB962C8B-B14F-4D97-AF65-F5344CB8AC3E}">
        <p14:creationId xmlns:p14="http://schemas.microsoft.com/office/powerpoint/2010/main" val="3738622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30188"/>
            <a:ext cx="9839895"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SELLING </a:t>
            </a:r>
            <a:r>
              <a:rPr lang="en-US" sz="2400" b="1" dirty="0">
                <a:solidFill>
                  <a:schemeClr val="bg1"/>
                </a:solidFill>
                <a:latin typeface="Times New Roman" panose="02020603050405020304" pitchFamily="18" charset="0"/>
                <a:cs typeface="Times New Roman" panose="02020603050405020304" pitchFamily="18" charset="0"/>
              </a:rPr>
              <a:t>EXPENSES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4" name="Obrázek 3">
            <a:extLst>
              <a:ext uri="{FF2B5EF4-FFF2-40B4-BE49-F238E27FC236}">
                <a16:creationId xmlns:a16="http://schemas.microsoft.com/office/drawing/2014/main" id="{F3F38509-9BCD-43E0-A332-285B7D62B806}"/>
              </a:ext>
            </a:extLst>
          </p:cNvPr>
          <p:cNvPicPr>
            <a:picLocks noChangeAspect="1"/>
          </p:cNvPicPr>
          <p:nvPr/>
        </p:nvPicPr>
        <p:blipFill>
          <a:blip r:embed="rId3"/>
          <a:stretch>
            <a:fillRect/>
          </a:stretch>
        </p:blipFill>
        <p:spPr>
          <a:xfrm>
            <a:off x="182647" y="975758"/>
            <a:ext cx="6872577" cy="3667960"/>
          </a:xfrm>
          <a:prstGeom prst="rect">
            <a:avLst/>
          </a:prstGeom>
        </p:spPr>
      </p:pic>
      <p:sp>
        <p:nvSpPr>
          <p:cNvPr id="11" name="TextovéPole 10">
            <a:extLst>
              <a:ext uri="{FF2B5EF4-FFF2-40B4-BE49-F238E27FC236}">
                <a16:creationId xmlns:a16="http://schemas.microsoft.com/office/drawing/2014/main" id="{2B0DAB06-56E2-486B-BA49-32B9BD2A70A9}"/>
              </a:ext>
            </a:extLst>
          </p:cNvPr>
          <p:cNvSpPr txBox="1"/>
          <p:nvPr/>
        </p:nvSpPr>
        <p:spPr>
          <a:xfrm>
            <a:off x="7207623" y="1506089"/>
            <a:ext cx="4685189" cy="3970318"/>
          </a:xfrm>
          <a:prstGeom prst="rect">
            <a:avLst/>
          </a:prstGeom>
          <a:noFill/>
        </p:spPr>
        <p:txBody>
          <a:bodyPr wrap="square">
            <a:spAutoFit/>
          </a:bodyPr>
          <a:lstStyle/>
          <a:p>
            <a:pPr algn="l"/>
            <a:r>
              <a:rPr lang="en-GB" b="0" i="0" dirty="0">
                <a:solidFill>
                  <a:srgbClr val="111111"/>
                </a:solidFill>
                <a:effectLst/>
                <a:latin typeface="Times New Roman" panose="02020603050405020304" pitchFamily="18" charset="0"/>
                <a:cs typeface="Times New Roman" panose="02020603050405020304" pitchFamily="18" charset="0"/>
              </a:rPr>
              <a:t>Selling expenses include both indirect and direct business costs.</a:t>
            </a:r>
            <a:br>
              <a:rPr lang="en-GB" b="0" i="0" dirty="0">
                <a:solidFill>
                  <a:srgbClr val="111111"/>
                </a:solidFill>
                <a:effectLst/>
                <a:latin typeface="Times New Roman" panose="02020603050405020304" pitchFamily="18" charset="0"/>
                <a:cs typeface="Times New Roman" panose="02020603050405020304" pitchFamily="18" charset="0"/>
              </a:rPr>
            </a:br>
            <a:r>
              <a:rPr lang="en-GB" b="0" i="0" dirty="0">
                <a:solidFill>
                  <a:srgbClr val="111111"/>
                </a:solidFill>
                <a:effectLst/>
                <a:latin typeface="Times New Roman" panose="02020603050405020304" pitchFamily="18" charset="0"/>
                <a:cs typeface="Times New Roman" panose="02020603050405020304" pitchFamily="18" charset="0"/>
              </a:rPr>
              <a:t>Indirect selling expenses include advertising and marketing costs, the company's telephone bills and travel costs, and the salaries of its sales personnel. Such expenses occur throughout the manufacturing process and even after the product is finished.</a:t>
            </a:r>
          </a:p>
          <a:p>
            <a:pPr algn="l">
              <a:buFont typeface="Arial" panose="020B0604020202020204" pitchFamily="34" charset="0"/>
              <a:buChar char="•"/>
            </a:pPr>
            <a:r>
              <a:rPr lang="en-GB" b="0" i="0" dirty="0">
                <a:solidFill>
                  <a:srgbClr val="111111"/>
                </a:solidFill>
                <a:effectLst/>
                <a:latin typeface="Times New Roman" panose="02020603050405020304" pitchFamily="18" charset="0"/>
                <a:cs typeface="Times New Roman" panose="02020603050405020304" pitchFamily="18" charset="0"/>
              </a:rPr>
              <a:t>Direct selling expenses are incurred only when the product is sold and are related to the </a:t>
            </a:r>
            <a:r>
              <a:rPr lang="en-GB" b="0" i="0" dirty="0" err="1">
                <a:solidFill>
                  <a:srgbClr val="111111"/>
                </a:solidFill>
                <a:effectLst/>
                <a:latin typeface="Times New Roman" panose="02020603050405020304" pitchFamily="18" charset="0"/>
                <a:cs typeface="Times New Roman" panose="02020603050405020304" pitchFamily="18" charset="0"/>
              </a:rPr>
              <a:t>fulfillment</a:t>
            </a:r>
            <a:r>
              <a:rPr lang="en-GB" b="0" i="0" dirty="0">
                <a:solidFill>
                  <a:srgbClr val="111111"/>
                </a:solidFill>
                <a:effectLst/>
                <a:latin typeface="Times New Roman" panose="02020603050405020304" pitchFamily="18" charset="0"/>
                <a:cs typeface="Times New Roman" panose="02020603050405020304" pitchFamily="18" charset="0"/>
              </a:rPr>
              <a:t> of orders. They include the costs of shipping and shipping supplies, delivery charges, and the payment of sales commissions.</a:t>
            </a:r>
          </a:p>
          <a:p>
            <a:pPr marL="285750" indent="-285750">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679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299187" y="230188"/>
            <a:ext cx="9839895" cy="524911"/>
          </a:xfrm>
          <a:solidFill>
            <a:srgbClr val="009999"/>
          </a:solidFill>
        </p:spPr>
        <p:txBody>
          <a:bodyPr>
            <a:noAutofit/>
          </a:bodyPr>
          <a:lstStyle/>
          <a:p>
            <a:br>
              <a:rPr lang="en-US" sz="2400" b="1" kern="0" dirty="0">
                <a:solidFill>
                  <a:schemeClr val="bg1"/>
                </a:solidFill>
                <a:latin typeface="Times New Roman" panose="02020603050405020304" pitchFamily="18" charset="0"/>
                <a:cs typeface="Times New Roman" panose="02020603050405020304" pitchFamily="18" charset="0"/>
              </a:rPr>
            </a:br>
            <a:r>
              <a:rPr lang="en-US" sz="2400" b="1" kern="0" dirty="0">
                <a:solidFill>
                  <a:schemeClr val="bg1"/>
                </a:solidFill>
                <a:latin typeface="Times New Roman" panose="02020603050405020304" pitchFamily="18" charset="0"/>
                <a:cs typeface="Times New Roman" panose="02020603050405020304" pitchFamily="18" charset="0"/>
              </a:rPr>
              <a:t>SELLING </a:t>
            </a:r>
            <a:r>
              <a:rPr lang="en-US" sz="2400" b="1" dirty="0">
                <a:solidFill>
                  <a:schemeClr val="bg1"/>
                </a:solidFill>
                <a:latin typeface="Times New Roman" panose="02020603050405020304" pitchFamily="18" charset="0"/>
                <a:cs typeface="Times New Roman" panose="02020603050405020304" pitchFamily="18" charset="0"/>
              </a:rPr>
              <a:t>EXPENSES</a:t>
            </a:r>
            <a:br>
              <a:rPr lang="en-GB" sz="2400" b="1" kern="0"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4" name="Obrázek 3">
            <a:extLst>
              <a:ext uri="{FF2B5EF4-FFF2-40B4-BE49-F238E27FC236}">
                <a16:creationId xmlns:a16="http://schemas.microsoft.com/office/drawing/2014/main" id="{F3F38509-9BCD-43E0-A332-285B7D62B806}"/>
              </a:ext>
            </a:extLst>
          </p:cNvPr>
          <p:cNvPicPr>
            <a:picLocks noChangeAspect="1"/>
          </p:cNvPicPr>
          <p:nvPr/>
        </p:nvPicPr>
        <p:blipFill>
          <a:blip r:embed="rId3"/>
          <a:stretch>
            <a:fillRect/>
          </a:stretch>
        </p:blipFill>
        <p:spPr>
          <a:xfrm>
            <a:off x="182648" y="975758"/>
            <a:ext cx="4840142" cy="2583230"/>
          </a:xfrm>
          <a:prstGeom prst="rect">
            <a:avLst/>
          </a:prstGeom>
        </p:spPr>
      </p:pic>
      <p:sp>
        <p:nvSpPr>
          <p:cNvPr id="13" name="TextovéPole 12">
            <a:extLst>
              <a:ext uri="{FF2B5EF4-FFF2-40B4-BE49-F238E27FC236}">
                <a16:creationId xmlns:a16="http://schemas.microsoft.com/office/drawing/2014/main" id="{2D13F6A1-CA2B-44D1-8DC0-40F96E8BE4B9}"/>
              </a:ext>
            </a:extLst>
          </p:cNvPr>
          <p:cNvSpPr txBox="1"/>
          <p:nvPr/>
        </p:nvSpPr>
        <p:spPr>
          <a:xfrm>
            <a:off x="299188" y="3558988"/>
            <a:ext cx="11593625" cy="3139321"/>
          </a:xfrm>
          <a:prstGeom prst="rect">
            <a:avLst/>
          </a:prstGeom>
          <a:noFill/>
        </p:spPr>
        <p:txBody>
          <a:bodyPr wrap="square">
            <a:spAutoFit/>
          </a:bodyPr>
          <a:lstStyle/>
          <a:p>
            <a:pPr algn="l"/>
            <a:r>
              <a:rPr lang="en-GB" b="0" i="0" dirty="0">
                <a:effectLst/>
                <a:latin typeface="Times New Roman" panose="02020603050405020304" pitchFamily="18" charset="0"/>
                <a:cs typeface="Times New Roman" panose="02020603050405020304" pitchFamily="18" charset="0"/>
              </a:rPr>
              <a:t>Selling expenses are often related to the expenses necessary for the company to directly interface with customers. These types of expenses include:</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Sales Expenses. </a:t>
            </a:r>
            <a:r>
              <a:rPr lang="en-GB" b="0" i="0" dirty="0">
                <a:effectLst/>
                <a:latin typeface="Times New Roman" panose="02020603050405020304" pitchFamily="18" charset="0"/>
                <a:cs typeface="Times New Roman" panose="02020603050405020304" pitchFamily="18" charset="0"/>
              </a:rPr>
              <a:t>This often includes salaries and wages of salespeople including commissions, payroll taxes, and benefits.</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Marketing</a:t>
            </a:r>
            <a:r>
              <a:rPr lang="en-GB" b="1" i="0" dirty="0">
                <a:effectLst/>
                <a:latin typeface="Times New Roman" panose="02020603050405020304" pitchFamily="18" charset="0"/>
                <a:cs typeface="Times New Roman" panose="02020603050405020304" pitchFamily="18" charset="0"/>
              </a:rPr>
              <a:t>. </a:t>
            </a:r>
            <a:r>
              <a:rPr lang="en-GB" b="0" i="0" dirty="0">
                <a:effectLst/>
                <a:latin typeface="Times New Roman" panose="02020603050405020304" pitchFamily="18" charset="0"/>
                <a:cs typeface="Times New Roman" panose="02020603050405020304" pitchFamily="18" charset="0"/>
              </a:rPr>
              <a:t>This may encompass expenses directly related to a company's product line, services, brand, or image. A company may choose to aggregate marketing costs with advertising costs, though some companies may have enough reason to segregate these costs.</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Advertising.</a:t>
            </a:r>
            <a:r>
              <a:rPr lang="en-GB" b="0" i="0" dirty="0">
                <a:effectLst/>
                <a:latin typeface="Times New Roman" panose="02020603050405020304" pitchFamily="18" charset="0"/>
                <a:cs typeface="Times New Roman" panose="02020603050405020304" pitchFamily="18" charset="0"/>
              </a:rPr>
              <a:t> This can be any form, and a company can choose to further refine the way it accounts for advertising by using many different general ledger codes.</a:t>
            </a:r>
          </a:p>
          <a:p>
            <a:pPr algn="l">
              <a:buFont typeface="Arial" panose="020B0604020202020204" pitchFamily="34" charset="0"/>
              <a:buChar char="•"/>
            </a:pPr>
            <a:r>
              <a:rPr lang="en-GB" b="1" i="0" dirty="0">
                <a:effectLst/>
                <a:latin typeface="Times New Roman" panose="02020603050405020304" pitchFamily="18" charset="0"/>
                <a:cs typeface="Times New Roman" panose="02020603050405020304" pitchFamily="18" charset="0"/>
              </a:rPr>
              <a:t>Travel expenses.</a:t>
            </a:r>
            <a:r>
              <a:rPr lang="en-GB" b="0" i="0" dirty="0">
                <a:effectLst/>
                <a:latin typeface="Times New Roman" panose="02020603050405020304" pitchFamily="18" charset="0"/>
                <a:cs typeface="Times New Roman" panose="02020603050405020304" pitchFamily="18" charset="0"/>
              </a:rPr>
              <a:t> This is often related to in-person events or trade obligations such as trade shows or client meetings.</a:t>
            </a:r>
          </a:p>
          <a:p>
            <a:pPr marL="285750" indent="-285750">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packaging, advertising, transportation of products, depreciation of refrigerators, storage of finished products, salary of sales department</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841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187596" y="230188"/>
            <a:ext cx="9180443" cy="524911"/>
          </a:xfrm>
          <a:solidFill>
            <a:srgbClr val="009999"/>
          </a:solidFill>
        </p:spPr>
        <p:txBody>
          <a:bodyPr>
            <a:noAutofit/>
          </a:bodyPr>
          <a:lstStyle/>
          <a:p>
            <a:r>
              <a:rPr lang="en-GB" sz="2400" b="1" dirty="0">
                <a:solidFill>
                  <a:schemeClr val="bg1"/>
                </a:solidFill>
                <a:effectLst/>
                <a:latin typeface="Times New Roman" panose="02020603050405020304" pitchFamily="18" charset="0"/>
                <a:cs typeface="Times New Roman" panose="02020603050405020304" pitchFamily="18" charset="0"/>
              </a:rPr>
              <a:t>BUDGET OF THE ADMINISTRATIVE AND SALES EXPENSES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graphicFrame>
        <p:nvGraphicFramePr>
          <p:cNvPr id="3" name="Tabulka 2">
            <a:extLst>
              <a:ext uri="{FF2B5EF4-FFF2-40B4-BE49-F238E27FC236}">
                <a16:creationId xmlns:a16="http://schemas.microsoft.com/office/drawing/2014/main" id="{6E53EE06-B02C-4B62-92CE-16FA8CFB6F47}"/>
              </a:ext>
            </a:extLst>
          </p:cNvPr>
          <p:cNvGraphicFramePr>
            <a:graphicFrameLocks noGrp="1"/>
          </p:cNvGraphicFramePr>
          <p:nvPr>
            <p:extLst>
              <p:ext uri="{D42A27DB-BD31-4B8C-83A1-F6EECF244321}">
                <p14:modId xmlns:p14="http://schemas.microsoft.com/office/powerpoint/2010/main" val="738417904"/>
              </p:ext>
            </p:extLst>
          </p:nvPr>
        </p:nvGraphicFramePr>
        <p:xfrm>
          <a:off x="389590" y="1054847"/>
          <a:ext cx="11121091" cy="2597007"/>
        </p:xfrm>
        <a:graphic>
          <a:graphicData uri="http://schemas.openxmlformats.org/drawingml/2006/table">
            <a:tbl>
              <a:tblPr>
                <a:tableStyleId>{5C22544A-7EE6-4342-B048-85BDC9FD1C3A}</a:tableStyleId>
              </a:tblPr>
              <a:tblGrid>
                <a:gridCol w="3545916">
                  <a:extLst>
                    <a:ext uri="{9D8B030D-6E8A-4147-A177-3AD203B41FA5}">
                      <a16:colId xmlns:a16="http://schemas.microsoft.com/office/drawing/2014/main" val="2100213010"/>
                    </a:ext>
                  </a:extLst>
                </a:gridCol>
                <a:gridCol w="1497106">
                  <a:extLst>
                    <a:ext uri="{9D8B030D-6E8A-4147-A177-3AD203B41FA5}">
                      <a16:colId xmlns:a16="http://schemas.microsoft.com/office/drawing/2014/main" val="2748112762"/>
                    </a:ext>
                  </a:extLst>
                </a:gridCol>
                <a:gridCol w="2205317">
                  <a:extLst>
                    <a:ext uri="{9D8B030D-6E8A-4147-A177-3AD203B41FA5}">
                      <a16:colId xmlns:a16="http://schemas.microsoft.com/office/drawing/2014/main" val="3427418900"/>
                    </a:ext>
                  </a:extLst>
                </a:gridCol>
                <a:gridCol w="1732834">
                  <a:extLst>
                    <a:ext uri="{9D8B030D-6E8A-4147-A177-3AD203B41FA5}">
                      <a16:colId xmlns:a16="http://schemas.microsoft.com/office/drawing/2014/main" val="2535831480"/>
                    </a:ext>
                  </a:extLst>
                </a:gridCol>
                <a:gridCol w="988901">
                  <a:extLst>
                    <a:ext uri="{9D8B030D-6E8A-4147-A177-3AD203B41FA5}">
                      <a16:colId xmlns:a16="http://schemas.microsoft.com/office/drawing/2014/main" val="658030236"/>
                    </a:ext>
                  </a:extLst>
                </a:gridCol>
                <a:gridCol w="1151017">
                  <a:extLst>
                    <a:ext uri="{9D8B030D-6E8A-4147-A177-3AD203B41FA5}">
                      <a16:colId xmlns:a16="http://schemas.microsoft.com/office/drawing/2014/main" val="2172501171"/>
                    </a:ext>
                  </a:extLst>
                </a:gridCol>
              </a:tblGrid>
              <a:tr h="212323">
                <a:tc rowSpan="2">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Indicator</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fontAlgn="ctr"/>
                      <a:r>
                        <a:rPr lang="en-GB" sz="1600" u="none" strike="noStrike">
                          <a:effectLst/>
                          <a:latin typeface="Times New Roman" panose="02020603050405020304" pitchFamily="18" charset="0"/>
                          <a:cs typeface="Times New Roman" panose="02020603050405020304" pitchFamily="18" charset="0"/>
                        </a:rPr>
                        <a:t>Quarters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hMerge="1">
                  <a:txBody>
                    <a:bodyPr/>
                    <a:lstStyle/>
                    <a:p>
                      <a:endParaRPr lang="en-GB"/>
                    </a:p>
                  </a:txBody>
                  <a:tcPr/>
                </a:tc>
                <a:tc rowSpan="2">
                  <a:txBody>
                    <a:bodyPr/>
                    <a:lstStyle/>
                    <a:p>
                      <a:pPr algn="ctr" fontAlgn="ctr"/>
                      <a:r>
                        <a:rPr lang="en-GB" sz="1600" u="none" strike="noStrike">
                          <a:effectLst/>
                          <a:latin typeface="Times New Roman" panose="02020603050405020304" pitchFamily="18" charset="0"/>
                          <a:cs typeface="Times New Roman" panose="02020603050405020304" pitchFamily="18" charset="0"/>
                        </a:rPr>
                        <a:t>For the year</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5698497"/>
                  </a:ext>
                </a:extLst>
              </a:tr>
              <a:tr h="212323">
                <a:tc vMerge="1">
                  <a:txBody>
                    <a:bodyPr/>
                    <a:lstStyle/>
                    <a:p>
                      <a:endParaRPr lang="en-GB"/>
                    </a:p>
                  </a:txBody>
                  <a:tcPr/>
                </a:tc>
                <a:tc>
                  <a:txBody>
                    <a:bodyPr/>
                    <a:lstStyle/>
                    <a:p>
                      <a:pPr algn="ctr" fontAlgn="ctr"/>
                      <a:r>
                        <a:rPr lang="ru-RU" sz="1600" u="none" strike="noStrike" dirty="0">
                          <a:effectLst/>
                          <a:latin typeface="Times New Roman" panose="02020603050405020304" pitchFamily="18" charset="0"/>
                          <a:cs typeface="Times New Roman" panose="02020603050405020304" pitchFamily="18" charset="0"/>
                        </a:rPr>
                        <a:t>І</a:t>
                      </a:r>
                      <a:endParaRPr lang="ru-RU"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ІІ</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ІІІ</a:t>
                      </a:r>
                      <a:endParaRPr lang="ru-RU"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ru-RU" sz="1600" u="none" strike="noStrike">
                          <a:effectLst/>
                          <a:latin typeface="Times New Roman" panose="02020603050405020304" pitchFamily="18" charset="0"/>
                          <a:cs typeface="Times New Roman" panose="02020603050405020304" pitchFamily="18" charset="0"/>
                        </a:rPr>
                        <a:t>І</a:t>
                      </a:r>
                      <a:r>
                        <a:rPr lang="en-GB" sz="1600" u="none" strike="noStrike">
                          <a:effectLst/>
                          <a:latin typeface="Times New Roman" panose="02020603050405020304" pitchFamily="18" charset="0"/>
                          <a:cs typeface="Times New Roman" panose="02020603050405020304" pitchFamily="18" charset="0"/>
                        </a:rPr>
                        <a:t>V</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3100011898"/>
                  </a:ext>
                </a:extLst>
              </a:tr>
              <a:tr h="212323">
                <a:tc>
                  <a:txBody>
                    <a:bodyPr/>
                    <a:lstStyle/>
                    <a:p>
                      <a:pPr algn="l" fontAlgn="ctr"/>
                      <a:r>
                        <a:rPr lang="en-GB" sz="1600" u="none" strike="noStrike">
                          <a:effectLst/>
                          <a:latin typeface="Times New Roman" panose="02020603050405020304" pitchFamily="18" charset="0"/>
                          <a:cs typeface="Times New Roman" panose="02020603050405020304" pitchFamily="18" charset="0"/>
                        </a:rPr>
                        <a:t>1. Sales expenses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745.52</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697.93</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713.79</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729.66</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2886.90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9577918"/>
                  </a:ext>
                </a:extLst>
              </a:tr>
              <a:tr h="341003">
                <a:tc>
                  <a:txBody>
                    <a:bodyPr/>
                    <a:lstStyle/>
                    <a:p>
                      <a:pPr algn="l" fontAlgn="ctr"/>
                      <a:r>
                        <a:rPr lang="en-GB" sz="1600" u="none" strike="noStrike">
                          <a:effectLst/>
                          <a:latin typeface="Times New Roman" panose="02020603050405020304" pitchFamily="18" charset="0"/>
                          <a:cs typeface="Times New Roman" panose="02020603050405020304" pitchFamily="18" charset="0"/>
                        </a:rPr>
                        <a:t>2. Administrative expenses</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8081.30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8081.30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8081.30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8081.30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32325.20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516082"/>
                  </a:ext>
                </a:extLst>
              </a:tr>
              <a:tr h="212323">
                <a:tc>
                  <a:txBody>
                    <a:bodyPr/>
                    <a:lstStyle/>
                    <a:p>
                      <a:pPr algn="l" fontAlgn="ctr"/>
                      <a:r>
                        <a:rPr lang="en-GB" sz="1600" u="none" strike="noStrike">
                          <a:effectLst/>
                          <a:latin typeface="Times New Roman" panose="02020603050405020304" pitchFamily="18" charset="0"/>
                          <a:cs typeface="Times New Roman" panose="02020603050405020304" pitchFamily="18" charset="0"/>
                        </a:rPr>
                        <a:t>3. Total (row 1+ row 2)</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8826.82</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8779.23</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8795.09</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8810.96</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35212.10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5203409"/>
                  </a:ext>
                </a:extLst>
              </a:tr>
              <a:tr h="574592">
                <a:tc>
                  <a:txBody>
                    <a:bodyPr/>
                    <a:lstStyle/>
                    <a:p>
                      <a:pPr algn="l" fontAlgn="ctr"/>
                      <a:r>
                        <a:rPr lang="en-GB" sz="1600" u="none" strike="noStrike" dirty="0">
                          <a:effectLst/>
                          <a:latin typeface="Times New Roman" panose="02020603050405020304" pitchFamily="18" charset="0"/>
                          <a:cs typeface="Times New Roman" panose="02020603050405020304" pitchFamily="18" charset="0"/>
                        </a:rPr>
                        <a:t>4. Depreciation of administrative fixed assets and fixed assets, used for selling</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546.00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546.00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546.00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546.00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2184.00</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6678290"/>
                  </a:ext>
                </a:extLst>
              </a:tr>
              <a:tr h="675572">
                <a:tc>
                  <a:txBody>
                    <a:bodyPr/>
                    <a:lstStyle/>
                    <a:p>
                      <a:pPr algn="l" fontAlgn="ctr"/>
                      <a:r>
                        <a:rPr lang="en-GB" sz="1600" u="none" strike="noStrike" dirty="0">
                          <a:effectLst/>
                          <a:latin typeface="Times New Roman" panose="02020603050405020304" pitchFamily="18" charset="0"/>
                          <a:cs typeface="Times New Roman" panose="02020603050405020304" pitchFamily="18" charset="0"/>
                        </a:rPr>
                        <a:t>5. Cash outflow for administrative and sales expenses  (row 3- row 4) *</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8280.82</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a:effectLst/>
                          <a:latin typeface="Times New Roman" panose="02020603050405020304" pitchFamily="18" charset="0"/>
                          <a:cs typeface="Times New Roman" panose="02020603050405020304" pitchFamily="18" charset="0"/>
                        </a:rPr>
                        <a:t>8233.23</a:t>
                      </a:r>
                      <a:endParaRPr lang="en-GB" sz="1600" b="0" i="0" u="none" strike="noStrike">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8249.09</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8264.96</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600" u="none" strike="noStrike" dirty="0">
                          <a:effectLst/>
                          <a:latin typeface="Times New Roman" panose="02020603050405020304" pitchFamily="18" charset="0"/>
                          <a:cs typeface="Times New Roman" panose="02020603050405020304" pitchFamily="18" charset="0"/>
                        </a:rPr>
                        <a:t>33028.10</a:t>
                      </a:r>
                      <a:endParaRPr lang="en-GB"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1459474"/>
                  </a:ext>
                </a:extLst>
              </a:tr>
            </a:tbl>
          </a:graphicData>
        </a:graphic>
      </p:graphicFrame>
      <p:sp>
        <p:nvSpPr>
          <p:cNvPr id="10" name="TextovéPole 9">
            <a:extLst>
              <a:ext uri="{FF2B5EF4-FFF2-40B4-BE49-F238E27FC236}">
                <a16:creationId xmlns:a16="http://schemas.microsoft.com/office/drawing/2014/main" id="{779B1229-699A-42DB-8F7D-EF736D7DB409}"/>
              </a:ext>
            </a:extLst>
          </p:cNvPr>
          <p:cNvSpPr txBox="1"/>
          <p:nvPr/>
        </p:nvSpPr>
        <p:spPr>
          <a:xfrm>
            <a:off x="582704" y="3885297"/>
            <a:ext cx="11053483" cy="646331"/>
          </a:xfrm>
          <a:prstGeom prst="rect">
            <a:avLst/>
          </a:prstGeom>
          <a:noFill/>
        </p:spPr>
        <p:txBody>
          <a:bodyPr wrap="square">
            <a:spAutoFit/>
          </a:bodyPr>
          <a:lstStyle/>
          <a:p>
            <a:r>
              <a:rPr lang="en-US" sz="1800" dirty="0">
                <a:latin typeface="Times New Roman" panose="02020603050405020304" pitchFamily="18" charset="0"/>
                <a:cs typeface="Times New Roman" panose="02020603050405020304" pitchFamily="18" charset="0"/>
              </a:rPr>
              <a:t>*all calculated budgets will be reflected in Cash plan. As far as </a:t>
            </a:r>
            <a:r>
              <a:rPr lang="en-GB" sz="1800" i="0" u="none" strike="noStrike" baseline="0" dirty="0">
                <a:latin typeface="Times New Roman" panose="02020603050405020304" pitchFamily="18" charset="0"/>
                <a:cs typeface="Times New Roman" panose="02020603050405020304" pitchFamily="18" charset="0"/>
              </a:rPr>
              <a:t>depreciation does not entail a cash outflow, it must be deducted from the budget in computing cash disbursement for administrative and sales expenses.</a:t>
            </a:r>
            <a:endParaRPr lang="en-GB" dirty="0"/>
          </a:p>
        </p:txBody>
      </p:sp>
    </p:spTree>
    <p:extLst>
      <p:ext uri="{BB962C8B-B14F-4D97-AF65-F5344CB8AC3E}">
        <p14:creationId xmlns:p14="http://schemas.microsoft.com/office/powerpoint/2010/main" val="2070780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187596" y="230188"/>
            <a:ext cx="9180443" cy="524911"/>
          </a:xfrm>
          <a:solidFill>
            <a:srgbClr val="009999"/>
          </a:solidFill>
        </p:spPr>
        <p:txBody>
          <a:bodyPr>
            <a:noAutofit/>
          </a:bodyPr>
          <a:lstStyle/>
          <a:p>
            <a:r>
              <a:rPr lang="en-GB" sz="2400" b="1" dirty="0">
                <a:solidFill>
                  <a:schemeClr val="bg1"/>
                </a:solidFill>
                <a:effectLst/>
                <a:latin typeface="Times New Roman" panose="02020603050405020304" pitchFamily="18" charset="0"/>
                <a:cs typeface="Times New Roman" panose="02020603050405020304" pitchFamily="18" charset="0"/>
              </a:rPr>
              <a:t>REDUCING ADMINISTRATIVE AND SALES EXPENSES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5" name="Obrázek 4">
            <a:extLst>
              <a:ext uri="{FF2B5EF4-FFF2-40B4-BE49-F238E27FC236}">
                <a16:creationId xmlns:a16="http://schemas.microsoft.com/office/drawing/2014/main" id="{1E7C23A4-BF3A-4CD8-BAE7-15B610DB26BC}"/>
              </a:ext>
            </a:extLst>
          </p:cNvPr>
          <p:cNvPicPr>
            <a:picLocks noChangeAspect="1"/>
          </p:cNvPicPr>
          <p:nvPr/>
        </p:nvPicPr>
        <p:blipFill>
          <a:blip r:embed="rId3"/>
          <a:stretch>
            <a:fillRect/>
          </a:stretch>
        </p:blipFill>
        <p:spPr>
          <a:xfrm>
            <a:off x="441970" y="857133"/>
            <a:ext cx="3117018" cy="2002608"/>
          </a:xfrm>
          <a:prstGeom prst="rect">
            <a:avLst/>
          </a:prstGeom>
        </p:spPr>
      </p:pic>
      <p:sp>
        <p:nvSpPr>
          <p:cNvPr id="9" name="TextovéPole 8">
            <a:extLst>
              <a:ext uri="{FF2B5EF4-FFF2-40B4-BE49-F238E27FC236}">
                <a16:creationId xmlns:a16="http://schemas.microsoft.com/office/drawing/2014/main" id="{C52B752F-0036-4AF9-8C88-5832352C5018}"/>
              </a:ext>
            </a:extLst>
          </p:cNvPr>
          <p:cNvSpPr txBox="1"/>
          <p:nvPr/>
        </p:nvSpPr>
        <p:spPr>
          <a:xfrm>
            <a:off x="351660" y="2961775"/>
            <a:ext cx="11463822" cy="3139321"/>
          </a:xfrm>
          <a:prstGeom prst="rect">
            <a:avLst/>
          </a:prstGeom>
          <a:noFill/>
        </p:spPr>
        <p:txBody>
          <a:bodyPr wrap="square">
            <a:spAutoFit/>
          </a:bodyPr>
          <a:lstStyle/>
          <a:p>
            <a:pPr algn="l" fontAlgn="base"/>
            <a:r>
              <a:rPr lang="en-GB" b="1" i="0" dirty="0">
                <a:effectLst/>
                <a:latin typeface="Times New Roman" panose="02020603050405020304" pitchFamily="18" charset="0"/>
                <a:cs typeface="Times New Roman" panose="02020603050405020304" pitchFamily="18" charset="0"/>
              </a:rPr>
              <a:t>1. Rent your office space. </a:t>
            </a:r>
            <a:r>
              <a:rPr lang="en-GB" b="0" i="0" dirty="0">
                <a:effectLst/>
                <a:latin typeface="Times New Roman" panose="02020603050405020304" pitchFamily="18" charset="0"/>
                <a:cs typeface="Times New Roman" panose="02020603050405020304" pitchFamily="18" charset="0"/>
              </a:rPr>
              <a:t>A commercial space comprises the bulk of the overhead costs of many businesses. Purchasing an office space could be a good long-term business investment, providing an asset that could grow in value over time. But if you’re looking for a way to reduce overhead costs in the short term, this usually won’t be the best option. Buying property not only ties up your working capital but creates additional overhead costs with building maintenance.</a:t>
            </a:r>
          </a:p>
          <a:p>
            <a:pPr algn="l" fontAlgn="base"/>
            <a:r>
              <a:rPr lang="en-GB" b="0" i="0" dirty="0">
                <a:effectLst/>
                <a:latin typeface="Times New Roman" panose="02020603050405020304" pitchFamily="18" charset="0"/>
                <a:cs typeface="Times New Roman" panose="02020603050405020304" pitchFamily="18" charset="0"/>
              </a:rPr>
              <a:t>Renting is easier on your accounts, as you’ll usually only need to pay for the deposit and first month’s rent rather than a hefty down payment. It also offers greater flexibility should you need to change locations, upsize or downsize.</a:t>
            </a:r>
          </a:p>
          <a:p>
            <a:pPr fontAlgn="base"/>
            <a:r>
              <a:rPr lang="en-GB" b="1" i="0" dirty="0">
                <a:solidFill>
                  <a:srgbClr val="2D2D2D"/>
                </a:solidFill>
                <a:effectLst/>
                <a:latin typeface="Times New Roman" panose="02020603050405020304" pitchFamily="18" charset="0"/>
                <a:cs typeface="Times New Roman" panose="02020603050405020304" pitchFamily="18" charset="0"/>
              </a:rPr>
              <a:t>2. Subleasing office space:</a:t>
            </a:r>
            <a:r>
              <a:rPr lang="en-GB" b="0" i="0" dirty="0">
                <a:solidFill>
                  <a:srgbClr val="2D2D2D"/>
                </a:solidFill>
                <a:effectLst/>
                <a:latin typeface="Times New Roman" panose="02020603050405020304" pitchFamily="18" charset="0"/>
                <a:cs typeface="Times New Roman" panose="02020603050405020304" pitchFamily="18" charset="0"/>
              </a:rPr>
              <a:t> If you have extra space in your office or warehouse, you can rent it out to individuals or other companies to bring in a new revenue stream and offset the cost of the building's administrative cost.</a:t>
            </a:r>
          </a:p>
          <a:p>
            <a:pPr algn="l" fontAlgn="base"/>
            <a:r>
              <a:rPr lang="en-GB" b="1" dirty="0">
                <a:latin typeface="Times New Roman" panose="02020603050405020304" pitchFamily="18" charset="0"/>
                <a:cs typeface="Times New Roman" panose="02020603050405020304" pitchFamily="18" charset="0"/>
              </a:rPr>
              <a:t>3</a:t>
            </a:r>
            <a:r>
              <a:rPr lang="en-GB" b="1" i="0" dirty="0">
                <a:effectLst/>
                <a:latin typeface="Times New Roman" panose="02020603050405020304" pitchFamily="18" charset="0"/>
                <a:cs typeface="Times New Roman" panose="02020603050405020304" pitchFamily="18" charset="0"/>
              </a:rPr>
              <a:t>. Move to a remote working setup</a:t>
            </a:r>
            <a:endParaRPr lang="en-GB" b="0" i="0" dirty="0">
              <a:effectLst/>
              <a:latin typeface="Times New Roman" panose="02020603050405020304" pitchFamily="18" charset="0"/>
              <a:cs typeface="Times New Roman" panose="02020603050405020304" pitchFamily="18" charset="0"/>
            </a:endParaRPr>
          </a:p>
          <a:p>
            <a:pPr algn="l" fontAlgn="base"/>
            <a:r>
              <a:rPr lang="en-GB"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According to one survey</a:t>
            </a:r>
            <a:r>
              <a:rPr lang="en-GB" b="0" i="0" dirty="0">
                <a:effectLst/>
                <a:latin typeface="Times New Roman" panose="02020603050405020304" pitchFamily="18" charset="0"/>
                <a:cs typeface="Times New Roman" panose="02020603050405020304" pitchFamily="18" charset="0"/>
              </a:rPr>
              <a:t>, over two-thirds of employees believe they’re more productive when working remotely – and productivity improves your bottom line. </a:t>
            </a:r>
          </a:p>
        </p:txBody>
      </p:sp>
      <p:sp>
        <p:nvSpPr>
          <p:cNvPr id="11" name="TextovéPole 10">
            <a:extLst>
              <a:ext uri="{FF2B5EF4-FFF2-40B4-BE49-F238E27FC236}">
                <a16:creationId xmlns:a16="http://schemas.microsoft.com/office/drawing/2014/main" id="{89B21168-17BA-4D98-8A6B-28047E2F78C0}"/>
              </a:ext>
            </a:extLst>
          </p:cNvPr>
          <p:cNvSpPr txBox="1"/>
          <p:nvPr/>
        </p:nvSpPr>
        <p:spPr>
          <a:xfrm>
            <a:off x="3951876" y="857133"/>
            <a:ext cx="7065748" cy="2031325"/>
          </a:xfrm>
          <a:prstGeom prst="rect">
            <a:avLst/>
          </a:prstGeom>
          <a:noFill/>
        </p:spPr>
        <p:txBody>
          <a:bodyPr wrap="square">
            <a:spAutoFit/>
          </a:bodyPr>
          <a:lstStyle/>
          <a:p>
            <a:pPr marL="285750" indent="-285750">
              <a:buFont typeface="Arial" panose="020B0604020202020204" pitchFamily="34" charset="0"/>
              <a:buChar char="•"/>
            </a:pPr>
            <a:r>
              <a:rPr lang="en-GB" b="0" i="0" dirty="0">
                <a:solidFill>
                  <a:srgbClr val="1F1F25"/>
                </a:solidFill>
                <a:effectLst/>
                <a:latin typeface="Times New Roman" panose="02020603050405020304" pitchFamily="18" charset="0"/>
                <a:cs typeface="Times New Roman" panose="02020603050405020304" pitchFamily="18" charset="0"/>
              </a:rPr>
              <a:t>Overhead costs (administrative, selling expenses) include any expenses related to day-to-day business operations. These are independent of revenue, meaning they must be paid regardless of profit or loss. Overheads include both fixed expenses, like employee salaries and leases, and variable expenses like maintenance and utility bills</a:t>
            </a:r>
          </a:p>
          <a:p>
            <a:pPr marL="285750" indent="-285750">
              <a:buFont typeface="Arial" panose="020B0604020202020204" pitchFamily="34" charset="0"/>
              <a:buChar char="•"/>
            </a:pPr>
            <a:r>
              <a:rPr lang="en-GB" b="0" i="0" dirty="0">
                <a:solidFill>
                  <a:srgbClr val="1F1F25"/>
                </a:solidFill>
                <a:effectLst/>
                <a:latin typeface="Times New Roman" panose="02020603050405020304" pitchFamily="18" charset="0"/>
                <a:cs typeface="Times New Roman" panose="02020603050405020304" pitchFamily="18" charset="0"/>
              </a:rPr>
              <a:t>Here’s how to reduce some of the most common overhead costs: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79836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CC3C4-DF46-47C6-A0A5-3B0EC1B5E6D3}"/>
              </a:ext>
            </a:extLst>
          </p:cNvPr>
          <p:cNvSpPr>
            <a:spLocks noGrp="1"/>
          </p:cNvSpPr>
          <p:nvPr>
            <p:ph type="title"/>
          </p:nvPr>
        </p:nvSpPr>
        <p:spPr>
          <a:xfrm>
            <a:off x="187596" y="230188"/>
            <a:ext cx="9180443" cy="524911"/>
          </a:xfrm>
          <a:solidFill>
            <a:srgbClr val="009999"/>
          </a:solidFill>
        </p:spPr>
        <p:txBody>
          <a:bodyPr>
            <a:noAutofit/>
          </a:bodyPr>
          <a:lstStyle/>
          <a:p>
            <a:r>
              <a:rPr lang="en-GB" sz="2400" b="1" dirty="0">
                <a:solidFill>
                  <a:schemeClr val="bg1"/>
                </a:solidFill>
                <a:effectLst/>
                <a:latin typeface="Times New Roman" panose="02020603050405020304" pitchFamily="18" charset="0"/>
                <a:cs typeface="Times New Roman" panose="02020603050405020304" pitchFamily="18" charset="0"/>
              </a:rPr>
              <a:t>REDUCING ADMINISTRATIVE AND SALES EXPENSES </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6" name="Obrázek 1">
            <a:extLst>
              <a:ext uri="{FF2B5EF4-FFF2-40B4-BE49-F238E27FC236}">
                <a16:creationId xmlns:a16="http://schemas.microsoft.com/office/drawing/2014/main" id="{310943E5-72F8-4A53-B808-A0B3451B09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7980" y="230188"/>
            <a:ext cx="1464833" cy="1127893"/>
          </a:xfrm>
          <a:prstGeom prst="rect">
            <a:avLst/>
          </a:prstGeom>
        </p:spPr>
      </p:pic>
      <p:pic>
        <p:nvPicPr>
          <p:cNvPr id="5" name="Obrázek 4">
            <a:extLst>
              <a:ext uri="{FF2B5EF4-FFF2-40B4-BE49-F238E27FC236}">
                <a16:creationId xmlns:a16="http://schemas.microsoft.com/office/drawing/2014/main" id="{1E7C23A4-BF3A-4CD8-BAE7-15B610DB26BC}"/>
              </a:ext>
            </a:extLst>
          </p:cNvPr>
          <p:cNvPicPr>
            <a:picLocks noChangeAspect="1"/>
          </p:cNvPicPr>
          <p:nvPr/>
        </p:nvPicPr>
        <p:blipFill>
          <a:blip r:embed="rId3"/>
          <a:stretch>
            <a:fillRect/>
          </a:stretch>
        </p:blipFill>
        <p:spPr>
          <a:xfrm>
            <a:off x="441970" y="857133"/>
            <a:ext cx="3117018" cy="2002608"/>
          </a:xfrm>
          <a:prstGeom prst="rect">
            <a:avLst/>
          </a:prstGeom>
        </p:spPr>
      </p:pic>
      <p:sp>
        <p:nvSpPr>
          <p:cNvPr id="8" name="TextovéPole 7">
            <a:extLst>
              <a:ext uri="{FF2B5EF4-FFF2-40B4-BE49-F238E27FC236}">
                <a16:creationId xmlns:a16="http://schemas.microsoft.com/office/drawing/2014/main" id="{04E2970F-E2A9-4E7E-8ED1-738DD75B4D7B}"/>
              </a:ext>
            </a:extLst>
          </p:cNvPr>
          <p:cNvSpPr txBox="1"/>
          <p:nvPr/>
        </p:nvSpPr>
        <p:spPr>
          <a:xfrm>
            <a:off x="3621741" y="992083"/>
            <a:ext cx="8355106" cy="3139321"/>
          </a:xfrm>
          <a:prstGeom prst="rect">
            <a:avLst/>
          </a:prstGeom>
          <a:noFill/>
        </p:spPr>
        <p:txBody>
          <a:bodyPr wrap="square">
            <a:spAutoFit/>
          </a:bodyPr>
          <a:lstStyle/>
          <a:p>
            <a:pPr algn="l" fontAlgn="base"/>
            <a:r>
              <a:rPr lang="en-GB" b="1" dirty="0">
                <a:solidFill>
                  <a:srgbClr val="1F1F25"/>
                </a:solidFill>
                <a:latin typeface="Times New Roman" panose="02020603050405020304" pitchFamily="18" charset="0"/>
                <a:cs typeface="Times New Roman" panose="02020603050405020304" pitchFamily="18" charset="0"/>
              </a:rPr>
              <a:t>4</a:t>
            </a:r>
            <a:r>
              <a:rPr lang="en-GB" sz="1800" b="1" i="0" dirty="0">
                <a:solidFill>
                  <a:srgbClr val="1F1F25"/>
                </a:solidFill>
                <a:effectLst/>
                <a:latin typeface="Times New Roman" panose="02020603050405020304" pitchFamily="18" charset="0"/>
                <a:cs typeface="Times New Roman" panose="02020603050405020304" pitchFamily="18" charset="0"/>
              </a:rPr>
              <a:t>. Use eco-friendly alternatives</a:t>
            </a:r>
            <a:endParaRPr lang="en-GB" sz="1800" b="0" i="0" dirty="0">
              <a:solidFill>
                <a:srgbClr val="1F1F25"/>
              </a:solidFill>
              <a:effectLst/>
              <a:latin typeface="Times New Roman" panose="02020603050405020304" pitchFamily="18" charset="0"/>
              <a:cs typeface="Times New Roman" panose="02020603050405020304" pitchFamily="18" charset="0"/>
            </a:endParaRPr>
          </a:p>
          <a:p>
            <a:pPr algn="l" fontAlgn="base"/>
            <a:r>
              <a:rPr lang="en-GB" sz="1800" b="0" i="0" dirty="0">
                <a:solidFill>
                  <a:srgbClr val="1F1F25"/>
                </a:solidFill>
                <a:effectLst/>
                <a:latin typeface="Times New Roman" panose="02020603050405020304" pitchFamily="18" charset="0"/>
                <a:cs typeface="Times New Roman" panose="02020603050405020304" pitchFamily="18" charset="0"/>
              </a:rPr>
              <a:t>Look for eco-friendly alternatives to save money. Going paperless, for example, will cut printing, electricity, and paper costs. Switch over to long-lasting LED bulbs and motion-activated sensors that cut lights when not in use. </a:t>
            </a:r>
          </a:p>
          <a:p>
            <a:pPr algn="l" fontAlgn="base"/>
            <a:r>
              <a:rPr lang="en-GB" b="1" dirty="0">
                <a:solidFill>
                  <a:srgbClr val="1F1F25"/>
                </a:solidFill>
                <a:latin typeface="Times New Roman" panose="02020603050405020304" pitchFamily="18" charset="0"/>
                <a:cs typeface="Times New Roman" panose="02020603050405020304" pitchFamily="18" charset="0"/>
              </a:rPr>
              <a:t>5</a:t>
            </a:r>
            <a:r>
              <a:rPr lang="en-GB" b="1" i="0" dirty="0">
                <a:solidFill>
                  <a:srgbClr val="1F1F25"/>
                </a:solidFill>
                <a:effectLst/>
                <a:latin typeface="Times New Roman" panose="02020603050405020304" pitchFamily="18" charset="0"/>
                <a:cs typeface="Times New Roman" panose="02020603050405020304" pitchFamily="18" charset="0"/>
              </a:rPr>
              <a:t>. Consider outsourcing</a:t>
            </a:r>
            <a:endParaRPr lang="en-GB" b="0" i="0" dirty="0">
              <a:solidFill>
                <a:srgbClr val="1F1F25"/>
              </a:solidFill>
              <a:effectLst/>
              <a:latin typeface="Times New Roman" panose="02020603050405020304" pitchFamily="18" charset="0"/>
              <a:cs typeface="Times New Roman" panose="02020603050405020304" pitchFamily="18" charset="0"/>
            </a:endParaRPr>
          </a:p>
          <a:p>
            <a:pPr algn="l" fontAlgn="base"/>
            <a:r>
              <a:rPr lang="en-GB" b="0" i="0" dirty="0">
                <a:solidFill>
                  <a:srgbClr val="1F1F25"/>
                </a:solidFill>
                <a:effectLst/>
                <a:latin typeface="Times New Roman" panose="02020603050405020304" pitchFamily="18" charset="0"/>
                <a:cs typeface="Times New Roman" panose="02020603050405020304" pitchFamily="18" charset="0"/>
              </a:rPr>
              <a:t>It’s not only your business premises that cost money; there’s also the cost of full-time wages and benefits. Outsourcing certain tasks like tax preparation, accounting, and marketing offer distinct benefits if employing a full-time employee (FTE) doesn’t make sense for your business. Not only do you save by not paying a full-time salary or wages, but you also cut recruitment costs. Outsourcing is particularly valuable if you require narrow expertise for a fixed period of time.</a:t>
            </a:r>
          </a:p>
        </p:txBody>
      </p:sp>
      <p:sp>
        <p:nvSpPr>
          <p:cNvPr id="10" name="TextovéPole 9">
            <a:extLst>
              <a:ext uri="{FF2B5EF4-FFF2-40B4-BE49-F238E27FC236}">
                <a16:creationId xmlns:a16="http://schemas.microsoft.com/office/drawing/2014/main" id="{46CD83B7-40E4-4DEB-B938-31758AD400BE}"/>
              </a:ext>
            </a:extLst>
          </p:cNvPr>
          <p:cNvSpPr txBox="1"/>
          <p:nvPr/>
        </p:nvSpPr>
        <p:spPr>
          <a:xfrm>
            <a:off x="215153" y="3979005"/>
            <a:ext cx="11358282" cy="2585323"/>
          </a:xfrm>
          <a:prstGeom prst="rect">
            <a:avLst/>
          </a:prstGeom>
          <a:noFill/>
        </p:spPr>
        <p:txBody>
          <a:bodyPr wrap="square">
            <a:spAutoFit/>
          </a:bodyPr>
          <a:lstStyle/>
          <a:p>
            <a:pPr algn="l" fontAlgn="base"/>
            <a:r>
              <a:rPr lang="en-GB" b="1" dirty="0">
                <a:solidFill>
                  <a:srgbClr val="1F1F25"/>
                </a:solidFill>
                <a:latin typeface="Times New Roman" panose="02020603050405020304" pitchFamily="18" charset="0"/>
                <a:cs typeface="Times New Roman" panose="02020603050405020304" pitchFamily="18" charset="0"/>
              </a:rPr>
              <a:t>6</a:t>
            </a:r>
            <a:r>
              <a:rPr lang="en-GB" b="1" i="0" dirty="0">
                <a:solidFill>
                  <a:srgbClr val="1F1F25"/>
                </a:solidFill>
                <a:effectLst/>
                <a:latin typeface="Times New Roman" panose="02020603050405020304" pitchFamily="18" charset="0"/>
                <a:cs typeface="Times New Roman" panose="02020603050405020304" pitchFamily="18" charset="0"/>
              </a:rPr>
              <a:t>. Review utility costs</a:t>
            </a:r>
            <a:endParaRPr lang="en-GB" b="0" i="0" dirty="0">
              <a:solidFill>
                <a:srgbClr val="1F1F25"/>
              </a:solidFill>
              <a:effectLst/>
              <a:latin typeface="Times New Roman" panose="02020603050405020304" pitchFamily="18" charset="0"/>
              <a:cs typeface="Times New Roman" panose="02020603050405020304" pitchFamily="18" charset="0"/>
            </a:endParaRPr>
          </a:p>
          <a:p>
            <a:pPr algn="l" fontAlgn="base"/>
            <a:r>
              <a:rPr lang="en-GB" b="0" i="0" dirty="0">
                <a:solidFill>
                  <a:srgbClr val="1F1F25"/>
                </a:solidFill>
                <a:effectLst/>
                <a:latin typeface="Times New Roman" panose="02020603050405020304" pitchFamily="18" charset="0"/>
                <a:cs typeface="Times New Roman" panose="02020603050405020304" pitchFamily="18" charset="0"/>
              </a:rPr>
              <a:t>We’ve already mentioned how you can save on energy bills by making your office more efficient and encouraging staff to work remotely. There are additional ways to reduce your utility costs – namely, ensuring you have the most cost-efficient deals. Between electricity, gas, water, phone, and internet services, these costs can add up to significant expenses when left unchecked. Evaluate your contracts and renegotiate terms to save on costs.</a:t>
            </a:r>
          </a:p>
          <a:p>
            <a:pPr algn="l" fontAlgn="base"/>
            <a:r>
              <a:rPr lang="en-GB" b="1" dirty="0">
                <a:solidFill>
                  <a:srgbClr val="1F1F25"/>
                </a:solidFill>
                <a:latin typeface="Times New Roman" panose="02020603050405020304" pitchFamily="18" charset="0"/>
                <a:cs typeface="Times New Roman" panose="02020603050405020304" pitchFamily="18" charset="0"/>
              </a:rPr>
              <a:t>7</a:t>
            </a:r>
            <a:r>
              <a:rPr lang="en-GB" b="1" i="0" dirty="0">
                <a:solidFill>
                  <a:srgbClr val="1F1F25"/>
                </a:solidFill>
                <a:effectLst/>
                <a:latin typeface="Times New Roman" panose="02020603050405020304" pitchFamily="18" charset="0"/>
                <a:cs typeface="Times New Roman" panose="02020603050405020304" pitchFamily="18" charset="0"/>
              </a:rPr>
              <a:t>. Automate your customer onboarding process</a:t>
            </a:r>
            <a:endParaRPr lang="en-GB" b="0" i="0" dirty="0">
              <a:solidFill>
                <a:srgbClr val="1F1F25"/>
              </a:solidFill>
              <a:effectLst/>
              <a:latin typeface="Times New Roman" panose="02020603050405020304" pitchFamily="18" charset="0"/>
              <a:cs typeface="Times New Roman" panose="02020603050405020304" pitchFamily="18" charset="0"/>
            </a:endParaRPr>
          </a:p>
          <a:p>
            <a:pPr algn="l" fontAlgn="base"/>
            <a:r>
              <a:rPr lang="en-GB" b="1" dirty="0">
                <a:solidFill>
                  <a:srgbClr val="1F1F25"/>
                </a:solidFill>
                <a:latin typeface="Times New Roman" panose="02020603050405020304" pitchFamily="18" charset="0"/>
                <a:cs typeface="Times New Roman" panose="02020603050405020304" pitchFamily="18" charset="0"/>
              </a:rPr>
              <a:t>8</a:t>
            </a:r>
            <a:r>
              <a:rPr lang="en-GB" b="1" i="0" dirty="0">
                <a:solidFill>
                  <a:srgbClr val="1F1F25"/>
                </a:solidFill>
                <a:effectLst/>
                <a:latin typeface="Times New Roman" panose="02020603050405020304" pitchFamily="18" charset="0"/>
                <a:cs typeface="Times New Roman" panose="02020603050405020304" pitchFamily="18" charset="0"/>
              </a:rPr>
              <a:t>. Automate your payments process</a:t>
            </a:r>
          </a:p>
          <a:p>
            <a:r>
              <a:rPr lang="en-GB" b="1" dirty="0">
                <a:solidFill>
                  <a:srgbClr val="2D2D2D"/>
                </a:solidFill>
                <a:latin typeface="Times New Roman" panose="02020603050405020304" pitchFamily="18" charset="0"/>
                <a:cs typeface="Times New Roman" panose="02020603050405020304" pitchFamily="18" charset="0"/>
              </a:rPr>
              <a:t>9. Decreasing travel:</a:t>
            </a:r>
            <a:r>
              <a:rPr lang="en-GB" dirty="0">
                <a:solidFill>
                  <a:srgbClr val="2D2D2D"/>
                </a:solidFill>
                <a:latin typeface="Times New Roman" panose="02020603050405020304" pitchFamily="18" charset="0"/>
                <a:cs typeface="Times New Roman" panose="02020603050405020304" pitchFamily="18" charset="0"/>
              </a:rPr>
              <a:t> Limiting travel and instead increasing teleconferencing is a good way to bring down administrative costs.</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267186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1100</TotalTime>
  <Words>1438</Words>
  <Application>Microsoft Office PowerPoint</Application>
  <PresentationFormat>Širokoúhlá obrazovka</PresentationFormat>
  <Paragraphs>88</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Calibri</vt:lpstr>
      <vt:lpstr>Calibri Light</vt:lpstr>
      <vt:lpstr>Times New Roman</vt:lpstr>
      <vt:lpstr>Motiv Office</vt:lpstr>
      <vt:lpstr>Budget of the administrative and sales expenses </vt:lpstr>
      <vt:lpstr>Prezentace aplikace PowerPoint</vt:lpstr>
      <vt:lpstr> SELLING AND ADMINISTRATIVE COSTS AS PART OF THE PRICE </vt:lpstr>
      <vt:lpstr> ADMINISTRATIVE EXPENSES </vt:lpstr>
      <vt:lpstr> SELLING EXPENSES </vt:lpstr>
      <vt:lpstr> SELLING EXPENSES </vt:lpstr>
      <vt:lpstr>BUDGET OF THE ADMINISTRATIVE AND SALES EXPENSES </vt:lpstr>
      <vt:lpstr>REDUCING ADMINISTRATIVE AND SALES EXPENSES </vt:lpstr>
      <vt:lpstr>REDUCING ADMINISTRATIVE AND SALES EXPENSES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Goods Sold (COGS) Explained With Methods to Calculate It https://www.investopedia.com/terms/c/cogs.asp</dc:title>
  <dc:creator>Tetiana Konieva</dc:creator>
  <cp:lastModifiedBy>Tetiana Konieva</cp:lastModifiedBy>
  <cp:revision>71</cp:revision>
  <dcterms:created xsi:type="dcterms:W3CDTF">2023-11-25T18:33:59Z</dcterms:created>
  <dcterms:modified xsi:type="dcterms:W3CDTF">2023-12-09T14:49:04Z</dcterms:modified>
</cp:coreProperties>
</file>