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3" r:id="rId3"/>
    <p:sldId id="344" r:id="rId4"/>
    <p:sldId id="360" r:id="rId5"/>
    <p:sldId id="361" r:id="rId6"/>
    <p:sldId id="362" r:id="rId7"/>
    <p:sldId id="446" r:id="rId8"/>
    <p:sldId id="363" r:id="rId9"/>
    <p:sldId id="448" r:id="rId10"/>
    <p:sldId id="447" r:id="rId11"/>
    <p:sldId id="453" r:id="rId12"/>
    <p:sldId id="454" r:id="rId13"/>
    <p:sldId id="449" r:id="rId14"/>
    <p:sldId id="450" r:id="rId15"/>
    <p:sldId id="451" r:id="rId16"/>
    <p:sldId id="452" r:id="rId17"/>
    <p:sldId id="35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5" d="100"/>
          <a:sy n="85" d="100"/>
        </p:scale>
        <p:origin x="45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82119-5411-464E-8407-4565A1E7672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6179242D-715E-4C80-B1A7-B91A43A19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A3F9ABB6-59AF-4A59-BE33-1C7CA04D1A27}"/>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5" name="Zástupný symbol pro zápatí 4">
            <a:extLst>
              <a:ext uri="{FF2B5EF4-FFF2-40B4-BE49-F238E27FC236}">
                <a16:creationId xmlns:a16="http://schemas.microsoft.com/office/drawing/2014/main" id="{4A351581-10C9-4608-8396-7C0B58BA23BA}"/>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1A313014-950C-4C76-A017-425E15EC0891}"/>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386814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C6AC6C-0220-4A1C-B4E7-D202F79EE38D}"/>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521F7C59-836A-4F70-8241-AF67FB87D48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B52F52E1-DFBF-4E15-9999-7377381B1122}"/>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5" name="Zástupný symbol pro zápatí 4">
            <a:extLst>
              <a:ext uri="{FF2B5EF4-FFF2-40B4-BE49-F238E27FC236}">
                <a16:creationId xmlns:a16="http://schemas.microsoft.com/office/drawing/2014/main" id="{BDC80980-518B-42BC-965A-13B88DC2EBEB}"/>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DD634FD5-1F2D-4D07-BB6D-9A44734DCADE}"/>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16011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1B4739C-0DB9-4243-BB87-AC5FBC55790A}"/>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600C273D-0ACD-4775-9173-D06B0C046EE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DEA37AE3-F33A-4F67-978C-E1F8BCA50C49}"/>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5" name="Zástupný symbol pro zápatí 4">
            <a:extLst>
              <a:ext uri="{FF2B5EF4-FFF2-40B4-BE49-F238E27FC236}">
                <a16:creationId xmlns:a16="http://schemas.microsoft.com/office/drawing/2014/main" id="{2EE1C875-B371-41BB-86BE-4D8A86CDEF0D}"/>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1864A0C1-C214-4E8D-AB76-D54674361404}"/>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1214741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40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C66B9D-73F0-44A5-A4E5-85345E5EF890}"/>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D5C052EC-C90A-4E62-8084-020A40060FC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CAC32266-BEC3-4170-AF6D-96C41195734E}"/>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5" name="Zástupný symbol pro zápatí 4">
            <a:extLst>
              <a:ext uri="{FF2B5EF4-FFF2-40B4-BE49-F238E27FC236}">
                <a16:creationId xmlns:a16="http://schemas.microsoft.com/office/drawing/2014/main" id="{81C213A0-C65D-46DD-97C0-D42C8C32EAE1}"/>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E8DAD3CD-E7A9-4D43-BBCC-3A1CC4E32EEC}"/>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1060316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387D93-F004-4521-A8C1-B4A289366BE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text 2">
            <a:extLst>
              <a:ext uri="{FF2B5EF4-FFF2-40B4-BE49-F238E27FC236}">
                <a16:creationId xmlns:a16="http://schemas.microsoft.com/office/drawing/2014/main" id="{D081C7B5-66DF-4BD7-AD3C-66AC93D2B0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E79BFB4-06D3-41DD-ACF0-7F24DAEBC855}"/>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5" name="Zástupný symbol pro zápatí 4">
            <a:extLst>
              <a:ext uri="{FF2B5EF4-FFF2-40B4-BE49-F238E27FC236}">
                <a16:creationId xmlns:a16="http://schemas.microsoft.com/office/drawing/2014/main" id="{30DB968D-57A6-47E5-9CB4-4A956674D115}"/>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C5B9D140-577B-45DB-BCF1-42936FADA326}"/>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324142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1C3D3-0D65-4459-BBAA-04EAFA34F698}"/>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8EC16FA6-9981-4E36-851B-C79DD5EF83A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obsah 3">
            <a:extLst>
              <a:ext uri="{FF2B5EF4-FFF2-40B4-BE49-F238E27FC236}">
                <a16:creationId xmlns:a16="http://schemas.microsoft.com/office/drawing/2014/main" id="{003E5867-C3B1-4EC5-93A6-95FBA0EEED6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9B8E5525-769E-46A5-846B-262C6E1CF5B4}"/>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6" name="Zástupný symbol pro zápatí 5">
            <a:extLst>
              <a:ext uri="{FF2B5EF4-FFF2-40B4-BE49-F238E27FC236}">
                <a16:creationId xmlns:a16="http://schemas.microsoft.com/office/drawing/2014/main" id="{763B58D5-0837-41FF-ABE3-1DE91CE7B9F5}"/>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5FBDA4EA-A78E-426F-9ED3-E30091D6620A}"/>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27124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8C2E77-5073-41C5-B3BA-24B2E86F90DB}"/>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text 2">
            <a:extLst>
              <a:ext uri="{FF2B5EF4-FFF2-40B4-BE49-F238E27FC236}">
                <a16:creationId xmlns:a16="http://schemas.microsoft.com/office/drawing/2014/main" id="{1DF5CB00-F1B3-495D-A72D-DC241A654A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0A079E8-769B-4473-AE50-E453E797492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text 4">
            <a:extLst>
              <a:ext uri="{FF2B5EF4-FFF2-40B4-BE49-F238E27FC236}">
                <a16:creationId xmlns:a16="http://schemas.microsoft.com/office/drawing/2014/main" id="{81AFF6B2-DA19-4F5A-85CF-E96761A71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0E43DA1-65E8-4D30-9C05-B97DF3E060A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8CB83A0C-ADBF-4567-9A7B-2FD382EBE84D}"/>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8" name="Zástupný symbol pro zápatí 7">
            <a:extLst>
              <a:ext uri="{FF2B5EF4-FFF2-40B4-BE49-F238E27FC236}">
                <a16:creationId xmlns:a16="http://schemas.microsoft.com/office/drawing/2014/main" id="{6E243AE8-A921-4D11-8171-2F7E00835213}"/>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0C5FE74A-818B-4F6A-B643-93DC4EFBBD8C}"/>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689782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9B3C02-C298-4DA9-BEE7-93CB7742EA6F}"/>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360768ED-F0D9-42B6-8402-2C2FB692EB88}"/>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4" name="Zástupný symbol pro zápatí 3">
            <a:extLst>
              <a:ext uri="{FF2B5EF4-FFF2-40B4-BE49-F238E27FC236}">
                <a16:creationId xmlns:a16="http://schemas.microsoft.com/office/drawing/2014/main" id="{08960DA7-ABA4-4982-9040-9B0D9AED3AA3}"/>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BF573311-8719-499B-B94C-58ABD4C3ECDA}"/>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80374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E528AF3-5C3D-4F61-AE68-EA31B3D3B7A8}"/>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3" name="Zástupný symbol pro zápatí 2">
            <a:extLst>
              <a:ext uri="{FF2B5EF4-FFF2-40B4-BE49-F238E27FC236}">
                <a16:creationId xmlns:a16="http://schemas.microsoft.com/office/drawing/2014/main" id="{5D340F12-9306-4BC7-9806-452AD3239088}"/>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5DD80C47-24E0-4D7A-9DC9-DFB5C5D3F03F}"/>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3541324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73C885-41B0-483E-AEFA-5E30C72C33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obsah 2">
            <a:extLst>
              <a:ext uri="{FF2B5EF4-FFF2-40B4-BE49-F238E27FC236}">
                <a16:creationId xmlns:a16="http://schemas.microsoft.com/office/drawing/2014/main" id="{345A7FEE-A0E0-4BA0-B2F5-63AAB58290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text 3">
            <a:extLst>
              <a:ext uri="{FF2B5EF4-FFF2-40B4-BE49-F238E27FC236}">
                <a16:creationId xmlns:a16="http://schemas.microsoft.com/office/drawing/2014/main" id="{891709A9-0F9D-4A83-9C40-AE7791D25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15E7773-2EF6-40D0-A2F7-31569CB89912}"/>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6" name="Zástupný symbol pro zápatí 5">
            <a:extLst>
              <a:ext uri="{FF2B5EF4-FFF2-40B4-BE49-F238E27FC236}">
                <a16:creationId xmlns:a16="http://schemas.microsoft.com/office/drawing/2014/main" id="{A56B02CD-99AA-4245-A004-C7142C618C0A}"/>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FE5509A3-0067-45A0-BF7A-6D921E2427F5}"/>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21734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29DF5-C6D3-4686-AEF9-E609708803D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7BC929E9-33E3-4813-901D-323DB362F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EF16CD10-AEC1-4D10-874D-4C66230703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D8442EB-1771-433F-B2CE-4BFBB520751E}"/>
              </a:ext>
            </a:extLst>
          </p:cNvPr>
          <p:cNvSpPr>
            <a:spLocks noGrp="1"/>
          </p:cNvSpPr>
          <p:nvPr>
            <p:ph type="dt" sz="half" idx="10"/>
          </p:nvPr>
        </p:nvSpPr>
        <p:spPr/>
        <p:txBody>
          <a:bodyPr/>
          <a:lstStyle/>
          <a:p>
            <a:fld id="{3A237D90-EEE2-4F67-991E-44506369011F}" type="datetimeFigureOut">
              <a:rPr lang="en-GB" smtClean="0"/>
              <a:t>09/12/2023</a:t>
            </a:fld>
            <a:endParaRPr lang="en-GB"/>
          </a:p>
        </p:txBody>
      </p:sp>
      <p:sp>
        <p:nvSpPr>
          <p:cNvPr id="6" name="Zástupný symbol pro zápatí 5">
            <a:extLst>
              <a:ext uri="{FF2B5EF4-FFF2-40B4-BE49-F238E27FC236}">
                <a16:creationId xmlns:a16="http://schemas.microsoft.com/office/drawing/2014/main" id="{1ADE98CD-EF7E-4461-85E0-34042342A734}"/>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350E0F48-845E-4064-9279-47DE850A6374}"/>
              </a:ext>
            </a:extLst>
          </p:cNvPr>
          <p:cNvSpPr>
            <a:spLocks noGrp="1"/>
          </p:cNvSpPr>
          <p:nvPr>
            <p:ph type="sldNum" sz="quarter" idx="12"/>
          </p:nvPr>
        </p:nvSpPr>
        <p:spPr/>
        <p:txBody>
          <a:bodyPr/>
          <a:lstStyle/>
          <a:p>
            <a:fld id="{8721B695-6CCB-4123-87CB-B85CCCA1EDC3}" type="slidenum">
              <a:rPr lang="en-GB" smtClean="0"/>
              <a:t>‹#›</a:t>
            </a:fld>
            <a:endParaRPr lang="en-GB"/>
          </a:p>
        </p:txBody>
      </p:sp>
    </p:spTree>
    <p:extLst>
      <p:ext uri="{BB962C8B-B14F-4D97-AF65-F5344CB8AC3E}">
        <p14:creationId xmlns:p14="http://schemas.microsoft.com/office/powerpoint/2010/main" val="19632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DFF82F3-BB59-4E20-A857-85D22163C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356D3971-4C9A-4CAC-8608-B7D4FA76C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036E67CD-D79B-42A3-B629-0CA46EFFEE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37D90-EEE2-4F67-991E-44506369011F}" type="datetimeFigureOut">
              <a:rPr lang="en-GB" smtClean="0"/>
              <a:t>09/12/2023</a:t>
            </a:fld>
            <a:endParaRPr lang="en-GB"/>
          </a:p>
        </p:txBody>
      </p:sp>
      <p:sp>
        <p:nvSpPr>
          <p:cNvPr id="5" name="Zástupný symbol pro zápatí 4">
            <a:extLst>
              <a:ext uri="{FF2B5EF4-FFF2-40B4-BE49-F238E27FC236}">
                <a16:creationId xmlns:a16="http://schemas.microsoft.com/office/drawing/2014/main" id="{64F6D4C1-B1A1-477C-993B-6855128AA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E28AA970-FC4E-4D01-AE59-8FEAC3839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1B695-6CCB-4123-87CB-B85CCCA1EDC3}" type="slidenum">
              <a:rPr lang="en-GB" smtClean="0"/>
              <a:t>‹#›</a:t>
            </a:fld>
            <a:endParaRPr lang="en-GB"/>
          </a:p>
        </p:txBody>
      </p:sp>
    </p:spTree>
    <p:extLst>
      <p:ext uri="{BB962C8B-B14F-4D97-AF65-F5344CB8AC3E}">
        <p14:creationId xmlns:p14="http://schemas.microsoft.com/office/powerpoint/2010/main" val="2434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accountingtools.com/articles/dividend" TargetMode="External"/><Relationship Id="rId5" Type="http://schemas.openxmlformats.org/officeDocument/2006/relationships/hyperlink" Target="https://www.accountingtools.com/articles/debt" TargetMode="External"/><Relationship Id="rId4" Type="http://schemas.openxmlformats.org/officeDocument/2006/relationships/hyperlink" Target="https://www.accountingtools.com/articles/bank-account-type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investopedia.com/terms/h/haggle.asp" TargetMode="External"/><Relationship Id="rId3" Type="http://schemas.openxmlformats.org/officeDocument/2006/relationships/image" Target="../media/image8.png"/><Relationship Id="rId7" Type="http://schemas.openxmlformats.org/officeDocument/2006/relationships/hyperlink" Target="https://www.investopedia.com/terms/i/interestrate.as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vestopedia.com/terms/c/cash-discount.asp" TargetMode="External"/><Relationship Id="rId5" Type="http://schemas.openxmlformats.org/officeDocument/2006/relationships/hyperlink" Target="https://www.investopedia.com/terms/l/lease-payments.asp" TargetMode="External"/><Relationship Id="rId4" Type="http://schemas.openxmlformats.org/officeDocument/2006/relationships/hyperlink" Target="https://www.investopedia.com/terms/b/bottomline.asp" TargetMode="External"/><Relationship Id="rId9" Type="http://schemas.openxmlformats.org/officeDocument/2006/relationships/hyperlink" Target="https://www.investopedia.com/terms/i/inventoryturnover.as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investopedia.com/best-high-yield-savings-accounts-4770633" TargetMode="External"/><Relationship Id="rId3" Type="http://schemas.openxmlformats.org/officeDocument/2006/relationships/image" Target="../media/image8.png"/><Relationship Id="rId7" Type="http://schemas.openxmlformats.org/officeDocument/2006/relationships/hyperlink" Target="https://www.investopedia.com/terms/l/liquidity.asp"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vestopedia.com/articles/pf/07/negotiation_tips.asp" TargetMode="External"/><Relationship Id="rId5" Type="http://schemas.openxmlformats.org/officeDocument/2006/relationships/hyperlink" Target="https://www.investopedia.com/terms/c/cash-back.asp" TargetMode="External"/><Relationship Id="rId4" Type="http://schemas.openxmlformats.org/officeDocument/2006/relationships/hyperlink" Target="https://www.investopedia.com/terms/i/invoice.as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growthforce.com/blog/six-factors-for-a-successful-launch-of-your-investor-backed-business?__hstc=45788219.b7be0a8a1218c05b40e1eee3108094c7.1691175143005.1691175143005.1691175143005.1&amp;__hssc=45788219.1.1691175143005&amp;__hsfp=2968214243" TargetMode="External"/><Relationship Id="rId4" Type="http://schemas.openxmlformats.org/officeDocument/2006/relationships/hyperlink" Target="https://www.americanexpress.com/en-gb/business/trends-and-insights/articles/what-is-invoice-factoring-for-small-business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vestopedia.com/terms/c/capitalexpenditure.asp" TargetMode="External"/><Relationship Id="rId5" Type="http://schemas.openxmlformats.org/officeDocument/2006/relationships/hyperlink" Target="https://www.investopedia.com/terms/p/payroll.asp" TargetMode="External"/><Relationship Id="rId4" Type="http://schemas.openxmlformats.org/officeDocument/2006/relationships/hyperlink" Target="https://www.investopedia.com/terms/c/cashbudget.asp#:~:text=A%20cash%20budget%20is%20an,over%20the%20given%20time%20fra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8046640"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7516561" cy="2880320"/>
          </a:xfrm>
          <a:prstGeom prst="rect">
            <a:avLst/>
          </a:prstGeom>
        </p:spPr>
        <p:txBody>
          <a:bodyPr anchor="t">
            <a:noAutofit/>
          </a:bodyPr>
          <a:lstStyle/>
          <a:p>
            <a:pPr>
              <a:lnSpc>
                <a:spcPct val="100000"/>
              </a:lnSpc>
            </a:pPr>
            <a:r>
              <a:rPr lang="en-US" sz="5000" b="1" dirty="0">
                <a:solidFill>
                  <a:schemeClr val="bg1"/>
                </a:solidFill>
                <a:effectLst/>
                <a:latin typeface="Times New Roman" panose="02020603050405020304" pitchFamily="18" charset="0"/>
              </a:rPr>
              <a:t>Cash budget</a:t>
            </a:r>
            <a:endParaRPr lang="en-GB" sz="5000" b="1" dirty="0">
              <a:solidFill>
                <a:schemeClr val="bg1"/>
              </a:solidFill>
              <a:effectLst/>
              <a:latin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1955985"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CASH PLAN</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sp>
        <p:nvSpPr>
          <p:cNvPr id="12" name="TextovéPole 11">
            <a:extLst>
              <a:ext uri="{FF2B5EF4-FFF2-40B4-BE49-F238E27FC236}">
                <a16:creationId xmlns:a16="http://schemas.microsoft.com/office/drawing/2014/main" id="{60A525D5-EC1B-4467-B2EA-C166CAD3DA17}"/>
              </a:ext>
            </a:extLst>
          </p:cNvPr>
          <p:cNvSpPr txBox="1"/>
          <p:nvPr/>
        </p:nvSpPr>
        <p:spPr>
          <a:xfrm>
            <a:off x="449559" y="3246194"/>
            <a:ext cx="11292882" cy="3416320"/>
          </a:xfrm>
          <a:prstGeom prst="rect">
            <a:avLst/>
          </a:prstGeom>
          <a:noFill/>
        </p:spPr>
        <p:txBody>
          <a:bodyPr wrap="square">
            <a:spAutoFit/>
          </a:bodyPr>
          <a:lstStyle/>
          <a:p>
            <a:pPr algn="l"/>
            <a:r>
              <a:rPr lang="en-GB" sz="1800" b="0" i="0" u="none" strike="noStrike" baseline="0" dirty="0">
                <a:latin typeface="Times New Roman" panose="02020603050405020304" pitchFamily="18" charset="0"/>
                <a:cs typeface="Times New Roman" panose="02020603050405020304" pitchFamily="18" charset="0"/>
              </a:rPr>
              <a:t>The cash budget typically consists of four major sections:</a:t>
            </a:r>
          </a:p>
          <a:p>
            <a:pPr algn="l"/>
            <a:r>
              <a:rPr lang="en-GB" sz="1800" b="1" i="0" u="none" strike="noStrike" baseline="0" dirty="0">
                <a:latin typeface="Times New Roman" panose="02020603050405020304" pitchFamily="18" charset="0"/>
                <a:cs typeface="Times New Roman" panose="02020603050405020304" pitchFamily="18" charset="0"/>
              </a:rPr>
              <a:t>1. </a:t>
            </a:r>
            <a:r>
              <a:rPr lang="en-GB" sz="1800" b="0" i="0" u="none" strike="noStrike" baseline="0" dirty="0">
                <a:latin typeface="Times New Roman" panose="02020603050405020304" pitchFamily="18" charset="0"/>
                <a:cs typeface="Times New Roman" panose="02020603050405020304" pitchFamily="18" charset="0"/>
              </a:rPr>
              <a:t>The </a:t>
            </a:r>
            <a:r>
              <a:rPr lang="en-GB" sz="1800" b="0" i="1" u="none" strike="noStrike" baseline="0" dirty="0">
                <a:latin typeface="Times New Roman" panose="02020603050405020304" pitchFamily="18" charset="0"/>
                <a:cs typeface="Times New Roman" panose="02020603050405020304" pitchFamily="18" charset="0"/>
              </a:rPr>
              <a:t>cash receipts </a:t>
            </a:r>
            <a:r>
              <a:rPr lang="en-GB" sz="1800" b="0" i="0" u="none" strike="noStrike" baseline="0" dirty="0">
                <a:latin typeface="Times New Roman" panose="02020603050405020304" pitchFamily="18" charset="0"/>
                <a:cs typeface="Times New Roman" panose="02020603050405020304" pitchFamily="18" charset="0"/>
              </a:rPr>
              <a:t>section, which is cash collections from customers and other cash receipts, such as royalty income and investment income</a:t>
            </a:r>
          </a:p>
          <a:p>
            <a:pPr algn="l"/>
            <a:r>
              <a:rPr lang="en-GB" sz="1800" b="1" i="0" u="none" strike="noStrike" baseline="0" dirty="0">
                <a:latin typeface="Times New Roman" panose="02020603050405020304" pitchFamily="18" charset="0"/>
                <a:cs typeface="Times New Roman" panose="02020603050405020304" pitchFamily="18" charset="0"/>
              </a:rPr>
              <a:t>2. </a:t>
            </a:r>
            <a:r>
              <a:rPr lang="en-GB" sz="1800" b="0" i="0" u="none" strike="noStrike" baseline="0" dirty="0">
                <a:latin typeface="Times New Roman" panose="02020603050405020304" pitchFamily="18" charset="0"/>
                <a:cs typeface="Times New Roman" panose="02020603050405020304" pitchFamily="18" charset="0"/>
              </a:rPr>
              <a:t>The </a:t>
            </a:r>
            <a:r>
              <a:rPr lang="en-GB" sz="1800" b="0" i="1" u="none" strike="noStrike" baseline="0" dirty="0">
                <a:latin typeface="Times New Roman" panose="02020603050405020304" pitchFamily="18" charset="0"/>
                <a:cs typeface="Times New Roman" panose="02020603050405020304" pitchFamily="18" charset="0"/>
              </a:rPr>
              <a:t>cash disbursements </a:t>
            </a:r>
            <a:r>
              <a:rPr lang="en-GB" sz="1800" b="0" i="0" u="none" strike="noStrike" baseline="0" dirty="0">
                <a:latin typeface="Times New Roman" panose="02020603050405020304" pitchFamily="18" charset="0"/>
                <a:cs typeface="Times New Roman" panose="02020603050405020304" pitchFamily="18" charset="0"/>
              </a:rPr>
              <a:t>section, which comprises all cash payments made by purpose</a:t>
            </a:r>
          </a:p>
          <a:p>
            <a:pPr algn="l"/>
            <a:r>
              <a:rPr lang="en-GB" sz="1800" b="1" i="0" u="none" strike="noStrike" baseline="0" dirty="0">
                <a:latin typeface="Times New Roman" panose="02020603050405020304" pitchFamily="18" charset="0"/>
                <a:cs typeface="Times New Roman" panose="02020603050405020304" pitchFamily="18" charset="0"/>
              </a:rPr>
              <a:t>3. </a:t>
            </a:r>
            <a:r>
              <a:rPr lang="en-GB" sz="1800" b="0" i="0" u="none" strike="noStrike" baseline="0" dirty="0">
                <a:latin typeface="Times New Roman" panose="02020603050405020304" pitchFamily="18" charset="0"/>
                <a:cs typeface="Times New Roman" panose="02020603050405020304" pitchFamily="18" charset="0"/>
              </a:rPr>
              <a:t>The </a:t>
            </a:r>
            <a:r>
              <a:rPr lang="en-GB" sz="1800" b="0" i="1" u="none" strike="noStrike" baseline="0" dirty="0">
                <a:latin typeface="Times New Roman" panose="02020603050405020304" pitchFamily="18" charset="0"/>
                <a:cs typeface="Times New Roman" panose="02020603050405020304" pitchFamily="18" charset="0"/>
              </a:rPr>
              <a:t>cash surplus </a:t>
            </a:r>
            <a:r>
              <a:rPr lang="en-GB" sz="1800" b="0" i="0" u="none" strike="noStrike" baseline="0" dirty="0">
                <a:latin typeface="Times New Roman" panose="02020603050405020304" pitchFamily="18" charset="0"/>
                <a:cs typeface="Times New Roman" panose="02020603050405020304" pitchFamily="18" charset="0"/>
              </a:rPr>
              <a:t>or </a:t>
            </a:r>
            <a:r>
              <a:rPr lang="en-GB" sz="1800" b="0" i="1" u="none" strike="noStrike" baseline="0" dirty="0">
                <a:latin typeface="Times New Roman" panose="02020603050405020304" pitchFamily="18" charset="0"/>
                <a:cs typeface="Times New Roman" panose="02020603050405020304" pitchFamily="18" charset="0"/>
              </a:rPr>
              <a:t>deficit </a:t>
            </a:r>
            <a:r>
              <a:rPr lang="en-GB" sz="1800" b="0" i="0" u="none" strike="noStrike" baseline="0" dirty="0">
                <a:latin typeface="Times New Roman" panose="02020603050405020304" pitchFamily="18" charset="0"/>
                <a:cs typeface="Times New Roman" panose="02020603050405020304" pitchFamily="18" charset="0"/>
              </a:rPr>
              <a:t>section, which simply shows the difference between the total cash available and the total cash needed including a </a:t>
            </a:r>
            <a:r>
              <a:rPr lang="en-GB" sz="1800" b="0" i="1" u="none" strike="noStrike" baseline="0" dirty="0">
                <a:latin typeface="Times New Roman" panose="02020603050405020304" pitchFamily="18" charset="0"/>
                <a:cs typeface="Times New Roman" panose="02020603050405020304" pitchFamily="18" charset="0"/>
              </a:rPr>
              <a:t>minimum cash balance </a:t>
            </a:r>
            <a:r>
              <a:rPr lang="en-GB" sz="1800" b="0" i="0" u="none" strike="noStrike" baseline="0" dirty="0">
                <a:latin typeface="Times New Roman" panose="02020603050405020304" pitchFamily="18" charset="0"/>
                <a:cs typeface="Times New Roman" panose="02020603050405020304" pitchFamily="18" charset="0"/>
              </a:rPr>
              <a:t>if required. If there is surplus cash, loans may be repaid or temporary</a:t>
            </a:r>
          </a:p>
          <a:p>
            <a:pPr algn="l"/>
            <a:r>
              <a:rPr lang="en-GB" sz="1800" b="0" i="0" u="none" strike="noStrike" baseline="0" dirty="0">
                <a:latin typeface="Times New Roman" panose="02020603050405020304" pitchFamily="18" charset="0"/>
                <a:cs typeface="Times New Roman" panose="02020603050405020304" pitchFamily="18" charset="0"/>
              </a:rPr>
              <a:t>investments made.</a:t>
            </a:r>
          </a:p>
          <a:p>
            <a:pPr algn="l"/>
            <a:r>
              <a:rPr lang="en-GB" sz="1800" b="1" i="0" u="none" strike="noStrike" baseline="0" dirty="0">
                <a:latin typeface="Times New Roman" panose="02020603050405020304" pitchFamily="18" charset="0"/>
                <a:cs typeface="Times New Roman" panose="02020603050405020304" pitchFamily="18" charset="0"/>
              </a:rPr>
              <a:t>4. </a:t>
            </a:r>
            <a:r>
              <a:rPr lang="en-GB" sz="1800" b="0" i="0" u="none" strike="noStrike" baseline="0" dirty="0">
                <a:latin typeface="Times New Roman" panose="02020603050405020304" pitchFamily="18" charset="0"/>
                <a:cs typeface="Times New Roman" panose="02020603050405020304" pitchFamily="18" charset="0"/>
              </a:rPr>
              <a:t>The </a:t>
            </a:r>
            <a:r>
              <a:rPr lang="en-GB" sz="1800" b="0" i="1" u="none" strike="noStrike" baseline="0" dirty="0">
                <a:latin typeface="Times New Roman" panose="02020603050405020304" pitchFamily="18" charset="0"/>
                <a:cs typeface="Times New Roman" panose="02020603050405020304" pitchFamily="18" charset="0"/>
              </a:rPr>
              <a:t>financing </a:t>
            </a:r>
            <a:r>
              <a:rPr lang="en-GB" sz="1800" b="0" i="0" u="none" strike="noStrike" baseline="0" dirty="0">
                <a:latin typeface="Times New Roman" panose="02020603050405020304" pitchFamily="18" charset="0"/>
                <a:cs typeface="Times New Roman" panose="02020603050405020304" pitchFamily="18" charset="0"/>
              </a:rPr>
              <a:t>section, which provides a detailed account of the borrowings, repayments, and interest payments expected during the budgeting period</a:t>
            </a:r>
          </a:p>
          <a:p>
            <a:pPr algn="l"/>
            <a:endParaRPr lang="en-GB" sz="1800" b="0" i="0" u="none" strike="noStrike" baseline="0" dirty="0">
              <a:latin typeface="Times New Roman" panose="02020603050405020304" pitchFamily="18" charset="0"/>
              <a:cs typeface="Times New Roman" panose="02020603050405020304" pitchFamily="18" charset="0"/>
            </a:endParaRPr>
          </a:p>
          <a:p>
            <a:pPr algn="l"/>
            <a:r>
              <a:rPr lang="en-GB" sz="1800" b="0" i="0" u="none" strike="noStrike" baseline="0" dirty="0">
                <a:latin typeface="Times New Roman" panose="02020603050405020304" pitchFamily="18" charset="0"/>
                <a:cs typeface="Times New Roman" panose="02020603050405020304" pitchFamily="18" charset="0"/>
              </a:rPr>
              <a:t>Cash budgets often are prepared monthly, quarterly, annually, but there are no strict rules for determining</a:t>
            </a:r>
          </a:p>
          <a:p>
            <a:pPr algn="l"/>
            <a:r>
              <a:rPr lang="en-GB" sz="1800" b="0" i="0" u="none" strike="noStrike" baseline="0" dirty="0">
                <a:latin typeface="Times New Roman" panose="02020603050405020304" pitchFamily="18" charset="0"/>
                <a:cs typeface="Times New Roman" panose="02020603050405020304" pitchFamily="18" charset="0"/>
              </a:rPr>
              <a:t>the length of the budget period.</a:t>
            </a:r>
            <a:endParaRPr lang="en-GB" dirty="0">
              <a:latin typeface="Times New Roman" panose="02020603050405020304" pitchFamily="18" charset="0"/>
              <a:cs typeface="Times New Roman" panose="02020603050405020304" pitchFamily="18" charset="0"/>
            </a:endParaRPr>
          </a:p>
        </p:txBody>
      </p:sp>
      <p:pic>
        <p:nvPicPr>
          <p:cNvPr id="14" name="Obrázek 13">
            <a:extLst>
              <a:ext uri="{FF2B5EF4-FFF2-40B4-BE49-F238E27FC236}">
                <a16:creationId xmlns:a16="http://schemas.microsoft.com/office/drawing/2014/main" id="{5E545A83-05BA-4DA8-8D3E-64D20EE198D9}"/>
              </a:ext>
            </a:extLst>
          </p:cNvPr>
          <p:cNvPicPr>
            <a:picLocks noChangeAspect="1"/>
          </p:cNvPicPr>
          <p:nvPr/>
        </p:nvPicPr>
        <p:blipFill>
          <a:blip r:embed="rId3"/>
          <a:stretch>
            <a:fillRect/>
          </a:stretch>
        </p:blipFill>
        <p:spPr>
          <a:xfrm>
            <a:off x="3528054" y="195486"/>
            <a:ext cx="7001434" cy="3138026"/>
          </a:xfrm>
          <a:prstGeom prst="rect">
            <a:avLst/>
          </a:prstGeom>
        </p:spPr>
      </p:pic>
    </p:spTree>
    <p:extLst>
      <p:ext uri="{BB962C8B-B14F-4D97-AF65-F5344CB8AC3E}">
        <p14:creationId xmlns:p14="http://schemas.microsoft.com/office/powerpoint/2010/main" val="70049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8982127" cy="461665"/>
          </a:xfrm>
          <a:prstGeom prst="rect">
            <a:avLst/>
          </a:prstGeom>
          <a:solidFill>
            <a:srgbClr val="008080"/>
          </a:solidFill>
        </p:spPr>
        <p:txBody>
          <a:bodyPr wrap="squar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TARGET (MINIMUM) CASH BALANCE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pic>
        <p:nvPicPr>
          <p:cNvPr id="3" name="Obrázek 2">
            <a:extLst>
              <a:ext uri="{FF2B5EF4-FFF2-40B4-BE49-F238E27FC236}">
                <a16:creationId xmlns:a16="http://schemas.microsoft.com/office/drawing/2014/main" id="{B4685F25-0B87-410E-99D8-A1F68480833C}"/>
              </a:ext>
            </a:extLst>
          </p:cNvPr>
          <p:cNvPicPr>
            <a:picLocks noChangeAspect="1"/>
          </p:cNvPicPr>
          <p:nvPr/>
        </p:nvPicPr>
        <p:blipFill>
          <a:blip r:embed="rId3"/>
          <a:stretch>
            <a:fillRect/>
          </a:stretch>
        </p:blipFill>
        <p:spPr>
          <a:xfrm>
            <a:off x="251521" y="782244"/>
            <a:ext cx="3863280" cy="2247827"/>
          </a:xfrm>
          <a:prstGeom prst="rect">
            <a:avLst/>
          </a:prstGeom>
        </p:spPr>
      </p:pic>
      <p:sp>
        <p:nvSpPr>
          <p:cNvPr id="13" name="TextovéPole 12">
            <a:extLst>
              <a:ext uri="{FF2B5EF4-FFF2-40B4-BE49-F238E27FC236}">
                <a16:creationId xmlns:a16="http://schemas.microsoft.com/office/drawing/2014/main" id="{8563490C-A7F2-449F-BFB7-7F1B2DE0A7B1}"/>
              </a:ext>
            </a:extLst>
          </p:cNvPr>
          <p:cNvSpPr txBox="1"/>
          <p:nvPr/>
        </p:nvSpPr>
        <p:spPr>
          <a:xfrm>
            <a:off x="4307455" y="930132"/>
            <a:ext cx="7489009" cy="2585323"/>
          </a:xfrm>
          <a:prstGeom prst="rect">
            <a:avLst/>
          </a:prstGeom>
          <a:noFill/>
        </p:spPr>
        <p:txBody>
          <a:bodyPr wrap="square">
            <a:spAutoFit/>
          </a:bodyPr>
          <a:lstStyle/>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A target cash balance is the optimal level of cash that a firm or investor should have on hand or in their portfolio at the end of the period (month, quarter, year).</a:t>
            </a:r>
          </a:p>
          <a:p>
            <a:pPr algn="l">
              <a:buFont typeface="Arial" panose="020B0604020202020204" pitchFamily="34" charset="0"/>
              <a:buChar char="•"/>
            </a:pPr>
            <a:r>
              <a:rPr lang="en-GB" dirty="0">
                <a:solidFill>
                  <a:srgbClr val="111111"/>
                </a:solidFill>
                <a:latin typeface="Times New Roman" panose="02020603050405020304" pitchFamily="18" charset="0"/>
                <a:cs typeface="Times New Roman" panose="02020603050405020304" pitchFamily="18" charset="0"/>
              </a:rPr>
              <a:t>It is something like norm of cash balance, applied at the enterprise</a:t>
            </a:r>
            <a:endParaRPr lang="en-GB" b="0" i="0" dirty="0">
              <a:solidFill>
                <a:srgbClr val="11111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Too much cash can be a drag on overall investment performance and cash not invested may be subject to opportunity costs.</a:t>
            </a:r>
          </a:p>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Too little cash means that certain opportunities cannot be seized when they arise and can lead to undesirable liquidity problems causing the forced sales of assets.</a:t>
            </a:r>
          </a:p>
        </p:txBody>
      </p:sp>
      <p:sp>
        <p:nvSpPr>
          <p:cNvPr id="15" name="TextovéPole 14">
            <a:extLst>
              <a:ext uri="{FF2B5EF4-FFF2-40B4-BE49-F238E27FC236}">
                <a16:creationId xmlns:a16="http://schemas.microsoft.com/office/drawing/2014/main" id="{7FBBD620-08C7-415A-8535-147A006A6BF4}"/>
              </a:ext>
            </a:extLst>
          </p:cNvPr>
          <p:cNvSpPr txBox="1"/>
          <p:nvPr/>
        </p:nvSpPr>
        <p:spPr>
          <a:xfrm>
            <a:off x="323527" y="3428070"/>
            <a:ext cx="11544945" cy="2862322"/>
          </a:xfrm>
          <a:prstGeom prst="rect">
            <a:avLst/>
          </a:prstGeom>
          <a:noFill/>
        </p:spPr>
        <p:txBody>
          <a:bodyPr wrap="square">
            <a:spAutoFit/>
          </a:bodyPr>
          <a:lstStyle/>
          <a:p>
            <a:pPr marL="285750" indent="-285750"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A cash position represents the amount of cash that a company, investment fund, or bank has on its books at a specific point in time. The cash position can be a sign of financial strength and liquidity. In addition to cash itself, this position often takes into consideration highly liquid assets, such as certificates of deposit, short-term government debt, and other cash equivalents. However, too large of a cash position can often signal waste, as the funds are generating very little return.</a:t>
            </a:r>
          </a:p>
          <a:p>
            <a:pPr marL="285750" indent="-285750"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"Cash drag" is a common source of performance drag in a portfolio. It refers to holding a portion of a portfolio in cash rather than investing this portion in the market. Because cash typically has very low or even negative real returns after considering the effects of inflation, most portfolios would earn a better return by investing all cash in the market. However, some investors decide to hold cash to pay for account fees and commissions, as an emergency fund or as a diversifier of other portfolio investments.</a:t>
            </a:r>
          </a:p>
        </p:txBody>
      </p:sp>
    </p:spTree>
    <p:extLst>
      <p:ext uri="{BB962C8B-B14F-4D97-AF65-F5344CB8AC3E}">
        <p14:creationId xmlns:p14="http://schemas.microsoft.com/office/powerpoint/2010/main" val="1841111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6042488"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TARGET (MINIMUM) CASH BALANCE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pic>
        <p:nvPicPr>
          <p:cNvPr id="3" name="Obrázek 2">
            <a:extLst>
              <a:ext uri="{FF2B5EF4-FFF2-40B4-BE49-F238E27FC236}">
                <a16:creationId xmlns:a16="http://schemas.microsoft.com/office/drawing/2014/main" id="{B4685F25-0B87-410E-99D8-A1F68480833C}"/>
              </a:ext>
            </a:extLst>
          </p:cNvPr>
          <p:cNvPicPr>
            <a:picLocks noChangeAspect="1"/>
          </p:cNvPicPr>
          <p:nvPr/>
        </p:nvPicPr>
        <p:blipFill>
          <a:blip r:embed="rId3"/>
          <a:stretch>
            <a:fillRect/>
          </a:stretch>
        </p:blipFill>
        <p:spPr>
          <a:xfrm>
            <a:off x="251521" y="782244"/>
            <a:ext cx="3863280" cy="2247827"/>
          </a:xfrm>
          <a:prstGeom prst="rect">
            <a:avLst/>
          </a:prstGeom>
        </p:spPr>
      </p:pic>
      <p:sp>
        <p:nvSpPr>
          <p:cNvPr id="10" name="TextovéPole 9">
            <a:extLst>
              <a:ext uri="{FF2B5EF4-FFF2-40B4-BE49-F238E27FC236}">
                <a16:creationId xmlns:a16="http://schemas.microsoft.com/office/drawing/2014/main" id="{86C75E38-0684-4D04-A2BB-F39E2A12E00B}"/>
              </a:ext>
            </a:extLst>
          </p:cNvPr>
          <p:cNvSpPr txBox="1"/>
          <p:nvPr/>
        </p:nvSpPr>
        <p:spPr>
          <a:xfrm>
            <a:off x="4258815" y="932131"/>
            <a:ext cx="7537650" cy="2585323"/>
          </a:xfrm>
          <a:prstGeom prst="rect">
            <a:avLst/>
          </a:prstGeom>
          <a:noFill/>
        </p:spPr>
        <p:txBody>
          <a:bodyPr wrap="square">
            <a:spAutoFit/>
          </a:bodyPr>
          <a:lstStyle/>
          <a:p>
            <a:pPr marL="285750" indent="-285750" algn="l">
              <a:buFont typeface="Arial" panose="020B0604020202020204" pitchFamily="34" charset="0"/>
              <a:buChar char="•"/>
            </a:pPr>
            <a:r>
              <a:rPr lang="en-GB" b="0" i="0" dirty="0">
                <a:solidFill>
                  <a:srgbClr val="151414"/>
                </a:solidFill>
                <a:effectLst/>
                <a:latin typeface="Times New Roman" panose="02020603050405020304" pitchFamily="18" charset="0"/>
                <a:cs typeface="Times New Roman" panose="02020603050405020304" pitchFamily="18" charset="0"/>
              </a:rPr>
              <a:t>A minimum cash balance is a cash reserve kept on hand to offset any unplanned cash outflows. Without this safety buffer, a business might find itself unable to pay its bills. The use of a minimum cash balance means that a certain amount of cash is maintained in a </a:t>
            </a:r>
            <a:r>
              <a:rPr lang="en-GB" b="0" i="0" u="none" strike="noStrike" dirty="0">
                <a:solidFill>
                  <a:srgbClr val="0D6ECE"/>
                </a:solidFill>
                <a:effectLst/>
                <a:latin typeface="Times New Roman" panose="02020603050405020304" pitchFamily="18" charset="0"/>
                <a:cs typeface="Times New Roman" panose="02020603050405020304" pitchFamily="18" charset="0"/>
                <a:hlinkClick r:id="rId4"/>
              </a:rPr>
              <a:t>bank account</a:t>
            </a:r>
            <a:r>
              <a:rPr lang="en-GB" b="0" i="0" dirty="0">
                <a:solidFill>
                  <a:srgbClr val="151414"/>
                </a:solidFill>
                <a:effectLst/>
                <a:latin typeface="Times New Roman" panose="02020603050405020304" pitchFamily="18" charset="0"/>
                <a:cs typeface="Times New Roman" panose="02020603050405020304" pitchFamily="18" charset="0"/>
              </a:rPr>
              <a:t>, rather than being invested elsewhere, used to pay down </a:t>
            </a:r>
            <a:r>
              <a:rPr lang="en-GB" b="0" i="0" u="none" strike="noStrike" dirty="0">
                <a:solidFill>
                  <a:srgbClr val="0D6ECE"/>
                </a:solidFill>
                <a:effectLst/>
                <a:latin typeface="Times New Roman" panose="02020603050405020304" pitchFamily="18" charset="0"/>
                <a:cs typeface="Times New Roman" panose="02020603050405020304" pitchFamily="18" charset="0"/>
                <a:hlinkClick r:id="rId5"/>
              </a:rPr>
              <a:t>debt</a:t>
            </a:r>
            <a:r>
              <a:rPr lang="en-GB" b="0" i="0" dirty="0">
                <a:solidFill>
                  <a:srgbClr val="151414"/>
                </a:solidFill>
                <a:effectLst/>
                <a:latin typeface="Times New Roman" panose="02020603050405020304" pitchFamily="18" charset="0"/>
                <a:cs typeface="Times New Roman" panose="02020603050405020304" pitchFamily="18" charset="0"/>
              </a:rPr>
              <a:t>, or returned to investors as a </a:t>
            </a:r>
            <a:r>
              <a:rPr lang="en-GB" b="0" i="0" u="none" strike="noStrike" dirty="0">
                <a:solidFill>
                  <a:srgbClr val="0D6ECE"/>
                </a:solidFill>
                <a:effectLst/>
                <a:latin typeface="Times New Roman" panose="02020603050405020304" pitchFamily="18" charset="0"/>
                <a:cs typeface="Times New Roman" panose="02020603050405020304" pitchFamily="18" charset="0"/>
                <a:hlinkClick r:id="rId6"/>
              </a:rPr>
              <a:t>dividend</a:t>
            </a:r>
            <a:r>
              <a:rPr lang="en-GB" b="0" i="0" dirty="0">
                <a:solidFill>
                  <a:srgbClr val="151414"/>
                </a:solidFill>
                <a:effectLst/>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GB" b="0" i="0" dirty="0">
                <a:solidFill>
                  <a:srgbClr val="151414"/>
                </a:solidFill>
                <a:effectLst/>
                <a:latin typeface="Times New Roman" panose="02020603050405020304" pitchFamily="18" charset="0"/>
                <a:cs typeface="Times New Roman" panose="02020603050405020304" pitchFamily="18" charset="0"/>
              </a:rPr>
              <a:t>A minimum cash balance is most necessary in environments where there are large differences between the timing and amount of cash inflows and cash outflows.</a:t>
            </a:r>
          </a:p>
        </p:txBody>
      </p:sp>
      <p:sp>
        <p:nvSpPr>
          <p:cNvPr id="12" name="TextovéPole 11">
            <a:extLst>
              <a:ext uri="{FF2B5EF4-FFF2-40B4-BE49-F238E27FC236}">
                <a16:creationId xmlns:a16="http://schemas.microsoft.com/office/drawing/2014/main" id="{99052376-406A-4DBD-8F70-B99342CB893F}"/>
              </a:ext>
            </a:extLst>
          </p:cNvPr>
          <p:cNvSpPr txBox="1"/>
          <p:nvPr/>
        </p:nvSpPr>
        <p:spPr>
          <a:xfrm>
            <a:off x="251520" y="4190070"/>
            <a:ext cx="11544945" cy="1200329"/>
          </a:xfrm>
          <a:prstGeom prst="rect">
            <a:avLst/>
          </a:prstGeom>
          <a:noFill/>
        </p:spPr>
        <p:txBody>
          <a:bodyPr wrap="square">
            <a:spAutoFit/>
          </a:bodyPr>
          <a:lstStyle/>
          <a:p>
            <a:pPr marL="285750" indent="-285750">
              <a:buFont typeface="Arial" panose="020B0604020202020204" pitchFamily="34" charset="0"/>
              <a:buChar char="•"/>
            </a:pPr>
            <a:r>
              <a:rPr lang="en-GB" b="0" i="0" dirty="0">
                <a:solidFill>
                  <a:srgbClr val="151414"/>
                </a:solidFill>
                <a:effectLst/>
                <a:latin typeface="Times New Roman" panose="02020603050405020304" pitchFamily="18" charset="0"/>
                <a:cs typeface="Times New Roman" panose="02020603050405020304" pitchFamily="18" charset="0"/>
              </a:rPr>
              <a:t>The best way to derive your minimum cash balance is to create a detailed monthly budget, which includes all expected expenditures for fixed assets, as well as cash inflows from the expected sale of assets. This budget will reveal any projected cash shortfalls over the budget period. The minimum cash balance should offset the largest of these shortfalls.</a:t>
            </a:r>
          </a:p>
          <a:p>
            <a:pPr marL="285750" indent="-285750">
              <a:buFont typeface="Arial" panose="020B0604020202020204" pitchFamily="34" charset="0"/>
              <a:buChar char="•"/>
            </a:pPr>
            <a:r>
              <a:rPr lang="en-GB" dirty="0">
                <a:solidFill>
                  <a:srgbClr val="151414"/>
                </a:solidFill>
                <a:latin typeface="Times New Roman" panose="02020603050405020304" pitchFamily="18" charset="0"/>
                <a:cs typeface="Times New Roman" panose="02020603050405020304" pitchFamily="18" charset="0"/>
              </a:rPr>
              <a:t>Or target cash balance can be established as particular % from sales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414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5242333"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WAYS TO IMPROVE CASH FLOWS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9" name="Zástupný obsah 4">
            <a:extLst>
              <a:ext uri="{FF2B5EF4-FFF2-40B4-BE49-F238E27FC236}">
                <a16:creationId xmlns:a16="http://schemas.microsoft.com/office/drawing/2014/main" id="{0460137B-5B30-42DC-81CD-7C80BC686757}"/>
              </a:ext>
            </a:extLst>
          </p:cNvPr>
          <p:cNvPicPr>
            <a:picLocks noChangeAspect="1"/>
          </p:cNvPicPr>
          <p:nvPr/>
        </p:nvPicPr>
        <p:blipFill>
          <a:blip r:embed="rId3"/>
          <a:stretch>
            <a:fillRect/>
          </a:stretch>
        </p:blipFill>
        <p:spPr>
          <a:xfrm>
            <a:off x="0" y="712445"/>
            <a:ext cx="3759523" cy="1996004"/>
          </a:xfrm>
          <a:prstGeom prst="rect">
            <a:avLst/>
          </a:prstGeom>
        </p:spPr>
      </p:pic>
      <p:sp>
        <p:nvSpPr>
          <p:cNvPr id="11" name="TextovéPole 10">
            <a:extLst>
              <a:ext uri="{FF2B5EF4-FFF2-40B4-BE49-F238E27FC236}">
                <a16:creationId xmlns:a16="http://schemas.microsoft.com/office/drawing/2014/main" id="{0F77D181-A45B-41B5-BFDC-43DB4AA88000}"/>
              </a:ext>
            </a:extLst>
          </p:cNvPr>
          <p:cNvSpPr txBox="1"/>
          <p:nvPr/>
        </p:nvSpPr>
        <p:spPr>
          <a:xfrm>
            <a:off x="3648636" y="711337"/>
            <a:ext cx="8291844" cy="1923604"/>
          </a:xfrm>
          <a:prstGeom prst="rect">
            <a:avLst/>
          </a:prstGeom>
          <a:noFill/>
        </p:spPr>
        <p:txBody>
          <a:bodyPr wrap="square">
            <a:spAutoFit/>
          </a:bodyPr>
          <a:lstStyle/>
          <a:p>
            <a:pPr algn="l"/>
            <a:r>
              <a:rPr lang="en-GB" sz="1700" b="1" i="0" dirty="0">
                <a:effectLst/>
                <a:latin typeface="Times New Roman" panose="02020603050405020304" pitchFamily="18" charset="0"/>
                <a:cs typeface="Times New Roman" panose="02020603050405020304" pitchFamily="18" charset="0"/>
              </a:rPr>
              <a:t>1. Lease, Don’t Buy</a:t>
            </a:r>
          </a:p>
          <a:p>
            <a:pPr algn="l"/>
            <a:r>
              <a:rPr lang="en-GB" sz="1700" b="0" i="0" dirty="0">
                <a:effectLst/>
                <a:latin typeface="Times New Roman" panose="02020603050405020304" pitchFamily="18" charset="0"/>
                <a:cs typeface="Times New Roman" panose="02020603050405020304" pitchFamily="18" charset="0"/>
              </a:rPr>
              <a:t>Since leasing supplies, equipment, and real estate usually ends up being more expensive than buying, doing so may seem counterintuitive to someone who is only paying attention to the </a:t>
            </a:r>
            <a:r>
              <a:rPr lang="en-GB" sz="1700" b="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bottom line</a:t>
            </a:r>
            <a:r>
              <a:rPr lang="en-GB" sz="1700" b="0" i="0" dirty="0">
                <a:effectLst/>
                <a:latin typeface="Times New Roman" panose="02020603050405020304" pitchFamily="18" charset="0"/>
                <a:cs typeface="Times New Roman" panose="02020603050405020304" pitchFamily="18" charset="0"/>
              </a:rPr>
              <a:t>, or your income after expenses are paid off. But unless your company is flush with cash, you’re going to want to maintain a cash stream for day-to-day operations. By leasing, you pay in small increments, which helps improve cash flow. An added bonus is that </a:t>
            </a:r>
            <a:r>
              <a:rPr lang="en-GB" sz="1700"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lease payments</a:t>
            </a:r>
            <a:r>
              <a:rPr lang="en-GB" sz="1700" b="0" i="0" dirty="0">
                <a:effectLst/>
                <a:latin typeface="Times New Roman" panose="02020603050405020304" pitchFamily="18" charset="0"/>
                <a:cs typeface="Times New Roman" panose="02020603050405020304" pitchFamily="18" charset="0"/>
              </a:rPr>
              <a:t> are a business expense, and thereby can be written off on your taxes.</a:t>
            </a:r>
          </a:p>
        </p:txBody>
      </p:sp>
      <p:sp>
        <p:nvSpPr>
          <p:cNvPr id="13" name="TextovéPole 12">
            <a:extLst>
              <a:ext uri="{FF2B5EF4-FFF2-40B4-BE49-F238E27FC236}">
                <a16:creationId xmlns:a16="http://schemas.microsoft.com/office/drawing/2014/main" id="{27FCC4BA-0DE4-402A-A790-9F45815FBB2D}"/>
              </a:ext>
            </a:extLst>
          </p:cNvPr>
          <p:cNvSpPr txBox="1"/>
          <p:nvPr/>
        </p:nvSpPr>
        <p:spPr>
          <a:xfrm>
            <a:off x="143471" y="2634941"/>
            <a:ext cx="11797009" cy="4016484"/>
          </a:xfrm>
          <a:prstGeom prst="rect">
            <a:avLst/>
          </a:prstGeom>
          <a:noFill/>
        </p:spPr>
        <p:txBody>
          <a:bodyPr wrap="square">
            <a:spAutoFit/>
          </a:bodyPr>
          <a:lstStyle/>
          <a:p>
            <a:pPr algn="l"/>
            <a:r>
              <a:rPr lang="en-GB" sz="1700" b="1" i="0" dirty="0">
                <a:effectLst/>
                <a:latin typeface="Times New Roman" panose="02020603050405020304" pitchFamily="18" charset="0"/>
                <a:cs typeface="Times New Roman" panose="02020603050405020304" pitchFamily="18" charset="0"/>
              </a:rPr>
              <a:t>2. Offer Discounts for Early Payment</a:t>
            </a:r>
          </a:p>
          <a:p>
            <a:pPr algn="l"/>
            <a:r>
              <a:rPr lang="en-GB" sz="1700" b="0" i="0" dirty="0">
                <a:effectLst/>
                <a:latin typeface="Times New Roman" panose="02020603050405020304" pitchFamily="18" charset="0"/>
                <a:cs typeface="Times New Roman" panose="02020603050405020304" pitchFamily="18" charset="0"/>
              </a:rPr>
              <a:t>Everyone loves an incentive, and if you </a:t>
            </a:r>
            <a:r>
              <a:rPr lang="en-GB" sz="1700" b="0" i="0" u="sng"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offer customers a discount</a:t>
            </a:r>
            <a:r>
              <a:rPr lang="en-GB" sz="1700" b="0" i="0" dirty="0">
                <a:effectLst/>
                <a:latin typeface="Times New Roman" panose="02020603050405020304" pitchFamily="18" charset="0"/>
                <a:cs typeface="Times New Roman" panose="02020603050405020304" pitchFamily="18" charset="0"/>
              </a:rPr>
              <a:t> if they pay their bills ahead of time, you’re creating a win/win situation for both of you. Getting the cash in early helps your cash flow, of course.</a:t>
            </a:r>
          </a:p>
          <a:p>
            <a:pPr algn="l"/>
            <a:r>
              <a:rPr lang="en-GB" sz="1700" b="1" i="0" dirty="0">
                <a:effectLst/>
                <a:latin typeface="Times New Roman" panose="02020603050405020304" pitchFamily="18" charset="0"/>
                <a:cs typeface="Times New Roman" panose="02020603050405020304" pitchFamily="18" charset="0"/>
              </a:rPr>
              <a:t>3. Conduct Customer Credit Checks</a:t>
            </a:r>
          </a:p>
          <a:p>
            <a:pPr algn="l"/>
            <a:r>
              <a:rPr lang="en-GB" sz="1700" b="0" i="0" dirty="0">
                <a:effectLst/>
                <a:latin typeface="Times New Roman" panose="02020603050405020304" pitchFamily="18" charset="0"/>
                <a:cs typeface="Times New Roman" panose="02020603050405020304" pitchFamily="18" charset="0"/>
              </a:rPr>
              <a:t>If a customer doesn't want to pay you in cash, then be sure to conduct a credit check—especially before you sign them up. If the client has poor credit, you can safely assume that you won’t be receiving payments on time.</a:t>
            </a:r>
          </a:p>
          <a:p>
            <a:pPr algn="l"/>
            <a:r>
              <a:rPr lang="en-GB" sz="1700" b="0" i="0" dirty="0">
                <a:effectLst/>
                <a:latin typeface="Times New Roman" panose="02020603050405020304" pitchFamily="18" charset="0"/>
                <a:cs typeface="Times New Roman" panose="02020603050405020304" pitchFamily="18" charset="0"/>
              </a:rPr>
              <a:t>As badly as you might want to make the sale, the late payments will hurt your business’s cash flow. If you opt for a sale despite any questionable credit, be sure to set it up with a high </a:t>
            </a:r>
            <a:r>
              <a:rPr lang="en-GB" sz="1700" b="0" i="0" u="sng"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interest rate</a:t>
            </a:r>
            <a:r>
              <a:rPr lang="en-GB" sz="1700" b="0" i="0" dirty="0">
                <a:effectLst/>
                <a:latin typeface="Times New Roman" panose="02020603050405020304" pitchFamily="18" charset="0"/>
                <a:cs typeface="Times New Roman" panose="02020603050405020304" pitchFamily="18" charset="0"/>
              </a:rPr>
              <a:t>.</a:t>
            </a:r>
          </a:p>
          <a:p>
            <a:pPr algn="l"/>
            <a:r>
              <a:rPr lang="en-GB" sz="1700" b="1" i="0" dirty="0">
                <a:effectLst/>
                <a:latin typeface="Times New Roman" panose="02020603050405020304" pitchFamily="18" charset="0"/>
                <a:cs typeface="Times New Roman" panose="02020603050405020304" pitchFamily="18" charset="0"/>
              </a:rPr>
              <a:t>4. Form a Buying Cooperative. </a:t>
            </a:r>
            <a:r>
              <a:rPr lang="en-GB" sz="1700" b="0" i="0" dirty="0">
                <a:effectLst/>
                <a:latin typeface="Times New Roman" panose="02020603050405020304" pitchFamily="18" charset="0"/>
                <a:cs typeface="Times New Roman" panose="02020603050405020304" pitchFamily="18" charset="0"/>
              </a:rPr>
              <a:t>Think power in numbers, and find other like-minded companies willing to pool their cash in order to </a:t>
            </a:r>
            <a:r>
              <a:rPr lang="en-GB" sz="1700" b="0" i="0" u="sng"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haggle</a:t>
            </a:r>
            <a:r>
              <a:rPr lang="en-GB" sz="1700" b="0" i="0" dirty="0">
                <a:effectLst/>
                <a:latin typeface="Times New Roman" panose="02020603050405020304" pitchFamily="18" charset="0"/>
                <a:cs typeface="Times New Roman" panose="02020603050405020304" pitchFamily="18" charset="0"/>
              </a:rPr>
              <a:t> lower prices with suppliers, who usually give big discounts to large firms who buy in bulk.</a:t>
            </a:r>
          </a:p>
          <a:p>
            <a:pPr algn="l"/>
            <a:r>
              <a:rPr lang="en-GB" sz="1700" b="1" i="0" dirty="0">
                <a:effectLst/>
                <a:latin typeface="Times New Roman" panose="02020603050405020304" pitchFamily="18" charset="0"/>
                <a:cs typeface="Times New Roman" panose="02020603050405020304" pitchFamily="18" charset="0"/>
              </a:rPr>
              <a:t>5. Improve Your Inventory. </a:t>
            </a:r>
            <a:r>
              <a:rPr lang="en-GB" sz="1700" b="0" i="0" dirty="0">
                <a:effectLst/>
                <a:latin typeface="Times New Roman" panose="02020603050405020304" pitchFamily="18" charset="0"/>
                <a:cs typeface="Times New Roman" panose="02020603050405020304" pitchFamily="18" charset="0"/>
              </a:rPr>
              <a:t>Take an </a:t>
            </a:r>
            <a:r>
              <a:rPr lang="en-GB" sz="1700" b="0" i="0" u="sng" dirty="0">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inventory check</a:t>
            </a:r>
            <a:r>
              <a:rPr lang="en-GB" sz="1700" b="0" i="0" dirty="0">
                <a:effectLst/>
                <a:latin typeface="Times New Roman" panose="02020603050405020304" pitchFamily="18" charset="0"/>
                <a:cs typeface="Times New Roman" panose="02020603050405020304" pitchFamily="18" charset="0"/>
              </a:rPr>
              <a:t>. Make a list of those goods you buy that aren't moving at the same pace as your other products. They tie up a lot of cash and could hurt your cash flow.</a:t>
            </a:r>
          </a:p>
          <a:p>
            <a:pPr algn="l"/>
            <a:r>
              <a:rPr lang="en-GB" sz="1700" b="0" i="0" dirty="0">
                <a:effectLst/>
                <a:latin typeface="Times New Roman" panose="02020603050405020304" pitchFamily="18" charset="0"/>
                <a:cs typeface="Times New Roman" panose="02020603050405020304" pitchFamily="18" charset="0"/>
              </a:rPr>
              <a:t>Instead of buying more of what doesn’t sell, get rid of it—even if you need to sell it at a discount. It's hard to walk away from products you fall in love with, hoping that someday you'll magically see heightened demand, but that almost never happens. Be objective, not emotional</a:t>
            </a:r>
          </a:p>
        </p:txBody>
      </p:sp>
    </p:spTree>
    <p:extLst>
      <p:ext uri="{BB962C8B-B14F-4D97-AF65-F5344CB8AC3E}">
        <p14:creationId xmlns:p14="http://schemas.microsoft.com/office/powerpoint/2010/main" val="3320179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5242333"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WAYS TO IMPROVE CASH FLOWS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9" name="Zástupný obsah 4">
            <a:extLst>
              <a:ext uri="{FF2B5EF4-FFF2-40B4-BE49-F238E27FC236}">
                <a16:creationId xmlns:a16="http://schemas.microsoft.com/office/drawing/2014/main" id="{0460137B-5B30-42DC-81CD-7C80BC686757}"/>
              </a:ext>
            </a:extLst>
          </p:cNvPr>
          <p:cNvPicPr>
            <a:picLocks noChangeAspect="1"/>
          </p:cNvPicPr>
          <p:nvPr/>
        </p:nvPicPr>
        <p:blipFill>
          <a:blip r:embed="rId3"/>
          <a:stretch>
            <a:fillRect/>
          </a:stretch>
        </p:blipFill>
        <p:spPr>
          <a:xfrm>
            <a:off x="0" y="712445"/>
            <a:ext cx="3759523" cy="1996004"/>
          </a:xfrm>
          <a:prstGeom prst="rect">
            <a:avLst/>
          </a:prstGeom>
        </p:spPr>
      </p:pic>
      <p:sp>
        <p:nvSpPr>
          <p:cNvPr id="12" name="TextovéPole 11">
            <a:extLst>
              <a:ext uri="{FF2B5EF4-FFF2-40B4-BE49-F238E27FC236}">
                <a16:creationId xmlns:a16="http://schemas.microsoft.com/office/drawing/2014/main" id="{18C0A3A5-A8E2-4E35-9AF3-C75F016F8951}"/>
              </a:ext>
            </a:extLst>
          </p:cNvPr>
          <p:cNvSpPr txBox="1"/>
          <p:nvPr/>
        </p:nvSpPr>
        <p:spPr>
          <a:xfrm>
            <a:off x="3603812" y="703189"/>
            <a:ext cx="8192652" cy="2031325"/>
          </a:xfrm>
          <a:prstGeom prst="rect">
            <a:avLst/>
          </a:prstGeom>
          <a:noFill/>
        </p:spPr>
        <p:txBody>
          <a:bodyPr wrap="square">
            <a:spAutoFit/>
          </a:bodyPr>
          <a:lstStyle/>
          <a:p>
            <a:pPr algn="l"/>
            <a:r>
              <a:rPr lang="en-GB" b="1" i="0" dirty="0">
                <a:effectLst/>
                <a:latin typeface="Times New Roman" panose="02020603050405020304" pitchFamily="18" charset="0"/>
                <a:cs typeface="Times New Roman" panose="02020603050405020304" pitchFamily="18" charset="0"/>
              </a:rPr>
              <a:t>6. Send Invoices Out Immediately</a:t>
            </a:r>
          </a:p>
          <a:p>
            <a:pPr algn="l"/>
            <a:r>
              <a:rPr lang="en-GB" b="0" i="0" dirty="0">
                <a:effectLst/>
                <a:latin typeface="Times New Roman" panose="02020603050405020304" pitchFamily="18" charset="0"/>
                <a:cs typeface="Times New Roman" panose="02020603050405020304" pitchFamily="18" charset="0"/>
              </a:rPr>
              <a:t>You'll see receivables come in more quickly this way. Make sure you understand the basics of </a:t>
            </a:r>
            <a:r>
              <a:rPr lang="en-GB" b="0" i="0" u="sng"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how to put together a good invoice</a:t>
            </a:r>
            <a:r>
              <a:rPr lang="en-GB" b="0" i="0" dirty="0">
                <a:effectLst/>
                <a:latin typeface="Times New Roman" panose="02020603050405020304" pitchFamily="18" charset="0"/>
                <a:cs typeface="Times New Roman" panose="02020603050405020304" pitchFamily="18" charset="0"/>
              </a:rPr>
              <a:t>. You'll want your invoices to be easy to read and the terms clearly stated. Have the due date stated in a few places (preferably in bold), including at the top of the invoice and on the payment slip at the bottom. Include clear instructions regarding payment types accepted. If you charge late payment fees, make sure you include this information as well.</a:t>
            </a:r>
            <a:r>
              <a:rPr lang="en-GB" b="0" i="0" u="none" strike="noStrike" dirty="0">
                <a:effectLst/>
                <a:latin typeface="Times New Roman" panose="02020603050405020304" pitchFamily="18" charset="0"/>
                <a:cs typeface="Times New Roman" panose="02020603050405020304" pitchFamily="18" charset="0"/>
              </a:rPr>
              <a:t>5</a:t>
            </a:r>
            <a:endParaRPr lang="en-GB" b="0" i="0" dirty="0">
              <a:effectLst/>
              <a:latin typeface="Times New Roman" panose="02020603050405020304" pitchFamily="18" charset="0"/>
              <a:cs typeface="Times New Roman" panose="02020603050405020304" pitchFamily="18" charset="0"/>
            </a:endParaRPr>
          </a:p>
        </p:txBody>
      </p:sp>
      <p:sp>
        <p:nvSpPr>
          <p:cNvPr id="14" name="TextovéPole 13">
            <a:extLst>
              <a:ext uri="{FF2B5EF4-FFF2-40B4-BE49-F238E27FC236}">
                <a16:creationId xmlns:a16="http://schemas.microsoft.com/office/drawing/2014/main" id="{FC07D62C-F64E-4BD3-B76D-A8459995ACF9}"/>
              </a:ext>
            </a:extLst>
          </p:cNvPr>
          <p:cNvSpPr txBox="1"/>
          <p:nvPr/>
        </p:nvSpPr>
        <p:spPr>
          <a:xfrm>
            <a:off x="251519" y="2672224"/>
            <a:ext cx="11544945" cy="4524315"/>
          </a:xfrm>
          <a:prstGeom prst="rect">
            <a:avLst/>
          </a:prstGeom>
          <a:noFill/>
        </p:spPr>
        <p:txBody>
          <a:bodyPr wrap="square">
            <a:spAutoFit/>
          </a:bodyPr>
          <a:lstStyle/>
          <a:p>
            <a:pPr algn="l"/>
            <a:r>
              <a:rPr lang="en-GB" b="1" i="0" dirty="0">
                <a:effectLst/>
                <a:latin typeface="Times New Roman" panose="02020603050405020304" pitchFamily="18" charset="0"/>
                <a:cs typeface="Times New Roman" panose="02020603050405020304" pitchFamily="18" charset="0"/>
              </a:rPr>
              <a:t>7. Use Electronic Payments</a:t>
            </a:r>
          </a:p>
          <a:p>
            <a:pPr algn="l"/>
            <a:r>
              <a:rPr lang="en-GB" b="0" i="0" dirty="0">
                <a:effectLst/>
                <a:latin typeface="Times New Roman" panose="02020603050405020304" pitchFamily="18" charset="0"/>
                <a:cs typeface="Times New Roman" panose="02020603050405020304" pitchFamily="18" charset="0"/>
              </a:rPr>
              <a:t>If you pay electronically, you can wait until the morning of the day a bill is due to make payment. This buying of time improves your cash flow. You can also use a business credit card as some offer a grace period as long as 21 days, which can do a lot to increase your cash flow. You might even get </a:t>
            </a:r>
            <a:r>
              <a:rPr lang="en-GB"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cash back</a:t>
            </a:r>
            <a:r>
              <a:rPr lang="en-GB" b="0" i="0" dirty="0">
                <a:effectLst/>
                <a:latin typeface="Times New Roman" panose="02020603050405020304" pitchFamily="18" charset="0"/>
                <a:cs typeface="Times New Roman" panose="02020603050405020304" pitchFamily="18" charset="0"/>
              </a:rPr>
              <a:t>. But don't pile up too much debt</a:t>
            </a:r>
          </a:p>
          <a:p>
            <a:pPr algn="l"/>
            <a:r>
              <a:rPr lang="en-GB" b="1" i="0" dirty="0">
                <a:solidFill>
                  <a:srgbClr val="111111"/>
                </a:solidFill>
                <a:effectLst/>
                <a:latin typeface="Times New Roman" panose="02020603050405020304" pitchFamily="18" charset="0"/>
                <a:cs typeface="Times New Roman" panose="02020603050405020304" pitchFamily="18" charset="0"/>
              </a:rPr>
              <a:t>8. Pay Suppliers Less</a:t>
            </a:r>
          </a:p>
          <a:p>
            <a:pPr algn="l"/>
            <a:r>
              <a:rPr lang="en-GB" b="0" i="0" dirty="0">
                <a:solidFill>
                  <a:srgbClr val="111111"/>
                </a:solidFill>
                <a:effectLst/>
                <a:latin typeface="Times New Roman" panose="02020603050405020304" pitchFamily="18" charset="0"/>
                <a:cs typeface="Times New Roman" panose="02020603050405020304" pitchFamily="18" charset="0"/>
              </a:rPr>
              <a:t>If you maintain friendly, regular communication with suppliers, you will have a better chance of landing better terms with them. Offer suppliers early payments if they're willing to give you a discount in return. Learning to </a:t>
            </a:r>
            <a:r>
              <a:rPr lang="en-GB" b="0" i="0" u="sng" dirty="0">
                <a:solidFill>
                  <a:srgbClr val="2C40D0"/>
                </a:solidFill>
                <a:effectLst/>
                <a:latin typeface="Times New Roman" panose="02020603050405020304" pitchFamily="18" charset="0"/>
                <a:cs typeface="Times New Roman" panose="02020603050405020304" pitchFamily="18" charset="0"/>
                <a:hlinkClick r:id="rId6"/>
              </a:rPr>
              <a:t>master the art of negotiation</a:t>
            </a:r>
            <a:r>
              <a:rPr lang="en-GB" b="0" i="0" dirty="0">
                <a:solidFill>
                  <a:srgbClr val="111111"/>
                </a:solidFill>
                <a:effectLst/>
                <a:latin typeface="Times New Roman" panose="02020603050405020304" pitchFamily="18" charset="0"/>
                <a:cs typeface="Times New Roman" panose="02020603050405020304" pitchFamily="18" charset="0"/>
              </a:rPr>
              <a:t> is an essential part of doing business and could help you convince your suppliers to offer you a better deal.</a:t>
            </a:r>
            <a:r>
              <a:rPr lang="en-GB" b="0" i="0" u="none" strike="noStrike" dirty="0">
                <a:solidFill>
                  <a:srgbClr val="0000EE"/>
                </a:solidFill>
                <a:effectLst/>
                <a:latin typeface="Times New Roman" panose="02020603050405020304" pitchFamily="18" charset="0"/>
                <a:cs typeface="Times New Roman" panose="02020603050405020304" pitchFamily="18" charset="0"/>
              </a:rPr>
              <a:t>7</a:t>
            </a:r>
            <a:endParaRPr lang="en-GB" b="0" i="0" dirty="0">
              <a:solidFill>
                <a:srgbClr val="111111"/>
              </a:solidFill>
              <a:effectLst/>
              <a:latin typeface="Times New Roman" panose="02020603050405020304" pitchFamily="18" charset="0"/>
              <a:cs typeface="Times New Roman" panose="02020603050405020304" pitchFamily="18" charset="0"/>
            </a:endParaRPr>
          </a:p>
          <a:p>
            <a:pPr algn="l"/>
            <a:r>
              <a:rPr lang="en-GB" b="1" i="0" dirty="0">
                <a:solidFill>
                  <a:srgbClr val="111111"/>
                </a:solidFill>
                <a:effectLst/>
                <a:latin typeface="Times New Roman" panose="02020603050405020304" pitchFamily="18" charset="0"/>
                <a:cs typeface="Times New Roman" panose="02020603050405020304" pitchFamily="18" charset="0"/>
              </a:rPr>
              <a:t>9. Use High-Interest Savings Accounts</a:t>
            </a:r>
          </a:p>
          <a:p>
            <a:pPr algn="l"/>
            <a:r>
              <a:rPr lang="en-GB" b="0" i="0" dirty="0">
                <a:solidFill>
                  <a:srgbClr val="111111"/>
                </a:solidFill>
                <a:effectLst/>
                <a:latin typeface="Times New Roman" panose="02020603050405020304" pitchFamily="18" charset="0"/>
                <a:cs typeface="Times New Roman" panose="02020603050405020304" pitchFamily="18" charset="0"/>
              </a:rPr>
              <a:t>This will provide you with </a:t>
            </a:r>
            <a:r>
              <a:rPr lang="en-GB" b="0" i="0" u="sng" dirty="0">
                <a:solidFill>
                  <a:srgbClr val="2C40D0"/>
                </a:solidFill>
                <a:effectLst/>
                <a:latin typeface="Times New Roman" panose="02020603050405020304" pitchFamily="18" charset="0"/>
                <a:cs typeface="Times New Roman" panose="02020603050405020304" pitchFamily="18" charset="0"/>
                <a:hlinkClick r:id="rId7"/>
              </a:rPr>
              <a:t>liquidity</a:t>
            </a:r>
            <a:r>
              <a:rPr lang="en-GB" b="0" i="0" dirty="0">
                <a:solidFill>
                  <a:srgbClr val="111111"/>
                </a:solidFill>
                <a:effectLst/>
                <a:latin typeface="Times New Roman" panose="02020603050405020304" pitchFamily="18" charset="0"/>
                <a:cs typeface="Times New Roman" panose="02020603050405020304" pitchFamily="18" charset="0"/>
              </a:rPr>
              <a:t> while growing your cash position. The </a:t>
            </a:r>
            <a:r>
              <a:rPr lang="en-GB" b="0" i="0" u="sng" dirty="0">
                <a:solidFill>
                  <a:srgbClr val="2C40D0"/>
                </a:solidFill>
                <a:effectLst/>
                <a:latin typeface="Times New Roman" panose="02020603050405020304" pitchFamily="18" charset="0"/>
                <a:cs typeface="Times New Roman" panose="02020603050405020304" pitchFamily="18" charset="0"/>
                <a:hlinkClick r:id="rId8"/>
              </a:rPr>
              <a:t>best high-yield savings accounts</a:t>
            </a:r>
            <a:r>
              <a:rPr lang="en-GB" b="0" i="0" dirty="0">
                <a:solidFill>
                  <a:srgbClr val="111111"/>
                </a:solidFill>
                <a:effectLst/>
                <a:latin typeface="Times New Roman" panose="02020603050405020304" pitchFamily="18" charset="0"/>
                <a:cs typeface="Times New Roman" panose="02020603050405020304" pitchFamily="18" charset="0"/>
              </a:rPr>
              <a:t> offer interest rates more than 17 times higher than the national average, meaning you'll earn more on the money you've stashed away.</a:t>
            </a:r>
            <a:r>
              <a:rPr lang="en-GB" b="0" i="0" u="none" strike="noStrike" dirty="0">
                <a:solidFill>
                  <a:srgbClr val="0000EE"/>
                </a:solidFill>
                <a:effectLst/>
                <a:latin typeface="Times New Roman" panose="02020603050405020304" pitchFamily="18" charset="0"/>
                <a:cs typeface="Times New Roman" panose="02020603050405020304" pitchFamily="18" charset="0"/>
              </a:rPr>
              <a:t>89</a:t>
            </a:r>
            <a:endParaRPr lang="en-GB" b="0" i="0" dirty="0">
              <a:solidFill>
                <a:srgbClr val="111111"/>
              </a:solidFill>
              <a:effectLst/>
              <a:latin typeface="Times New Roman" panose="02020603050405020304" pitchFamily="18" charset="0"/>
              <a:cs typeface="Times New Roman" panose="02020603050405020304" pitchFamily="18" charset="0"/>
            </a:endParaRPr>
          </a:p>
          <a:p>
            <a:pPr algn="l"/>
            <a:r>
              <a:rPr lang="en-GB" b="1" i="0" dirty="0">
                <a:solidFill>
                  <a:srgbClr val="111111"/>
                </a:solidFill>
                <a:effectLst/>
                <a:latin typeface="Times New Roman" panose="02020603050405020304" pitchFamily="18" charset="0"/>
                <a:cs typeface="Times New Roman" panose="02020603050405020304" pitchFamily="18" charset="0"/>
              </a:rPr>
              <a:t>10. Increase Pricing</a:t>
            </a:r>
          </a:p>
          <a:p>
            <a:pPr algn="l"/>
            <a:r>
              <a:rPr lang="en-GB" b="0" i="0" dirty="0">
                <a:solidFill>
                  <a:srgbClr val="111111"/>
                </a:solidFill>
                <a:effectLst/>
                <a:latin typeface="Times New Roman" panose="02020603050405020304" pitchFamily="18" charset="0"/>
                <a:cs typeface="Times New Roman" panose="02020603050405020304" pitchFamily="18" charset="0"/>
              </a:rPr>
              <a:t>Increasing your prices is a concept that scares many business owners. They're worried it will lead to reduced sales. But it's OK to experiment with pricing to find the perfect number—how high are customers willing to go? There's no way to know unless you take a chance.</a:t>
            </a:r>
          </a:p>
          <a:p>
            <a:pPr algn="l"/>
            <a:endParaRPr lang="en-GB"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232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5242333"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WAYS TO IMPROVE CASH FLOWS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pic>
        <p:nvPicPr>
          <p:cNvPr id="9" name="Zástupný obsah 4">
            <a:extLst>
              <a:ext uri="{FF2B5EF4-FFF2-40B4-BE49-F238E27FC236}">
                <a16:creationId xmlns:a16="http://schemas.microsoft.com/office/drawing/2014/main" id="{0460137B-5B30-42DC-81CD-7C80BC686757}"/>
              </a:ext>
            </a:extLst>
          </p:cNvPr>
          <p:cNvPicPr>
            <a:picLocks noChangeAspect="1"/>
          </p:cNvPicPr>
          <p:nvPr/>
        </p:nvPicPr>
        <p:blipFill>
          <a:blip r:embed="rId3"/>
          <a:stretch>
            <a:fillRect/>
          </a:stretch>
        </p:blipFill>
        <p:spPr>
          <a:xfrm>
            <a:off x="0" y="712445"/>
            <a:ext cx="3759523" cy="1996004"/>
          </a:xfrm>
          <a:prstGeom prst="rect">
            <a:avLst/>
          </a:prstGeom>
        </p:spPr>
      </p:pic>
      <p:sp>
        <p:nvSpPr>
          <p:cNvPr id="13" name="TextovéPole 12">
            <a:extLst>
              <a:ext uri="{FF2B5EF4-FFF2-40B4-BE49-F238E27FC236}">
                <a16:creationId xmlns:a16="http://schemas.microsoft.com/office/drawing/2014/main" id="{13BD4051-9658-4B31-B4C0-79164CB6B1E0}"/>
              </a:ext>
            </a:extLst>
          </p:cNvPr>
          <p:cNvSpPr txBox="1"/>
          <p:nvPr/>
        </p:nvSpPr>
        <p:spPr>
          <a:xfrm>
            <a:off x="3585881" y="909894"/>
            <a:ext cx="8354599" cy="2308324"/>
          </a:xfrm>
          <a:prstGeom prst="rect">
            <a:avLst/>
          </a:prstGeom>
          <a:noFill/>
        </p:spPr>
        <p:txBody>
          <a:bodyPr wrap="square">
            <a:spAutoFit/>
          </a:bodyPr>
          <a:lstStyle/>
          <a:p>
            <a:pPr algn="l"/>
            <a:r>
              <a:rPr lang="en-GB" b="1" i="0" dirty="0">
                <a:solidFill>
                  <a:srgbClr val="333333"/>
                </a:solidFill>
                <a:effectLst/>
                <a:latin typeface="Times New Roman" panose="02020603050405020304" pitchFamily="18" charset="0"/>
                <a:cs typeface="Times New Roman" panose="02020603050405020304" pitchFamily="18" charset="0"/>
              </a:rPr>
              <a:t>11. Consider invoice factoring</a:t>
            </a:r>
          </a:p>
          <a:p>
            <a:pPr algn="l"/>
            <a:r>
              <a:rPr lang="en-GB" b="0" i="0" u="none" strike="noStrike" dirty="0">
                <a:solidFill>
                  <a:srgbClr val="006FCF"/>
                </a:solidFill>
                <a:effectLst/>
                <a:latin typeface="Times New Roman" panose="02020603050405020304" pitchFamily="18" charset="0"/>
                <a:cs typeface="Times New Roman" panose="02020603050405020304" pitchFamily="18" charset="0"/>
                <a:hlinkClick r:id="rId4" tooltip="Invoice factoring"/>
              </a:rPr>
              <a:t>Invoice factoring</a:t>
            </a:r>
            <a:r>
              <a:rPr lang="en-GB" b="0" i="0" dirty="0">
                <a:solidFill>
                  <a:srgbClr val="333333"/>
                </a:solidFill>
                <a:effectLst/>
                <a:latin typeface="Times New Roman" panose="02020603050405020304" pitchFamily="18" charset="0"/>
                <a:cs typeface="Times New Roman" panose="02020603050405020304" pitchFamily="18" charset="0"/>
              </a:rPr>
              <a:t> allows businesses to free up ready cash by “selling” an outstanding invoice to a third party company. Typically, the third-party factor will buy an invoice for 70-90% of its total value, and then take control of the credit control process to chase the client for payment. Once the factor has received the payment from the client, they will pay the vendor the final outstanding invoice value, minus their fee.</a:t>
            </a:r>
          </a:p>
          <a:p>
            <a:pPr algn="l"/>
            <a:r>
              <a:rPr lang="en-GB" b="0" i="0" dirty="0">
                <a:solidFill>
                  <a:srgbClr val="333333"/>
                </a:solidFill>
                <a:effectLst/>
                <a:latin typeface="Times New Roman" panose="02020603050405020304" pitchFamily="18" charset="0"/>
                <a:cs typeface="Times New Roman" panose="02020603050405020304" pitchFamily="18" charset="0"/>
              </a:rPr>
              <a:t>For businesses that have high-value invoices – which could impact cash flow if they go unpaid – invoice financing can be a low risk way to release working capital.</a:t>
            </a:r>
          </a:p>
        </p:txBody>
      </p:sp>
      <p:sp>
        <p:nvSpPr>
          <p:cNvPr id="15" name="TextovéPole 14">
            <a:extLst>
              <a:ext uri="{FF2B5EF4-FFF2-40B4-BE49-F238E27FC236}">
                <a16:creationId xmlns:a16="http://schemas.microsoft.com/office/drawing/2014/main" id="{9A8A585A-F158-410A-BE48-A0B411063FEF}"/>
              </a:ext>
            </a:extLst>
          </p:cNvPr>
          <p:cNvSpPr txBox="1"/>
          <p:nvPr/>
        </p:nvSpPr>
        <p:spPr>
          <a:xfrm>
            <a:off x="260483" y="3133889"/>
            <a:ext cx="11544945" cy="3693319"/>
          </a:xfrm>
          <a:prstGeom prst="rect">
            <a:avLst/>
          </a:prstGeom>
          <a:noFill/>
        </p:spPr>
        <p:txBody>
          <a:bodyPr wrap="square">
            <a:spAutoFit/>
          </a:bodyPr>
          <a:lstStyle/>
          <a:p>
            <a:pPr algn="l"/>
            <a:r>
              <a:rPr lang="en-GB" b="1" dirty="0">
                <a:latin typeface="Times New Roman" panose="02020603050405020304" pitchFamily="18" charset="0"/>
                <a:cs typeface="Times New Roman" panose="02020603050405020304" pitchFamily="18" charset="0"/>
              </a:rPr>
              <a:t>12</a:t>
            </a:r>
            <a:r>
              <a:rPr lang="en-GB" b="1" i="0" dirty="0">
                <a:effectLst/>
                <a:latin typeface="Times New Roman" panose="02020603050405020304" pitchFamily="18" charset="0"/>
                <a:cs typeface="Times New Roman" panose="02020603050405020304" pitchFamily="18" charset="0"/>
              </a:rPr>
              <a:t>. Consider Borrowing Options</a:t>
            </a:r>
          </a:p>
          <a:p>
            <a:pPr algn="l"/>
            <a:r>
              <a:rPr lang="en-GB" b="0" i="0" dirty="0">
                <a:solidFill>
                  <a:srgbClr val="42403D"/>
                </a:solidFill>
                <a:effectLst/>
                <a:latin typeface="Times New Roman" panose="02020603050405020304" pitchFamily="18" charset="0"/>
                <a:cs typeface="Times New Roman" panose="02020603050405020304" pitchFamily="18" charset="0"/>
              </a:rPr>
              <a:t>Cash flow shortages occur when more money flows out of your company than into your company. One way to solve the problem is to find a way to bring money into the business. You can do this with a business loan or a credit card advance. Before you take on business debt, however, be sure you understand the interest rates and have considered all other options. Be sure you are not making a decision that will simply kick the problem down the road to be addressed at a later date.</a:t>
            </a:r>
          </a:p>
          <a:p>
            <a:pPr algn="l"/>
            <a:r>
              <a:rPr lang="en-GB" b="0" i="0" dirty="0">
                <a:solidFill>
                  <a:srgbClr val="42403D"/>
                </a:solidFill>
                <a:effectLst/>
                <a:latin typeface="Times New Roman" panose="02020603050405020304" pitchFamily="18" charset="0"/>
                <a:cs typeface="Times New Roman" panose="02020603050405020304" pitchFamily="18" charset="0"/>
              </a:rPr>
              <a:t>If your business has an intrinsic problem causing your cash flow crisis, then taking on debt will only put a band-aid on the problem and make the problem worse in the future.</a:t>
            </a:r>
          </a:p>
          <a:p>
            <a:pPr algn="l"/>
            <a:r>
              <a:rPr lang="en-GB" b="1" dirty="0">
                <a:latin typeface="Times New Roman" panose="02020603050405020304" pitchFamily="18" charset="0"/>
                <a:cs typeface="Times New Roman" panose="02020603050405020304" pitchFamily="18" charset="0"/>
              </a:rPr>
              <a:t>13</a:t>
            </a:r>
            <a:r>
              <a:rPr lang="en-GB" b="1" i="0" dirty="0">
                <a:effectLst/>
                <a:latin typeface="Times New Roman" panose="02020603050405020304" pitchFamily="18" charset="0"/>
                <a:cs typeface="Times New Roman" panose="02020603050405020304" pitchFamily="18" charset="0"/>
              </a:rPr>
              <a:t>. Raise Investor Capital</a:t>
            </a:r>
          </a:p>
          <a:p>
            <a:pPr algn="l"/>
            <a:r>
              <a:rPr lang="en-GB" b="0" i="0" dirty="0">
                <a:solidFill>
                  <a:srgbClr val="42403D"/>
                </a:solidFill>
                <a:effectLst/>
                <a:latin typeface="Times New Roman" panose="02020603050405020304" pitchFamily="18" charset="0"/>
                <a:cs typeface="Times New Roman" panose="02020603050405020304" pitchFamily="18" charset="0"/>
              </a:rPr>
              <a:t>Another way to quickly increase your business's working capital (and also to bring in a new business partner) is to sell equity. Like taking on debt, however, be sure you truly want or need to sell a piece of ownership in your business to solve a cash flow crisis.</a:t>
            </a:r>
          </a:p>
          <a:p>
            <a:pPr algn="l"/>
            <a:r>
              <a:rPr lang="en-GB" b="0" i="0" dirty="0">
                <a:solidFill>
                  <a:srgbClr val="42403D"/>
                </a:solidFill>
                <a:effectLst/>
                <a:latin typeface="Times New Roman" panose="02020603050405020304" pitchFamily="18" charset="0"/>
                <a:cs typeface="Times New Roman" panose="02020603050405020304" pitchFamily="18" charset="0"/>
              </a:rPr>
              <a:t>Also, be careful regarding the type of </a:t>
            </a:r>
            <a:r>
              <a:rPr lang="en-GB" b="0" i="0" u="none" strike="noStrike" dirty="0">
                <a:solidFill>
                  <a:srgbClr val="B85321"/>
                </a:solidFill>
                <a:effectLst/>
                <a:latin typeface="Times New Roman" panose="02020603050405020304" pitchFamily="18" charset="0"/>
                <a:cs typeface="Times New Roman" panose="02020603050405020304" pitchFamily="18" charset="0"/>
                <a:hlinkClick r:id="rId5"/>
              </a:rPr>
              <a:t>investors</a:t>
            </a:r>
            <a:r>
              <a:rPr lang="en-GB" b="0" i="0" dirty="0">
                <a:solidFill>
                  <a:srgbClr val="42403D"/>
                </a:solidFill>
                <a:effectLst/>
                <a:latin typeface="Times New Roman" panose="02020603050405020304" pitchFamily="18" charset="0"/>
                <a:cs typeface="Times New Roman" panose="02020603050405020304" pitchFamily="18" charset="0"/>
              </a:rPr>
              <a:t> to whom you decide to sell and with whom you choose to partner. Do not let the pressure of a cash flow crisis lead you to make poor decisions for the future of your business.</a:t>
            </a:r>
          </a:p>
        </p:txBody>
      </p:sp>
    </p:spTree>
    <p:extLst>
      <p:ext uri="{BB962C8B-B14F-4D97-AF65-F5344CB8AC3E}">
        <p14:creationId xmlns:p14="http://schemas.microsoft.com/office/powerpoint/2010/main" val="402630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5242333"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WAYS TO IMPROVE CASH FLOWS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pic>
        <p:nvPicPr>
          <p:cNvPr id="9" name="Zástupný obsah 4">
            <a:extLst>
              <a:ext uri="{FF2B5EF4-FFF2-40B4-BE49-F238E27FC236}">
                <a16:creationId xmlns:a16="http://schemas.microsoft.com/office/drawing/2014/main" id="{0460137B-5B30-42DC-81CD-7C80BC686757}"/>
              </a:ext>
            </a:extLst>
          </p:cNvPr>
          <p:cNvPicPr>
            <a:picLocks noChangeAspect="1"/>
          </p:cNvPicPr>
          <p:nvPr/>
        </p:nvPicPr>
        <p:blipFill>
          <a:blip r:embed="rId3"/>
          <a:stretch>
            <a:fillRect/>
          </a:stretch>
        </p:blipFill>
        <p:spPr>
          <a:xfrm>
            <a:off x="0" y="712445"/>
            <a:ext cx="3759523" cy="1996004"/>
          </a:xfrm>
          <a:prstGeom prst="rect">
            <a:avLst/>
          </a:prstGeom>
        </p:spPr>
      </p:pic>
      <p:sp>
        <p:nvSpPr>
          <p:cNvPr id="10" name="TextovéPole 9">
            <a:extLst>
              <a:ext uri="{FF2B5EF4-FFF2-40B4-BE49-F238E27FC236}">
                <a16:creationId xmlns:a16="http://schemas.microsoft.com/office/drawing/2014/main" id="{0A853620-D110-4C05-97F7-E159B93629FD}"/>
              </a:ext>
            </a:extLst>
          </p:cNvPr>
          <p:cNvSpPr txBox="1"/>
          <p:nvPr/>
        </p:nvSpPr>
        <p:spPr>
          <a:xfrm>
            <a:off x="395535" y="2988895"/>
            <a:ext cx="11303406" cy="2585323"/>
          </a:xfrm>
          <a:prstGeom prst="rect">
            <a:avLst/>
          </a:prstGeom>
          <a:noFill/>
        </p:spPr>
        <p:txBody>
          <a:bodyPr wrap="square">
            <a:spAutoFit/>
          </a:bodyPr>
          <a:lstStyle/>
          <a:p>
            <a:pPr algn="l"/>
            <a:r>
              <a:rPr lang="en-GB" b="1" dirty="0">
                <a:latin typeface="Times New Roman" panose="02020603050405020304" pitchFamily="18" charset="0"/>
                <a:cs typeface="Times New Roman" panose="02020603050405020304" pitchFamily="18" charset="0"/>
              </a:rPr>
              <a:t>14</a:t>
            </a:r>
            <a:r>
              <a:rPr lang="en-GB" b="1" i="0" dirty="0">
                <a:effectLst/>
                <a:latin typeface="Times New Roman" panose="02020603050405020304" pitchFamily="18" charset="0"/>
                <a:cs typeface="Times New Roman" panose="02020603050405020304" pitchFamily="18" charset="0"/>
              </a:rPr>
              <a:t>. Slash Expenses</a:t>
            </a:r>
          </a:p>
          <a:p>
            <a:pPr algn="l"/>
            <a:r>
              <a:rPr lang="en-GB" b="0" i="0" dirty="0">
                <a:solidFill>
                  <a:srgbClr val="42403D"/>
                </a:solidFill>
                <a:effectLst/>
                <a:latin typeface="Times New Roman" panose="02020603050405020304" pitchFamily="18" charset="0"/>
                <a:cs typeface="Times New Roman" panose="02020603050405020304" pitchFamily="18" charset="0"/>
              </a:rPr>
              <a:t>As a rule of thumb in business, you should always scrutinize every single penny that leaves your bank account, but you will need to be especially critical of spending during a cash flow crisis. During a cash flow shortage, you must prioritize your company's expenses. Eliminate all unnecessary expenses and only spend on the costs that keep you operational and generate revenue.</a:t>
            </a:r>
          </a:p>
          <a:p>
            <a:pPr algn="l"/>
            <a:r>
              <a:rPr lang="en-GB" b="1" dirty="0">
                <a:latin typeface="Times New Roman" panose="02020603050405020304" pitchFamily="18" charset="0"/>
                <a:cs typeface="Times New Roman" panose="02020603050405020304" pitchFamily="18" charset="0"/>
              </a:rPr>
              <a:t>15</a:t>
            </a:r>
            <a:r>
              <a:rPr lang="en-GB" b="1" i="0" dirty="0">
                <a:effectLst/>
                <a:latin typeface="Times New Roman" panose="02020603050405020304" pitchFamily="18" charset="0"/>
                <a:cs typeface="Times New Roman" panose="02020603050405020304" pitchFamily="18" charset="0"/>
              </a:rPr>
              <a:t>. Sell Non-Essential Assets</a:t>
            </a:r>
          </a:p>
          <a:p>
            <a:pPr algn="l"/>
            <a:r>
              <a:rPr lang="en-GB" b="0" i="0" dirty="0">
                <a:solidFill>
                  <a:srgbClr val="42403D"/>
                </a:solidFill>
                <a:effectLst/>
                <a:latin typeface="Times New Roman" panose="02020603050405020304" pitchFamily="18" charset="0"/>
                <a:cs typeface="Times New Roman" panose="02020603050405020304" pitchFamily="18" charset="0"/>
              </a:rPr>
              <a:t>In addition to cutting non-essential expenses, in a cash flow crisis you can also off-load non-essential business assets. Although this is a temporary fix, as you can only sell an unnecessary item once, it is an effective and quick way to raise some cash when you are in a bind.</a:t>
            </a:r>
          </a:p>
        </p:txBody>
      </p:sp>
    </p:spTree>
    <p:extLst>
      <p:ext uri="{BB962C8B-B14F-4D97-AF65-F5344CB8AC3E}">
        <p14:creationId xmlns:p14="http://schemas.microsoft.com/office/powerpoint/2010/main" val="49002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5559" y="137617"/>
            <a:ext cx="7027950" cy="830997"/>
          </a:xfrm>
          <a:prstGeom prst="rect">
            <a:avLst/>
          </a:prstGeom>
          <a:solidFill>
            <a:srgbClr val="008080"/>
          </a:solidFill>
        </p:spPr>
        <p:txBody>
          <a:bodyPr wrap="none">
            <a:spAutoFit/>
          </a:bodyPr>
          <a:lstStyle/>
          <a:p>
            <a:pPr lvl="0">
              <a:defRPr/>
            </a:pPr>
            <a:r>
              <a:rPr lang="en-US" sz="2400" b="1" dirty="0">
                <a:solidFill>
                  <a:schemeClr val="bg1"/>
                </a:solidFill>
                <a:latin typeface="Times New Roman" panose="02020603050405020304" pitchFamily="18" charset="0"/>
                <a:cs typeface="Times New Roman" panose="02020603050405020304" pitchFamily="18" charset="0"/>
              </a:rPr>
              <a:t>ACCRUAL BASIS OF ACCOUNTING: </a:t>
            </a:r>
          </a:p>
          <a:p>
            <a:pPr lvl="0">
              <a:defRPr/>
            </a:pPr>
            <a:r>
              <a:rPr lang="en-US" sz="2400" b="1" dirty="0">
                <a:solidFill>
                  <a:schemeClr val="bg1"/>
                </a:solidFill>
                <a:latin typeface="Times New Roman" panose="02020603050405020304" pitchFamily="18" charset="0"/>
                <a:cs typeface="Times New Roman" panose="02020603050405020304" pitchFamily="18" charset="0"/>
              </a:rPr>
              <a:t>INCOME CAN BE =, &gt;, &lt; THAN CASH INFLOW</a:t>
            </a:r>
            <a:r>
              <a:rPr lang="ru-RU" sz="2400" b="1" dirty="0">
                <a:solidFill>
                  <a:schemeClr val="bg1"/>
                </a:solidFill>
                <a:latin typeface="Times New Roman" panose="02020603050405020304" pitchFamily="18" charset="0"/>
                <a:cs typeface="Times New Roman" panose="02020603050405020304" pitchFamily="18" charset="0"/>
              </a:rPr>
              <a:t> </a:t>
            </a:r>
            <a:r>
              <a:rPr lang="en-GB" sz="2400" b="1" kern="0" dirty="0">
                <a:solidFill>
                  <a:schemeClr val="bg1"/>
                </a:solidFill>
                <a:latin typeface="Times New Roman"/>
              </a:rPr>
              <a:t>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3455" y="294836"/>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A980FE5-2B65-4219-A475-559A8789D6D8}"/>
              </a:ext>
            </a:extLst>
          </p:cNvPr>
          <p:cNvGraphicFramePr>
            <a:graphicFrameLocks noGrp="1"/>
          </p:cNvGraphicFramePr>
          <p:nvPr/>
        </p:nvGraphicFramePr>
        <p:xfrm>
          <a:off x="441917" y="1122531"/>
          <a:ext cx="9915156" cy="5120640"/>
        </p:xfrm>
        <a:graphic>
          <a:graphicData uri="http://schemas.openxmlformats.org/drawingml/2006/table">
            <a:tbl>
              <a:tblPr firstRow="1" bandRow="1">
                <a:tableStyleId>{5C22544A-7EE6-4342-B048-85BDC9FD1C3A}</a:tableStyleId>
              </a:tblPr>
              <a:tblGrid>
                <a:gridCol w="4554153">
                  <a:extLst>
                    <a:ext uri="{9D8B030D-6E8A-4147-A177-3AD203B41FA5}">
                      <a16:colId xmlns:a16="http://schemas.microsoft.com/office/drawing/2014/main" val="1315651305"/>
                    </a:ext>
                  </a:extLst>
                </a:gridCol>
                <a:gridCol w="2597426">
                  <a:extLst>
                    <a:ext uri="{9D8B030D-6E8A-4147-A177-3AD203B41FA5}">
                      <a16:colId xmlns:a16="http://schemas.microsoft.com/office/drawing/2014/main" val="2697791138"/>
                    </a:ext>
                  </a:extLst>
                </a:gridCol>
                <a:gridCol w="2763577">
                  <a:extLst>
                    <a:ext uri="{9D8B030D-6E8A-4147-A177-3AD203B41FA5}">
                      <a16:colId xmlns:a16="http://schemas.microsoft.com/office/drawing/2014/main" val="202080983"/>
                    </a:ext>
                  </a:extLst>
                </a:gridCol>
              </a:tblGrid>
              <a:tr h="360010">
                <a:tc>
                  <a:txBody>
                    <a:bodyPr/>
                    <a:lstStyle/>
                    <a:p>
                      <a:pPr algn="ctr"/>
                      <a:r>
                        <a:rPr lang="en-US" dirty="0">
                          <a:solidFill>
                            <a:schemeClr val="tx1"/>
                          </a:solidFill>
                          <a:latin typeface="Times New Roman" panose="02020603050405020304" pitchFamily="18" charset="0"/>
                          <a:cs typeface="Times New Roman" panose="02020603050405020304" pitchFamily="18" charset="0"/>
                        </a:rPr>
                        <a:t>Transaction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Revenue, income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Cash inflow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5428426"/>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1. Delivered production to buyers and received cash from them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43727"/>
                  </a:ext>
                </a:extLst>
              </a:tr>
              <a:tr h="360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2. Delivered production to buyers with payment delay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745625"/>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3. Received prepayment 20000 from the buyers for production, that have not been delivered yet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293889"/>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4. Received bank credit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82038"/>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5. Company issued shares and sold them at exchange market 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28150"/>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6. Company received cash dividends from financial investments on the declaration date 1400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956448"/>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7. Company is declared cash dividends 1400 from financial investments in September, that will be paid in October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1400 (September)</a:t>
                      </a: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1400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6664082"/>
                  </a:ext>
                </a:extLst>
              </a:tr>
            </a:tbl>
          </a:graphicData>
        </a:graphic>
      </p:graphicFrame>
    </p:spTree>
    <p:extLst>
      <p:ext uri="{BB962C8B-B14F-4D97-AF65-F5344CB8AC3E}">
        <p14:creationId xmlns:p14="http://schemas.microsoft.com/office/powerpoint/2010/main" val="142085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85066" y="137617"/>
            <a:ext cx="7572138" cy="830997"/>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ACCRUAL BASIS OF ACCOUNTING: </a:t>
            </a:r>
          </a:p>
          <a:p>
            <a:pPr>
              <a:defRPr/>
            </a:pPr>
            <a:r>
              <a:rPr lang="en-US" sz="2400" b="1" dirty="0">
                <a:solidFill>
                  <a:schemeClr val="bg1"/>
                </a:solidFill>
                <a:latin typeface="Times New Roman" panose="02020603050405020304" pitchFamily="18" charset="0"/>
                <a:cs typeface="Times New Roman" panose="02020603050405020304" pitchFamily="18" charset="0"/>
              </a:rPr>
              <a:t>EXPENSES CAN BE =, &gt;, &lt; THAN CASH OUTFLOW</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0A980FE5-2B65-4219-A475-559A8789D6D8}"/>
              </a:ext>
            </a:extLst>
          </p:cNvPr>
          <p:cNvGraphicFramePr>
            <a:graphicFrameLocks noGrp="1"/>
          </p:cNvGraphicFramePr>
          <p:nvPr/>
        </p:nvGraphicFramePr>
        <p:xfrm>
          <a:off x="441916" y="1122531"/>
          <a:ext cx="10385109" cy="5303520"/>
        </p:xfrm>
        <a:graphic>
          <a:graphicData uri="http://schemas.openxmlformats.org/drawingml/2006/table">
            <a:tbl>
              <a:tblPr firstRow="1" bandRow="1">
                <a:tableStyleId>{5C22544A-7EE6-4342-B048-85BDC9FD1C3A}</a:tableStyleId>
              </a:tblPr>
              <a:tblGrid>
                <a:gridCol w="3626501">
                  <a:extLst>
                    <a:ext uri="{9D8B030D-6E8A-4147-A177-3AD203B41FA5}">
                      <a16:colId xmlns:a16="http://schemas.microsoft.com/office/drawing/2014/main" val="1315651305"/>
                    </a:ext>
                  </a:extLst>
                </a:gridCol>
                <a:gridCol w="4704522">
                  <a:extLst>
                    <a:ext uri="{9D8B030D-6E8A-4147-A177-3AD203B41FA5}">
                      <a16:colId xmlns:a16="http://schemas.microsoft.com/office/drawing/2014/main" val="2697791138"/>
                    </a:ext>
                  </a:extLst>
                </a:gridCol>
                <a:gridCol w="2054086">
                  <a:extLst>
                    <a:ext uri="{9D8B030D-6E8A-4147-A177-3AD203B41FA5}">
                      <a16:colId xmlns:a16="http://schemas.microsoft.com/office/drawing/2014/main" val="202080983"/>
                    </a:ext>
                  </a:extLst>
                </a:gridCol>
              </a:tblGrid>
              <a:tr h="360010">
                <a:tc>
                  <a:txBody>
                    <a:bodyPr/>
                    <a:lstStyle/>
                    <a:p>
                      <a:pPr algn="ctr"/>
                      <a:r>
                        <a:rPr lang="en-US" dirty="0">
                          <a:solidFill>
                            <a:schemeClr val="tx1"/>
                          </a:solidFill>
                          <a:latin typeface="Times New Roman" panose="02020603050405020304" pitchFamily="18" charset="0"/>
                          <a:cs typeface="Times New Roman" panose="02020603050405020304" pitchFamily="18" charset="0"/>
                        </a:rPr>
                        <a:t>Transaction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Expenses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Cash outflow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5428426"/>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1. Company paid in advance for inventories 23000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 </a:t>
                      </a:r>
                    </a:p>
                    <a:p>
                      <a:pPr algn="ctr"/>
                      <a:r>
                        <a:rPr lang="en-US" dirty="0">
                          <a:solidFill>
                            <a:schemeClr val="tx1"/>
                          </a:solidFill>
                          <a:latin typeface="Times New Roman" panose="02020603050405020304" pitchFamily="18" charset="0"/>
                          <a:cs typeface="Times New Roman" panose="02020603050405020304" pitchFamily="18" charset="0"/>
                        </a:rPr>
                        <a:t>(the price of bought inventories will be expenses after the manufacturing the production from them and its selling)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2643727"/>
                  </a:ext>
                </a:extLst>
              </a:tr>
              <a:tr h="360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2. Returning bank credit 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7745625"/>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3. Salary is calculated for September 42000, it will be paid at the beginning of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endParaRPr lang="en-US" dirty="0">
                        <a:solidFill>
                          <a:schemeClr val="tx1"/>
                        </a:solidFill>
                        <a:latin typeface="Times New Roman" panose="02020603050405020304" pitchFamily="18" charset="0"/>
                        <a:cs typeface="Times New Roman" panose="02020603050405020304" pitchFamily="18" charset="0"/>
                      </a:endParaRPr>
                    </a:p>
                    <a:p>
                      <a:pPr algn="ctr"/>
                      <a:r>
                        <a:rPr lang="en-US" dirty="0">
                          <a:solidFill>
                            <a:schemeClr val="tx1"/>
                          </a:solidFill>
                          <a:latin typeface="Times New Roman" panose="02020603050405020304" pitchFamily="18" charset="0"/>
                          <a:cs typeface="Times New Roman" panose="02020603050405020304" pitchFamily="18" charset="0"/>
                        </a:rPr>
                        <a:t>42000 (in October)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5293889"/>
                  </a:ext>
                </a:extLst>
              </a:tr>
              <a:tr h="360010">
                <a:tc>
                  <a:txBody>
                    <a:bodyPr/>
                    <a:lstStyle/>
                    <a:p>
                      <a:r>
                        <a:rPr lang="en-US" dirty="0">
                          <a:solidFill>
                            <a:schemeClr val="tx1"/>
                          </a:solidFill>
                          <a:latin typeface="Times New Roman" panose="02020603050405020304" pitchFamily="18" charset="0"/>
                          <a:cs typeface="Times New Roman" panose="02020603050405020304" pitchFamily="18" charset="0"/>
                        </a:rPr>
                        <a:t>4. Made prepayment for annual rent 56000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r>
                        <a:rPr lang="en-US" dirty="0">
                          <a:solidFill>
                            <a:schemeClr val="tx1"/>
                          </a:solidFill>
                          <a:latin typeface="Times New Roman" panose="02020603050405020304" pitchFamily="18" charset="0"/>
                          <a:cs typeface="Times New Roman" panose="02020603050405020304" pitchFamily="18" charset="0"/>
                        </a:rPr>
                        <a:t>(56000</a:t>
                      </a:r>
                      <a:r>
                        <a:rPr lang="ru-RU"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latin typeface="Times New Roman" panose="02020603050405020304" pitchFamily="18" charset="0"/>
                          <a:cs typeface="Times New Roman" panose="02020603050405020304" pitchFamily="18" charset="0"/>
                        </a:rPr>
                        <a:t>12 – will be cost at the end of every month of the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882038"/>
                  </a:ext>
                </a:extLst>
              </a:tr>
              <a:tr h="0">
                <a:tc>
                  <a:txBody>
                    <a:bodyPr/>
                    <a:lstStyle/>
                    <a:p>
                      <a:r>
                        <a:rPr lang="en-US" dirty="0">
                          <a:solidFill>
                            <a:schemeClr val="tx1"/>
                          </a:solidFill>
                          <a:latin typeface="Times New Roman" panose="02020603050405020304" pitchFamily="18" charset="0"/>
                          <a:cs typeface="Times New Roman" panose="02020603050405020304" pitchFamily="18" charset="0"/>
                        </a:rPr>
                        <a:t>5. Company paid dividend for owners 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p>
                      <a:pPr algn="ctr"/>
                      <a:r>
                        <a:rPr lang="en-US" dirty="0">
                          <a:solidFill>
                            <a:schemeClr val="tx1"/>
                          </a:solidFill>
                          <a:latin typeface="Times New Roman" panose="02020603050405020304" pitchFamily="18" charset="0"/>
                          <a:cs typeface="Times New Roman" panose="02020603050405020304" pitchFamily="18" charset="0"/>
                        </a:rPr>
                        <a:t>(dividends are not expenses, because they are paid from net profit after all expenses)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9328150"/>
                  </a:ext>
                </a:extLst>
              </a:tr>
              <a:tr h="457200">
                <a:tc>
                  <a:txBody>
                    <a:bodyPr/>
                    <a:lstStyle/>
                    <a:p>
                      <a:r>
                        <a:rPr lang="en-US" dirty="0">
                          <a:solidFill>
                            <a:schemeClr val="tx1"/>
                          </a:solidFill>
                          <a:latin typeface="Times New Roman" panose="02020603050405020304" pitchFamily="18" charset="0"/>
                          <a:cs typeface="Times New Roman" panose="02020603050405020304" pitchFamily="18" charset="0"/>
                        </a:rPr>
                        <a:t>6. Company calculated depreciation of equipment 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7956448"/>
                  </a:ext>
                </a:extLst>
              </a:tr>
            </a:tbl>
          </a:graphicData>
        </a:graphic>
      </p:graphicFrame>
    </p:spTree>
    <p:extLst>
      <p:ext uri="{BB962C8B-B14F-4D97-AF65-F5344CB8AC3E}">
        <p14:creationId xmlns:p14="http://schemas.microsoft.com/office/powerpoint/2010/main" val="377287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85066" y="137617"/>
            <a:ext cx="10062050" cy="461665"/>
          </a:xfrm>
          <a:prstGeom prst="rect">
            <a:avLst/>
          </a:prstGeom>
          <a:solidFill>
            <a:srgbClr val="008080"/>
          </a:solidFill>
        </p:spPr>
        <p:txBody>
          <a:bodyPr wrap="none">
            <a:spAutoFit/>
          </a:bodyPr>
          <a:lstStyle/>
          <a:p>
            <a:pPr>
              <a:defRPr/>
            </a:pPr>
            <a:r>
              <a:rPr lang="en-GB" sz="2400" b="1" dirty="0">
                <a:solidFill>
                  <a:schemeClr val="bg1"/>
                </a:solidFill>
                <a:latin typeface="Times New Roman" panose="02020603050405020304" pitchFamily="18" charset="0"/>
                <a:cs typeface="Times New Roman" panose="02020603050405020304" pitchFamily="18" charset="0"/>
              </a:rPr>
              <a:t>BUDGET OF CASH INFLOW FROM SALE OF FINISHED PRODUCTS </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sp>
        <p:nvSpPr>
          <p:cNvPr id="9" name="Podnadpis 2">
            <a:extLst>
              <a:ext uri="{FF2B5EF4-FFF2-40B4-BE49-F238E27FC236}">
                <a16:creationId xmlns:a16="http://schemas.microsoft.com/office/drawing/2014/main" id="{BA648B6D-A677-49D3-BC8C-00368372779E}"/>
              </a:ext>
            </a:extLst>
          </p:cNvPr>
          <p:cNvSpPr txBox="1">
            <a:spLocks/>
          </p:cNvSpPr>
          <p:nvPr/>
        </p:nvSpPr>
        <p:spPr>
          <a:xfrm>
            <a:off x="85066" y="692019"/>
            <a:ext cx="10717405" cy="1270174"/>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In order to attract customers company can provide payment delay or partial payment, for example 68% from delivered production at once, and the rest – next quarter. </a:t>
            </a:r>
          </a:p>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Every client can be provided specific conditions, which can vary from each other. That is why payment of every client should be calculated and controlled separately.  </a:t>
            </a:r>
          </a:p>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Example of calculating the </a:t>
            </a:r>
            <a:r>
              <a:rPr lang="en-GB" altLang="cs-CZ" sz="1600" dirty="0">
                <a:solidFill>
                  <a:schemeClr val="tx1"/>
                </a:solidFill>
                <a:latin typeface="Times New Roman" panose="02020603050405020304" pitchFamily="18" charset="0"/>
                <a:cs typeface="Times New Roman" panose="02020603050405020304" pitchFamily="18" charset="0"/>
              </a:rPr>
              <a:t>Budget of cash inflow from sale of finished products </a:t>
            </a:r>
          </a:p>
        </p:txBody>
      </p:sp>
      <p:graphicFrame>
        <p:nvGraphicFramePr>
          <p:cNvPr id="3" name="Tabulka 2">
            <a:extLst>
              <a:ext uri="{FF2B5EF4-FFF2-40B4-BE49-F238E27FC236}">
                <a16:creationId xmlns:a16="http://schemas.microsoft.com/office/drawing/2014/main" id="{CB37D172-D952-469D-A1C2-ED3285B3FC43}"/>
              </a:ext>
            </a:extLst>
          </p:cNvPr>
          <p:cNvGraphicFramePr>
            <a:graphicFrameLocks noGrp="1"/>
          </p:cNvGraphicFramePr>
          <p:nvPr>
            <p:extLst>
              <p:ext uri="{D42A27DB-BD31-4B8C-83A1-F6EECF244321}">
                <p14:modId xmlns:p14="http://schemas.microsoft.com/office/powerpoint/2010/main" val="2844498748"/>
              </p:ext>
            </p:extLst>
          </p:nvPr>
        </p:nvGraphicFramePr>
        <p:xfrm>
          <a:off x="395535" y="2291337"/>
          <a:ext cx="11292882" cy="1172950"/>
        </p:xfrm>
        <a:graphic>
          <a:graphicData uri="http://schemas.openxmlformats.org/drawingml/2006/table">
            <a:tbl>
              <a:tblPr>
                <a:tableStyleId>{5C22544A-7EE6-4342-B048-85BDC9FD1C3A}</a:tableStyleId>
              </a:tblPr>
              <a:tblGrid>
                <a:gridCol w="3145052">
                  <a:extLst>
                    <a:ext uri="{9D8B030D-6E8A-4147-A177-3AD203B41FA5}">
                      <a16:colId xmlns:a16="http://schemas.microsoft.com/office/drawing/2014/main" val="2259106298"/>
                    </a:ext>
                  </a:extLst>
                </a:gridCol>
                <a:gridCol w="2097220">
                  <a:extLst>
                    <a:ext uri="{9D8B030D-6E8A-4147-A177-3AD203B41FA5}">
                      <a16:colId xmlns:a16="http://schemas.microsoft.com/office/drawing/2014/main" val="1616805096"/>
                    </a:ext>
                  </a:extLst>
                </a:gridCol>
                <a:gridCol w="1345828">
                  <a:extLst>
                    <a:ext uri="{9D8B030D-6E8A-4147-A177-3AD203B41FA5}">
                      <a16:colId xmlns:a16="http://schemas.microsoft.com/office/drawing/2014/main" val="1741493224"/>
                    </a:ext>
                  </a:extLst>
                </a:gridCol>
                <a:gridCol w="2008305">
                  <a:extLst>
                    <a:ext uri="{9D8B030D-6E8A-4147-A177-3AD203B41FA5}">
                      <a16:colId xmlns:a16="http://schemas.microsoft.com/office/drawing/2014/main" val="1210592424"/>
                    </a:ext>
                  </a:extLst>
                </a:gridCol>
                <a:gridCol w="1449130">
                  <a:extLst>
                    <a:ext uri="{9D8B030D-6E8A-4147-A177-3AD203B41FA5}">
                      <a16:colId xmlns:a16="http://schemas.microsoft.com/office/drawing/2014/main" val="659866207"/>
                    </a:ext>
                  </a:extLst>
                </a:gridCol>
                <a:gridCol w="1247347">
                  <a:extLst>
                    <a:ext uri="{9D8B030D-6E8A-4147-A177-3AD203B41FA5}">
                      <a16:colId xmlns:a16="http://schemas.microsoft.com/office/drawing/2014/main" val="3039999240"/>
                    </a:ext>
                  </a:extLst>
                </a:gridCol>
              </a:tblGrid>
              <a:tr h="245676">
                <a:tc rowSpan="2">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Indicator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Quarters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Annual sale</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2309564"/>
                  </a:ext>
                </a:extLst>
              </a:tr>
              <a:tr h="205961">
                <a:tc vMerge="1">
                  <a:txBody>
                    <a:bodyPr/>
                    <a:lstStyle/>
                    <a:p>
                      <a:endParaRPr lang="en-GB"/>
                    </a:p>
                  </a:txBody>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a:t>
                      </a:r>
                      <a:r>
                        <a:rPr lang="en-GB" sz="1400" u="none" strike="noStrike" dirty="0">
                          <a:effectLst/>
                          <a:latin typeface="Times New Roman" panose="02020603050405020304" pitchFamily="18" charset="0"/>
                          <a:cs typeface="Times New Roman" panose="02020603050405020304" pitchFamily="18" charset="0"/>
                        </a:rPr>
                        <a:t>V</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318219468"/>
                  </a:ext>
                </a:extLst>
              </a:tr>
              <a:tr h="205961">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1. Sale of finished products, units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470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440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450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460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1820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698079"/>
                  </a:ext>
                </a:extLst>
              </a:tr>
              <a:tr h="205961">
                <a:tc>
                  <a:txBody>
                    <a:bodyPr/>
                    <a:lstStyle/>
                    <a:p>
                      <a:pPr algn="l" fontAlgn="ctr"/>
                      <a:r>
                        <a:rPr lang="en-GB" sz="1400" u="none" strike="noStrike">
                          <a:effectLst/>
                          <a:latin typeface="Times New Roman" panose="02020603050405020304" pitchFamily="18" charset="0"/>
                          <a:cs typeface="Times New Roman" panose="02020603050405020304" pitchFamily="18" charset="0"/>
                        </a:rPr>
                        <a:t>2. Sale price, CZK.</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latin typeface="Times New Roman" panose="02020603050405020304" pitchFamily="18" charset="0"/>
                          <a:cs typeface="Times New Roman" panose="02020603050405020304" pitchFamily="18" charset="0"/>
                        </a:rPr>
                        <a:t>138</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138</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latin typeface="Times New Roman" panose="02020603050405020304" pitchFamily="18" charset="0"/>
                          <a:cs typeface="Times New Roman" panose="02020603050405020304" pitchFamily="18" charset="0"/>
                        </a:rPr>
                        <a:t>138</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a:effectLst/>
                          <a:latin typeface="Times New Roman" panose="02020603050405020304" pitchFamily="18" charset="0"/>
                          <a:cs typeface="Times New Roman" panose="02020603050405020304" pitchFamily="18" charset="0"/>
                        </a:rPr>
                        <a:t>138</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138</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60303"/>
                  </a:ext>
                </a:extLst>
              </a:tr>
              <a:tr h="264334">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3. Revenue = row 1 * row 2, CZK.</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64860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60720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62100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63480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u="none" strike="noStrike" dirty="0">
                          <a:effectLst/>
                          <a:latin typeface="Times New Roman" panose="02020603050405020304" pitchFamily="18" charset="0"/>
                          <a:cs typeface="Times New Roman" panose="02020603050405020304" pitchFamily="18" charset="0"/>
                        </a:rPr>
                        <a:t>251160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582971"/>
                  </a:ext>
                </a:extLst>
              </a:tr>
            </a:tbl>
          </a:graphicData>
        </a:graphic>
      </p:graphicFrame>
      <p:sp>
        <p:nvSpPr>
          <p:cNvPr id="10" name="Podnadpis 2">
            <a:extLst>
              <a:ext uri="{FF2B5EF4-FFF2-40B4-BE49-F238E27FC236}">
                <a16:creationId xmlns:a16="http://schemas.microsoft.com/office/drawing/2014/main" id="{8CDA2E35-CC2C-48D5-BAC7-50C235CB95CD}"/>
              </a:ext>
            </a:extLst>
          </p:cNvPr>
          <p:cNvSpPr txBox="1">
            <a:spLocks/>
          </p:cNvSpPr>
          <p:nvPr/>
        </p:nvSpPr>
        <p:spPr>
          <a:xfrm>
            <a:off x="4788024" y="1949945"/>
            <a:ext cx="1585665" cy="313685"/>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US" altLang="cs-CZ" sz="1600" b="1" dirty="0">
                <a:solidFill>
                  <a:schemeClr val="tx1"/>
                </a:solidFill>
                <a:latin typeface="Times New Roman" panose="02020603050405020304" pitchFamily="18" charset="0"/>
                <a:cs typeface="Times New Roman" panose="02020603050405020304" pitchFamily="18" charset="0"/>
              </a:rPr>
              <a:t>Sales budget</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
        <p:nvSpPr>
          <p:cNvPr id="12" name="TextovéPole 11">
            <a:extLst>
              <a:ext uri="{FF2B5EF4-FFF2-40B4-BE49-F238E27FC236}">
                <a16:creationId xmlns:a16="http://schemas.microsoft.com/office/drawing/2014/main" id="{EE3F56A9-1716-4B96-B6A3-43399419C3D0}"/>
              </a:ext>
            </a:extLst>
          </p:cNvPr>
          <p:cNvSpPr txBox="1"/>
          <p:nvPr/>
        </p:nvSpPr>
        <p:spPr>
          <a:xfrm>
            <a:off x="3391654" y="3489093"/>
            <a:ext cx="4807540" cy="338554"/>
          </a:xfrm>
          <a:prstGeom prst="rect">
            <a:avLst/>
          </a:prstGeom>
          <a:noFill/>
        </p:spPr>
        <p:txBody>
          <a:bodyPr wrap="square">
            <a:spAutoFit/>
          </a:bodyPr>
          <a:lstStyle/>
          <a:p>
            <a:r>
              <a:rPr lang="en-GB" sz="1600" b="1" dirty="0">
                <a:latin typeface="Times New Roman" panose="02020603050405020304" pitchFamily="18" charset="0"/>
                <a:cs typeface="Times New Roman" panose="02020603050405020304" pitchFamily="18" charset="0"/>
              </a:rPr>
              <a:t>Budget of cash inflow from sale of finished products </a:t>
            </a:r>
          </a:p>
        </p:txBody>
      </p:sp>
      <p:graphicFrame>
        <p:nvGraphicFramePr>
          <p:cNvPr id="13" name="Tabulka 12">
            <a:extLst>
              <a:ext uri="{FF2B5EF4-FFF2-40B4-BE49-F238E27FC236}">
                <a16:creationId xmlns:a16="http://schemas.microsoft.com/office/drawing/2014/main" id="{1D57E66A-8713-4CC1-9BE0-1DE31BF6B949}"/>
              </a:ext>
            </a:extLst>
          </p:cNvPr>
          <p:cNvGraphicFramePr>
            <a:graphicFrameLocks noGrp="1"/>
          </p:cNvGraphicFramePr>
          <p:nvPr>
            <p:extLst>
              <p:ext uri="{D42A27DB-BD31-4B8C-83A1-F6EECF244321}">
                <p14:modId xmlns:p14="http://schemas.microsoft.com/office/powerpoint/2010/main" val="2796024744"/>
              </p:ext>
            </p:extLst>
          </p:nvPr>
        </p:nvGraphicFramePr>
        <p:xfrm>
          <a:off x="252391" y="3793431"/>
          <a:ext cx="11436026" cy="2727530"/>
        </p:xfrm>
        <a:graphic>
          <a:graphicData uri="http://schemas.openxmlformats.org/drawingml/2006/table">
            <a:tbl>
              <a:tblPr>
                <a:tableStyleId>{5C22544A-7EE6-4342-B048-85BDC9FD1C3A}</a:tableStyleId>
              </a:tblPr>
              <a:tblGrid>
                <a:gridCol w="3324527">
                  <a:extLst>
                    <a:ext uri="{9D8B030D-6E8A-4147-A177-3AD203B41FA5}">
                      <a16:colId xmlns:a16="http://schemas.microsoft.com/office/drawing/2014/main" val="1780100889"/>
                    </a:ext>
                  </a:extLst>
                </a:gridCol>
                <a:gridCol w="2043953">
                  <a:extLst>
                    <a:ext uri="{9D8B030D-6E8A-4147-A177-3AD203B41FA5}">
                      <a16:colId xmlns:a16="http://schemas.microsoft.com/office/drawing/2014/main" val="3842647393"/>
                    </a:ext>
                  </a:extLst>
                </a:gridCol>
                <a:gridCol w="1398494">
                  <a:extLst>
                    <a:ext uri="{9D8B030D-6E8A-4147-A177-3AD203B41FA5}">
                      <a16:colId xmlns:a16="http://schemas.microsoft.com/office/drawing/2014/main" val="714366230"/>
                    </a:ext>
                  </a:extLst>
                </a:gridCol>
                <a:gridCol w="2017059">
                  <a:extLst>
                    <a:ext uri="{9D8B030D-6E8A-4147-A177-3AD203B41FA5}">
                      <a16:colId xmlns:a16="http://schemas.microsoft.com/office/drawing/2014/main" val="42691623"/>
                    </a:ext>
                  </a:extLst>
                </a:gridCol>
                <a:gridCol w="1468381">
                  <a:extLst>
                    <a:ext uri="{9D8B030D-6E8A-4147-A177-3AD203B41FA5}">
                      <a16:colId xmlns:a16="http://schemas.microsoft.com/office/drawing/2014/main" val="4232286561"/>
                    </a:ext>
                  </a:extLst>
                </a:gridCol>
                <a:gridCol w="1183612">
                  <a:extLst>
                    <a:ext uri="{9D8B030D-6E8A-4147-A177-3AD203B41FA5}">
                      <a16:colId xmlns:a16="http://schemas.microsoft.com/office/drawing/2014/main" val="716120871"/>
                    </a:ext>
                  </a:extLst>
                </a:gridCol>
              </a:tblGrid>
              <a:tr h="210707">
                <a:tc rowSpan="2">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Indicator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Quarters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400" u="none" strike="noStrike">
                          <a:effectLst/>
                          <a:latin typeface="Times New Roman" panose="02020603050405020304" pitchFamily="18" charset="0"/>
                          <a:cs typeface="Times New Roman" panose="02020603050405020304" pitchFamily="18" charset="0"/>
                        </a:rPr>
                        <a:t>For the year</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910308"/>
                  </a:ext>
                </a:extLst>
              </a:tr>
              <a:tr h="210707">
                <a:tc vMerge="1">
                  <a:txBody>
                    <a:bodyPr/>
                    <a:lstStyle/>
                    <a:p>
                      <a:endParaRPr lang="en-GB"/>
                    </a:p>
                  </a:txBody>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І</a:t>
                      </a:r>
                      <a:r>
                        <a:rPr lang="en-GB" sz="1400" u="none" strike="noStrike">
                          <a:effectLst/>
                          <a:latin typeface="Times New Roman" panose="02020603050405020304" pitchFamily="18" charset="0"/>
                          <a:cs typeface="Times New Roman" panose="02020603050405020304" pitchFamily="18" charset="0"/>
                        </a:rPr>
                        <a:t>V</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551114795"/>
                  </a:ext>
                </a:extLst>
              </a:tr>
              <a:tr h="414148">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1. Repayment of accounts receivable for the previous year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baseline="30000" dirty="0">
                          <a:effectLst/>
                          <a:latin typeface="Times New Roman" panose="02020603050405020304" pitchFamily="18" charset="0"/>
                          <a:cs typeface="Times New Roman" panose="02020603050405020304" pitchFamily="18" charset="0"/>
                        </a:rPr>
                        <a:t>4500.00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4500.00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2735049"/>
                  </a:ext>
                </a:extLst>
              </a:tr>
              <a:tr h="210707">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2. Quarterly payments of finished products: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307530"/>
                  </a:ext>
                </a:extLst>
              </a:tr>
              <a:tr h="210707">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І </a:t>
                      </a:r>
                      <a:r>
                        <a:rPr lang="en-GB" sz="1400" u="none" strike="noStrike" dirty="0">
                          <a:effectLst/>
                          <a:latin typeface="Times New Roman" panose="02020603050405020304" pitchFamily="18" charset="0"/>
                          <a:cs typeface="Times New Roman" panose="02020603050405020304" pitchFamily="18" charset="0"/>
                        </a:rPr>
                        <a:t>quarter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44104.80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19458.00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63562.80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835241"/>
                  </a:ext>
                </a:extLst>
              </a:tr>
              <a:tr h="210707">
                <a:tc>
                  <a:txBody>
                    <a:bodyPr/>
                    <a:lstStyle/>
                    <a:p>
                      <a:pPr algn="l" fontAlgn="ctr"/>
                      <a:r>
                        <a:rPr lang="ru-RU" sz="1400" u="none" strike="noStrike">
                          <a:effectLst/>
                          <a:latin typeface="Times New Roman" panose="02020603050405020304" pitchFamily="18" charset="0"/>
                          <a:cs typeface="Times New Roman" panose="02020603050405020304" pitchFamily="18" charset="0"/>
                        </a:rPr>
                        <a:t>ІІ </a:t>
                      </a:r>
                      <a:r>
                        <a:rPr lang="en-GB" sz="1400" u="none" strike="noStrike">
                          <a:effectLst/>
                          <a:latin typeface="Times New Roman" panose="02020603050405020304" pitchFamily="18" charset="0"/>
                          <a:cs typeface="Times New Roman" panose="02020603050405020304" pitchFamily="18" charset="0"/>
                        </a:rPr>
                        <a:t>quarter</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41289.60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18216.00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59505.60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4339549"/>
                  </a:ext>
                </a:extLst>
              </a:tr>
              <a:tr h="210707">
                <a:tc>
                  <a:txBody>
                    <a:bodyPr/>
                    <a:lstStyle/>
                    <a:p>
                      <a:pPr algn="l" fontAlgn="ctr"/>
                      <a:r>
                        <a:rPr lang="ru-RU" sz="1400" u="none" strike="noStrike">
                          <a:effectLst/>
                          <a:latin typeface="Times New Roman" panose="02020603050405020304" pitchFamily="18" charset="0"/>
                          <a:cs typeface="Times New Roman" panose="02020603050405020304" pitchFamily="18" charset="0"/>
                        </a:rPr>
                        <a:t>ІІІ </a:t>
                      </a:r>
                      <a:r>
                        <a:rPr lang="en-GB" sz="1400" u="none" strike="noStrike">
                          <a:effectLst/>
                          <a:latin typeface="Times New Roman" panose="02020603050405020304" pitchFamily="18" charset="0"/>
                          <a:cs typeface="Times New Roman" panose="02020603050405020304" pitchFamily="18" charset="0"/>
                        </a:rPr>
                        <a:t>quarter</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42228.00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18630.00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60858.00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182447"/>
                  </a:ext>
                </a:extLst>
              </a:tr>
              <a:tr h="210707">
                <a:tc>
                  <a:txBody>
                    <a:bodyPr/>
                    <a:lstStyle/>
                    <a:p>
                      <a:pPr algn="l" fontAlgn="ctr"/>
                      <a:r>
                        <a:rPr lang="ru-RU" sz="1400" u="none" strike="noStrike">
                          <a:effectLst/>
                          <a:latin typeface="Times New Roman" panose="02020603050405020304" pitchFamily="18" charset="0"/>
                          <a:cs typeface="Times New Roman" panose="02020603050405020304" pitchFamily="18" charset="0"/>
                        </a:rPr>
                        <a:t>І</a:t>
                      </a:r>
                      <a:r>
                        <a:rPr lang="en-GB" sz="1400" u="none" strike="noStrike">
                          <a:effectLst/>
                          <a:latin typeface="Times New Roman" panose="02020603050405020304" pitchFamily="18" charset="0"/>
                          <a:cs typeface="Times New Roman" panose="02020603050405020304" pitchFamily="18" charset="0"/>
                        </a:rPr>
                        <a:t>V quarter</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43166.40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43166.40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579985"/>
                  </a:ext>
                </a:extLst>
              </a:tr>
              <a:tr h="414148">
                <a:tc>
                  <a:txBody>
                    <a:bodyPr/>
                    <a:lstStyle/>
                    <a:p>
                      <a:pPr algn="l" fontAlgn="ctr"/>
                      <a:r>
                        <a:rPr lang="en-GB" sz="1400" u="none" strike="noStrike">
                          <a:effectLst/>
                          <a:latin typeface="Times New Roman" panose="02020603050405020304" pitchFamily="18" charset="0"/>
                          <a:cs typeface="Times New Roman" panose="02020603050405020304" pitchFamily="18" charset="0"/>
                        </a:rPr>
                        <a:t>3. The total amount of cash inflows (row 1+ row 2)</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48604.80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60747.60</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60444.00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61796.40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231592.80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752401"/>
                  </a:ext>
                </a:extLst>
              </a:tr>
              <a:tr h="311990">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4. Accounts receivable at the end of the year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a:effectLst/>
                          <a:latin typeface="Times New Roman" panose="02020603050405020304" pitchFamily="18" charset="0"/>
                          <a:cs typeface="Times New Roman" panose="02020603050405020304" pitchFamily="18" charset="0"/>
                        </a:rPr>
                        <a:t> </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19044.00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19044.00</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7166988"/>
                  </a:ext>
                </a:extLst>
              </a:tr>
            </a:tbl>
          </a:graphicData>
        </a:graphic>
      </p:graphicFrame>
      <p:cxnSp>
        <p:nvCxnSpPr>
          <p:cNvPr id="15" name="Přímá spojnice se šipkou 14">
            <a:extLst>
              <a:ext uri="{FF2B5EF4-FFF2-40B4-BE49-F238E27FC236}">
                <a16:creationId xmlns:a16="http://schemas.microsoft.com/office/drawing/2014/main" id="{E7CAC56D-7EEB-4644-B5FD-BEBEA662EE2C}"/>
              </a:ext>
            </a:extLst>
          </p:cNvPr>
          <p:cNvCxnSpPr>
            <a:cxnSpLocks/>
          </p:cNvCxnSpPr>
          <p:nvPr/>
        </p:nvCxnSpPr>
        <p:spPr>
          <a:xfrm flipH="1">
            <a:off x="4312024" y="3464287"/>
            <a:ext cx="206188" cy="1466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E4D3C175-D507-4F5B-B02B-0AD5B13CF100}"/>
              </a:ext>
            </a:extLst>
          </p:cNvPr>
          <p:cNvCxnSpPr>
            <a:cxnSpLocks/>
          </p:cNvCxnSpPr>
          <p:nvPr/>
        </p:nvCxnSpPr>
        <p:spPr>
          <a:xfrm>
            <a:off x="4518212" y="3489093"/>
            <a:ext cx="1703294" cy="1369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41CFCDBE-FA23-4E14-A915-75B823DB170E}"/>
              </a:ext>
            </a:extLst>
          </p:cNvPr>
          <p:cNvSpPr/>
          <p:nvPr/>
        </p:nvSpPr>
        <p:spPr>
          <a:xfrm>
            <a:off x="3986890" y="3855633"/>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68%</a:t>
            </a:r>
            <a:endParaRPr lang="en-GB" sz="1400" dirty="0">
              <a:latin typeface="Times New Roman" panose="02020603050405020304" pitchFamily="18" charset="0"/>
              <a:cs typeface="Times New Roman" panose="02020603050405020304" pitchFamily="18" charset="0"/>
            </a:endParaRPr>
          </a:p>
        </p:txBody>
      </p:sp>
      <p:sp>
        <p:nvSpPr>
          <p:cNvPr id="22" name="Obdélník 21">
            <a:extLst>
              <a:ext uri="{FF2B5EF4-FFF2-40B4-BE49-F238E27FC236}">
                <a16:creationId xmlns:a16="http://schemas.microsoft.com/office/drawing/2014/main" id="{600B8048-0F1F-497B-B4D4-72871EA5850A}"/>
              </a:ext>
            </a:extLst>
          </p:cNvPr>
          <p:cNvSpPr/>
          <p:nvPr/>
        </p:nvSpPr>
        <p:spPr>
          <a:xfrm>
            <a:off x="5029441" y="3915435"/>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30%</a:t>
            </a:r>
            <a:endParaRPr lang="en-GB" sz="1400" dirty="0">
              <a:latin typeface="Times New Roman" panose="02020603050405020304" pitchFamily="18" charset="0"/>
              <a:cs typeface="Times New Roman" panose="02020603050405020304" pitchFamily="18" charset="0"/>
            </a:endParaRPr>
          </a:p>
        </p:txBody>
      </p:sp>
      <p:cxnSp>
        <p:nvCxnSpPr>
          <p:cNvPr id="23" name="Přímá spojnice se šipkou 22">
            <a:extLst>
              <a:ext uri="{FF2B5EF4-FFF2-40B4-BE49-F238E27FC236}">
                <a16:creationId xmlns:a16="http://schemas.microsoft.com/office/drawing/2014/main" id="{1E85DA1E-4897-45F7-812C-F90FB90BB0A1}"/>
              </a:ext>
            </a:extLst>
          </p:cNvPr>
          <p:cNvCxnSpPr>
            <a:cxnSpLocks/>
          </p:cNvCxnSpPr>
          <p:nvPr/>
        </p:nvCxnSpPr>
        <p:spPr>
          <a:xfrm>
            <a:off x="6235479" y="3384001"/>
            <a:ext cx="577697" cy="1842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D1A4B593-20B0-4D0D-A6A3-3452AD841FFD}"/>
              </a:ext>
            </a:extLst>
          </p:cNvPr>
          <p:cNvCxnSpPr>
            <a:cxnSpLocks/>
          </p:cNvCxnSpPr>
          <p:nvPr/>
        </p:nvCxnSpPr>
        <p:spPr>
          <a:xfrm>
            <a:off x="6255572" y="3429000"/>
            <a:ext cx="1378848" cy="1728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bdélník 29">
            <a:extLst>
              <a:ext uri="{FF2B5EF4-FFF2-40B4-BE49-F238E27FC236}">
                <a16:creationId xmlns:a16="http://schemas.microsoft.com/office/drawing/2014/main" id="{958FEE7A-5946-4FDA-B12B-A7E50DE3390E}"/>
              </a:ext>
            </a:extLst>
          </p:cNvPr>
          <p:cNvSpPr/>
          <p:nvPr/>
        </p:nvSpPr>
        <p:spPr>
          <a:xfrm>
            <a:off x="6275734" y="4293098"/>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68%</a:t>
            </a:r>
            <a:endParaRPr lang="en-GB" sz="1400" dirty="0">
              <a:latin typeface="Times New Roman" panose="02020603050405020304" pitchFamily="18" charset="0"/>
              <a:cs typeface="Times New Roman" panose="02020603050405020304" pitchFamily="18" charset="0"/>
            </a:endParaRPr>
          </a:p>
        </p:txBody>
      </p:sp>
      <p:sp>
        <p:nvSpPr>
          <p:cNvPr id="31" name="Obdélník 30">
            <a:extLst>
              <a:ext uri="{FF2B5EF4-FFF2-40B4-BE49-F238E27FC236}">
                <a16:creationId xmlns:a16="http://schemas.microsoft.com/office/drawing/2014/main" id="{341896E4-DEF4-4FCA-9290-B2520D1CFDA0}"/>
              </a:ext>
            </a:extLst>
          </p:cNvPr>
          <p:cNvSpPr/>
          <p:nvPr/>
        </p:nvSpPr>
        <p:spPr>
          <a:xfrm>
            <a:off x="7006805" y="4509435"/>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30%</a:t>
            </a:r>
            <a:endParaRPr lang="en-GB" sz="1400" dirty="0">
              <a:latin typeface="Times New Roman" panose="02020603050405020304" pitchFamily="18" charset="0"/>
              <a:cs typeface="Times New Roman" panose="02020603050405020304" pitchFamily="18" charset="0"/>
            </a:endParaRPr>
          </a:p>
        </p:txBody>
      </p:sp>
      <p:cxnSp>
        <p:nvCxnSpPr>
          <p:cNvPr id="32" name="Přímá spojnice se šipkou 31">
            <a:extLst>
              <a:ext uri="{FF2B5EF4-FFF2-40B4-BE49-F238E27FC236}">
                <a16:creationId xmlns:a16="http://schemas.microsoft.com/office/drawing/2014/main" id="{05B1830E-DD4D-4FD9-BC11-D899538D137A}"/>
              </a:ext>
            </a:extLst>
          </p:cNvPr>
          <p:cNvCxnSpPr>
            <a:cxnSpLocks/>
          </p:cNvCxnSpPr>
          <p:nvPr/>
        </p:nvCxnSpPr>
        <p:spPr>
          <a:xfrm>
            <a:off x="7938773" y="3429000"/>
            <a:ext cx="585555" cy="2003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F3E0DFCE-6567-4385-91CE-C9335613C515}"/>
              </a:ext>
            </a:extLst>
          </p:cNvPr>
          <p:cNvCxnSpPr>
            <a:cxnSpLocks/>
          </p:cNvCxnSpPr>
          <p:nvPr/>
        </p:nvCxnSpPr>
        <p:spPr>
          <a:xfrm>
            <a:off x="7996245" y="3461107"/>
            <a:ext cx="1488414" cy="1898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bdélník 36">
            <a:extLst>
              <a:ext uri="{FF2B5EF4-FFF2-40B4-BE49-F238E27FC236}">
                <a16:creationId xmlns:a16="http://schemas.microsoft.com/office/drawing/2014/main" id="{1658A66B-24C9-4241-A0C7-E5DCD58FF18D}"/>
              </a:ext>
            </a:extLst>
          </p:cNvPr>
          <p:cNvSpPr/>
          <p:nvPr/>
        </p:nvSpPr>
        <p:spPr>
          <a:xfrm>
            <a:off x="7914235" y="4268789"/>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68%</a:t>
            </a:r>
            <a:endParaRPr lang="en-GB" sz="1400" dirty="0">
              <a:latin typeface="Times New Roman" panose="02020603050405020304" pitchFamily="18" charset="0"/>
              <a:cs typeface="Times New Roman" panose="02020603050405020304" pitchFamily="18" charset="0"/>
            </a:endParaRPr>
          </a:p>
        </p:txBody>
      </p:sp>
      <p:sp>
        <p:nvSpPr>
          <p:cNvPr id="38" name="Obdélník 37">
            <a:extLst>
              <a:ext uri="{FF2B5EF4-FFF2-40B4-BE49-F238E27FC236}">
                <a16:creationId xmlns:a16="http://schemas.microsoft.com/office/drawing/2014/main" id="{4E21AC15-6AA9-42EB-8875-621C093FB8A9}"/>
              </a:ext>
            </a:extLst>
          </p:cNvPr>
          <p:cNvSpPr/>
          <p:nvPr/>
        </p:nvSpPr>
        <p:spPr>
          <a:xfrm>
            <a:off x="8706636" y="4409562"/>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30%</a:t>
            </a:r>
            <a:endParaRPr lang="en-GB" sz="1400" dirty="0">
              <a:latin typeface="Times New Roman" panose="02020603050405020304" pitchFamily="18" charset="0"/>
              <a:cs typeface="Times New Roman" panose="02020603050405020304" pitchFamily="18" charset="0"/>
            </a:endParaRPr>
          </a:p>
        </p:txBody>
      </p:sp>
      <p:cxnSp>
        <p:nvCxnSpPr>
          <p:cNvPr id="39" name="Přímá spojnice se šipkou 38">
            <a:extLst>
              <a:ext uri="{FF2B5EF4-FFF2-40B4-BE49-F238E27FC236}">
                <a16:creationId xmlns:a16="http://schemas.microsoft.com/office/drawing/2014/main" id="{3B30B341-2710-4889-A3BD-8895C4E1569A}"/>
              </a:ext>
            </a:extLst>
          </p:cNvPr>
          <p:cNvCxnSpPr>
            <a:cxnSpLocks/>
          </p:cNvCxnSpPr>
          <p:nvPr/>
        </p:nvCxnSpPr>
        <p:spPr>
          <a:xfrm>
            <a:off x="9724631" y="3407756"/>
            <a:ext cx="146469" cy="2270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a:extLst>
              <a:ext uri="{FF2B5EF4-FFF2-40B4-BE49-F238E27FC236}">
                <a16:creationId xmlns:a16="http://schemas.microsoft.com/office/drawing/2014/main" id="{63544B0A-88A4-46FE-9DB1-A2F5128F8406}"/>
              </a:ext>
            </a:extLst>
          </p:cNvPr>
          <p:cNvCxnSpPr>
            <a:cxnSpLocks/>
          </p:cNvCxnSpPr>
          <p:nvPr/>
        </p:nvCxnSpPr>
        <p:spPr>
          <a:xfrm>
            <a:off x="9795128" y="3489093"/>
            <a:ext cx="510845" cy="2947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bdélník 44">
            <a:extLst>
              <a:ext uri="{FF2B5EF4-FFF2-40B4-BE49-F238E27FC236}">
                <a16:creationId xmlns:a16="http://schemas.microsoft.com/office/drawing/2014/main" id="{856E530F-B125-46BA-9776-5BE33D2E9DD7}"/>
              </a:ext>
            </a:extLst>
          </p:cNvPr>
          <p:cNvSpPr/>
          <p:nvPr/>
        </p:nvSpPr>
        <p:spPr>
          <a:xfrm>
            <a:off x="9374217" y="4404083"/>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68%</a:t>
            </a:r>
            <a:endParaRPr lang="en-GB" sz="1400" dirty="0">
              <a:latin typeface="Times New Roman" panose="02020603050405020304" pitchFamily="18" charset="0"/>
              <a:cs typeface="Times New Roman" panose="02020603050405020304" pitchFamily="18" charset="0"/>
            </a:endParaRPr>
          </a:p>
        </p:txBody>
      </p:sp>
      <p:sp>
        <p:nvSpPr>
          <p:cNvPr id="47" name="Obdélník 46">
            <a:extLst>
              <a:ext uri="{FF2B5EF4-FFF2-40B4-BE49-F238E27FC236}">
                <a16:creationId xmlns:a16="http://schemas.microsoft.com/office/drawing/2014/main" id="{3AFE5309-FC14-4654-9496-E2A8B48E3B36}"/>
              </a:ext>
            </a:extLst>
          </p:cNvPr>
          <p:cNvSpPr/>
          <p:nvPr/>
        </p:nvSpPr>
        <p:spPr>
          <a:xfrm>
            <a:off x="9938543" y="4930588"/>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30%</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99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85066" y="137617"/>
            <a:ext cx="4828245" cy="461665"/>
          </a:xfrm>
          <a:prstGeom prst="rect">
            <a:avLst/>
          </a:prstGeom>
          <a:solidFill>
            <a:srgbClr val="008080"/>
          </a:solidFill>
        </p:spPr>
        <p:txBody>
          <a:bodyPr wrap="none">
            <a:spAutoFit/>
          </a:bodyPr>
          <a:lstStyle/>
          <a:p>
            <a:pPr>
              <a:defRPr/>
            </a:pPr>
            <a:r>
              <a:rPr lang="en-GB" sz="2400" b="1" dirty="0">
                <a:solidFill>
                  <a:schemeClr val="bg1"/>
                </a:solidFill>
                <a:latin typeface="Times New Roman" panose="02020603050405020304" pitchFamily="18" charset="0"/>
                <a:cs typeface="Times New Roman" panose="02020603050405020304" pitchFamily="18" charset="0"/>
              </a:rPr>
              <a:t>BUDGET OF DOUBTFUL DEBTS</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sp>
        <p:nvSpPr>
          <p:cNvPr id="9" name="Podnadpis 2">
            <a:extLst>
              <a:ext uri="{FF2B5EF4-FFF2-40B4-BE49-F238E27FC236}">
                <a16:creationId xmlns:a16="http://schemas.microsoft.com/office/drawing/2014/main" id="{BA648B6D-A677-49D3-BC8C-00368372779E}"/>
              </a:ext>
            </a:extLst>
          </p:cNvPr>
          <p:cNvSpPr txBox="1">
            <a:spLocks/>
          </p:cNvSpPr>
          <p:nvPr/>
        </p:nvSpPr>
        <p:spPr>
          <a:xfrm>
            <a:off x="85066" y="692019"/>
            <a:ext cx="10717405" cy="1270174"/>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In order to attract customers company can provide payment delay or partial payment, for example 68% from delivered production at once, and the rest – next quarter. </a:t>
            </a:r>
          </a:p>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Sometimes the payment of this left part can be problematic because of different reasons. </a:t>
            </a:r>
          </a:p>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This can lead to doubtful debts. In the example the company received 68% at once, 30% next quarter, and 2% left as doubtful debts</a:t>
            </a:r>
          </a:p>
          <a:p>
            <a:pPr marL="285750" indent="-285750" algn="l">
              <a:spcBef>
                <a:spcPts val="0"/>
              </a:spcBef>
              <a:buFont typeface="Arial" panose="020B0604020202020204" pitchFamily="34" charset="0"/>
              <a:buChar char="•"/>
            </a:pPr>
            <a:endParaRPr lang="en-GB" altLang="cs-CZ" sz="1600"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ulka 2">
            <a:extLst>
              <a:ext uri="{FF2B5EF4-FFF2-40B4-BE49-F238E27FC236}">
                <a16:creationId xmlns:a16="http://schemas.microsoft.com/office/drawing/2014/main" id="{CB37D172-D952-469D-A1C2-ED3285B3FC43}"/>
              </a:ext>
            </a:extLst>
          </p:cNvPr>
          <p:cNvGraphicFramePr>
            <a:graphicFrameLocks noGrp="1"/>
          </p:cNvGraphicFramePr>
          <p:nvPr>
            <p:extLst>
              <p:ext uri="{D42A27DB-BD31-4B8C-83A1-F6EECF244321}">
                <p14:modId xmlns:p14="http://schemas.microsoft.com/office/powerpoint/2010/main" val="2552157934"/>
              </p:ext>
            </p:extLst>
          </p:nvPr>
        </p:nvGraphicFramePr>
        <p:xfrm>
          <a:off x="395535" y="2291337"/>
          <a:ext cx="11292882" cy="1270174"/>
        </p:xfrm>
        <a:graphic>
          <a:graphicData uri="http://schemas.openxmlformats.org/drawingml/2006/table">
            <a:tbl>
              <a:tblPr>
                <a:tableStyleId>{5C22544A-7EE6-4342-B048-85BDC9FD1C3A}</a:tableStyleId>
              </a:tblPr>
              <a:tblGrid>
                <a:gridCol w="3145052">
                  <a:extLst>
                    <a:ext uri="{9D8B030D-6E8A-4147-A177-3AD203B41FA5}">
                      <a16:colId xmlns:a16="http://schemas.microsoft.com/office/drawing/2014/main" val="2259106298"/>
                    </a:ext>
                  </a:extLst>
                </a:gridCol>
                <a:gridCol w="2097220">
                  <a:extLst>
                    <a:ext uri="{9D8B030D-6E8A-4147-A177-3AD203B41FA5}">
                      <a16:colId xmlns:a16="http://schemas.microsoft.com/office/drawing/2014/main" val="1616805096"/>
                    </a:ext>
                  </a:extLst>
                </a:gridCol>
                <a:gridCol w="1345828">
                  <a:extLst>
                    <a:ext uri="{9D8B030D-6E8A-4147-A177-3AD203B41FA5}">
                      <a16:colId xmlns:a16="http://schemas.microsoft.com/office/drawing/2014/main" val="1741493224"/>
                    </a:ext>
                  </a:extLst>
                </a:gridCol>
                <a:gridCol w="2008305">
                  <a:extLst>
                    <a:ext uri="{9D8B030D-6E8A-4147-A177-3AD203B41FA5}">
                      <a16:colId xmlns:a16="http://schemas.microsoft.com/office/drawing/2014/main" val="1210592424"/>
                    </a:ext>
                  </a:extLst>
                </a:gridCol>
                <a:gridCol w="1449130">
                  <a:extLst>
                    <a:ext uri="{9D8B030D-6E8A-4147-A177-3AD203B41FA5}">
                      <a16:colId xmlns:a16="http://schemas.microsoft.com/office/drawing/2014/main" val="659866207"/>
                    </a:ext>
                  </a:extLst>
                </a:gridCol>
                <a:gridCol w="1247347">
                  <a:extLst>
                    <a:ext uri="{9D8B030D-6E8A-4147-A177-3AD203B41FA5}">
                      <a16:colId xmlns:a16="http://schemas.microsoft.com/office/drawing/2014/main" val="3039999240"/>
                    </a:ext>
                  </a:extLst>
                </a:gridCol>
              </a:tblGrid>
              <a:tr h="245676">
                <a:tc rowSpan="2">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Indicator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Quarters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Annual sale</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2309564"/>
                  </a:ext>
                </a:extLst>
              </a:tr>
              <a:tr h="205961">
                <a:tc vMerge="1">
                  <a:txBody>
                    <a:bodyPr/>
                    <a:lstStyle/>
                    <a:p>
                      <a:endParaRPr lang="en-GB"/>
                    </a:p>
                  </a:txBody>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ІІ</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ІІІ</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a:t>
                      </a:r>
                      <a:r>
                        <a:rPr lang="en-GB" sz="1600" u="none" strike="noStrike" dirty="0">
                          <a:effectLst/>
                          <a:latin typeface="Times New Roman" panose="02020603050405020304" pitchFamily="18" charset="0"/>
                          <a:cs typeface="Times New Roman" panose="02020603050405020304" pitchFamily="18" charset="0"/>
                        </a:rPr>
                        <a:t>V</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318219468"/>
                  </a:ext>
                </a:extLst>
              </a:tr>
              <a:tr h="205961">
                <a:tc>
                  <a:txBody>
                    <a:bodyPr/>
                    <a:lstStyle/>
                    <a:p>
                      <a:pPr algn="l" fontAlgn="ctr"/>
                      <a:r>
                        <a:rPr lang="en-GB" sz="1600" u="none" strike="noStrike" dirty="0">
                          <a:effectLst/>
                          <a:latin typeface="Times New Roman" panose="02020603050405020304" pitchFamily="18" charset="0"/>
                          <a:cs typeface="Times New Roman" panose="02020603050405020304" pitchFamily="18" charset="0"/>
                        </a:rPr>
                        <a:t>1. Sale of finished products, units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470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440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450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460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1820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698079"/>
                  </a:ext>
                </a:extLst>
              </a:tr>
              <a:tr h="205961">
                <a:tc>
                  <a:txBody>
                    <a:bodyPr/>
                    <a:lstStyle/>
                    <a:p>
                      <a:pPr algn="l" fontAlgn="ctr"/>
                      <a:r>
                        <a:rPr lang="en-GB" sz="1600" u="none" strike="noStrike">
                          <a:effectLst/>
                          <a:latin typeface="Times New Roman" panose="02020603050405020304" pitchFamily="18" charset="0"/>
                          <a:cs typeface="Times New Roman" panose="02020603050405020304" pitchFamily="18" charset="0"/>
                        </a:rPr>
                        <a:t>2. Sale price, CZK.</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138</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138</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Times New Roman" panose="02020603050405020304" pitchFamily="18" charset="0"/>
                          <a:cs typeface="Times New Roman" panose="02020603050405020304" pitchFamily="18" charset="0"/>
                        </a:rPr>
                        <a:t>138</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a:effectLst/>
                          <a:latin typeface="Times New Roman" panose="02020603050405020304" pitchFamily="18" charset="0"/>
                          <a:cs typeface="Times New Roman" panose="02020603050405020304" pitchFamily="18" charset="0"/>
                        </a:rPr>
                        <a:t>138</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138</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60303"/>
                  </a:ext>
                </a:extLst>
              </a:tr>
              <a:tr h="264334">
                <a:tc>
                  <a:txBody>
                    <a:bodyPr/>
                    <a:lstStyle/>
                    <a:p>
                      <a:pPr algn="l" fontAlgn="ctr"/>
                      <a:r>
                        <a:rPr lang="en-GB" sz="1600" u="none" strike="noStrike" dirty="0">
                          <a:effectLst/>
                          <a:latin typeface="Times New Roman" panose="02020603050405020304" pitchFamily="18" charset="0"/>
                          <a:cs typeface="Times New Roman" panose="02020603050405020304" pitchFamily="18" charset="0"/>
                        </a:rPr>
                        <a:t>3. Revenue = row 1 * row 2, CZK.</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64860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60720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62100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63480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600" u="none" strike="noStrike" dirty="0">
                          <a:effectLst/>
                          <a:latin typeface="Times New Roman" panose="02020603050405020304" pitchFamily="18" charset="0"/>
                          <a:cs typeface="Times New Roman" panose="02020603050405020304" pitchFamily="18" charset="0"/>
                        </a:rPr>
                        <a:t>251160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582971"/>
                  </a:ext>
                </a:extLst>
              </a:tr>
            </a:tbl>
          </a:graphicData>
        </a:graphic>
      </p:graphicFrame>
      <p:sp>
        <p:nvSpPr>
          <p:cNvPr id="10" name="Podnadpis 2">
            <a:extLst>
              <a:ext uri="{FF2B5EF4-FFF2-40B4-BE49-F238E27FC236}">
                <a16:creationId xmlns:a16="http://schemas.microsoft.com/office/drawing/2014/main" id="{8CDA2E35-CC2C-48D5-BAC7-50C235CB95CD}"/>
              </a:ext>
            </a:extLst>
          </p:cNvPr>
          <p:cNvSpPr txBox="1">
            <a:spLocks/>
          </p:cNvSpPr>
          <p:nvPr/>
        </p:nvSpPr>
        <p:spPr>
          <a:xfrm>
            <a:off x="4788024" y="1949945"/>
            <a:ext cx="1585665" cy="313685"/>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US" altLang="cs-CZ" sz="1600" b="1" dirty="0">
                <a:solidFill>
                  <a:schemeClr val="tx1"/>
                </a:solidFill>
                <a:latin typeface="Times New Roman" panose="02020603050405020304" pitchFamily="18" charset="0"/>
                <a:cs typeface="Times New Roman" panose="02020603050405020304" pitchFamily="18" charset="0"/>
              </a:rPr>
              <a:t>Sales budget</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
        <p:nvSpPr>
          <p:cNvPr id="12" name="TextovéPole 11">
            <a:extLst>
              <a:ext uri="{FF2B5EF4-FFF2-40B4-BE49-F238E27FC236}">
                <a16:creationId xmlns:a16="http://schemas.microsoft.com/office/drawing/2014/main" id="{EE3F56A9-1716-4B96-B6A3-43399419C3D0}"/>
              </a:ext>
            </a:extLst>
          </p:cNvPr>
          <p:cNvSpPr txBox="1"/>
          <p:nvPr/>
        </p:nvSpPr>
        <p:spPr>
          <a:xfrm>
            <a:off x="4477029" y="3753683"/>
            <a:ext cx="2611855" cy="338554"/>
          </a:xfrm>
          <a:prstGeom prst="rect">
            <a:avLst/>
          </a:prstGeom>
          <a:noFill/>
        </p:spPr>
        <p:txBody>
          <a:bodyPr wrap="square">
            <a:spAutoFit/>
          </a:bodyPr>
          <a:lstStyle/>
          <a:p>
            <a:r>
              <a:rPr lang="en-GB" sz="1600" b="1" dirty="0">
                <a:latin typeface="Times New Roman" panose="02020603050405020304" pitchFamily="18" charset="0"/>
                <a:cs typeface="Times New Roman" panose="02020603050405020304" pitchFamily="18" charset="0"/>
              </a:rPr>
              <a:t>Budget of doubtful debts</a:t>
            </a:r>
          </a:p>
        </p:txBody>
      </p:sp>
      <p:cxnSp>
        <p:nvCxnSpPr>
          <p:cNvPr id="15" name="Přímá spojnice se šipkou 14">
            <a:extLst>
              <a:ext uri="{FF2B5EF4-FFF2-40B4-BE49-F238E27FC236}">
                <a16:creationId xmlns:a16="http://schemas.microsoft.com/office/drawing/2014/main" id="{E7CAC56D-7EEB-4644-B5FD-BEBEA662EE2C}"/>
              </a:ext>
            </a:extLst>
          </p:cNvPr>
          <p:cNvCxnSpPr>
            <a:cxnSpLocks/>
          </p:cNvCxnSpPr>
          <p:nvPr/>
        </p:nvCxnSpPr>
        <p:spPr>
          <a:xfrm flipH="1">
            <a:off x="4408406" y="3464287"/>
            <a:ext cx="109807" cy="1610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41CFCDBE-FA23-4E14-A915-75B823DB170E}"/>
              </a:ext>
            </a:extLst>
          </p:cNvPr>
          <p:cNvSpPr/>
          <p:nvPr/>
        </p:nvSpPr>
        <p:spPr>
          <a:xfrm>
            <a:off x="4026115" y="4036606"/>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a:t>
            </a:r>
            <a:endParaRPr lang="en-GB" sz="1400" dirty="0">
              <a:latin typeface="Times New Roman" panose="02020603050405020304" pitchFamily="18" charset="0"/>
              <a:cs typeface="Times New Roman" panose="02020603050405020304" pitchFamily="18" charset="0"/>
            </a:endParaRPr>
          </a:p>
        </p:txBody>
      </p:sp>
      <p:cxnSp>
        <p:nvCxnSpPr>
          <p:cNvPr id="25" name="Přímá spojnice se šipkou 24">
            <a:extLst>
              <a:ext uri="{FF2B5EF4-FFF2-40B4-BE49-F238E27FC236}">
                <a16:creationId xmlns:a16="http://schemas.microsoft.com/office/drawing/2014/main" id="{D1A4B593-20B0-4D0D-A6A3-3452AD841FFD}"/>
              </a:ext>
            </a:extLst>
          </p:cNvPr>
          <p:cNvCxnSpPr>
            <a:cxnSpLocks/>
          </p:cNvCxnSpPr>
          <p:nvPr/>
        </p:nvCxnSpPr>
        <p:spPr>
          <a:xfrm>
            <a:off x="6426472" y="3515182"/>
            <a:ext cx="275707" cy="1559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bdélník 30">
            <a:extLst>
              <a:ext uri="{FF2B5EF4-FFF2-40B4-BE49-F238E27FC236}">
                <a16:creationId xmlns:a16="http://schemas.microsoft.com/office/drawing/2014/main" id="{341896E4-DEF4-4FCA-9290-B2520D1CFDA0}"/>
              </a:ext>
            </a:extLst>
          </p:cNvPr>
          <p:cNvSpPr/>
          <p:nvPr/>
        </p:nvSpPr>
        <p:spPr>
          <a:xfrm>
            <a:off x="6426472" y="4133241"/>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a:t>
            </a:r>
            <a:endParaRPr lang="en-GB" sz="1400" dirty="0">
              <a:latin typeface="Times New Roman" panose="02020603050405020304" pitchFamily="18" charset="0"/>
              <a:cs typeface="Times New Roman" panose="02020603050405020304" pitchFamily="18" charset="0"/>
            </a:endParaRPr>
          </a:p>
        </p:txBody>
      </p:sp>
      <p:cxnSp>
        <p:nvCxnSpPr>
          <p:cNvPr id="32" name="Přímá spojnice se šipkou 31">
            <a:extLst>
              <a:ext uri="{FF2B5EF4-FFF2-40B4-BE49-F238E27FC236}">
                <a16:creationId xmlns:a16="http://schemas.microsoft.com/office/drawing/2014/main" id="{05B1830E-DD4D-4FD9-BC11-D899538D137A}"/>
              </a:ext>
            </a:extLst>
          </p:cNvPr>
          <p:cNvCxnSpPr>
            <a:cxnSpLocks/>
          </p:cNvCxnSpPr>
          <p:nvPr/>
        </p:nvCxnSpPr>
        <p:spPr>
          <a:xfrm>
            <a:off x="7938773" y="3429000"/>
            <a:ext cx="446501" cy="1646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bdélník 36">
            <a:extLst>
              <a:ext uri="{FF2B5EF4-FFF2-40B4-BE49-F238E27FC236}">
                <a16:creationId xmlns:a16="http://schemas.microsoft.com/office/drawing/2014/main" id="{1658A66B-24C9-4241-A0C7-E5DCD58FF18D}"/>
              </a:ext>
            </a:extLst>
          </p:cNvPr>
          <p:cNvSpPr/>
          <p:nvPr/>
        </p:nvSpPr>
        <p:spPr>
          <a:xfrm>
            <a:off x="7902482" y="4016151"/>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a:t>
            </a:r>
            <a:endParaRPr lang="en-GB" sz="1400" dirty="0">
              <a:latin typeface="Times New Roman" panose="02020603050405020304" pitchFamily="18" charset="0"/>
              <a:cs typeface="Times New Roman" panose="02020603050405020304" pitchFamily="18" charset="0"/>
            </a:endParaRPr>
          </a:p>
        </p:txBody>
      </p:sp>
      <p:cxnSp>
        <p:nvCxnSpPr>
          <p:cNvPr id="39" name="Přímá spojnice se šipkou 38">
            <a:extLst>
              <a:ext uri="{FF2B5EF4-FFF2-40B4-BE49-F238E27FC236}">
                <a16:creationId xmlns:a16="http://schemas.microsoft.com/office/drawing/2014/main" id="{3B30B341-2710-4889-A3BD-8895C4E1569A}"/>
              </a:ext>
            </a:extLst>
          </p:cNvPr>
          <p:cNvCxnSpPr>
            <a:cxnSpLocks/>
          </p:cNvCxnSpPr>
          <p:nvPr/>
        </p:nvCxnSpPr>
        <p:spPr>
          <a:xfrm>
            <a:off x="9724631" y="3407756"/>
            <a:ext cx="29460" cy="1667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bdélník 44">
            <a:extLst>
              <a:ext uri="{FF2B5EF4-FFF2-40B4-BE49-F238E27FC236}">
                <a16:creationId xmlns:a16="http://schemas.microsoft.com/office/drawing/2014/main" id="{856E530F-B125-46BA-9776-5BE33D2E9DD7}"/>
              </a:ext>
            </a:extLst>
          </p:cNvPr>
          <p:cNvSpPr/>
          <p:nvPr/>
        </p:nvSpPr>
        <p:spPr>
          <a:xfrm>
            <a:off x="9478384" y="3984478"/>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a:t>
            </a:r>
            <a:endParaRPr lang="en-GB" sz="1400" dirty="0">
              <a:latin typeface="Times New Roman" panose="02020603050405020304" pitchFamily="18" charset="0"/>
              <a:cs typeface="Times New Roman" panose="02020603050405020304" pitchFamily="18" charset="0"/>
            </a:endParaRPr>
          </a:p>
        </p:txBody>
      </p:sp>
      <p:graphicFrame>
        <p:nvGraphicFramePr>
          <p:cNvPr id="2" name="Tabulka 1">
            <a:extLst>
              <a:ext uri="{FF2B5EF4-FFF2-40B4-BE49-F238E27FC236}">
                <a16:creationId xmlns:a16="http://schemas.microsoft.com/office/drawing/2014/main" id="{B00C7284-3690-4D89-8691-AD4813B90AD8}"/>
              </a:ext>
            </a:extLst>
          </p:cNvPr>
          <p:cNvGraphicFramePr>
            <a:graphicFrameLocks noGrp="1"/>
          </p:cNvGraphicFramePr>
          <p:nvPr>
            <p:extLst>
              <p:ext uri="{D42A27DB-BD31-4B8C-83A1-F6EECF244321}">
                <p14:modId xmlns:p14="http://schemas.microsoft.com/office/powerpoint/2010/main" val="503428086"/>
              </p:ext>
            </p:extLst>
          </p:nvPr>
        </p:nvGraphicFramePr>
        <p:xfrm>
          <a:off x="449558" y="4496070"/>
          <a:ext cx="11292883" cy="754380"/>
        </p:xfrm>
        <a:graphic>
          <a:graphicData uri="http://schemas.openxmlformats.org/drawingml/2006/table">
            <a:tbl>
              <a:tblPr>
                <a:tableStyleId>{5C22544A-7EE6-4342-B048-85BDC9FD1C3A}</a:tableStyleId>
              </a:tblPr>
              <a:tblGrid>
                <a:gridCol w="3190347">
                  <a:extLst>
                    <a:ext uri="{9D8B030D-6E8A-4147-A177-3AD203B41FA5}">
                      <a16:colId xmlns:a16="http://schemas.microsoft.com/office/drawing/2014/main" val="1679343230"/>
                    </a:ext>
                  </a:extLst>
                </a:gridCol>
                <a:gridCol w="2070847">
                  <a:extLst>
                    <a:ext uri="{9D8B030D-6E8A-4147-A177-3AD203B41FA5}">
                      <a16:colId xmlns:a16="http://schemas.microsoft.com/office/drawing/2014/main" val="1056447225"/>
                    </a:ext>
                  </a:extLst>
                </a:gridCol>
                <a:gridCol w="1443318">
                  <a:extLst>
                    <a:ext uri="{9D8B030D-6E8A-4147-A177-3AD203B41FA5}">
                      <a16:colId xmlns:a16="http://schemas.microsoft.com/office/drawing/2014/main" val="2563098072"/>
                    </a:ext>
                  </a:extLst>
                </a:gridCol>
                <a:gridCol w="1990165">
                  <a:extLst>
                    <a:ext uri="{9D8B030D-6E8A-4147-A177-3AD203B41FA5}">
                      <a16:colId xmlns:a16="http://schemas.microsoft.com/office/drawing/2014/main" val="1930710104"/>
                    </a:ext>
                  </a:extLst>
                </a:gridCol>
                <a:gridCol w="1429409">
                  <a:extLst>
                    <a:ext uri="{9D8B030D-6E8A-4147-A177-3AD203B41FA5}">
                      <a16:colId xmlns:a16="http://schemas.microsoft.com/office/drawing/2014/main" val="756805556"/>
                    </a:ext>
                  </a:extLst>
                </a:gridCol>
                <a:gridCol w="1168797">
                  <a:extLst>
                    <a:ext uri="{9D8B030D-6E8A-4147-A177-3AD203B41FA5}">
                      <a16:colId xmlns:a16="http://schemas.microsoft.com/office/drawing/2014/main" val="3276354454"/>
                    </a:ext>
                  </a:extLst>
                </a:gridCol>
              </a:tblGrid>
              <a:tr h="205740">
                <a:tc rowSpan="2">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Indicator</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Quarters</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600" u="none" strike="noStrike">
                          <a:effectLst/>
                          <a:latin typeface="Times New Roman" panose="02020603050405020304" pitchFamily="18" charset="0"/>
                          <a:cs typeface="Times New Roman" panose="02020603050405020304" pitchFamily="18" charset="0"/>
                        </a:rPr>
                        <a:t>For the year</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1187361"/>
                  </a:ext>
                </a:extLst>
              </a:tr>
              <a:tr h="205740">
                <a:tc vMerge="1">
                  <a:txBody>
                    <a:bodyPr/>
                    <a:lstStyle/>
                    <a:p>
                      <a:endParaRPr lang="en-GB"/>
                    </a:p>
                  </a:txBody>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ІІ</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ІІІ</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a:t>
                      </a:r>
                      <a:r>
                        <a:rPr lang="en-GB" sz="1600" u="none" strike="noStrike" dirty="0">
                          <a:effectLst/>
                          <a:latin typeface="Times New Roman" panose="02020603050405020304" pitchFamily="18" charset="0"/>
                          <a:cs typeface="Times New Roman" panose="02020603050405020304" pitchFamily="18" charset="0"/>
                        </a:rPr>
                        <a:t>V</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980623935"/>
                  </a:ext>
                </a:extLst>
              </a:tr>
              <a:tr h="205740">
                <a:tc>
                  <a:txBody>
                    <a:bodyPr/>
                    <a:lstStyle/>
                    <a:p>
                      <a:pPr algn="l" fontAlgn="ctr"/>
                      <a:r>
                        <a:rPr lang="en-GB" sz="1600" u="none" strike="noStrike">
                          <a:effectLst/>
                          <a:latin typeface="Times New Roman" panose="02020603050405020304" pitchFamily="18" charset="0"/>
                          <a:cs typeface="Times New Roman" panose="02020603050405020304" pitchFamily="18" charset="0"/>
                        </a:rPr>
                        <a:t>Doubtful debts  </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1297.20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1214.40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1242.00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1269.60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5023.20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0412014"/>
                  </a:ext>
                </a:extLst>
              </a:tr>
            </a:tbl>
          </a:graphicData>
        </a:graphic>
      </p:graphicFrame>
    </p:spTree>
    <p:extLst>
      <p:ext uri="{BB962C8B-B14F-4D97-AF65-F5344CB8AC3E}">
        <p14:creationId xmlns:p14="http://schemas.microsoft.com/office/powerpoint/2010/main" val="302711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85066" y="137617"/>
            <a:ext cx="10587257" cy="461665"/>
          </a:xfrm>
          <a:prstGeom prst="rect">
            <a:avLst/>
          </a:prstGeom>
          <a:solidFill>
            <a:srgbClr val="008080"/>
          </a:solidFill>
        </p:spPr>
        <p:txBody>
          <a:bodyPr wrap="none">
            <a:spAutoFit/>
          </a:bodyPr>
          <a:lstStyle/>
          <a:p>
            <a:pPr>
              <a:defRPr/>
            </a:pPr>
            <a:r>
              <a:rPr lang="en-GB" sz="2400" b="1" dirty="0">
                <a:solidFill>
                  <a:schemeClr val="bg1"/>
                </a:solidFill>
                <a:latin typeface="Times New Roman" panose="02020603050405020304" pitchFamily="18" charset="0"/>
                <a:cs typeface="Times New Roman" panose="02020603050405020304" pitchFamily="18" charset="0"/>
              </a:rPr>
              <a:t>BUDGET OF  CASH OUTFLOW FOR THE RAW MATERIALS PURCHASE</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sp>
        <p:nvSpPr>
          <p:cNvPr id="9" name="Podnadpis 2">
            <a:extLst>
              <a:ext uri="{FF2B5EF4-FFF2-40B4-BE49-F238E27FC236}">
                <a16:creationId xmlns:a16="http://schemas.microsoft.com/office/drawing/2014/main" id="{BA648B6D-A677-49D3-BC8C-00368372779E}"/>
              </a:ext>
            </a:extLst>
          </p:cNvPr>
          <p:cNvSpPr txBox="1">
            <a:spLocks/>
          </p:cNvSpPr>
          <p:nvPr/>
        </p:nvSpPr>
        <p:spPr>
          <a:xfrm>
            <a:off x="85066" y="692019"/>
            <a:ext cx="10717405" cy="1270174"/>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So far as company provides favorable credit policy of the clients, giving them payment delay or partial payment, it has a right to demand same conditions from suppliers.</a:t>
            </a:r>
          </a:p>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In this case it is important to maintain the balance between credit policy provided and credit policy from vendors in order to avoid cash deficit. In our case the credit policy conditions from suppliers are not favorable: 75% at once, 25% next quarter </a:t>
            </a:r>
          </a:p>
          <a:p>
            <a:pPr marL="285750" indent="-285750" algn="l">
              <a:spcBef>
                <a:spcPts val="0"/>
              </a:spcBef>
              <a:buFont typeface="Arial" panose="020B0604020202020204" pitchFamily="34" charset="0"/>
              <a:buChar char="•"/>
            </a:pPr>
            <a:r>
              <a:rPr lang="en-US" altLang="cs-CZ" sz="1600" dirty="0">
                <a:solidFill>
                  <a:schemeClr val="tx1"/>
                </a:solidFill>
                <a:latin typeface="Times New Roman" panose="02020603050405020304" pitchFamily="18" charset="0"/>
                <a:cs typeface="Times New Roman" panose="02020603050405020304" pitchFamily="18" charset="0"/>
              </a:rPr>
              <a:t>Example of calculating the </a:t>
            </a:r>
            <a:r>
              <a:rPr lang="en-GB" altLang="cs-CZ" sz="1600" dirty="0">
                <a:solidFill>
                  <a:schemeClr val="tx1"/>
                </a:solidFill>
                <a:latin typeface="Times New Roman" panose="02020603050405020304" pitchFamily="18" charset="0"/>
                <a:cs typeface="Times New Roman" panose="02020603050405020304" pitchFamily="18" charset="0"/>
              </a:rPr>
              <a:t>Budget of cash outflow for the raw materials purchase</a:t>
            </a:r>
          </a:p>
        </p:txBody>
      </p:sp>
      <p:graphicFrame>
        <p:nvGraphicFramePr>
          <p:cNvPr id="3" name="Tabulka 2">
            <a:extLst>
              <a:ext uri="{FF2B5EF4-FFF2-40B4-BE49-F238E27FC236}">
                <a16:creationId xmlns:a16="http://schemas.microsoft.com/office/drawing/2014/main" id="{CB37D172-D952-469D-A1C2-ED3285B3FC43}"/>
              </a:ext>
            </a:extLst>
          </p:cNvPr>
          <p:cNvGraphicFramePr>
            <a:graphicFrameLocks noGrp="1"/>
          </p:cNvGraphicFramePr>
          <p:nvPr>
            <p:extLst>
              <p:ext uri="{D42A27DB-BD31-4B8C-83A1-F6EECF244321}">
                <p14:modId xmlns:p14="http://schemas.microsoft.com/office/powerpoint/2010/main" val="1074553681"/>
              </p:ext>
            </p:extLst>
          </p:nvPr>
        </p:nvGraphicFramePr>
        <p:xfrm>
          <a:off x="395535" y="2291337"/>
          <a:ext cx="11292882" cy="1172950"/>
        </p:xfrm>
        <a:graphic>
          <a:graphicData uri="http://schemas.openxmlformats.org/drawingml/2006/table">
            <a:tbl>
              <a:tblPr>
                <a:tableStyleId>{5C22544A-7EE6-4342-B048-85BDC9FD1C3A}</a:tableStyleId>
              </a:tblPr>
              <a:tblGrid>
                <a:gridCol w="3145052">
                  <a:extLst>
                    <a:ext uri="{9D8B030D-6E8A-4147-A177-3AD203B41FA5}">
                      <a16:colId xmlns:a16="http://schemas.microsoft.com/office/drawing/2014/main" val="2259106298"/>
                    </a:ext>
                  </a:extLst>
                </a:gridCol>
                <a:gridCol w="2097220">
                  <a:extLst>
                    <a:ext uri="{9D8B030D-6E8A-4147-A177-3AD203B41FA5}">
                      <a16:colId xmlns:a16="http://schemas.microsoft.com/office/drawing/2014/main" val="1616805096"/>
                    </a:ext>
                  </a:extLst>
                </a:gridCol>
                <a:gridCol w="1345828">
                  <a:extLst>
                    <a:ext uri="{9D8B030D-6E8A-4147-A177-3AD203B41FA5}">
                      <a16:colId xmlns:a16="http://schemas.microsoft.com/office/drawing/2014/main" val="1741493224"/>
                    </a:ext>
                  </a:extLst>
                </a:gridCol>
                <a:gridCol w="2008305">
                  <a:extLst>
                    <a:ext uri="{9D8B030D-6E8A-4147-A177-3AD203B41FA5}">
                      <a16:colId xmlns:a16="http://schemas.microsoft.com/office/drawing/2014/main" val="1210592424"/>
                    </a:ext>
                  </a:extLst>
                </a:gridCol>
                <a:gridCol w="1449130">
                  <a:extLst>
                    <a:ext uri="{9D8B030D-6E8A-4147-A177-3AD203B41FA5}">
                      <a16:colId xmlns:a16="http://schemas.microsoft.com/office/drawing/2014/main" val="659866207"/>
                    </a:ext>
                  </a:extLst>
                </a:gridCol>
                <a:gridCol w="1247347">
                  <a:extLst>
                    <a:ext uri="{9D8B030D-6E8A-4147-A177-3AD203B41FA5}">
                      <a16:colId xmlns:a16="http://schemas.microsoft.com/office/drawing/2014/main" val="3039999240"/>
                    </a:ext>
                  </a:extLst>
                </a:gridCol>
              </a:tblGrid>
              <a:tr h="245676">
                <a:tc rowSpan="2">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Indicator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Quarters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Annual sale</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2309564"/>
                  </a:ext>
                </a:extLst>
              </a:tr>
              <a:tr h="205961">
                <a:tc vMerge="1">
                  <a:txBody>
                    <a:bodyPr/>
                    <a:lstStyle/>
                    <a:p>
                      <a:endParaRPr lang="en-GB"/>
                    </a:p>
                  </a:txBody>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a:t>
                      </a:r>
                      <a:r>
                        <a:rPr lang="en-GB" sz="1400" u="none" strike="noStrike" dirty="0">
                          <a:effectLst/>
                          <a:latin typeface="Times New Roman" panose="02020603050405020304" pitchFamily="18" charset="0"/>
                          <a:cs typeface="Times New Roman" panose="02020603050405020304" pitchFamily="18" charset="0"/>
                        </a:rPr>
                        <a:t>V</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318219468"/>
                  </a:ext>
                </a:extLst>
              </a:tr>
              <a:tr h="205961">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1.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1698079"/>
                  </a:ext>
                </a:extLst>
              </a:tr>
              <a:tr h="205961">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kumimoji="0" lang="en-GB"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8360303"/>
                  </a:ext>
                </a:extLst>
              </a:tr>
              <a:tr h="264334">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Costs of the raw materials purchase, CZK</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6578.74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6639.00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6789.00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6939.00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26945.74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0582971"/>
                  </a:ext>
                </a:extLst>
              </a:tr>
            </a:tbl>
          </a:graphicData>
        </a:graphic>
      </p:graphicFrame>
      <p:sp>
        <p:nvSpPr>
          <p:cNvPr id="10" name="Podnadpis 2">
            <a:extLst>
              <a:ext uri="{FF2B5EF4-FFF2-40B4-BE49-F238E27FC236}">
                <a16:creationId xmlns:a16="http://schemas.microsoft.com/office/drawing/2014/main" id="{8CDA2E35-CC2C-48D5-BAC7-50C235CB95CD}"/>
              </a:ext>
            </a:extLst>
          </p:cNvPr>
          <p:cNvSpPr txBox="1">
            <a:spLocks/>
          </p:cNvSpPr>
          <p:nvPr/>
        </p:nvSpPr>
        <p:spPr>
          <a:xfrm>
            <a:off x="4312024" y="1942608"/>
            <a:ext cx="4158752" cy="313685"/>
          </a:xfrm>
          <a:prstGeom prst="rect">
            <a:avLst/>
          </a:prstGeom>
        </p:spPr>
        <p:txBody>
          <a:bodyPr vert="horz" lIns="121920" tIns="60960" rIns="121920" bIns="6096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pPr>
            <a:r>
              <a:rPr lang="en-GB" altLang="cs-CZ" sz="1600" b="1" dirty="0">
                <a:solidFill>
                  <a:schemeClr val="tx1"/>
                </a:solidFill>
                <a:latin typeface="Times New Roman" panose="02020603050405020304" pitchFamily="18" charset="0"/>
                <a:cs typeface="Times New Roman" panose="02020603050405020304" pitchFamily="18" charset="0"/>
              </a:rPr>
              <a:t>Budget of the direct costs for materials</a:t>
            </a:r>
          </a:p>
        </p:txBody>
      </p:sp>
      <p:sp>
        <p:nvSpPr>
          <p:cNvPr id="12" name="TextovéPole 11">
            <a:extLst>
              <a:ext uri="{FF2B5EF4-FFF2-40B4-BE49-F238E27FC236}">
                <a16:creationId xmlns:a16="http://schemas.microsoft.com/office/drawing/2014/main" id="{EE3F56A9-1716-4B96-B6A3-43399419C3D0}"/>
              </a:ext>
            </a:extLst>
          </p:cNvPr>
          <p:cNvSpPr txBox="1"/>
          <p:nvPr/>
        </p:nvSpPr>
        <p:spPr>
          <a:xfrm>
            <a:off x="3391654" y="3489093"/>
            <a:ext cx="5275818" cy="338554"/>
          </a:xfrm>
          <a:prstGeom prst="rect">
            <a:avLst/>
          </a:prstGeom>
          <a:noFill/>
        </p:spPr>
        <p:txBody>
          <a:bodyPr wrap="square">
            <a:spAutoFit/>
          </a:bodyPr>
          <a:lstStyle/>
          <a:p>
            <a:r>
              <a:rPr lang="en-GB" sz="1600" b="1" dirty="0">
                <a:latin typeface="Times New Roman" panose="02020603050405020304" pitchFamily="18" charset="0"/>
                <a:cs typeface="Times New Roman" panose="02020603050405020304" pitchFamily="18" charset="0"/>
              </a:rPr>
              <a:t>Budget of cash outflow for the raw materials purchase</a:t>
            </a:r>
          </a:p>
        </p:txBody>
      </p:sp>
      <p:graphicFrame>
        <p:nvGraphicFramePr>
          <p:cNvPr id="13" name="Tabulka 12">
            <a:extLst>
              <a:ext uri="{FF2B5EF4-FFF2-40B4-BE49-F238E27FC236}">
                <a16:creationId xmlns:a16="http://schemas.microsoft.com/office/drawing/2014/main" id="{1D57E66A-8713-4CC1-9BE0-1DE31BF6B949}"/>
              </a:ext>
            </a:extLst>
          </p:cNvPr>
          <p:cNvGraphicFramePr>
            <a:graphicFrameLocks noGrp="1"/>
          </p:cNvGraphicFramePr>
          <p:nvPr>
            <p:extLst>
              <p:ext uri="{D42A27DB-BD31-4B8C-83A1-F6EECF244321}">
                <p14:modId xmlns:p14="http://schemas.microsoft.com/office/powerpoint/2010/main" val="113022449"/>
              </p:ext>
            </p:extLst>
          </p:nvPr>
        </p:nvGraphicFramePr>
        <p:xfrm>
          <a:off x="252391" y="3793431"/>
          <a:ext cx="11436026" cy="2879930"/>
        </p:xfrm>
        <a:graphic>
          <a:graphicData uri="http://schemas.openxmlformats.org/drawingml/2006/table">
            <a:tbl>
              <a:tblPr>
                <a:tableStyleId>{5C22544A-7EE6-4342-B048-85BDC9FD1C3A}</a:tableStyleId>
              </a:tblPr>
              <a:tblGrid>
                <a:gridCol w="3324527">
                  <a:extLst>
                    <a:ext uri="{9D8B030D-6E8A-4147-A177-3AD203B41FA5}">
                      <a16:colId xmlns:a16="http://schemas.microsoft.com/office/drawing/2014/main" val="1780100889"/>
                    </a:ext>
                  </a:extLst>
                </a:gridCol>
                <a:gridCol w="2043953">
                  <a:extLst>
                    <a:ext uri="{9D8B030D-6E8A-4147-A177-3AD203B41FA5}">
                      <a16:colId xmlns:a16="http://schemas.microsoft.com/office/drawing/2014/main" val="3842647393"/>
                    </a:ext>
                  </a:extLst>
                </a:gridCol>
                <a:gridCol w="1398494">
                  <a:extLst>
                    <a:ext uri="{9D8B030D-6E8A-4147-A177-3AD203B41FA5}">
                      <a16:colId xmlns:a16="http://schemas.microsoft.com/office/drawing/2014/main" val="714366230"/>
                    </a:ext>
                  </a:extLst>
                </a:gridCol>
                <a:gridCol w="2017059">
                  <a:extLst>
                    <a:ext uri="{9D8B030D-6E8A-4147-A177-3AD203B41FA5}">
                      <a16:colId xmlns:a16="http://schemas.microsoft.com/office/drawing/2014/main" val="42691623"/>
                    </a:ext>
                  </a:extLst>
                </a:gridCol>
                <a:gridCol w="1468381">
                  <a:extLst>
                    <a:ext uri="{9D8B030D-6E8A-4147-A177-3AD203B41FA5}">
                      <a16:colId xmlns:a16="http://schemas.microsoft.com/office/drawing/2014/main" val="4232286561"/>
                    </a:ext>
                  </a:extLst>
                </a:gridCol>
                <a:gridCol w="1183612">
                  <a:extLst>
                    <a:ext uri="{9D8B030D-6E8A-4147-A177-3AD203B41FA5}">
                      <a16:colId xmlns:a16="http://schemas.microsoft.com/office/drawing/2014/main" val="716120871"/>
                    </a:ext>
                  </a:extLst>
                </a:gridCol>
              </a:tblGrid>
              <a:tr h="210707">
                <a:tc rowSpan="2">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Indicator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Quarters</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400" u="none" strike="noStrike" dirty="0">
                          <a:effectLst/>
                          <a:latin typeface="Times New Roman" panose="02020603050405020304" pitchFamily="18" charset="0"/>
                          <a:cs typeface="Times New Roman" panose="02020603050405020304" pitchFamily="18" charset="0"/>
                        </a:rPr>
                        <a:t>For the year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0910308"/>
                  </a:ext>
                </a:extLst>
              </a:tr>
              <a:tr h="210707">
                <a:tc vMerge="1">
                  <a:txBody>
                    <a:bodyPr/>
                    <a:lstStyle/>
                    <a:p>
                      <a:endParaRPr lang="en-GB"/>
                    </a:p>
                  </a:txBody>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ІІІ</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І</a:t>
                      </a:r>
                      <a:r>
                        <a:rPr lang="en-GB" sz="1400" u="none" strike="noStrike" dirty="0">
                          <a:effectLst/>
                          <a:latin typeface="Times New Roman" panose="02020603050405020304" pitchFamily="18" charset="0"/>
                          <a:cs typeface="Times New Roman" panose="02020603050405020304" pitchFamily="18" charset="0"/>
                        </a:rPr>
                        <a:t>V</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551114795"/>
                  </a:ext>
                </a:extLst>
              </a:tr>
              <a:tr h="414148">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1. Repayment of accounts payable for the previous year  </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baseline="30000" dirty="0">
                          <a:solidFill>
                            <a:srgbClr val="000000"/>
                          </a:solidFill>
                          <a:effectLst/>
                          <a:latin typeface="Times New Roman" panose="02020603050405020304" pitchFamily="18" charset="0"/>
                        </a:rPr>
                        <a:t>4350.00</a:t>
                      </a:r>
                      <a:endParaRPr lang="en-GB"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baseline="30000">
                          <a:solidFill>
                            <a:srgbClr val="000000"/>
                          </a:solidFill>
                          <a:effectLst/>
                          <a:latin typeface="Times New Roman" panose="02020603050405020304" pitchFamily="18" charset="0"/>
                        </a:rPr>
                        <a:t>4350.00</a:t>
                      </a:r>
                      <a:endParaRPr lang="en-GB" sz="16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2735049"/>
                  </a:ext>
                </a:extLst>
              </a:tr>
              <a:tr h="210707">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2. Quarterly payments of raw material:</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GB"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GB"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GB" sz="16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1307530"/>
                  </a:ext>
                </a:extLst>
              </a:tr>
              <a:tr h="210707">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І </a:t>
                      </a:r>
                      <a:r>
                        <a:rPr lang="en-GB" sz="1400" u="none" strike="noStrike" dirty="0">
                          <a:effectLst/>
                          <a:latin typeface="Times New Roman" panose="02020603050405020304" pitchFamily="18" charset="0"/>
                          <a:cs typeface="Times New Roman" panose="02020603050405020304" pitchFamily="18" charset="0"/>
                        </a:rPr>
                        <a:t>quarter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4934.05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1644.68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6578.74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835241"/>
                  </a:ext>
                </a:extLst>
              </a:tr>
              <a:tr h="210707">
                <a:tc>
                  <a:txBody>
                    <a:bodyPr/>
                    <a:lstStyle/>
                    <a:p>
                      <a:pPr algn="l" fontAlgn="ctr"/>
                      <a:r>
                        <a:rPr lang="ru-RU" sz="1400" u="none" strike="noStrike">
                          <a:effectLst/>
                          <a:latin typeface="Times New Roman" panose="02020603050405020304" pitchFamily="18" charset="0"/>
                          <a:cs typeface="Times New Roman" panose="02020603050405020304" pitchFamily="18" charset="0"/>
                        </a:rPr>
                        <a:t>ІІ </a:t>
                      </a:r>
                      <a:r>
                        <a:rPr lang="en-GB" sz="1400" u="none" strike="noStrike">
                          <a:effectLst/>
                          <a:latin typeface="Times New Roman" panose="02020603050405020304" pitchFamily="18" charset="0"/>
                          <a:cs typeface="Times New Roman" panose="02020603050405020304" pitchFamily="18" charset="0"/>
                        </a:rPr>
                        <a:t>quarter</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4979.25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1659.75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6639.00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4339549"/>
                  </a:ext>
                </a:extLst>
              </a:tr>
              <a:tr h="210707">
                <a:tc>
                  <a:txBody>
                    <a:bodyPr/>
                    <a:lstStyle/>
                    <a:p>
                      <a:pPr algn="l" fontAlgn="ctr"/>
                      <a:r>
                        <a:rPr lang="ru-RU" sz="1400" u="none" strike="noStrike">
                          <a:effectLst/>
                          <a:latin typeface="Times New Roman" panose="02020603050405020304" pitchFamily="18" charset="0"/>
                          <a:cs typeface="Times New Roman" panose="02020603050405020304" pitchFamily="18" charset="0"/>
                        </a:rPr>
                        <a:t>ІІІ </a:t>
                      </a:r>
                      <a:r>
                        <a:rPr lang="en-GB" sz="1400" u="none" strike="noStrike">
                          <a:effectLst/>
                          <a:latin typeface="Times New Roman" panose="02020603050405020304" pitchFamily="18" charset="0"/>
                          <a:cs typeface="Times New Roman" panose="02020603050405020304" pitchFamily="18" charset="0"/>
                        </a:rPr>
                        <a:t>quarter</a:t>
                      </a:r>
                      <a:endParaRPr lang="en-GB"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5091.75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1697.25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6789.00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182447"/>
                  </a:ext>
                </a:extLst>
              </a:tr>
              <a:tr h="210707">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І</a:t>
                      </a:r>
                      <a:r>
                        <a:rPr lang="en-GB" sz="1400" u="none" strike="noStrike" dirty="0">
                          <a:effectLst/>
                          <a:latin typeface="Times New Roman" panose="02020603050405020304" pitchFamily="18" charset="0"/>
                          <a:cs typeface="Times New Roman" panose="02020603050405020304" pitchFamily="18" charset="0"/>
                        </a:rPr>
                        <a:t>V quarter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5204.25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5204.25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579985"/>
                  </a:ext>
                </a:extLst>
              </a:tr>
              <a:tr h="414148">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3. The total amount of cash outflows (row 1+ row 2)</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9284.05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6623.93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6751.50</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5204.25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27863.74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3752401"/>
                  </a:ext>
                </a:extLst>
              </a:tr>
              <a:tr h="311990">
                <a:tc>
                  <a:txBody>
                    <a:bodyPr/>
                    <a:lstStyle/>
                    <a:p>
                      <a:pPr algn="l" fontAlgn="ctr"/>
                      <a:r>
                        <a:rPr lang="en-GB" sz="1400" u="none" strike="noStrike" dirty="0">
                          <a:effectLst/>
                          <a:latin typeface="Times New Roman" panose="02020603050405020304" pitchFamily="18" charset="0"/>
                          <a:cs typeface="Times New Roman" panose="02020603050405020304" pitchFamily="18" charset="0"/>
                        </a:rPr>
                        <a:t>4. Accounts payable at the end of the year</a:t>
                      </a:r>
                      <a:endParaRPr lang="en-GB"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a:solidFill>
                            <a:srgbClr val="000000"/>
                          </a:solidFill>
                          <a:effectLst/>
                          <a:latin typeface="Times New Roman" panose="02020603050405020304" pitchFamily="18" charset="0"/>
                        </a:rPr>
                        <a:t>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1734.75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dirty="0">
                          <a:solidFill>
                            <a:srgbClr val="000000"/>
                          </a:solidFill>
                          <a:effectLst/>
                          <a:latin typeface="Times New Roman" panose="02020603050405020304" pitchFamily="18" charset="0"/>
                        </a:rPr>
                        <a:t>1734.75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7166988"/>
                  </a:ext>
                </a:extLst>
              </a:tr>
            </a:tbl>
          </a:graphicData>
        </a:graphic>
      </p:graphicFrame>
      <p:cxnSp>
        <p:nvCxnSpPr>
          <p:cNvPr id="15" name="Přímá spojnice se šipkou 14">
            <a:extLst>
              <a:ext uri="{FF2B5EF4-FFF2-40B4-BE49-F238E27FC236}">
                <a16:creationId xmlns:a16="http://schemas.microsoft.com/office/drawing/2014/main" id="{E7CAC56D-7EEB-4644-B5FD-BEBEA662EE2C}"/>
              </a:ext>
            </a:extLst>
          </p:cNvPr>
          <p:cNvCxnSpPr>
            <a:cxnSpLocks/>
          </p:cNvCxnSpPr>
          <p:nvPr/>
        </p:nvCxnSpPr>
        <p:spPr>
          <a:xfrm flipH="1">
            <a:off x="4240306" y="3429000"/>
            <a:ext cx="298000" cy="1636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a:extLst>
              <a:ext uri="{FF2B5EF4-FFF2-40B4-BE49-F238E27FC236}">
                <a16:creationId xmlns:a16="http://schemas.microsoft.com/office/drawing/2014/main" id="{E4D3C175-D507-4F5B-B02B-0AD5B13CF100}"/>
              </a:ext>
            </a:extLst>
          </p:cNvPr>
          <p:cNvCxnSpPr>
            <a:cxnSpLocks/>
          </p:cNvCxnSpPr>
          <p:nvPr/>
        </p:nvCxnSpPr>
        <p:spPr>
          <a:xfrm>
            <a:off x="4634753" y="3429000"/>
            <a:ext cx="1321769" cy="1564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a:extLst>
              <a:ext uri="{FF2B5EF4-FFF2-40B4-BE49-F238E27FC236}">
                <a16:creationId xmlns:a16="http://schemas.microsoft.com/office/drawing/2014/main" id="{41CFCDBE-FA23-4E14-A915-75B823DB170E}"/>
              </a:ext>
            </a:extLst>
          </p:cNvPr>
          <p:cNvSpPr/>
          <p:nvPr/>
        </p:nvSpPr>
        <p:spPr>
          <a:xfrm>
            <a:off x="3986890" y="3855633"/>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75%</a:t>
            </a:r>
            <a:endParaRPr lang="en-GB" sz="1400" dirty="0">
              <a:latin typeface="Times New Roman" panose="02020603050405020304" pitchFamily="18" charset="0"/>
              <a:cs typeface="Times New Roman" panose="02020603050405020304" pitchFamily="18" charset="0"/>
            </a:endParaRPr>
          </a:p>
        </p:txBody>
      </p:sp>
      <p:sp>
        <p:nvSpPr>
          <p:cNvPr id="22" name="Obdélník 21">
            <a:extLst>
              <a:ext uri="{FF2B5EF4-FFF2-40B4-BE49-F238E27FC236}">
                <a16:creationId xmlns:a16="http://schemas.microsoft.com/office/drawing/2014/main" id="{600B8048-0F1F-497B-B4D4-72871EA5850A}"/>
              </a:ext>
            </a:extLst>
          </p:cNvPr>
          <p:cNvSpPr/>
          <p:nvPr/>
        </p:nvSpPr>
        <p:spPr>
          <a:xfrm>
            <a:off x="5178141" y="4340158"/>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25%</a:t>
            </a:r>
            <a:endParaRPr lang="en-GB" sz="1400" dirty="0">
              <a:latin typeface="Times New Roman" panose="02020603050405020304" pitchFamily="18" charset="0"/>
              <a:cs typeface="Times New Roman" panose="02020603050405020304" pitchFamily="18" charset="0"/>
            </a:endParaRPr>
          </a:p>
        </p:txBody>
      </p:sp>
      <p:cxnSp>
        <p:nvCxnSpPr>
          <p:cNvPr id="23" name="Přímá spojnice se šipkou 22">
            <a:extLst>
              <a:ext uri="{FF2B5EF4-FFF2-40B4-BE49-F238E27FC236}">
                <a16:creationId xmlns:a16="http://schemas.microsoft.com/office/drawing/2014/main" id="{1E85DA1E-4897-45F7-812C-F90FB90BB0A1}"/>
              </a:ext>
            </a:extLst>
          </p:cNvPr>
          <p:cNvCxnSpPr>
            <a:cxnSpLocks/>
          </p:cNvCxnSpPr>
          <p:nvPr/>
        </p:nvCxnSpPr>
        <p:spPr>
          <a:xfrm>
            <a:off x="6235479" y="3384001"/>
            <a:ext cx="569133" cy="1911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a:extLst>
              <a:ext uri="{FF2B5EF4-FFF2-40B4-BE49-F238E27FC236}">
                <a16:creationId xmlns:a16="http://schemas.microsoft.com/office/drawing/2014/main" id="{D1A4B593-20B0-4D0D-A6A3-3452AD841FFD}"/>
              </a:ext>
            </a:extLst>
          </p:cNvPr>
          <p:cNvCxnSpPr>
            <a:cxnSpLocks/>
          </p:cNvCxnSpPr>
          <p:nvPr/>
        </p:nvCxnSpPr>
        <p:spPr>
          <a:xfrm>
            <a:off x="6255572" y="3429000"/>
            <a:ext cx="1312998" cy="1804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bdélník 29">
            <a:extLst>
              <a:ext uri="{FF2B5EF4-FFF2-40B4-BE49-F238E27FC236}">
                <a16:creationId xmlns:a16="http://schemas.microsoft.com/office/drawing/2014/main" id="{958FEE7A-5946-4FDA-B12B-A7E50DE3390E}"/>
              </a:ext>
            </a:extLst>
          </p:cNvPr>
          <p:cNvSpPr/>
          <p:nvPr/>
        </p:nvSpPr>
        <p:spPr>
          <a:xfrm>
            <a:off x="6275734" y="4293098"/>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75%</a:t>
            </a:r>
            <a:endParaRPr lang="en-GB" sz="1400" dirty="0">
              <a:latin typeface="Times New Roman" panose="02020603050405020304" pitchFamily="18" charset="0"/>
              <a:cs typeface="Times New Roman" panose="02020603050405020304" pitchFamily="18" charset="0"/>
            </a:endParaRPr>
          </a:p>
        </p:txBody>
      </p:sp>
      <p:sp>
        <p:nvSpPr>
          <p:cNvPr id="31" name="Obdélník 30">
            <a:extLst>
              <a:ext uri="{FF2B5EF4-FFF2-40B4-BE49-F238E27FC236}">
                <a16:creationId xmlns:a16="http://schemas.microsoft.com/office/drawing/2014/main" id="{341896E4-DEF4-4FCA-9290-B2520D1CFDA0}"/>
              </a:ext>
            </a:extLst>
          </p:cNvPr>
          <p:cNvSpPr/>
          <p:nvPr/>
        </p:nvSpPr>
        <p:spPr>
          <a:xfrm>
            <a:off x="7006805" y="4509435"/>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25%</a:t>
            </a:r>
            <a:endParaRPr lang="en-GB" sz="1400" dirty="0">
              <a:latin typeface="Times New Roman" panose="02020603050405020304" pitchFamily="18" charset="0"/>
              <a:cs typeface="Times New Roman" panose="02020603050405020304" pitchFamily="18" charset="0"/>
            </a:endParaRPr>
          </a:p>
        </p:txBody>
      </p:sp>
      <p:cxnSp>
        <p:nvCxnSpPr>
          <p:cNvPr id="32" name="Přímá spojnice se šipkou 31">
            <a:extLst>
              <a:ext uri="{FF2B5EF4-FFF2-40B4-BE49-F238E27FC236}">
                <a16:creationId xmlns:a16="http://schemas.microsoft.com/office/drawing/2014/main" id="{05B1830E-DD4D-4FD9-BC11-D899538D137A}"/>
              </a:ext>
            </a:extLst>
          </p:cNvPr>
          <p:cNvCxnSpPr>
            <a:cxnSpLocks/>
          </p:cNvCxnSpPr>
          <p:nvPr/>
        </p:nvCxnSpPr>
        <p:spPr>
          <a:xfrm>
            <a:off x="7938773" y="3429000"/>
            <a:ext cx="571394" cy="2129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F3E0DFCE-6567-4385-91CE-C9335613C515}"/>
              </a:ext>
            </a:extLst>
          </p:cNvPr>
          <p:cNvCxnSpPr>
            <a:cxnSpLocks/>
          </p:cNvCxnSpPr>
          <p:nvPr/>
        </p:nvCxnSpPr>
        <p:spPr>
          <a:xfrm>
            <a:off x="7996245" y="3461107"/>
            <a:ext cx="1399868" cy="2097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bdélník 36">
            <a:extLst>
              <a:ext uri="{FF2B5EF4-FFF2-40B4-BE49-F238E27FC236}">
                <a16:creationId xmlns:a16="http://schemas.microsoft.com/office/drawing/2014/main" id="{1658A66B-24C9-4241-A0C7-E5DCD58FF18D}"/>
              </a:ext>
            </a:extLst>
          </p:cNvPr>
          <p:cNvSpPr/>
          <p:nvPr/>
        </p:nvSpPr>
        <p:spPr>
          <a:xfrm>
            <a:off x="7914235" y="4268789"/>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75%</a:t>
            </a:r>
            <a:endParaRPr lang="en-GB" sz="1400" dirty="0">
              <a:latin typeface="Times New Roman" panose="02020603050405020304" pitchFamily="18" charset="0"/>
              <a:cs typeface="Times New Roman" panose="02020603050405020304" pitchFamily="18" charset="0"/>
            </a:endParaRPr>
          </a:p>
        </p:txBody>
      </p:sp>
      <p:sp>
        <p:nvSpPr>
          <p:cNvPr id="38" name="Obdélník 37">
            <a:extLst>
              <a:ext uri="{FF2B5EF4-FFF2-40B4-BE49-F238E27FC236}">
                <a16:creationId xmlns:a16="http://schemas.microsoft.com/office/drawing/2014/main" id="{4E21AC15-6AA9-42EB-8875-621C093FB8A9}"/>
              </a:ext>
            </a:extLst>
          </p:cNvPr>
          <p:cNvSpPr/>
          <p:nvPr/>
        </p:nvSpPr>
        <p:spPr>
          <a:xfrm>
            <a:off x="8706636" y="4409562"/>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25%</a:t>
            </a:r>
            <a:endParaRPr lang="en-GB" sz="1400" dirty="0">
              <a:latin typeface="Times New Roman" panose="02020603050405020304" pitchFamily="18" charset="0"/>
              <a:cs typeface="Times New Roman" panose="02020603050405020304" pitchFamily="18" charset="0"/>
            </a:endParaRPr>
          </a:p>
        </p:txBody>
      </p:sp>
      <p:cxnSp>
        <p:nvCxnSpPr>
          <p:cNvPr id="39" name="Přímá spojnice se šipkou 38">
            <a:extLst>
              <a:ext uri="{FF2B5EF4-FFF2-40B4-BE49-F238E27FC236}">
                <a16:creationId xmlns:a16="http://schemas.microsoft.com/office/drawing/2014/main" id="{3B30B341-2710-4889-A3BD-8895C4E1569A}"/>
              </a:ext>
            </a:extLst>
          </p:cNvPr>
          <p:cNvCxnSpPr>
            <a:cxnSpLocks/>
          </p:cNvCxnSpPr>
          <p:nvPr/>
        </p:nvCxnSpPr>
        <p:spPr>
          <a:xfrm>
            <a:off x="9724631" y="3407756"/>
            <a:ext cx="344145" cy="2365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Přímá spojnice se šipkou 40">
            <a:extLst>
              <a:ext uri="{FF2B5EF4-FFF2-40B4-BE49-F238E27FC236}">
                <a16:creationId xmlns:a16="http://schemas.microsoft.com/office/drawing/2014/main" id="{63544B0A-88A4-46FE-9DB1-A2F5128F8406}"/>
              </a:ext>
            </a:extLst>
          </p:cNvPr>
          <p:cNvCxnSpPr>
            <a:cxnSpLocks/>
          </p:cNvCxnSpPr>
          <p:nvPr/>
        </p:nvCxnSpPr>
        <p:spPr>
          <a:xfrm>
            <a:off x="9795128" y="3489093"/>
            <a:ext cx="617455" cy="3064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Obdélník 44">
            <a:extLst>
              <a:ext uri="{FF2B5EF4-FFF2-40B4-BE49-F238E27FC236}">
                <a16:creationId xmlns:a16="http://schemas.microsoft.com/office/drawing/2014/main" id="{856E530F-B125-46BA-9776-5BE33D2E9DD7}"/>
              </a:ext>
            </a:extLst>
          </p:cNvPr>
          <p:cNvSpPr/>
          <p:nvPr/>
        </p:nvSpPr>
        <p:spPr>
          <a:xfrm>
            <a:off x="9191978" y="3512799"/>
            <a:ext cx="55141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75%</a:t>
            </a:r>
            <a:endParaRPr lang="en-GB" sz="1400" dirty="0">
              <a:latin typeface="Times New Roman" panose="02020603050405020304" pitchFamily="18" charset="0"/>
              <a:cs typeface="Times New Roman" panose="02020603050405020304" pitchFamily="18" charset="0"/>
            </a:endParaRPr>
          </a:p>
        </p:txBody>
      </p:sp>
      <p:sp>
        <p:nvSpPr>
          <p:cNvPr id="47" name="Obdélník 46">
            <a:extLst>
              <a:ext uri="{FF2B5EF4-FFF2-40B4-BE49-F238E27FC236}">
                <a16:creationId xmlns:a16="http://schemas.microsoft.com/office/drawing/2014/main" id="{3AFE5309-FC14-4654-9496-E2A8B48E3B36}"/>
              </a:ext>
            </a:extLst>
          </p:cNvPr>
          <p:cNvSpPr/>
          <p:nvPr/>
        </p:nvSpPr>
        <p:spPr>
          <a:xfrm>
            <a:off x="10004312" y="4742221"/>
            <a:ext cx="551415" cy="323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New Roman" panose="02020603050405020304" pitchFamily="18" charset="0"/>
                <a:cs typeface="Times New Roman" panose="02020603050405020304" pitchFamily="18" charset="0"/>
              </a:rPr>
              <a:t>25%</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9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LOGICAL SCHEME OF BUDGETING PROCESS </a:t>
            </a:r>
          </a:p>
        </p:txBody>
      </p:sp>
      <p:pic>
        <p:nvPicPr>
          <p:cNvPr id="5" name="Obrázek 4">
            <a:extLst>
              <a:ext uri="{FF2B5EF4-FFF2-40B4-BE49-F238E27FC236}">
                <a16:creationId xmlns:a16="http://schemas.microsoft.com/office/drawing/2014/main" id="{69CFB1E8-3EC7-4BA8-A0C4-DA92C2F54436}"/>
              </a:ext>
            </a:extLst>
          </p:cNvPr>
          <p:cNvPicPr>
            <a:picLocks noChangeAspect="1"/>
          </p:cNvPicPr>
          <p:nvPr/>
        </p:nvPicPr>
        <p:blipFill>
          <a:blip r:embed="rId3"/>
          <a:stretch>
            <a:fillRect/>
          </a:stretch>
        </p:blipFill>
        <p:spPr>
          <a:xfrm>
            <a:off x="3720985" y="613542"/>
            <a:ext cx="6714565" cy="6048972"/>
          </a:xfrm>
          <a:prstGeom prst="rect">
            <a:avLst/>
          </a:prstGeom>
        </p:spPr>
      </p:pic>
      <p:pic>
        <p:nvPicPr>
          <p:cNvPr id="6" name="Obrázek 5">
            <a:extLst>
              <a:ext uri="{FF2B5EF4-FFF2-40B4-BE49-F238E27FC236}">
                <a16:creationId xmlns:a16="http://schemas.microsoft.com/office/drawing/2014/main" id="{4C8D84C7-E4E5-4AD6-8992-46E493F00379}"/>
              </a:ext>
            </a:extLst>
          </p:cNvPr>
          <p:cNvPicPr>
            <a:picLocks noChangeAspect="1"/>
          </p:cNvPicPr>
          <p:nvPr/>
        </p:nvPicPr>
        <p:blipFill>
          <a:blip r:embed="rId4"/>
          <a:stretch>
            <a:fillRect/>
          </a:stretch>
        </p:blipFill>
        <p:spPr>
          <a:xfrm>
            <a:off x="854657" y="2155852"/>
            <a:ext cx="3330229" cy="3657917"/>
          </a:xfrm>
          <a:prstGeom prst="rect">
            <a:avLst/>
          </a:prstGeom>
        </p:spPr>
      </p:pic>
    </p:spTree>
    <p:extLst>
      <p:ext uri="{BB962C8B-B14F-4D97-AF65-F5344CB8AC3E}">
        <p14:creationId xmlns:p14="http://schemas.microsoft.com/office/powerpoint/2010/main" val="3488258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1955985"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CASH PLAN</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96986A1C-C64A-4D1F-A56F-DE85DE7A1B9D}"/>
              </a:ext>
            </a:extLst>
          </p:cNvPr>
          <p:cNvPicPr>
            <a:picLocks noChangeAspect="1"/>
          </p:cNvPicPr>
          <p:nvPr/>
        </p:nvPicPr>
        <p:blipFill>
          <a:blip r:embed="rId3"/>
          <a:stretch>
            <a:fillRect/>
          </a:stretch>
        </p:blipFill>
        <p:spPr>
          <a:xfrm>
            <a:off x="251520" y="919150"/>
            <a:ext cx="3316433" cy="2003344"/>
          </a:xfrm>
          <a:prstGeom prst="rect">
            <a:avLst/>
          </a:prstGeom>
        </p:spPr>
      </p:pic>
      <p:sp>
        <p:nvSpPr>
          <p:cNvPr id="11" name="TextovéPole 10">
            <a:extLst>
              <a:ext uri="{FF2B5EF4-FFF2-40B4-BE49-F238E27FC236}">
                <a16:creationId xmlns:a16="http://schemas.microsoft.com/office/drawing/2014/main" id="{B59A87B9-E0DC-45CE-B3F9-6B1075938A0F}"/>
              </a:ext>
            </a:extLst>
          </p:cNvPr>
          <p:cNvSpPr txBox="1"/>
          <p:nvPr/>
        </p:nvSpPr>
        <p:spPr>
          <a:xfrm>
            <a:off x="3567953" y="964267"/>
            <a:ext cx="8228512" cy="2585323"/>
          </a:xfrm>
          <a:prstGeom prst="rect">
            <a:avLst/>
          </a:prstGeom>
          <a:noFill/>
        </p:spPr>
        <p:txBody>
          <a:bodyPr wrap="square">
            <a:spAutoFit/>
          </a:bodyPr>
          <a:lstStyle/>
          <a:p>
            <a:pPr marL="285750" indent="-285750" algn="l">
              <a:buFont typeface="Arial" panose="020B0604020202020204" pitchFamily="34" charset="0"/>
              <a:buChar char="•"/>
            </a:pPr>
            <a:r>
              <a:rPr lang="en-GB" sz="1800" b="0" i="0" u="none" strike="noStrike" baseline="0" dirty="0">
                <a:latin typeface="Times-Roman"/>
              </a:rPr>
              <a:t>The budget preparation process normally begins with the sales budget and continues through the preparation of pro forma financial statements. </a:t>
            </a:r>
          </a:p>
          <a:p>
            <a:pPr marL="285750" indent="-285750" algn="l">
              <a:buFont typeface="Arial" panose="020B0604020202020204" pitchFamily="34" charset="0"/>
              <a:buChar char="•"/>
            </a:pPr>
            <a:r>
              <a:rPr lang="en-GB" sz="1800" b="0" i="0" u="none" strike="noStrike" baseline="0" dirty="0">
                <a:latin typeface="Times-Roman"/>
              </a:rPr>
              <a:t>The last schedule prepared before the financial statements is the cash budget. The cash budget is a schedule of estimated cash collections and payments. The various operating budgets and the capital budget are inputs to the cash budgeting process.</a:t>
            </a:r>
          </a:p>
          <a:p>
            <a:pPr marL="285750" indent="-285750" algn="l">
              <a:buFont typeface="Arial" panose="020B0604020202020204" pitchFamily="34" charset="0"/>
              <a:buChar char="•"/>
            </a:pPr>
            <a:r>
              <a:rPr lang="en-GB" sz="1800" b="0" i="0" u="none" strike="noStrike" baseline="0" dirty="0">
                <a:latin typeface="Times-Roman"/>
              </a:rPr>
              <a:t>The cash budget is prepared for the purpose of cash planning and control. </a:t>
            </a:r>
          </a:p>
          <a:p>
            <a:pPr marL="285750" indent="-285750" algn="l">
              <a:buFont typeface="Arial" panose="020B0604020202020204" pitchFamily="34" charset="0"/>
              <a:buChar char="•"/>
            </a:pPr>
            <a:r>
              <a:rPr lang="en-GB" sz="1800" b="0" i="0" u="none" strike="noStrike" baseline="0" dirty="0">
                <a:latin typeface="Times-Roman"/>
              </a:rPr>
              <a:t>It presents the expected cash inflow and outflow for a designated time period. </a:t>
            </a:r>
          </a:p>
          <a:p>
            <a:pPr marL="285750" indent="-285750" algn="l">
              <a:buFont typeface="Arial" panose="020B0604020202020204" pitchFamily="34" charset="0"/>
              <a:buChar char="•"/>
            </a:pPr>
            <a:r>
              <a:rPr lang="en-GB" sz="1800" b="0" i="0" u="none" strike="noStrike" baseline="0" dirty="0">
                <a:latin typeface="Times-Roman"/>
              </a:rPr>
              <a:t>The cash budget helps management keep cash balances in reasonable relationship to its needs. It aids in avoiding unnecessary idle cash and possible cash shortages.</a:t>
            </a:r>
            <a:endParaRPr lang="en-GB" dirty="0"/>
          </a:p>
        </p:txBody>
      </p:sp>
      <p:sp>
        <p:nvSpPr>
          <p:cNvPr id="13" name="TextovéPole 12">
            <a:extLst>
              <a:ext uri="{FF2B5EF4-FFF2-40B4-BE49-F238E27FC236}">
                <a16:creationId xmlns:a16="http://schemas.microsoft.com/office/drawing/2014/main" id="{6B41AA14-9731-4691-996B-09661092EA25}"/>
              </a:ext>
            </a:extLst>
          </p:cNvPr>
          <p:cNvSpPr txBox="1"/>
          <p:nvPr/>
        </p:nvSpPr>
        <p:spPr>
          <a:xfrm>
            <a:off x="251520" y="3877892"/>
            <a:ext cx="11688960" cy="2031325"/>
          </a:xfrm>
          <a:prstGeom prst="rect">
            <a:avLst/>
          </a:prstGeom>
          <a:noFill/>
        </p:spPr>
        <p:txBody>
          <a:bodyPr wrap="square">
            <a:spAutoFit/>
          </a:bodyPr>
          <a:lstStyle/>
          <a:p>
            <a:pPr marL="285750" indent="-285750" algn="l">
              <a:buFont typeface="Arial" panose="020B0604020202020204" pitchFamily="34" charset="0"/>
              <a:buChar char="•"/>
            </a:pPr>
            <a:r>
              <a:rPr lang="en-GB" sz="1800" b="0" u="none" strike="noStrike" baseline="0" dirty="0">
                <a:latin typeface="Times New Roman" panose="02020603050405020304" pitchFamily="18" charset="0"/>
                <a:cs typeface="Times New Roman" panose="02020603050405020304" pitchFamily="18" charset="0"/>
              </a:rPr>
              <a:t>The cash budget also allows for review of future cash receipts and cash payments to uncover possible patterns of cash flows. In this way, collection and disbursement efforts can be studied to ascertain if net cash flows are being maximized.</a:t>
            </a:r>
          </a:p>
          <a:p>
            <a:pPr marL="285750" indent="-285750" algn="l">
              <a:buFont typeface="Arial" panose="020B0604020202020204" pitchFamily="34" charset="0"/>
              <a:buChar char="•"/>
            </a:pPr>
            <a:r>
              <a:rPr lang="en-GB" sz="1800" b="0" u="none" strike="noStrike" baseline="0" dirty="0">
                <a:latin typeface="Times New Roman" panose="02020603050405020304" pitchFamily="18" charset="0"/>
                <a:cs typeface="Times New Roman" panose="02020603050405020304" pitchFamily="18" charset="0"/>
              </a:rPr>
              <a:t>In addition, the cash budget reveals when and how much to borrow and when users will be able to pay the money back. For example, if a cash budget indicates that a significant cash outlay will be needed to buy assets (e.g., store equipment), the user may have to borrow money and determine a debt repayment schedule. </a:t>
            </a:r>
          </a:p>
          <a:p>
            <a:pPr marL="285750" indent="-285750" algn="l">
              <a:buFont typeface="Arial" panose="020B0604020202020204" pitchFamily="34" charset="0"/>
              <a:buChar char="•"/>
            </a:pPr>
            <a:r>
              <a:rPr lang="en-GB" sz="1800" b="0" u="none" strike="noStrike" baseline="0" dirty="0">
                <a:latin typeface="Times New Roman" panose="02020603050405020304" pitchFamily="18" charset="0"/>
                <a:cs typeface="Times New Roman" panose="02020603050405020304" pitchFamily="18" charset="0"/>
              </a:rPr>
              <a:t>In order to obtain a line of credit, lenders typically require borrowers to submit the cash budget along with financial statements.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31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203634"/>
            <a:ext cx="1955985" cy="461665"/>
          </a:xfrm>
          <a:prstGeom prst="rect">
            <a:avLst/>
          </a:prstGeom>
          <a:solidFill>
            <a:srgbClr val="008080"/>
          </a:solidFill>
        </p:spPr>
        <p:txBody>
          <a:bodyPr wrap="none">
            <a:spAutoFit/>
          </a:bodyPr>
          <a:lstStyle/>
          <a:p>
            <a:pPr>
              <a:defRPr/>
            </a:pPr>
            <a:r>
              <a:rPr lang="en-US" sz="2400" b="1" dirty="0">
                <a:solidFill>
                  <a:schemeClr val="bg1"/>
                </a:solidFill>
                <a:latin typeface="Times New Roman" panose="02020603050405020304" pitchFamily="18" charset="0"/>
                <a:cs typeface="Times New Roman" panose="02020603050405020304" pitchFamily="18" charset="0"/>
              </a:rPr>
              <a:t>CASH PLAN</a:t>
            </a:r>
            <a:endParaRPr lang="en-GB" sz="2400" b="1" kern="0" dirty="0">
              <a:solidFill>
                <a:schemeClr val="bg1"/>
              </a:solidFill>
            </a:endParaRPr>
          </a:p>
        </p:txBody>
      </p:sp>
      <p:sp>
        <p:nvSpPr>
          <p:cNvPr id="7" name="Zástupný symbol pro obsah 2"/>
          <p:cNvSpPr txBox="1">
            <a:spLocks/>
          </p:cNvSpPr>
          <p:nvPr/>
        </p:nvSpPr>
        <p:spPr>
          <a:xfrm>
            <a:off x="395535" y="1180243"/>
            <a:ext cx="10007921" cy="5228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E72B069B-6EF2-4EBD-A92A-00136D91F1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88108"/>
            <a:ext cx="1464833" cy="1127893"/>
          </a:xfrm>
          <a:prstGeom prst="rect">
            <a:avLst/>
          </a:prstGeom>
        </p:spPr>
      </p:pic>
      <p:sp>
        <p:nvSpPr>
          <p:cNvPr id="8" name="Zástupný symbol pro obsah 2">
            <a:extLst>
              <a:ext uri="{FF2B5EF4-FFF2-40B4-BE49-F238E27FC236}">
                <a16:creationId xmlns:a16="http://schemas.microsoft.com/office/drawing/2014/main" id="{D7C8DFAA-56D9-46B5-9D6F-2F9BCF2DC551}"/>
              </a:ext>
            </a:extLst>
          </p:cNvPr>
          <p:cNvSpPr txBox="1">
            <a:spLocks/>
          </p:cNvSpPr>
          <p:nvPr/>
        </p:nvSpPr>
        <p:spPr>
          <a:xfrm>
            <a:off x="395535" y="957040"/>
            <a:ext cx="11292882" cy="54516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GB" sz="1600" dirty="0">
              <a:latin typeface="Times New Roman" panose="02020603050405020304" pitchFamily="18" charset="0"/>
              <a:cs typeface="Times New Roman" panose="02020603050405020304" pitchFamily="18" charset="0"/>
            </a:endParaRPr>
          </a:p>
          <a:p>
            <a:pPr marL="0" indent="0">
              <a:spcBef>
                <a:spcPts val="0"/>
              </a:spcBef>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altLang="cs-CZ" sz="22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9871584E-4AC5-437E-8EFF-6951242C824D}"/>
              </a:ext>
            </a:extLst>
          </p:cNvPr>
          <p:cNvPicPr>
            <a:picLocks noChangeAspect="1"/>
          </p:cNvPicPr>
          <p:nvPr/>
        </p:nvPicPr>
        <p:blipFill>
          <a:blip r:embed="rId3"/>
          <a:stretch>
            <a:fillRect/>
          </a:stretch>
        </p:blipFill>
        <p:spPr>
          <a:xfrm>
            <a:off x="143472" y="703189"/>
            <a:ext cx="4536504" cy="2471960"/>
          </a:xfrm>
          <a:prstGeom prst="rect">
            <a:avLst/>
          </a:prstGeom>
        </p:spPr>
      </p:pic>
      <p:sp>
        <p:nvSpPr>
          <p:cNvPr id="14" name="TextovéPole 13">
            <a:extLst>
              <a:ext uri="{FF2B5EF4-FFF2-40B4-BE49-F238E27FC236}">
                <a16:creationId xmlns:a16="http://schemas.microsoft.com/office/drawing/2014/main" id="{9EB20723-6846-491F-82FF-1FD25A0E9D96}"/>
              </a:ext>
            </a:extLst>
          </p:cNvPr>
          <p:cNvSpPr txBox="1"/>
          <p:nvPr/>
        </p:nvSpPr>
        <p:spPr>
          <a:xfrm>
            <a:off x="4751983" y="1009075"/>
            <a:ext cx="6864426" cy="2308324"/>
          </a:xfrm>
          <a:prstGeom prst="rect">
            <a:avLst/>
          </a:prstGeom>
          <a:noFill/>
        </p:spPr>
        <p:txBody>
          <a:bodyPr wrap="square">
            <a:spAutoFit/>
          </a:bodyPr>
          <a:lstStyle/>
          <a:p>
            <a:pPr marL="285750" indent="-285750">
              <a:buFont typeface="Arial" panose="020B0604020202020204" pitchFamily="34" charset="0"/>
              <a:buChar char="•"/>
            </a:pPr>
            <a:r>
              <a:rPr lang="en-GB" dirty="0">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https://www.investopedia.com/terms/c/cashbudget.asp#:~:text=A%20cash%20budget%20is%20an,over%20the%20given%20time%20frame</a:t>
            </a:r>
            <a:endParaRPr lang="en-GB"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 cash budget is a company's estimation of cash inflows and outflows over a specific period of time, which can be weekly, monthly, quarterly, or annually.</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 company will use a cash budget to determine whether it has sufficient cash to continue operating over the given time frame.</a:t>
            </a:r>
          </a:p>
        </p:txBody>
      </p:sp>
      <p:sp>
        <p:nvSpPr>
          <p:cNvPr id="15" name="TextovéPole 14">
            <a:extLst>
              <a:ext uri="{FF2B5EF4-FFF2-40B4-BE49-F238E27FC236}">
                <a16:creationId xmlns:a16="http://schemas.microsoft.com/office/drawing/2014/main" id="{1C880F99-C903-4F04-A747-171D6E29020C}"/>
              </a:ext>
            </a:extLst>
          </p:cNvPr>
          <p:cNvSpPr txBox="1"/>
          <p:nvPr/>
        </p:nvSpPr>
        <p:spPr>
          <a:xfrm>
            <a:off x="251520" y="3259641"/>
            <a:ext cx="11617751" cy="3416320"/>
          </a:xfrm>
          <a:prstGeom prst="rect">
            <a:avLst/>
          </a:prstGeom>
          <a:noFill/>
        </p:spPr>
        <p:txBody>
          <a:bodyPr wrap="square">
            <a:spAutoFit/>
          </a:bodyPr>
          <a:lstStyle/>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 cash budget will also provide a company with insight into its cash needs and any surpluses, which help it determine if the business is using cash effectively.</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Cash budgets can be viewed as short-term cash budgets, usually, a time frame of weeks to months, or long-term cash budgets, which are viewed as years.</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A company must manage its sales and expenses to reach optimal cash flow.</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Cash budgets are usually viewed in either the short-term or the long-term. Short-term cash budgets focus on the cash requirements needed for the next week or months whereas long-term cash budget focuses on cash needs for the next year to several years.</a:t>
            </a:r>
          </a:p>
          <a:p>
            <a:pPr algn="l">
              <a:buFont typeface="Arial" panose="020B0604020202020204" pitchFamily="34" charset="0"/>
              <a:buChar char="•"/>
            </a:pPr>
            <a:r>
              <a:rPr lang="en-GB" b="0" i="0" dirty="0">
                <a:effectLst/>
                <a:latin typeface="Times New Roman" panose="02020603050405020304" pitchFamily="18" charset="0"/>
                <a:cs typeface="Times New Roman" panose="02020603050405020304" pitchFamily="18" charset="0"/>
              </a:rPr>
              <a:t>Short-term cash budgets will look at items such as utility bills, rent, </a:t>
            </a:r>
            <a:r>
              <a:rPr lang="en-GB" b="0" i="0" u="sng"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payroll</a:t>
            </a:r>
            <a:r>
              <a:rPr lang="en-GB" b="0" i="0" dirty="0">
                <a:effectLst/>
                <a:latin typeface="Times New Roman" panose="02020603050405020304" pitchFamily="18" charset="0"/>
                <a:cs typeface="Times New Roman" panose="02020603050405020304" pitchFamily="18" charset="0"/>
              </a:rPr>
              <a:t>, payments to suppliers, other operating expenses, and investments. Long-term cash budgets focus on quarterly and annual tax payments, </a:t>
            </a:r>
            <a:r>
              <a:rPr lang="en-GB" b="0" i="0" u="sng"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capital expenditure</a:t>
            </a:r>
            <a:r>
              <a:rPr lang="en-GB" b="0" i="0" dirty="0">
                <a:effectLst/>
                <a:latin typeface="Times New Roman" panose="02020603050405020304" pitchFamily="18" charset="0"/>
                <a:cs typeface="Times New Roman" panose="02020603050405020304" pitchFamily="18" charset="0"/>
              </a:rPr>
              <a:t> projects, and long-term investments. Long-term cash budgets usually require more strategic planning and detailed analysis as they require cash to be tied up for a longer period of time.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581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3435</Words>
  <Application>Microsoft Office PowerPoint</Application>
  <PresentationFormat>Širokoúhlá obrazovka</PresentationFormat>
  <Paragraphs>509</Paragraphs>
  <Slides>17</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Calibri Light</vt:lpstr>
      <vt:lpstr>Times New Roman</vt:lpstr>
      <vt:lpstr>Times-Roman</vt:lpstr>
      <vt:lpstr>Motiv Office</vt:lpstr>
      <vt:lpstr>Cash budget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Tetiana Konieva</dc:creator>
  <cp:lastModifiedBy>Tetiana Konieva</cp:lastModifiedBy>
  <cp:revision>80</cp:revision>
  <dcterms:created xsi:type="dcterms:W3CDTF">2023-09-24T09:24:55Z</dcterms:created>
  <dcterms:modified xsi:type="dcterms:W3CDTF">2023-12-09T14:53:01Z</dcterms:modified>
</cp:coreProperties>
</file>