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6" r:id="rId6"/>
    <p:sldId id="287" r:id="rId7"/>
    <p:sldId id="288" r:id="rId8"/>
    <p:sldId id="296" r:id="rId9"/>
    <p:sldId id="297" r:id="rId10"/>
    <p:sldId id="299" r:id="rId11"/>
    <p:sldId id="303" r:id="rId12"/>
    <p:sldId id="289" r:id="rId13"/>
    <p:sldId id="293" r:id="rId14"/>
    <p:sldId id="294" r:id="rId15"/>
    <p:sldId id="298" r:id="rId16"/>
    <p:sldId id="265" r:id="rId17"/>
    <p:sldId id="301" r:id="rId1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F2B2B"/>
    <a:srgbClr val="98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12.02.2025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98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8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13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56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29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85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398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86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90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slu.cz/auth/e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is.slu.cz/auth/el/opf/leto2024/FIUBPDVP/um" TargetMode="External"/><Relationship Id="rId4" Type="http://schemas.openxmlformats.org/officeDocument/2006/relationships/hyperlink" Target="https://is.slu.cz/auth/el/opf/leto2024/FIUBPDV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onieva@opf.slu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112568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555525"/>
            <a:ext cx="4608512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informace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2859782"/>
            <a:ext cx="331236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Tetiana Konieva, Ph.D.</a:t>
            </a:r>
          </a:p>
          <a:p>
            <a:pPr algn="r"/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771550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Povinná literatura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51720" y="628689"/>
            <a:ext cx="6804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Přednášky a semináře předmětu.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Odborné články.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PALEČKOVÁ, I. 2018. Finance v podnikání. Karviná: SU OPF. 978-80-7510-301-7.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KANTNEROVÁ, L. 2016. Základy bankovnictví: teorie a praxe. Praha: C. H. Beck.</a:t>
            </a:r>
            <a:br>
              <a:rPr lang="cs-CZ" dirty="0"/>
            </a:br>
            <a:r>
              <a:rPr lang="cs-CZ" dirty="0"/>
              <a:t>ISBN 978-80-7400-595-4.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RŮČKOVÁ, P. 2015. Finanční analýza - metody ukazatele a využití v praxi. 5. vyd.</a:t>
            </a:r>
            <a:br>
              <a:rPr lang="cs-CZ" dirty="0"/>
            </a:br>
            <a:r>
              <a:rPr lang="cs-CZ" dirty="0"/>
              <a:t>Praha: Grada </a:t>
            </a:r>
            <a:r>
              <a:rPr lang="cs-CZ" dirty="0" err="1"/>
              <a:t>Publishing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DUCHÁČKOVÁ, E. 2015. Pojištění a pojišťovnictví. Praha: </a:t>
            </a:r>
            <a:r>
              <a:rPr lang="cs-CZ" dirty="0" err="1"/>
              <a:t>Ekopress</a:t>
            </a:r>
            <a:r>
              <a:rPr lang="cs-CZ" dirty="0"/>
              <a:t>. ISBN 978-80-</a:t>
            </a:r>
            <a:br>
              <a:rPr lang="cs-CZ" dirty="0"/>
            </a:br>
            <a:r>
              <a:rPr lang="cs-CZ" dirty="0"/>
              <a:t>87865-25-5.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STAVÁREK, D. 2013. Finance. Karviná: SU OPF. ISBN 978-80-7248-847-6.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48EF9D-6878-4D69-A6CD-7915E941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0" y="975115"/>
            <a:ext cx="193508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Doporučená literatura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DA3F1DF-63B0-44DE-86DA-E3DDFF013D9E}"/>
              </a:ext>
            </a:extLst>
          </p:cNvPr>
          <p:cNvSpPr/>
          <p:nvPr/>
        </p:nvSpPr>
        <p:spPr>
          <a:xfrm>
            <a:off x="287524" y="919213"/>
            <a:ext cx="8388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SYROVÝ, P. 2016. Investování pro začátečníky. 3. vyd. Praha: Grada </a:t>
            </a:r>
            <a:r>
              <a:rPr lang="cs-CZ" dirty="0" err="1"/>
              <a:t>Publishing</a:t>
            </a:r>
            <a:r>
              <a:rPr lang="cs-CZ" dirty="0"/>
              <a:t>. ISBN 978-80-271-0092-7.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SCHOLLEOVÁ, H. a P. ŠTAMFESTOVÁ. 2015. Finance podniku: sbírka řešených</a:t>
            </a:r>
            <a:br>
              <a:rPr lang="cs-CZ" dirty="0"/>
            </a:br>
            <a:r>
              <a:rPr lang="cs-CZ" dirty="0"/>
              <a:t>příkladů a otázek.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 ISBN 978-80-247-5544-1.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POLOUČEK, S. 2013. Bankovnictví. 2. vyd. Praha: </a:t>
            </a:r>
            <a:r>
              <a:rPr lang="cs-CZ" dirty="0" err="1"/>
              <a:t>C.H.Beck</a:t>
            </a:r>
            <a:r>
              <a:rPr lang="cs-CZ" dirty="0"/>
              <a:t>. ISBN 978-80-7400-491-9.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WALKER, R. B. and K. P. WALKER. 2013. </a:t>
            </a:r>
            <a:r>
              <a:rPr lang="cs-CZ" dirty="0" err="1"/>
              <a:t>Personal</a:t>
            </a:r>
            <a:r>
              <a:rPr lang="cs-CZ" dirty="0"/>
              <a:t> finance: </a:t>
            </a:r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. New York: </a:t>
            </a:r>
            <a:r>
              <a:rPr lang="cs-CZ" dirty="0" err="1"/>
              <a:t>Mc</a:t>
            </a:r>
            <a:r>
              <a:rPr lang="cs-CZ" dirty="0"/>
              <a:t> </a:t>
            </a:r>
            <a:r>
              <a:rPr lang="cs-CZ" dirty="0" err="1"/>
              <a:t>Graw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. ISBN 9781259254970.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RŮČKOVÁ, P. a M. ROUBÍČKOVÁ. 2012. Finanční management. Praha: </a:t>
            </a:r>
            <a:r>
              <a:rPr lang="cs-CZ" dirty="0" err="1"/>
              <a:t>Grada</a:t>
            </a:r>
            <a:br>
              <a:rPr lang="cs-CZ" dirty="0"/>
            </a:br>
            <a:r>
              <a:rPr lang="cs-CZ" dirty="0" err="1"/>
              <a:t>Publishing</a:t>
            </a:r>
            <a:r>
              <a:rPr lang="cs-CZ" dirty="0"/>
              <a:t>, 2012. ISBN 978-80-247-4047-8.</a:t>
            </a:r>
          </a:p>
        </p:txBody>
      </p:sp>
    </p:spTree>
    <p:extLst>
      <p:ext uri="{BB962C8B-B14F-4D97-AF65-F5344CB8AC3E}">
        <p14:creationId xmlns:p14="http://schemas.microsoft.com/office/powerpoint/2010/main" val="258582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Organizace výuky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DA3F1DF-63B0-44DE-86DA-E3DDFF013D9E}"/>
              </a:ext>
            </a:extLst>
          </p:cNvPr>
          <p:cNvSpPr/>
          <p:nvPr/>
        </p:nvSpPr>
        <p:spPr>
          <a:xfrm>
            <a:off x="3047624" y="779940"/>
            <a:ext cx="5808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Veškeré materiály ke studiu předmětu budou průběžně k dispozici v IS SU v sekci Interaktivní osnovy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307871"/>
                </a:solidFill>
              </a:rPr>
              <a:t>Materiály semináře z předmětu (Semináře Konieva) podle jednotlivých týdnů</a:t>
            </a:r>
            <a:r>
              <a:rPr lang="ru-RU" altLang="cs-CZ" dirty="0">
                <a:solidFill>
                  <a:srgbClr val="307871"/>
                </a:solidFill>
              </a:rPr>
              <a:t> </a:t>
            </a:r>
            <a:r>
              <a:rPr lang="cs-CZ" altLang="cs-CZ" dirty="0">
                <a:solidFill>
                  <a:srgbClr val="307871"/>
                </a:solidFill>
              </a:rPr>
              <a:t>také možná najít v IS: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materiály</a:t>
            </a:r>
            <a:r>
              <a:rPr lang="cs-CZ" b="0" i="0" strike="noStrike" dirty="0">
                <a:solidFill>
                  <a:srgbClr val="307871"/>
                </a:solidFill>
                <a:effectLst/>
              </a:rPr>
              <a:t>/</a:t>
            </a:r>
            <a:r>
              <a:rPr lang="en-GB" b="0" i="0" dirty="0">
                <a:solidFill>
                  <a:srgbClr val="307871"/>
                </a:solidFill>
                <a:effectLst/>
              </a:rPr>
              <a:t> 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materiály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předmětu</a:t>
            </a:r>
            <a:r>
              <a:rPr lang="cs-CZ" b="0" i="0" strike="noStrike" dirty="0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b="0" i="0" strike="noStrike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Učební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materiály</a:t>
            </a:r>
            <a:r>
              <a:rPr lang="en-GB" b="0" i="0" dirty="0">
                <a:solidFill>
                  <a:srgbClr val="307871"/>
                </a:solidFill>
                <a:effectLst/>
              </a:rPr>
              <a:t> </a:t>
            </a: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8F5F91-8874-4475-B62C-18DBBFC8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74" y="771550"/>
            <a:ext cx="2760938" cy="22322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395AA69-9FED-4DC1-8525-1345036FC282}"/>
              </a:ext>
            </a:extLst>
          </p:cNvPr>
          <p:cNvSpPr txBox="1"/>
          <p:nvPr/>
        </p:nvSpPr>
        <p:spPr>
          <a:xfrm>
            <a:off x="107504" y="3003798"/>
            <a:ext cx="86778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semináře si noste: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/>
              <a:t>Kalkulačku, sešit, propisku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/>
              <a:t>Soubor vzorců.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307871"/>
                </a:solidFill>
              </a:rPr>
              <a:t>Studijní materiály </a:t>
            </a:r>
            <a:r>
              <a:rPr lang="cs-CZ" altLang="cs-CZ" dirty="0">
                <a:solidFill>
                  <a:srgbClr val="307871"/>
                </a:solidFill>
              </a:rPr>
              <a:t>(přednášky, příklady</a:t>
            </a:r>
            <a:r>
              <a:rPr lang="ru-RU" altLang="cs-CZ" dirty="0">
                <a:solidFill>
                  <a:srgbClr val="307871"/>
                </a:solidFill>
              </a:rPr>
              <a:t> </a:t>
            </a:r>
            <a:r>
              <a:rPr lang="cs-CZ" dirty="0">
                <a:solidFill>
                  <a:srgbClr val="307871"/>
                </a:solidFill>
              </a:rPr>
              <a:t>semináře</a:t>
            </a:r>
            <a:r>
              <a:rPr lang="cs-CZ" altLang="cs-CZ" dirty="0">
                <a:solidFill>
                  <a:srgbClr val="307871"/>
                </a:solidFill>
              </a:rPr>
              <a:t>)</a:t>
            </a:r>
            <a:endParaRPr lang="ru-RU" altLang="cs-CZ" dirty="0">
              <a:solidFill>
                <a:srgbClr val="30787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solidFill>
                  <a:srgbClr val="307871"/>
                </a:solidFill>
              </a:rPr>
              <a:t>Notebook/tablet </a:t>
            </a:r>
            <a:r>
              <a:rPr lang="cs-CZ" altLang="cs-CZ" u="sng" dirty="0">
                <a:solidFill>
                  <a:srgbClr val="307871"/>
                </a:solidFill>
              </a:rPr>
              <a:t>nebo vytisknuté materiály </a:t>
            </a:r>
            <a:r>
              <a:rPr lang="cs-CZ" u="sng" dirty="0">
                <a:solidFill>
                  <a:srgbClr val="307871"/>
                </a:solidFill>
              </a:rPr>
              <a:t>semináře</a:t>
            </a:r>
            <a:r>
              <a:rPr lang="cs-CZ" altLang="cs-CZ" u="sng" dirty="0">
                <a:solidFill>
                  <a:srgbClr val="30787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Veškeré omluvy předem, jinak dle Studijního a zkušebního řádu.</a:t>
            </a:r>
          </a:p>
        </p:txBody>
      </p:sp>
    </p:spTree>
    <p:extLst>
      <p:ext uri="{BB962C8B-B14F-4D97-AF65-F5344CB8AC3E}">
        <p14:creationId xmlns:p14="http://schemas.microsoft.com/office/powerpoint/2010/main" val="247863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dirty="0">
                <a:solidFill>
                  <a:srgbClr val="307871"/>
                </a:solidFill>
                <a:cs typeface="Times New Roman" panose="02020603050405020304" pitchFamily="18" charset="0"/>
              </a:rPr>
              <a:t>Mgr. Tetiana Konieva, Ph.D.</a:t>
            </a:r>
          </a:p>
          <a:p>
            <a:pPr lvl="1">
              <a:buClr>
                <a:srgbClr val="307871"/>
              </a:buClr>
            </a:pPr>
            <a:r>
              <a:rPr lang="cs-CZ" sz="2000" dirty="0"/>
              <a:t>kancelář A 333</a:t>
            </a:r>
          </a:p>
          <a:p>
            <a:pPr lvl="1">
              <a:buClr>
                <a:srgbClr val="307871"/>
              </a:buClr>
            </a:pPr>
            <a:r>
              <a:rPr lang="cs-CZ" sz="2000" dirty="0">
                <a:hlinkClick r:id="rId3"/>
              </a:rPr>
              <a:t>konieva@opf.slu.cz</a:t>
            </a:r>
            <a:endParaRPr lang="cs-CZ" sz="2000" dirty="0"/>
          </a:p>
          <a:p>
            <a:pPr lvl="1">
              <a:buClr>
                <a:srgbClr val="307871"/>
              </a:buClr>
            </a:pPr>
            <a:r>
              <a:rPr lang="cs-CZ" sz="2000" dirty="0"/>
              <a:t>konzultační hodiny: e-mailem</a:t>
            </a:r>
            <a:r>
              <a:rPr lang="cs-CZ" sz="2000" b="0" i="0" u="none" strike="noStrike" baseline="0" dirty="0">
                <a:solidFill>
                  <a:srgbClr val="2F7870"/>
                </a:solidFill>
                <a:latin typeface="Times New Roman" panose="02020603050405020304" pitchFamily="18" charset="0"/>
              </a:rPr>
              <a:t> kdykoliv </a:t>
            </a:r>
          </a:p>
          <a:p>
            <a:pPr lvl="1">
              <a:buClr>
                <a:srgbClr val="307871"/>
              </a:buClr>
            </a:pPr>
            <a:r>
              <a:rPr lang="cs-CZ" sz="2000" dirty="0">
                <a:solidFill>
                  <a:srgbClr val="2F7870"/>
                </a:solidFill>
                <a:latin typeface="Times New Roman" panose="02020603050405020304" pitchFamily="18" charset="0"/>
              </a:rPr>
              <a:t>                                           </a:t>
            </a:r>
            <a:r>
              <a:rPr lang="cs-CZ" sz="2000" b="0" i="0" u="none" strike="noStrike" baseline="0" dirty="0">
                <a:solidFill>
                  <a:srgbClr val="2F7870"/>
                </a:solidFill>
                <a:latin typeface="Times New Roman" panose="02020603050405020304" pitchFamily="18" charset="0"/>
              </a:rPr>
              <a:t>nebo </a:t>
            </a:r>
          </a:p>
          <a:p>
            <a:pPr marL="457200" lvl="1" indent="0">
              <a:buClr>
                <a:srgbClr val="307871"/>
              </a:buClr>
              <a:buNone/>
            </a:pPr>
            <a:r>
              <a:rPr lang="cs-CZ" sz="2000" dirty="0">
                <a:solidFill>
                  <a:srgbClr val="2F7870"/>
                </a:solidFill>
                <a:latin typeface="Times New Roman" panose="02020603050405020304" pitchFamily="18" charset="0"/>
              </a:rPr>
              <a:t>                                     pondělí, </a:t>
            </a:r>
            <a:r>
              <a:rPr lang="cs-CZ" sz="2000" dirty="0"/>
              <a:t>úterý 13:00 – 14:00 </a:t>
            </a:r>
          </a:p>
          <a:p>
            <a:pPr marL="457200" lvl="1" indent="0">
              <a:buClr>
                <a:srgbClr val="307871"/>
              </a:buClr>
              <a:buNone/>
            </a:pPr>
            <a:r>
              <a:rPr lang="cs-CZ" sz="2000" dirty="0"/>
              <a:t>                                    (po předchozí domluvě e-mailem).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Kontakty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16DA7-1605-44AE-B974-5BE00F25A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27734"/>
            <a:ext cx="226846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35546"/>
            <a:ext cx="8568952" cy="39964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sz="1600" dirty="0"/>
              <a:t>1. Úvod do financí a finanční systém.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Informační asymetrie </a:t>
            </a:r>
            <a:endParaRPr lang="cs-CZ" sz="1600" dirty="0"/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/>
              <a:t>2. Časová hodnota peněz.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EAIR. Inflace. Reálná úroková sazba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resent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F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uture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proudu peněžních toků.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Odevzdání konspektu (16.03.2025) do Odevzdávárny v IS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4. Dlužnické cenné papíry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Konspekt – diskuse.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Měnová politika, transmisní mechanismus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průběžný test.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Anuita, F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uture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resent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Anuita, F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uture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resent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/>
              <a:t>8.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Perpetuita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rostoucí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perpetuita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Majetkové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cenné papíry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/>
              <a:t>10.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Metody hodnocení investic NPV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(Net present value)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PI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(profitability index)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/>
              <a:t>11.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Analýza finančních výkazů – rozvaha, výsledovka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Finanční analýza – intepretace poměrové analýzy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průběžný test.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Opakování a propojení příkladů 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Obsah seminářů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r>
              <a:rPr lang="cs-CZ" sz="20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Podmínky absolvování předmětu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7524" y="837764"/>
            <a:ext cx="83169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Zpracování konspektu a diskuse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2 průběžné písemné testy,</a:t>
            </a:r>
            <a:r>
              <a:rPr lang="en-US" altLang="cs-CZ" sz="2000" dirty="0">
                <a:solidFill>
                  <a:srgbClr val="307871"/>
                </a:solidFill>
              </a:rPr>
              <a:t>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a 13. výukový týden (testy na seminářích)</a:t>
            </a:r>
            <a:endParaRPr lang="cs-CZ" altLang="cs-CZ" sz="2000" dirty="0">
              <a:solidFill>
                <a:srgbClr val="307871"/>
              </a:solidFill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Kvízy během přednášky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Veškeré aktivity jsou nepovinné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Písemná zkouška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60019B-938C-473D-BE37-B179E3BB4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51670"/>
            <a:ext cx="3246996" cy="22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D581A93C-DA97-4EA0-BD29-8881C0C8DE8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4212186"/>
              </p:ext>
            </p:extLst>
          </p:nvPr>
        </p:nvGraphicFramePr>
        <p:xfrm>
          <a:off x="179512" y="1459230"/>
          <a:ext cx="8856663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2221">
                  <a:extLst>
                    <a:ext uri="{9D8B030D-6E8A-4147-A177-3AD203B41FA5}">
                      <a16:colId xmlns:a16="http://schemas.microsoft.com/office/drawing/2014/main" val="2462565616"/>
                    </a:ext>
                  </a:extLst>
                </a:gridCol>
                <a:gridCol w="2952221">
                  <a:extLst>
                    <a:ext uri="{9D8B030D-6E8A-4147-A177-3AD203B41FA5}">
                      <a16:colId xmlns:a16="http://schemas.microsoft.com/office/drawing/2014/main" val="2965017703"/>
                    </a:ext>
                  </a:extLst>
                </a:gridCol>
                <a:gridCol w="2952221">
                  <a:extLst>
                    <a:ext uri="{9D8B030D-6E8A-4147-A177-3AD203B41FA5}">
                      <a16:colId xmlns:a16="http://schemas.microsoft.com/office/drawing/2014/main" val="253959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% hodnocení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0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Průběžný 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8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Průběžný test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75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Konspekt + diskuse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4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Kvízy během přednášky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6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Písemná zkouška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75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41368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Bodové hodnocení aktivit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7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Celkové hodnocení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059582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A 	91 – 100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B	81 – 90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C	71 – 80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	61 – 70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E	51 – 60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F	  0 – 50 bodů</a:t>
            </a:r>
            <a:endParaRPr lang="en-GB" sz="20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endParaRPr lang="cs-CZ" altLang="cs-CZ" sz="2800" dirty="0"/>
          </a:p>
          <a:p>
            <a:pPr algn="just">
              <a:spcBef>
                <a:spcPts val="1200"/>
              </a:spcBef>
            </a:pPr>
            <a:endParaRPr lang="cs-CZ" altLang="cs-CZ" sz="2800" b="1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9F9AF-1CE3-4EE8-86B8-9E9C4A6E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864" y="1275606"/>
            <a:ext cx="25202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8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2934906"/>
            <a:ext cx="8856984" cy="1941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Náhradní termín průběžných testů a diskuse ke konspektu pro všechny omluvené bude v 1. zkouškovém týdnu (1. i 2. průběžný test, diskuse).</a:t>
            </a:r>
          </a:p>
          <a:p>
            <a:pPr marL="171450" indent="-1714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Obsahem testu jsou pouze příklady dle typových příkladů probraných na seminářích, příp. praktické otázky vycházející z příkladů.</a:t>
            </a:r>
          </a:p>
          <a:p>
            <a:pPr marL="171450" indent="-1714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V IS SU jsou k dispozici cvičné testy k procvičení dané látky.</a:t>
            </a:r>
          </a:p>
          <a:p>
            <a:pPr marL="171450" indent="-1714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Průběžné testy jsou nepovinná aktivita, </a:t>
            </a:r>
            <a:r>
              <a:rPr lang="cs-CZ" sz="1700" b="1" u="sng" dirty="0">
                <a:solidFill>
                  <a:srgbClr val="FF0000"/>
                </a:solidFill>
              </a:rPr>
              <a:t>nejsou opravné termíny.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7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Průběžné testy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79712" y="733275"/>
            <a:ext cx="69847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Průběžný test se píše na začátku semináře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Termíny testů: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Průběžný test 1 (časová hodnota peněz, dlužnické cenné papíry): </a:t>
            </a:r>
          </a:p>
          <a:p>
            <a:pPr lvl="1"/>
            <a:r>
              <a:rPr lang="cs-CZ" sz="1700" b="1" dirty="0">
                <a:solidFill>
                  <a:srgbClr val="FF0000"/>
                </a:solidFill>
              </a:rPr>
              <a:t>6. výukový týden – 25.03.2025, </a:t>
            </a:r>
            <a:r>
              <a:rPr lang="cs-CZ" sz="1700" dirty="0">
                <a:solidFill>
                  <a:srgbClr val="307871"/>
                </a:solidFill>
              </a:rPr>
              <a:t>test trvá 20 minut</a:t>
            </a:r>
            <a:endParaRPr lang="cs-CZ" sz="17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Průběžný test 2 (anuita, majetkové cenné papíry, metody hodnocení investic): </a:t>
            </a:r>
            <a:r>
              <a:rPr lang="cs-CZ" sz="1700" b="1" dirty="0">
                <a:solidFill>
                  <a:srgbClr val="FF0000"/>
                </a:solidFill>
              </a:rPr>
              <a:t>13. výukový týden – 13.05.2025, </a:t>
            </a:r>
            <a:r>
              <a:rPr lang="cs-CZ" sz="1700" dirty="0">
                <a:solidFill>
                  <a:srgbClr val="307871"/>
                </a:solidFill>
              </a:rPr>
              <a:t>test trvá 30 minut</a:t>
            </a:r>
            <a:endParaRPr lang="cs-CZ" sz="17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Každý test se hodnotí 10 bodů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ea typeface="Calibri" panose="020F0502020204030204" pitchFamily="34" charset="0"/>
                <a:cs typeface="Times New Roman" panose="02020603050405020304" pitchFamily="18" charset="0"/>
              </a:rPr>
              <a:t>Na testy doneste s sebou kalkulačku, propisku a vzorce</a:t>
            </a:r>
            <a:endParaRPr lang="cs-CZ" sz="17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BAF853-C170-43C1-95A5-B864A1C3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68555"/>
            <a:ext cx="1800199" cy="13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Konspekt + diskuse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11760" y="725295"/>
            <a:ext cx="65527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k-SK" b="1" dirty="0" err="1">
                <a:solidFill>
                  <a:srgbClr val="307871"/>
                </a:solidFill>
              </a:rPr>
              <a:t>Co</a:t>
            </a:r>
            <a:r>
              <a:rPr lang="sk-SK" b="1" dirty="0">
                <a:solidFill>
                  <a:srgbClr val="307871"/>
                </a:solidFill>
              </a:rPr>
              <a:t> je to konspekt?</a:t>
            </a:r>
            <a:endParaRPr lang="cs-CZ" b="1" dirty="0">
              <a:solidFill>
                <a:srgbClr val="307871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Konspekt je stručný výtah z textu, záznam hlavních myšlenek – celkové shrnutí v podobě definic pojmů, parafrází či citací základních myšlenek, argumentů apod.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Konspekt bude obsahovat "výpisky" v podobě celkového shrnutí zásadních myšlenek a argumentů.</a:t>
            </a:r>
            <a:endParaRPr lang="en-GB" dirty="0">
              <a:solidFill>
                <a:srgbClr val="30787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Konspekt není úvaha, nevkládáte zde své osobní názory nebo připomínky k problematice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konspektu by mělo být jasné, že student problematice porozuměl.</a:t>
            </a:r>
            <a:endParaRPr lang="en-GB" dirty="0">
              <a:solidFill>
                <a:srgbClr val="307871"/>
              </a:solidFill>
              <a:effectLst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Konspekt je ucelený/souvislý text v rozsahu 1 strana A4, velikost písma 10 - 12.</a:t>
            </a:r>
            <a:endParaRPr lang="cs-CZ" dirty="0">
              <a:solidFill>
                <a:srgbClr val="30787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79C175-FA0E-449C-A675-6E662003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34906"/>
            <a:ext cx="2225233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Konspekt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79C175-FA0E-449C-A675-6E662003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34906"/>
            <a:ext cx="2225233" cy="233192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BFE3C8D-004C-42E8-BB4A-9BCD02C72954}"/>
              </a:ext>
            </a:extLst>
          </p:cNvPr>
          <p:cNvSpPr txBox="1"/>
          <p:nvPr/>
        </p:nvSpPr>
        <p:spPr>
          <a:xfrm>
            <a:off x="2332736" y="822439"/>
            <a:ext cx="66317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Podkladové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materiály</a:t>
            </a:r>
            <a:r>
              <a:rPr lang="cs-CZ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budou 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k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dispozici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ve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700" b="1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2. výukovém týdnu 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a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tématu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se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bude</a:t>
            </a:r>
            <a:r>
              <a:rPr lang="cs-CZ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te</a:t>
            </a:r>
            <a:r>
              <a:rPr lang="cs-CZ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věnovat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na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přednášce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ve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b="1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3. </a:t>
            </a:r>
            <a:r>
              <a:rPr lang="en-GB" sz="1700" b="1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výukovém</a:t>
            </a:r>
            <a:r>
              <a:rPr lang="en-GB" sz="1700" b="1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b="1" dirty="0" err="1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týdnu</a:t>
            </a:r>
            <a:r>
              <a:rPr lang="en-GB" sz="1700" dirty="0">
                <a:solidFill>
                  <a:srgbClr val="30787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cs-CZ" sz="1700" dirty="0">
              <a:solidFill>
                <a:srgbClr val="307871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Termín odevzdání je vložení do </a:t>
            </a:r>
            <a:r>
              <a:rPr lang="cs-CZ" sz="1700" dirty="0">
                <a:solidFill>
                  <a:srgbClr val="30787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Odevzdávárny k příslušnému vyučujícímu semináře v </a:t>
            </a:r>
            <a:r>
              <a:rPr lang="cs-CZ" sz="1700" dirty="0">
                <a:solidFill>
                  <a:srgbClr val="30787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SU do </a:t>
            </a:r>
            <a:r>
              <a:rPr lang="cs-CZ" sz="17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16.03.2025.</a:t>
            </a:r>
            <a:r>
              <a:rPr lang="cs-CZ" sz="17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Odevzdání konspektu v termínu je povinné. </a:t>
            </a:r>
            <a:endParaRPr lang="en-GB" sz="1700" dirty="0">
              <a:solidFill>
                <a:srgbClr val="30787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latin typeface="+mj-lt"/>
              </a:rPr>
              <a:t>Váš konspekt bude Vašim podkladem pro diskusi.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Po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zpracování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konspektu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budeme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následně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danou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problematiku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diskutovat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na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semináři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b="1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v 5. </a:t>
            </a:r>
            <a:r>
              <a:rPr lang="en-GB" sz="1700" b="1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výukovém</a:t>
            </a:r>
            <a:r>
              <a:rPr lang="en-GB" sz="1700" b="1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b="1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týdnu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Cílem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diskuse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by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mělo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být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ověření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že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jste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porozuměli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dané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problematice</a:t>
            </a:r>
            <a:r>
              <a:rPr lang="en-GB" sz="1700" dirty="0">
                <a:solidFill>
                  <a:srgbClr val="30787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C864858-95B5-4928-BD76-7692A64F1762}"/>
              </a:ext>
            </a:extLst>
          </p:cNvPr>
          <p:cNvSpPr txBox="1"/>
          <p:nvPr/>
        </p:nvSpPr>
        <p:spPr>
          <a:xfrm>
            <a:off x="107504" y="3469712"/>
            <a:ext cx="874897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latin typeface="+mj-lt"/>
              </a:rPr>
              <a:t>Hodnocení</a:t>
            </a:r>
            <a:r>
              <a:rPr lang="sk-SK" sz="1700" dirty="0">
                <a:latin typeface="+mj-lt"/>
              </a:rPr>
              <a:t> konspekt + </a:t>
            </a:r>
            <a:r>
              <a:rPr lang="cs-CZ" sz="1700" dirty="0">
                <a:latin typeface="+mj-lt"/>
              </a:rPr>
              <a:t>diskuse</a:t>
            </a:r>
            <a:r>
              <a:rPr lang="sk-SK" sz="1700" dirty="0">
                <a:latin typeface="+mj-lt"/>
              </a:rPr>
              <a:t> </a:t>
            </a:r>
            <a:r>
              <a:rPr lang="cs-CZ" sz="1700" dirty="0">
                <a:latin typeface="+mj-lt"/>
              </a:rPr>
              <a:t>(10 b./ 10 % celkového hodnocení)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700" dirty="0">
                <a:latin typeface="+mj-lt"/>
              </a:rPr>
              <a:t>Úkol je </a:t>
            </a:r>
            <a:r>
              <a:rPr lang="cs-CZ" sz="1700" dirty="0">
                <a:latin typeface="+mj-lt"/>
              </a:rPr>
              <a:t>dobrovolný</a:t>
            </a:r>
            <a:r>
              <a:rPr lang="sk-SK" sz="1700" dirty="0">
                <a:latin typeface="+mj-l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Náhradní termín průběžných testů a diskuse ke konspektu pro všechny omluvené bude v 1. zkouškovém týdnu (1. i 2. průběžný test, diskuse).</a:t>
            </a:r>
            <a:endParaRPr lang="cs-CZ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65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r>
              <a:rPr lang="cs-CZ" sz="1400" dirty="0"/>
              <a:t>	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Zkouška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87824" y="1059582"/>
            <a:ext cx="59766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Písemný test na 60 bodů z látky probrané v průběhu celého semestru.</a:t>
            </a:r>
          </a:p>
          <a:p>
            <a:r>
              <a:rPr lang="cs-CZ" sz="2000" dirty="0"/>
              <a:t>	</a:t>
            </a:r>
            <a:br>
              <a:rPr lang="cs-CZ" sz="2000" dirty="0"/>
            </a:br>
            <a:r>
              <a:rPr lang="cs-CZ" sz="2000" dirty="0"/>
              <a:t>	</a:t>
            </a:r>
            <a:r>
              <a:rPr lang="cs-CZ" dirty="0"/>
              <a:t>•   Struktura testu: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Testové otázky 		10 bodů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Doplňovací otázky	15 bodů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Příklady 		25 bodů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Velká otázka 		10 bodů</a:t>
            </a:r>
          </a:p>
          <a:p>
            <a:br>
              <a:rPr lang="cs-CZ" sz="2000" dirty="0"/>
            </a:br>
            <a:r>
              <a:rPr lang="cs-CZ" dirty="0"/>
              <a:t>• Závěrečná zkouška proběhne ve zkouškovém období, termíny budou vypsány v IS SU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C015B1-4E13-4608-9448-72448CD8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8" y="1563638"/>
            <a:ext cx="3031796" cy="20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985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4" ma:contentTypeDescription="Vytvoří nový dokument" ma:contentTypeScope="" ma:versionID="fc61ae3d5b574391c4be02e768518cc2">
  <xsd:schema xmlns:xsd="http://www.w3.org/2001/XMLSchema" xmlns:xs="http://www.w3.org/2001/XMLSchema" xmlns:p="http://schemas.microsoft.com/office/2006/metadata/properties" xmlns:ns3="ce89441e-298c-4126-b4c6-1cfa377a530c" xmlns:ns4="6e9df8e2-72ac-474a-8512-4e95a532f92b" targetNamespace="http://schemas.microsoft.com/office/2006/metadata/properties" ma:root="true" ma:fieldsID="b9919789d112b65c9d2cc3e486cab96c" ns3:_="" ns4:_="">
    <xsd:import namespace="ce89441e-298c-4126-b4c6-1cfa377a530c"/>
    <xsd:import namespace="6e9df8e2-72ac-474a-8512-4e95a532f9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df8e2-72ac-474a-8512-4e95a532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22A66E-FD0F-408B-B54E-696F8F615068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6e9df8e2-72ac-474a-8512-4e95a532f92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e89441e-298c-4126-b4c6-1cfa377a530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EB64F6A-707F-430B-95AA-BC5A9119F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7E08DD-309B-46EE-9172-98B7053C9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441e-298c-4126-b4c6-1cfa377a530c"/>
    <ds:schemaRef ds:uri="6e9df8e2-72ac-474a-8512-4e95a532f9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5027</TotalTime>
  <Words>1131</Words>
  <Application>Microsoft Office PowerPoint</Application>
  <PresentationFormat>On-screen Show (16:9)</PresentationFormat>
  <Paragraphs>139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Enriqueta</vt:lpstr>
      <vt:lpstr>Symbol</vt:lpstr>
      <vt:lpstr>Times New Roman</vt:lpstr>
      <vt:lpstr>Wingdings</vt:lpstr>
      <vt:lpstr>SLU</vt:lpstr>
      <vt:lpstr>Úvodní informace  FINANCE V PODNIKÁNÍ</vt:lpstr>
      <vt:lpstr>Obsah seminářů</vt:lpstr>
      <vt:lpstr>Podmínky absolvování předmětu</vt:lpstr>
      <vt:lpstr>Bodové hodnocení aktivit</vt:lpstr>
      <vt:lpstr>Celkové hodnocení</vt:lpstr>
      <vt:lpstr>Průběžné testy</vt:lpstr>
      <vt:lpstr>Konspekt + diskuse</vt:lpstr>
      <vt:lpstr>Konspekt</vt:lpstr>
      <vt:lpstr>Zkouška</vt:lpstr>
      <vt:lpstr>Povinná literatura</vt:lpstr>
      <vt:lpstr>Doporučená literatura</vt:lpstr>
      <vt:lpstr>Organizace výuky</vt:lpstr>
      <vt:lpstr>Kontakty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261</cp:revision>
  <cp:lastPrinted>2017-02-22T12:09:42Z</cp:lastPrinted>
  <dcterms:created xsi:type="dcterms:W3CDTF">2016-07-06T15:42:34Z</dcterms:created>
  <dcterms:modified xsi:type="dcterms:W3CDTF">2025-02-12T18:30:04Z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