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56" r:id="rId5"/>
    <p:sldId id="257" r:id="rId6"/>
    <p:sldId id="324" r:id="rId7"/>
    <p:sldId id="325" r:id="rId8"/>
    <p:sldId id="326" r:id="rId9"/>
    <p:sldId id="323" r:id="rId10"/>
    <p:sldId id="334" r:id="rId11"/>
    <p:sldId id="327" r:id="rId12"/>
    <p:sldId id="335" r:id="rId13"/>
    <p:sldId id="328" r:id="rId14"/>
    <p:sldId id="312" r:id="rId15"/>
    <p:sldId id="337" r:id="rId16"/>
    <p:sldId id="313" r:id="rId17"/>
    <p:sldId id="314" r:id="rId18"/>
    <p:sldId id="329" r:id="rId19"/>
    <p:sldId id="331" r:id="rId20"/>
    <p:sldId id="330" r:id="rId21"/>
    <p:sldId id="333" r:id="rId22"/>
    <p:sldId id="332" r:id="rId23"/>
    <p:sldId id="309" r:id="rId24"/>
    <p:sldId id="316" r:id="rId25"/>
    <p:sldId id="310" r:id="rId26"/>
    <p:sldId id="317" r:id="rId27"/>
    <p:sldId id="311" r:id="rId28"/>
    <p:sldId id="336" r:id="rId29"/>
    <p:sldId id="301" r:id="rId30"/>
  </p:sldIdLst>
  <p:sldSz cx="9144000" cy="5143500" type="screen16x9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 Středně sytá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 Světlá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51" autoAdjust="0"/>
    <p:restoredTop sz="94660"/>
  </p:normalViewPr>
  <p:slideViewPr>
    <p:cSldViewPr>
      <p:cViewPr varScale="1">
        <p:scale>
          <a:sx n="112" d="100"/>
          <a:sy n="112" d="100"/>
        </p:scale>
        <p:origin x="61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uzana Szkorupová" userId="b039402a-1eda-47c8-a093-aac5912933bd" providerId="ADAL" clId="{3FEEEDAF-1018-4357-A4C9-EBE5D6823B25}"/>
    <pc:docChg chg="modSld sldOrd">
      <pc:chgData name="Zuzana Szkorupová" userId="b039402a-1eda-47c8-a093-aac5912933bd" providerId="ADAL" clId="{3FEEEDAF-1018-4357-A4C9-EBE5D6823B25}" dt="2022-02-21T17:07:35.596" v="23"/>
      <pc:docMkLst>
        <pc:docMk/>
      </pc:docMkLst>
      <pc:sldChg chg="modSp">
        <pc:chgData name="Zuzana Szkorupová" userId="b039402a-1eda-47c8-a093-aac5912933bd" providerId="ADAL" clId="{3FEEEDAF-1018-4357-A4C9-EBE5D6823B25}" dt="2022-02-21T17:05:15.964" v="22" actId="20577"/>
        <pc:sldMkLst>
          <pc:docMk/>
          <pc:sldMk cId="280633465" sldId="256"/>
        </pc:sldMkLst>
        <pc:spChg chg="mod">
          <ac:chgData name="Zuzana Szkorupová" userId="b039402a-1eda-47c8-a093-aac5912933bd" providerId="ADAL" clId="{3FEEEDAF-1018-4357-A4C9-EBE5D6823B25}" dt="2022-02-21T17:05:15.964" v="22" actId="20577"/>
          <ac:spMkLst>
            <pc:docMk/>
            <pc:sldMk cId="280633465" sldId="256"/>
            <ac:spMk id="2" creationId="{00000000-0000-0000-0000-000000000000}"/>
          </ac:spMkLst>
        </pc:spChg>
        <pc:spChg chg="mod">
          <ac:chgData name="Zuzana Szkorupová" userId="b039402a-1eda-47c8-a093-aac5912933bd" providerId="ADAL" clId="{3FEEEDAF-1018-4357-A4C9-EBE5D6823B25}" dt="2022-02-21T17:05:09.598" v="1" actId="1076"/>
          <ac:spMkLst>
            <pc:docMk/>
            <pc:sldMk cId="280633465" sldId="256"/>
            <ac:spMk id="7" creationId="{00000000-0000-0000-0000-000000000000}"/>
          </ac:spMkLst>
        </pc:spChg>
      </pc:sldChg>
      <pc:sldChg chg="ord">
        <pc:chgData name="Zuzana Szkorupová" userId="b039402a-1eda-47c8-a093-aac5912933bd" providerId="ADAL" clId="{3FEEEDAF-1018-4357-A4C9-EBE5D6823B25}" dt="2022-02-21T17:07:35.596" v="23"/>
        <pc:sldMkLst>
          <pc:docMk/>
          <pc:sldMk cId="2998876347" sldId="28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954F75-53B8-494E-9CAC-FA5464EAA3D2}" type="datetimeFigureOut">
              <a:rPr lang="cs-CZ" smtClean="0"/>
              <a:t>18.02.2024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ABF00-4210-4AC7-93DD-E53A328AF9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6440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18.02.2024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5583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11232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47255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00012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16996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42542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56958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94394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1536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10615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35382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85858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23104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75330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0566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8846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8402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3479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5361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0885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7126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8203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dirty="0">
                <a:cs typeface="Times New Roman" panose="02020603050405020304" pitchFamily="18" charset="0"/>
              </a:rPr>
              <a:t>Prostor pro doplňující informace, poznámky</a:t>
            </a: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nb.cz/cs/dohled-financni-trh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37371" y="247174"/>
            <a:ext cx="5630773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3672408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Finanční systém.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Informační asymetrie.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3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Podnadpis 2"/>
          <p:cNvSpPr txBox="1">
            <a:spLocks/>
          </p:cNvSpPr>
          <p:nvPr/>
        </p:nvSpPr>
        <p:spPr>
          <a:xfrm>
            <a:off x="5666269" y="3147814"/>
            <a:ext cx="3370227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Mgr. Tetiana Konieva, Ph.D.</a:t>
            </a:r>
          </a:p>
          <a:p>
            <a:pPr algn="r"/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financí a účetnictví</a:t>
            </a:r>
          </a:p>
          <a:p>
            <a:pPr algn="r"/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169" y="555694"/>
            <a:ext cx="1938460" cy="15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184576" cy="507703"/>
          </a:xfrm>
        </p:spPr>
        <p:txBody>
          <a:bodyPr/>
          <a:lstStyle/>
          <a:p>
            <a:r>
              <a:rPr lang="en-GB" b="0" i="0" u="none" strike="noStrike" baseline="0" dirty="0" err="1">
                <a:solidFill>
                  <a:srgbClr val="307871"/>
                </a:solidFill>
              </a:rPr>
              <a:t>Funkce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finančního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systému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br>
              <a:rPr lang="cs-CZ" dirty="0">
                <a:solidFill>
                  <a:srgbClr val="307871"/>
                </a:solidFill>
              </a:rPr>
            </a:br>
            <a:endParaRPr lang="en-US" dirty="0">
              <a:solidFill>
                <a:srgbClr val="307871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Finance – Finanční systém</a:t>
            </a: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7C40C28-27F7-49B1-ABF4-520BAB317186}"/>
              </a:ext>
            </a:extLst>
          </p:cNvPr>
          <p:cNvSpPr txBox="1"/>
          <p:nvPr/>
        </p:nvSpPr>
        <p:spPr>
          <a:xfrm>
            <a:off x="179512" y="843558"/>
            <a:ext cx="73448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Přeměna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úspor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na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investice</a:t>
            </a:r>
            <a:endParaRPr lang="cs-CZ" sz="1800" b="0" i="0" u="none" strike="noStrike" baseline="0" dirty="0">
              <a:solidFill>
                <a:srgbClr val="30787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Zajištění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platebního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a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zúčtovacího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styku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Vytváření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informací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a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snížení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informační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asymetrie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0" i="0" u="none" strike="noStrike" baseline="0" dirty="0">
              <a:solidFill>
                <a:srgbClr val="307871"/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EA9CEC7-C8FF-488E-88C2-56FD826FB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1829293"/>
            <a:ext cx="4536504" cy="254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558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184576" cy="507703"/>
          </a:xfrm>
        </p:spPr>
        <p:txBody>
          <a:bodyPr/>
          <a:lstStyle/>
          <a:p>
            <a:r>
              <a:rPr lang="en-GB" sz="2400" b="0" i="0" u="none" strike="noStrike" baseline="0" dirty="0" err="1">
                <a:solidFill>
                  <a:srgbClr val="307871"/>
                </a:solidFill>
              </a:rPr>
              <a:t>Přeměna</a:t>
            </a:r>
            <a:r>
              <a:rPr lang="en-GB" sz="24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2400" b="0" i="0" u="none" strike="noStrike" baseline="0" dirty="0" err="1">
                <a:solidFill>
                  <a:srgbClr val="307871"/>
                </a:solidFill>
              </a:rPr>
              <a:t>úspor</a:t>
            </a:r>
            <a:r>
              <a:rPr lang="en-GB" sz="24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2400" b="0" i="0" u="none" strike="noStrike" baseline="0" dirty="0" err="1">
                <a:solidFill>
                  <a:srgbClr val="307871"/>
                </a:solidFill>
              </a:rPr>
              <a:t>na</a:t>
            </a:r>
            <a:r>
              <a:rPr lang="en-GB" sz="24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2400" b="0" i="0" u="none" strike="noStrike" baseline="0" dirty="0" err="1">
                <a:solidFill>
                  <a:srgbClr val="307871"/>
                </a:solidFill>
              </a:rPr>
              <a:t>investice</a:t>
            </a:r>
            <a:br>
              <a:rPr lang="cs-CZ" sz="2400" b="0" i="0" u="none" strike="noStrike" baseline="0" dirty="0">
                <a:solidFill>
                  <a:srgbClr val="307871"/>
                </a:solidFill>
              </a:rPr>
            </a:br>
            <a:br>
              <a:rPr lang="cs-CZ" dirty="0">
                <a:solidFill>
                  <a:srgbClr val="307871"/>
                </a:solidFill>
              </a:rPr>
            </a:br>
            <a:endParaRPr lang="en-US" dirty="0">
              <a:solidFill>
                <a:srgbClr val="307871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Finance – Finanční systém</a:t>
            </a: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016030" y="763579"/>
            <a:ext cx="587645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Úspory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a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investice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,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jejich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výše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i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dynamika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závisí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na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celé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řadě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faktorů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–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především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však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na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důchodech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hospo-dářských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subjektů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a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na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úrokových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sazbách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endParaRPr lang="cs-CZ" sz="1500" dirty="0">
              <a:solidFill>
                <a:srgbClr val="30787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Úspory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mohou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vzniknout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pouze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za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podmínky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,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že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se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ekonomické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subjekty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zřeknou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současné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spotřeby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a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odloží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ji do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budoucna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Hlavním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motivem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takového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chování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je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představa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,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že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budoucí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spotřeba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spořícího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subjektu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bude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vyšší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než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současná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.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61DDA6E-69D1-4623-8DED-557735CED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858722"/>
            <a:ext cx="2692502" cy="1569012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1FC4B61A-0E2F-4DC5-A18A-237D09473DF2}"/>
              </a:ext>
            </a:extLst>
          </p:cNvPr>
          <p:cNvSpPr txBox="1"/>
          <p:nvPr/>
        </p:nvSpPr>
        <p:spPr>
          <a:xfrm>
            <a:off x="107504" y="2409071"/>
            <a:ext cx="8640960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Vyšší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spotřebu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zajistí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produktivní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využití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úspor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jejich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přeměnou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na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investice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,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které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přinesou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dodatečný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výnos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Tento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proces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v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podstatě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znamená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transfer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kapitálu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a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kupní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síly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mezi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spořícími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ekonomickými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subjekty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na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jedné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straně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a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subjekty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,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které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mají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nedosta-tek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kapitálu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a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možnost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jeho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efektivního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investování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na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straně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druhé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b="0" i="0" u="none" strike="noStrike" baseline="0" dirty="0">
                <a:solidFill>
                  <a:srgbClr val="307871"/>
                </a:solidFill>
              </a:rPr>
              <a:t>S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tvorbou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úspor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jsou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spojeny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dvě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klíčové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otázky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, a to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zda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spořit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a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kam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úspory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umístit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.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Rozhodnutí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spořit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je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vlastně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nefinanční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rozhodnutí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,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protože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se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jedná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o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odložení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současné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spotřeby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,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které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závisí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především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na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preferencích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ekonomického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subjektu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a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výši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důchodu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.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Naopak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rozhodnutí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o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umístění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úspor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je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již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čistě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finančním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,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protože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je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uskutečňováno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pri-márně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v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závislosti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na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výnosu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,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riziku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a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likviditě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každé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investice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. I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zde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ovšem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existuje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vliv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i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dalších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ekonomických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a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neekonomických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faktorů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jako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je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tradice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,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rozvinutost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finančního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systému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nebo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možnost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investic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do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zahraničních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finančních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500" b="0" i="0" u="none" strike="noStrike" baseline="0" dirty="0" err="1">
                <a:solidFill>
                  <a:srgbClr val="307871"/>
                </a:solidFill>
              </a:rPr>
              <a:t>dokumentů</a:t>
            </a:r>
            <a:r>
              <a:rPr lang="en-GB" sz="1500" b="0" i="0" u="none" strike="noStrike" baseline="0" dirty="0">
                <a:solidFill>
                  <a:srgbClr val="307871"/>
                </a:solidFill>
              </a:rPr>
              <a:t>. </a:t>
            </a:r>
            <a:endParaRPr lang="cs-CZ" sz="1500" dirty="0">
              <a:solidFill>
                <a:srgbClr val="30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402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843808" y="916732"/>
            <a:ext cx="5904656" cy="381642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sk-SK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Vklad </a:t>
            </a:r>
            <a:r>
              <a:rPr lang="sk-SK" sz="16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dočasně</a:t>
            </a:r>
            <a:r>
              <a:rPr lang="sk-SK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6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volných</a:t>
            </a:r>
            <a:r>
              <a:rPr lang="sk-SK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6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finančních</a:t>
            </a:r>
            <a:r>
              <a:rPr lang="sk-SK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6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prostředk</a:t>
            </a:r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ů</a:t>
            </a:r>
            <a:r>
              <a:rPr lang="sk-SK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sk-SK" sz="16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</a:t>
            </a:r>
            <a:r>
              <a:rPr lang="sk-SK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jež </a:t>
            </a:r>
            <a:r>
              <a:rPr lang="sk-SK" sz="16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neslouží</a:t>
            </a:r>
            <a:r>
              <a:rPr lang="sk-SK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6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přímé</a:t>
            </a:r>
            <a:r>
              <a:rPr lang="sk-SK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6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spotřebě</a:t>
            </a:r>
            <a:endParaRPr lang="sk-SK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sk-SK" sz="16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</a:t>
            </a:r>
            <a:r>
              <a:rPr lang="sk-SK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6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investice</a:t>
            </a:r>
            <a:r>
              <a:rPr lang="sk-SK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sk-SK" sz="16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maximalizace</a:t>
            </a:r>
            <a:r>
              <a:rPr lang="sk-SK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6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užitku</a:t>
            </a:r>
            <a:r>
              <a:rPr lang="sk-SK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investora</a:t>
            </a:r>
          </a:p>
          <a:p>
            <a:pPr lvl="1"/>
            <a:endParaRPr 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Druhy investic  - 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krátkodobé, dlouhodobé, finanční a </a:t>
            </a:r>
            <a:r>
              <a:rPr lang="cs-CZ" sz="16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reálne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(spojené s konkrétním aktivem či konkrétní podnikatelskou činnosti</a:t>
            </a:r>
          </a:p>
          <a:p>
            <a:r>
              <a:rPr lang="sk-SK" sz="16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Portfoliové</a:t>
            </a:r>
            <a:r>
              <a:rPr lang="sk-SK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6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investice</a:t>
            </a:r>
            <a:r>
              <a:rPr lang="sk-SK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sk-SK" sz="16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portfolio</a:t>
            </a:r>
            <a:r>
              <a:rPr lang="sk-SK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sk-SK" sz="16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soubor</a:t>
            </a:r>
            <a:r>
              <a:rPr lang="sk-SK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6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finačních</a:t>
            </a:r>
            <a:r>
              <a:rPr lang="sk-SK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nebo </a:t>
            </a:r>
            <a:r>
              <a:rPr lang="sk-SK" sz="16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reálných</a:t>
            </a:r>
            <a:r>
              <a:rPr lang="sk-SK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6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</a:t>
            </a:r>
            <a:r>
              <a:rPr lang="sk-SK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nebo </a:t>
            </a:r>
            <a:r>
              <a:rPr lang="sk-SK" sz="16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jejich</a:t>
            </a:r>
            <a:r>
              <a:rPr lang="sk-SK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6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vzájemných</a:t>
            </a:r>
            <a:r>
              <a:rPr lang="sk-SK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6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kombinací</a:t>
            </a:r>
            <a:r>
              <a:rPr lang="sk-SK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sk-SK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Investiční </a:t>
            </a:r>
            <a:r>
              <a:rPr lang="sk-SK" sz="16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trojuholeník</a:t>
            </a:r>
            <a:r>
              <a:rPr lang="sk-SK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výnos </a:t>
            </a:r>
            <a:r>
              <a:rPr lang="sk-SK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k-SK" sz="16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veškeré</a:t>
            </a:r>
            <a:r>
              <a:rPr lang="sk-SK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hotovostní toky </a:t>
            </a:r>
            <a:r>
              <a:rPr lang="sk-SK" sz="16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plynoucí</a:t>
            </a:r>
            <a:r>
              <a:rPr lang="sk-SK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 </a:t>
            </a:r>
            <a:r>
              <a:rPr lang="sk-SK" sz="16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investice</a:t>
            </a:r>
            <a:r>
              <a:rPr lang="sk-SK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 celou dobu </a:t>
            </a:r>
            <a:r>
              <a:rPr lang="sk-SK" sz="16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její</a:t>
            </a:r>
            <a:r>
              <a:rPr lang="sk-SK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6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existence</a:t>
            </a:r>
            <a:r>
              <a:rPr lang="sk-SK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sk-SK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riziko </a:t>
            </a:r>
            <a:r>
              <a:rPr lang="sk-SK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(stupeň </a:t>
            </a:r>
            <a:r>
              <a:rPr lang="sk-SK" sz="16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nejistoty</a:t>
            </a:r>
            <a:r>
              <a:rPr lang="sk-SK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spojený s </a:t>
            </a:r>
            <a:r>
              <a:rPr lang="sk-SK" sz="16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očekávanými</a:t>
            </a:r>
            <a:r>
              <a:rPr lang="sk-SK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výnosy) a </a:t>
            </a:r>
            <a:r>
              <a:rPr lang="sk-SK" sz="16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likvidit</a:t>
            </a:r>
            <a:r>
              <a:rPr lang="sk-SK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k-SK" sz="16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rychlost</a:t>
            </a:r>
            <a:r>
              <a:rPr lang="sk-SK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 </a:t>
            </a:r>
            <a:r>
              <a:rPr lang="sk-SK" sz="16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jakou</a:t>
            </a:r>
            <a:r>
              <a:rPr lang="sk-SK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možno dané </a:t>
            </a:r>
            <a:r>
              <a:rPr lang="sk-SK" sz="16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aktivum</a:t>
            </a:r>
            <a:r>
              <a:rPr lang="sk-SK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6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přeměnit</a:t>
            </a:r>
            <a:r>
              <a:rPr lang="sk-SK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sk-SK" sz="16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hotovost</a:t>
            </a:r>
            <a:r>
              <a:rPr lang="sk-SK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3888432" cy="441152"/>
          </a:xfrm>
          <a:solidFill>
            <a:schemeClr val="bg1"/>
          </a:solidFill>
        </p:spPr>
        <p:txBody>
          <a:bodyPr/>
          <a:lstStyle/>
          <a:p>
            <a:r>
              <a:rPr lang="cs-CZ" dirty="0">
                <a:solidFill>
                  <a:srgbClr val="307871"/>
                </a:solidFill>
              </a:rPr>
              <a:t>Co je to investice?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6864810-14C1-4469-BC48-FD62BCAE5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843558"/>
            <a:ext cx="2481236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111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184576" cy="507703"/>
          </a:xfrm>
        </p:spPr>
        <p:txBody>
          <a:bodyPr/>
          <a:lstStyle/>
          <a:p>
            <a:r>
              <a:rPr lang="cs-CZ" dirty="0">
                <a:solidFill>
                  <a:srgbClr val="307871"/>
                </a:solidFill>
              </a:rPr>
              <a:t>Typy investic</a:t>
            </a:r>
            <a:br>
              <a:rPr lang="cs-CZ" dirty="0">
                <a:solidFill>
                  <a:srgbClr val="307871"/>
                </a:solidFill>
              </a:rPr>
            </a:br>
            <a:endParaRPr lang="en-US" dirty="0">
              <a:solidFill>
                <a:srgbClr val="307871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Finance – Finanční systém</a:t>
            </a: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Zástupný symbol pro obsah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743357"/>
            <a:ext cx="6729164" cy="394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318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184576" cy="507703"/>
          </a:xfrm>
        </p:spPr>
        <p:txBody>
          <a:bodyPr/>
          <a:lstStyle/>
          <a:p>
            <a:r>
              <a:rPr lang="cs-CZ" dirty="0">
                <a:solidFill>
                  <a:srgbClr val="307871"/>
                </a:solidFill>
              </a:rPr>
              <a:t>Typy finančního systému</a:t>
            </a:r>
            <a:br>
              <a:rPr lang="cs-CZ" dirty="0">
                <a:solidFill>
                  <a:srgbClr val="307871"/>
                </a:solidFill>
              </a:rPr>
            </a:br>
            <a:endParaRPr lang="en-US" dirty="0">
              <a:solidFill>
                <a:srgbClr val="307871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Finance – Finanční systém</a:t>
            </a: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23528" y="680740"/>
            <a:ext cx="8280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b="0" i="0" u="none" strike="noStrike" baseline="0" dirty="0" err="1">
                <a:solidFill>
                  <a:srgbClr val="307871"/>
                </a:solidFill>
              </a:rPr>
              <a:t>Skutečnost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,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zda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mají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při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finančním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zprostředkování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rozhodující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úlohu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finanční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trhy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nebo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finanční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zprostředkovatelé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(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banky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) je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jedním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ze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základních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kritérií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pro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rozlišení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dvou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základních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typů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finančních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systémů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: M-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systému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(market-based system) a B-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systému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(bank-based system). </a:t>
            </a:r>
            <a:endParaRPr lang="en-US" b="1" dirty="0">
              <a:solidFill>
                <a:srgbClr val="30787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b="1" dirty="0">
                <a:solidFill>
                  <a:srgbClr val="307871"/>
                </a:solidFill>
              </a:rPr>
              <a:t>B-systém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307871"/>
                </a:solidFill>
              </a:rPr>
              <a:t>Dominantní postavení bank při finančním zprostředkování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307871"/>
                </a:solidFill>
              </a:rPr>
              <a:t>Firmy rozhodující část cizích zdrojů získávají od bank ve formě úvěrů (finanční trhy pouze doplňkový zdroj financování)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307871"/>
                </a:solidFill>
              </a:rPr>
              <a:t>Úspory domácností směřují především do bank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307871"/>
                </a:solidFill>
              </a:rPr>
              <a:t>Německo, Rakousko, Česká republika, Slovensko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b="1" dirty="0">
                <a:solidFill>
                  <a:srgbClr val="307871"/>
                </a:solidFill>
              </a:rPr>
              <a:t>M-systém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307871"/>
                </a:solidFill>
              </a:rPr>
              <a:t>Založen na zprostředkování prostřednictvím finančních trhů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307871"/>
                </a:solidFill>
              </a:rPr>
              <a:t>Domácnosti a jednotlivci přímo investují do cenných papírů a investují na kapitálovém trhu prostřednictvím institucionálních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investorů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(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penzijních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fondů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,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investičních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fondů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). </a:t>
            </a:r>
            <a:endParaRPr lang="cs-CZ" dirty="0">
              <a:solidFill>
                <a:srgbClr val="30787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307871"/>
                </a:solidFill>
              </a:rPr>
              <a:t>USA, VB</a:t>
            </a:r>
          </a:p>
        </p:txBody>
      </p:sp>
    </p:spTree>
    <p:extLst>
      <p:ext uri="{BB962C8B-B14F-4D97-AF65-F5344CB8AC3E}">
        <p14:creationId xmlns:p14="http://schemas.microsoft.com/office/powerpoint/2010/main" val="3621348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184576" cy="507703"/>
          </a:xfrm>
        </p:spPr>
        <p:txBody>
          <a:bodyPr/>
          <a:lstStyle/>
          <a:p>
            <a:r>
              <a:rPr lang="cs-CZ" dirty="0">
                <a:solidFill>
                  <a:srgbClr val="307871"/>
                </a:solidFill>
              </a:rPr>
              <a:t>Typy finančního systému</a:t>
            </a:r>
            <a:br>
              <a:rPr lang="cs-CZ" dirty="0">
                <a:solidFill>
                  <a:srgbClr val="307871"/>
                </a:solidFill>
              </a:rPr>
            </a:br>
            <a:endParaRPr lang="en-US" dirty="0">
              <a:solidFill>
                <a:srgbClr val="307871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Finance – Finanční systém</a:t>
            </a: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222E335-1107-4FB2-B22E-F4D1EEF2D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771551"/>
            <a:ext cx="6840759" cy="387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985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184576" cy="507703"/>
          </a:xfrm>
        </p:spPr>
        <p:txBody>
          <a:bodyPr/>
          <a:lstStyle/>
          <a:p>
            <a:r>
              <a:rPr lang="cs-CZ" dirty="0">
                <a:solidFill>
                  <a:srgbClr val="307871"/>
                </a:solidFill>
              </a:rPr>
              <a:t>Typy finančního systému</a:t>
            </a:r>
            <a:br>
              <a:rPr lang="cs-CZ" dirty="0">
                <a:solidFill>
                  <a:srgbClr val="307871"/>
                </a:solidFill>
              </a:rPr>
            </a:br>
            <a:endParaRPr lang="en-US" dirty="0">
              <a:solidFill>
                <a:srgbClr val="307871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Finance – Finanční systém</a:t>
            </a: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8A82BBD-8A82-49DD-B2B7-97B1166FD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771550"/>
            <a:ext cx="6956526" cy="364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313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12768" cy="507703"/>
          </a:xfrm>
        </p:spPr>
        <p:txBody>
          <a:bodyPr/>
          <a:lstStyle/>
          <a:p>
            <a:r>
              <a:rPr lang="en-GB" i="0" u="none" strike="noStrike" baseline="0" dirty="0" err="1">
                <a:solidFill>
                  <a:srgbClr val="307871"/>
                </a:solidFill>
              </a:rPr>
              <a:t>Zajištění</a:t>
            </a:r>
            <a:r>
              <a:rPr lang="en-GB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i="0" u="none" strike="noStrike" baseline="0" dirty="0" err="1">
                <a:solidFill>
                  <a:srgbClr val="307871"/>
                </a:solidFill>
              </a:rPr>
              <a:t>platebního</a:t>
            </a:r>
            <a:r>
              <a:rPr lang="en-GB" i="0" u="none" strike="noStrike" baseline="0" dirty="0">
                <a:solidFill>
                  <a:srgbClr val="307871"/>
                </a:solidFill>
              </a:rPr>
              <a:t> a </a:t>
            </a:r>
            <a:r>
              <a:rPr lang="en-GB" i="0" u="none" strike="noStrike" baseline="0" dirty="0" err="1">
                <a:solidFill>
                  <a:srgbClr val="307871"/>
                </a:solidFill>
              </a:rPr>
              <a:t>zúčtovacího</a:t>
            </a:r>
            <a:r>
              <a:rPr lang="en-GB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i="0" u="none" strike="noStrike" baseline="0" dirty="0" err="1">
                <a:solidFill>
                  <a:srgbClr val="307871"/>
                </a:solidFill>
              </a:rPr>
              <a:t>styku</a:t>
            </a:r>
            <a:r>
              <a:rPr lang="en-GB" i="0" u="none" strike="noStrike" baseline="0" dirty="0">
                <a:solidFill>
                  <a:srgbClr val="307871"/>
                </a:solidFill>
              </a:rPr>
              <a:t> </a:t>
            </a:r>
            <a:br>
              <a:rPr lang="cs-CZ" dirty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Finance – Finanční systém</a:t>
            </a: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5124D35-72E8-4A27-BE56-ECE016767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915566"/>
            <a:ext cx="2716141" cy="1656184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AF3584D7-F0D6-428B-A34C-7965568D1873}"/>
              </a:ext>
            </a:extLst>
          </p:cNvPr>
          <p:cNvSpPr txBox="1"/>
          <p:nvPr/>
        </p:nvSpPr>
        <p:spPr>
          <a:xfrm>
            <a:off x="3039669" y="931354"/>
            <a:ext cx="585281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Fungování</a:t>
            </a:r>
            <a:r>
              <a:rPr lang="en-GB" sz="16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6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platebního</a:t>
            </a:r>
            <a:r>
              <a:rPr lang="en-GB" sz="16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6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mechanismu</a:t>
            </a:r>
            <a:r>
              <a:rPr lang="en-GB" sz="16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6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výrazně</a:t>
            </a:r>
            <a:r>
              <a:rPr lang="en-GB" sz="16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6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přispívá</a:t>
            </a:r>
            <a:r>
              <a:rPr lang="en-GB" sz="16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k </a:t>
            </a:r>
            <a:r>
              <a:rPr lang="en-GB" sz="16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efektivnosti</a:t>
            </a:r>
            <a:r>
              <a:rPr lang="en-GB" sz="16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6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ekonomiky</a:t>
            </a:r>
            <a:r>
              <a:rPr lang="en-GB" sz="16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Jedná</a:t>
            </a:r>
            <a:r>
              <a:rPr lang="en-GB" sz="16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se o </a:t>
            </a:r>
            <a:r>
              <a:rPr lang="en-GB" sz="16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uskutečnění</a:t>
            </a:r>
            <a:r>
              <a:rPr lang="en-GB" sz="16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6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peněžní</a:t>
            </a:r>
            <a:r>
              <a:rPr lang="en-GB" sz="16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6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stránky</a:t>
            </a:r>
            <a:r>
              <a:rPr lang="en-GB" sz="16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6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všech</a:t>
            </a:r>
            <a:r>
              <a:rPr lang="en-GB" sz="16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6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typů</a:t>
            </a:r>
            <a:r>
              <a:rPr lang="en-GB" sz="16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6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směnných</a:t>
            </a:r>
            <a:r>
              <a:rPr lang="en-GB" sz="16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a </a:t>
            </a:r>
            <a:r>
              <a:rPr lang="en-GB" sz="16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hospodářských</a:t>
            </a:r>
            <a:r>
              <a:rPr lang="en-GB" sz="16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6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vztahů</a:t>
            </a:r>
            <a:r>
              <a:rPr lang="en-GB" sz="16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6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mezi</a:t>
            </a:r>
            <a:r>
              <a:rPr lang="en-GB" sz="16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6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ekonomickými</a:t>
            </a:r>
            <a:r>
              <a:rPr lang="en-GB" sz="16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6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subjekty</a:t>
            </a:r>
            <a:r>
              <a:rPr lang="en-GB" sz="16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6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jako</a:t>
            </a:r>
            <a:r>
              <a:rPr lang="en-GB" sz="16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je </a:t>
            </a:r>
            <a:r>
              <a:rPr lang="en-GB" sz="16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obchod</a:t>
            </a:r>
            <a:r>
              <a:rPr lang="en-GB" sz="16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se </a:t>
            </a:r>
            <a:r>
              <a:rPr lang="en-GB" sz="16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zbožím</a:t>
            </a:r>
            <a:r>
              <a:rPr lang="en-GB" sz="16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a </a:t>
            </a:r>
            <a:r>
              <a:rPr lang="en-GB" sz="16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službami</a:t>
            </a:r>
            <a:r>
              <a:rPr lang="en-GB" sz="16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, </a:t>
            </a:r>
            <a:r>
              <a:rPr lang="en-GB" sz="16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investice</a:t>
            </a:r>
            <a:r>
              <a:rPr lang="en-GB" sz="16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do </a:t>
            </a:r>
            <a:r>
              <a:rPr lang="en-GB" sz="16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finančních</a:t>
            </a:r>
            <a:r>
              <a:rPr lang="en-GB" sz="16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6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i</a:t>
            </a:r>
            <a:r>
              <a:rPr lang="en-GB" sz="16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6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reálných</a:t>
            </a:r>
            <a:r>
              <a:rPr lang="en-GB" sz="16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6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aktiv</a:t>
            </a:r>
            <a:r>
              <a:rPr lang="en-GB" sz="16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6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nebo</a:t>
            </a:r>
            <a:r>
              <a:rPr lang="en-GB" sz="16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6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splácení</a:t>
            </a:r>
            <a:r>
              <a:rPr lang="en-GB" sz="16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6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dluhu</a:t>
            </a:r>
            <a:r>
              <a:rPr lang="en-GB" sz="16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6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či</a:t>
            </a:r>
            <a:r>
              <a:rPr lang="en-GB" sz="16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6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výplata</a:t>
            </a:r>
            <a:r>
              <a:rPr lang="en-GB" sz="16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6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výnosů</a:t>
            </a:r>
            <a:r>
              <a:rPr lang="en-GB" sz="16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z </a:t>
            </a:r>
            <a:r>
              <a:rPr lang="en-GB" sz="16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investic</a:t>
            </a:r>
            <a:r>
              <a:rPr lang="en-GB" sz="16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Platební</a:t>
            </a:r>
            <a:r>
              <a:rPr lang="en-GB" sz="16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a </a:t>
            </a:r>
            <a:r>
              <a:rPr lang="en-GB" sz="16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zúčtovací</a:t>
            </a:r>
            <a:r>
              <a:rPr lang="en-GB" sz="16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6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styk</a:t>
            </a:r>
            <a:r>
              <a:rPr lang="en-GB" sz="16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v </a:t>
            </a:r>
            <a:r>
              <a:rPr lang="en-GB" sz="16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zásadě</a:t>
            </a:r>
            <a:r>
              <a:rPr lang="en-GB" sz="16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6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znamená</a:t>
            </a:r>
            <a:r>
              <a:rPr lang="en-GB" sz="16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, </a:t>
            </a:r>
            <a:r>
              <a:rPr lang="en-GB" sz="16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že</a:t>
            </a:r>
            <a:r>
              <a:rPr lang="en-GB" sz="16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6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platební</a:t>
            </a:r>
            <a:r>
              <a:rPr lang="en-GB" sz="16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6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příkaz</a:t>
            </a:r>
            <a:r>
              <a:rPr lang="en-GB" sz="16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, </a:t>
            </a:r>
            <a:r>
              <a:rPr lang="en-GB" sz="16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pomocí</a:t>
            </a:r>
            <a:r>
              <a:rPr lang="en-GB" sz="16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6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něhož</a:t>
            </a:r>
            <a:r>
              <a:rPr lang="en-GB" sz="16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6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jeden</a:t>
            </a:r>
            <a:r>
              <a:rPr lang="en-GB" sz="16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6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subjekt</a:t>
            </a:r>
            <a:r>
              <a:rPr lang="en-GB" sz="16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6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platí</a:t>
            </a:r>
            <a:r>
              <a:rPr lang="en-GB" sz="16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6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druhému</a:t>
            </a:r>
            <a:r>
              <a:rPr lang="en-GB" sz="16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, je </a:t>
            </a:r>
            <a:r>
              <a:rPr lang="en-GB" sz="16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prakticky</a:t>
            </a:r>
            <a:r>
              <a:rPr lang="en-GB" sz="16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6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proveden</a:t>
            </a:r>
            <a:r>
              <a:rPr lang="en-GB" sz="16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6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třetí</a:t>
            </a:r>
            <a:r>
              <a:rPr lang="en-GB" sz="16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6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stranou</a:t>
            </a:r>
            <a:r>
              <a:rPr lang="en-GB" sz="16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, </a:t>
            </a:r>
            <a:r>
              <a:rPr lang="en-GB" sz="16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která</a:t>
            </a:r>
            <a:r>
              <a:rPr lang="en-GB" sz="16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6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zajistí</a:t>
            </a:r>
            <a:r>
              <a:rPr lang="en-GB" sz="16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6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odpovídající</a:t>
            </a:r>
            <a:r>
              <a:rPr lang="en-GB" sz="16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6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přesun</a:t>
            </a:r>
            <a:r>
              <a:rPr lang="en-GB" sz="16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6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finanč-ních</a:t>
            </a:r>
            <a:r>
              <a:rPr lang="en-GB" sz="16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6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prostředků</a:t>
            </a:r>
            <a:r>
              <a:rPr lang="en-GB" sz="16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hotovostní</a:t>
            </a:r>
            <a:r>
              <a:rPr lang="en-GB" sz="16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6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platby</a:t>
            </a:r>
            <a:r>
              <a:rPr lang="en-GB" sz="1600" dirty="0">
                <a:solidFill>
                  <a:srgbClr val="307871"/>
                </a:solidFill>
                <a:latin typeface="Times New Roman" panose="02020603050405020304" pitchFamily="18" charset="0"/>
              </a:rPr>
              <a:t>, </a:t>
            </a:r>
            <a:r>
              <a:rPr lang="en-GB" sz="16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nástroje</a:t>
            </a:r>
            <a:r>
              <a:rPr lang="en-GB" sz="16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6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elektronického</a:t>
            </a:r>
            <a:r>
              <a:rPr lang="en-GB" sz="16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6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bankovnictví</a:t>
            </a:r>
            <a:r>
              <a:rPr lang="en-GB" sz="16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6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prostřednictvím</a:t>
            </a:r>
            <a:r>
              <a:rPr lang="en-GB" sz="16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6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internetu</a:t>
            </a:r>
            <a:r>
              <a:rPr lang="en-GB" sz="16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6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nebo</a:t>
            </a:r>
            <a:r>
              <a:rPr lang="en-GB" sz="16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6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mobilních</a:t>
            </a:r>
            <a:r>
              <a:rPr lang="en-GB" sz="16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6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telefonů</a:t>
            </a:r>
            <a:r>
              <a:rPr lang="en-GB" sz="16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, </a:t>
            </a:r>
            <a:r>
              <a:rPr lang="en-GB" sz="16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platební</a:t>
            </a:r>
            <a:r>
              <a:rPr lang="en-GB" sz="16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6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karty</a:t>
            </a:r>
            <a:r>
              <a:rPr lang="en-GB" sz="16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(</a:t>
            </a:r>
            <a:r>
              <a:rPr lang="en-GB" sz="16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kreditní</a:t>
            </a:r>
            <a:r>
              <a:rPr lang="en-GB" sz="16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, </a:t>
            </a:r>
            <a:r>
              <a:rPr lang="en-GB" sz="16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debetní</a:t>
            </a:r>
            <a:r>
              <a:rPr lang="en-GB" sz="16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, charge), </a:t>
            </a:r>
            <a:r>
              <a:rPr lang="en-GB" sz="16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platební</a:t>
            </a:r>
            <a:r>
              <a:rPr lang="en-GB" sz="16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6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systém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</a:rPr>
              <a:t>y</a:t>
            </a:r>
            <a:r>
              <a:rPr lang="en-GB" sz="16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PayPal</a:t>
            </a:r>
            <a:r>
              <a:rPr lang="cs-CZ" sz="16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, </a:t>
            </a:r>
            <a:r>
              <a:rPr lang="en-GB" sz="16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PaySec</a:t>
            </a:r>
            <a:r>
              <a:rPr lang="cs-CZ" sz="16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,</a:t>
            </a:r>
            <a:r>
              <a:rPr lang="en-GB" sz="16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6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goPay</a:t>
            </a:r>
            <a:r>
              <a:rPr lang="en-GB" sz="16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.</a:t>
            </a:r>
            <a:r>
              <a:rPr lang="cs-CZ" sz="16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.</a:t>
            </a:r>
            <a:r>
              <a:rPr lang="en-GB" sz="16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.  </a:t>
            </a:r>
            <a:endParaRPr lang="en-GB" sz="1600" dirty="0">
              <a:solidFill>
                <a:srgbClr val="30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784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12768" cy="507703"/>
          </a:xfrm>
        </p:spPr>
        <p:txBody>
          <a:bodyPr/>
          <a:lstStyle/>
          <a:p>
            <a:r>
              <a:rPr lang="en-GB" i="0" u="none" strike="noStrike" baseline="0" dirty="0" err="1">
                <a:solidFill>
                  <a:srgbClr val="307871"/>
                </a:solidFill>
                <a:latin typeface="+mn-lt"/>
              </a:rPr>
              <a:t>Vytváření</a:t>
            </a:r>
            <a:r>
              <a:rPr lang="en-GB" i="0" u="none" strike="noStrike" baseline="0" dirty="0">
                <a:solidFill>
                  <a:srgbClr val="307871"/>
                </a:solidFill>
                <a:latin typeface="+mn-lt"/>
              </a:rPr>
              <a:t> </a:t>
            </a:r>
            <a:r>
              <a:rPr lang="en-GB" i="0" u="none" strike="noStrike" baseline="0" dirty="0" err="1">
                <a:solidFill>
                  <a:srgbClr val="307871"/>
                </a:solidFill>
                <a:latin typeface="+mn-lt"/>
              </a:rPr>
              <a:t>informací</a:t>
            </a:r>
            <a:r>
              <a:rPr lang="en-GB" i="0" u="none" strike="noStrike" baseline="0" dirty="0">
                <a:solidFill>
                  <a:srgbClr val="307871"/>
                </a:solidFill>
                <a:latin typeface="+mn-lt"/>
              </a:rPr>
              <a:t> a </a:t>
            </a:r>
            <a:r>
              <a:rPr lang="en-GB" i="0" u="none" strike="noStrike" baseline="0" dirty="0" err="1">
                <a:solidFill>
                  <a:srgbClr val="307871"/>
                </a:solidFill>
                <a:latin typeface="+mn-lt"/>
              </a:rPr>
              <a:t>snížení</a:t>
            </a:r>
            <a:r>
              <a:rPr lang="en-GB" i="0" u="none" strike="noStrike" baseline="0" dirty="0">
                <a:solidFill>
                  <a:srgbClr val="307871"/>
                </a:solidFill>
                <a:latin typeface="+mn-lt"/>
              </a:rPr>
              <a:t> </a:t>
            </a:r>
            <a:r>
              <a:rPr lang="en-GB" i="0" u="none" strike="noStrike" baseline="0" dirty="0" err="1">
                <a:solidFill>
                  <a:srgbClr val="307871"/>
                </a:solidFill>
                <a:latin typeface="+mn-lt"/>
              </a:rPr>
              <a:t>informační</a:t>
            </a:r>
            <a:r>
              <a:rPr lang="en-GB" i="0" u="none" strike="noStrike" baseline="0" dirty="0">
                <a:solidFill>
                  <a:srgbClr val="307871"/>
                </a:solidFill>
                <a:latin typeface="+mn-lt"/>
              </a:rPr>
              <a:t> </a:t>
            </a:r>
            <a:r>
              <a:rPr lang="en-GB" i="0" u="none" strike="noStrike" baseline="0" dirty="0" err="1">
                <a:solidFill>
                  <a:srgbClr val="307871"/>
                </a:solidFill>
                <a:latin typeface="+mn-lt"/>
              </a:rPr>
              <a:t>asymetrie</a:t>
            </a:r>
            <a:r>
              <a:rPr lang="en-GB" i="0" u="none" strike="noStrike" baseline="0" dirty="0">
                <a:solidFill>
                  <a:srgbClr val="307871"/>
                </a:solidFill>
                <a:latin typeface="+mn-lt"/>
              </a:rPr>
              <a:t> </a:t>
            </a:r>
            <a:br>
              <a:rPr lang="cs-CZ" dirty="0">
                <a:solidFill>
                  <a:srgbClr val="307871"/>
                </a:solidFill>
                <a:latin typeface="+mn-lt"/>
              </a:rPr>
            </a:br>
            <a:endParaRPr lang="en-US" dirty="0">
              <a:solidFill>
                <a:srgbClr val="307871"/>
              </a:solidFill>
              <a:latin typeface="+mn-lt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Finance – Finanční systém</a:t>
            </a: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770433B-9514-40BC-84C0-1814BA595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8" y="756509"/>
            <a:ext cx="3498398" cy="1959257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06F3A3AE-A8FA-425B-8BD4-A81EDEA214A8}"/>
              </a:ext>
            </a:extLst>
          </p:cNvPr>
          <p:cNvSpPr txBox="1"/>
          <p:nvPr/>
        </p:nvSpPr>
        <p:spPr>
          <a:xfrm>
            <a:off x="3627964" y="703189"/>
            <a:ext cx="51205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Efektivně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fungující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finanční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systém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vytváří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důležité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informace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. </a:t>
            </a:r>
            <a:endParaRPr lang="cs-CZ" sz="1800" b="0" i="0" u="none" strike="noStrike" baseline="0" dirty="0">
              <a:solidFill>
                <a:srgbClr val="307871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Podle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teorie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efektivních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trhů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,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finanční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dokumenty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obchodované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na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finanč-ních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trzích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jsou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správně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oceněny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a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tyto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rovnovážné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ceny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v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sobě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odrážejí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veškeré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veřejně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dostupné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informace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Informace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jsou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produkovány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i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finančními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zprostředkovateli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.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Klasickým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příkladem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je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tvorba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informací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při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vyhodnocování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žádosti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o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úvěr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.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Žadatel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je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podle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vnitřních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postupů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prověřen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a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získané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informace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jsou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dále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použity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opět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pro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vnitřní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potřebu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rozhodnutí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o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poskytnutí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úvěru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. </a:t>
            </a:r>
            <a:endParaRPr lang="en-GB" dirty="0">
              <a:solidFill>
                <a:srgbClr val="30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405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12768" cy="507703"/>
          </a:xfrm>
        </p:spPr>
        <p:txBody>
          <a:bodyPr/>
          <a:lstStyle/>
          <a:p>
            <a:r>
              <a:rPr lang="en-GB" i="0" u="none" strike="noStrike" baseline="0" dirty="0" err="1">
                <a:solidFill>
                  <a:srgbClr val="307871"/>
                </a:solidFill>
                <a:latin typeface="+mn-lt"/>
              </a:rPr>
              <a:t>Vytváření</a:t>
            </a:r>
            <a:r>
              <a:rPr lang="en-GB" i="0" u="none" strike="noStrike" baseline="0" dirty="0">
                <a:solidFill>
                  <a:srgbClr val="307871"/>
                </a:solidFill>
                <a:latin typeface="+mn-lt"/>
              </a:rPr>
              <a:t> </a:t>
            </a:r>
            <a:r>
              <a:rPr lang="en-GB" i="0" u="none" strike="noStrike" baseline="0" dirty="0" err="1">
                <a:solidFill>
                  <a:srgbClr val="307871"/>
                </a:solidFill>
                <a:latin typeface="+mn-lt"/>
              </a:rPr>
              <a:t>informací</a:t>
            </a:r>
            <a:r>
              <a:rPr lang="en-GB" i="0" u="none" strike="noStrike" baseline="0" dirty="0">
                <a:solidFill>
                  <a:srgbClr val="307871"/>
                </a:solidFill>
                <a:latin typeface="+mn-lt"/>
              </a:rPr>
              <a:t> a </a:t>
            </a:r>
            <a:r>
              <a:rPr lang="en-GB" i="0" u="none" strike="noStrike" baseline="0" dirty="0" err="1">
                <a:solidFill>
                  <a:srgbClr val="307871"/>
                </a:solidFill>
                <a:latin typeface="+mn-lt"/>
              </a:rPr>
              <a:t>snížení</a:t>
            </a:r>
            <a:r>
              <a:rPr lang="en-GB" i="0" u="none" strike="noStrike" baseline="0" dirty="0">
                <a:solidFill>
                  <a:srgbClr val="307871"/>
                </a:solidFill>
                <a:latin typeface="+mn-lt"/>
              </a:rPr>
              <a:t> </a:t>
            </a:r>
            <a:r>
              <a:rPr lang="en-GB" i="0" u="none" strike="noStrike" baseline="0" dirty="0" err="1">
                <a:solidFill>
                  <a:srgbClr val="307871"/>
                </a:solidFill>
                <a:latin typeface="+mn-lt"/>
              </a:rPr>
              <a:t>informační</a:t>
            </a:r>
            <a:r>
              <a:rPr lang="en-GB" i="0" u="none" strike="noStrike" baseline="0" dirty="0">
                <a:solidFill>
                  <a:srgbClr val="307871"/>
                </a:solidFill>
                <a:latin typeface="+mn-lt"/>
              </a:rPr>
              <a:t> </a:t>
            </a:r>
            <a:r>
              <a:rPr lang="en-GB" i="0" u="none" strike="noStrike" baseline="0" dirty="0" err="1">
                <a:solidFill>
                  <a:srgbClr val="307871"/>
                </a:solidFill>
                <a:latin typeface="+mn-lt"/>
              </a:rPr>
              <a:t>asymetrie</a:t>
            </a:r>
            <a:r>
              <a:rPr lang="en-GB" i="0" u="none" strike="noStrike" baseline="0" dirty="0">
                <a:solidFill>
                  <a:srgbClr val="307871"/>
                </a:solidFill>
                <a:latin typeface="+mn-lt"/>
              </a:rPr>
              <a:t> </a:t>
            </a:r>
            <a:br>
              <a:rPr lang="cs-CZ" dirty="0">
                <a:solidFill>
                  <a:srgbClr val="307871"/>
                </a:solidFill>
                <a:latin typeface="+mn-lt"/>
              </a:rPr>
            </a:br>
            <a:endParaRPr lang="en-US" dirty="0">
              <a:solidFill>
                <a:srgbClr val="307871"/>
              </a:solidFill>
              <a:latin typeface="+mn-lt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Finance – Finanční systém</a:t>
            </a: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0FBFFC3-FBD7-4C31-9BE8-0B64F600D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179" y="771550"/>
            <a:ext cx="3096344" cy="1876424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CAB90631-46AE-4F9A-BBCB-0629A59EA950}"/>
              </a:ext>
            </a:extLst>
          </p:cNvPr>
          <p:cNvSpPr txBox="1"/>
          <p:nvPr/>
        </p:nvSpPr>
        <p:spPr>
          <a:xfrm>
            <a:off x="3419872" y="771550"/>
            <a:ext cx="5472608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0" i="0" u="none" strike="noStrike" baseline="0" dirty="0" err="1">
                <a:solidFill>
                  <a:srgbClr val="307871"/>
                </a:solidFill>
              </a:rPr>
              <a:t>Informační</a:t>
            </a:r>
            <a:r>
              <a:rPr lang="en-GB" sz="16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600" b="0" i="0" u="none" strike="noStrike" baseline="0" dirty="0" err="1">
                <a:solidFill>
                  <a:srgbClr val="307871"/>
                </a:solidFill>
              </a:rPr>
              <a:t>asymetrii</a:t>
            </a:r>
            <a:r>
              <a:rPr lang="en-GB" sz="16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600" b="0" i="0" u="none" strike="noStrike" baseline="0" dirty="0" err="1">
                <a:solidFill>
                  <a:srgbClr val="307871"/>
                </a:solidFill>
              </a:rPr>
              <a:t>vyvolává</a:t>
            </a:r>
            <a:r>
              <a:rPr lang="en-GB" sz="1600" b="0" i="0" u="none" strike="noStrike" baseline="0" dirty="0">
                <a:solidFill>
                  <a:srgbClr val="307871"/>
                </a:solidFill>
              </a:rPr>
              <a:t> existence </a:t>
            </a:r>
            <a:r>
              <a:rPr lang="en-GB" sz="1600" b="0" i="0" u="none" strike="noStrike" baseline="0" dirty="0" err="1">
                <a:solidFill>
                  <a:srgbClr val="307871"/>
                </a:solidFill>
              </a:rPr>
              <a:t>soukromých</a:t>
            </a:r>
            <a:r>
              <a:rPr lang="en-GB" sz="16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600" b="0" i="0" u="none" strike="noStrike" baseline="0" dirty="0" err="1">
                <a:solidFill>
                  <a:srgbClr val="307871"/>
                </a:solidFill>
              </a:rPr>
              <a:t>informací</a:t>
            </a:r>
            <a:r>
              <a:rPr lang="en-GB" sz="1600" b="0" i="0" u="none" strike="noStrike" baseline="0" dirty="0">
                <a:solidFill>
                  <a:srgbClr val="307871"/>
                </a:solidFill>
              </a:rPr>
              <a:t> (private information, hidden knowledge), </a:t>
            </a:r>
            <a:r>
              <a:rPr lang="en-GB" sz="1600" b="0" i="0" u="none" strike="noStrike" baseline="0" dirty="0" err="1">
                <a:solidFill>
                  <a:srgbClr val="307871"/>
                </a:solidFill>
              </a:rPr>
              <a:t>tedy</a:t>
            </a:r>
            <a:r>
              <a:rPr lang="en-GB" sz="16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600" b="0" i="0" u="none" strike="noStrike" baseline="0" dirty="0" err="1">
                <a:solidFill>
                  <a:srgbClr val="307871"/>
                </a:solidFill>
              </a:rPr>
              <a:t>informací</a:t>
            </a:r>
            <a:r>
              <a:rPr lang="en-GB" sz="1600" b="0" i="0" u="none" strike="noStrike" baseline="0" dirty="0">
                <a:solidFill>
                  <a:srgbClr val="307871"/>
                </a:solidFill>
              </a:rPr>
              <a:t>, </a:t>
            </a:r>
            <a:r>
              <a:rPr lang="en-GB" sz="1600" b="0" i="0" u="none" strike="noStrike" baseline="0" dirty="0" err="1">
                <a:solidFill>
                  <a:srgbClr val="307871"/>
                </a:solidFill>
              </a:rPr>
              <a:t>které</a:t>
            </a:r>
            <a:r>
              <a:rPr lang="en-GB" sz="16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600" b="0" i="0" u="none" strike="noStrike" baseline="0" dirty="0" err="1">
                <a:solidFill>
                  <a:srgbClr val="307871"/>
                </a:solidFill>
              </a:rPr>
              <a:t>jsou</a:t>
            </a:r>
            <a:r>
              <a:rPr lang="en-GB" sz="16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600" b="0" i="0" u="none" strike="noStrike" baseline="0" dirty="0" err="1">
                <a:solidFill>
                  <a:srgbClr val="307871"/>
                </a:solidFill>
              </a:rPr>
              <a:t>známé</a:t>
            </a:r>
            <a:r>
              <a:rPr lang="en-GB" sz="16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600" b="0" i="0" u="none" strike="noStrike" baseline="0" dirty="0" err="1">
                <a:solidFill>
                  <a:srgbClr val="307871"/>
                </a:solidFill>
              </a:rPr>
              <a:t>jen</a:t>
            </a:r>
            <a:r>
              <a:rPr lang="en-GB" sz="16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600" b="0" i="0" u="none" strike="noStrike" baseline="0" dirty="0" err="1">
                <a:solidFill>
                  <a:srgbClr val="307871"/>
                </a:solidFill>
              </a:rPr>
              <a:t>těm</a:t>
            </a:r>
            <a:r>
              <a:rPr lang="en-GB" sz="1600" b="0" i="0" u="none" strike="noStrike" baseline="0" dirty="0">
                <a:solidFill>
                  <a:srgbClr val="307871"/>
                </a:solidFill>
              </a:rPr>
              <a:t>, </a:t>
            </a:r>
            <a:r>
              <a:rPr lang="en-GB" sz="1600" b="0" i="0" u="none" strike="noStrike" baseline="0" dirty="0" err="1">
                <a:solidFill>
                  <a:srgbClr val="307871"/>
                </a:solidFill>
              </a:rPr>
              <a:t>kteří</a:t>
            </a:r>
            <a:r>
              <a:rPr lang="en-GB" sz="1600" b="0" i="0" u="none" strike="noStrike" baseline="0" dirty="0">
                <a:solidFill>
                  <a:srgbClr val="307871"/>
                </a:solidFill>
              </a:rPr>
              <a:t> k </a:t>
            </a:r>
            <a:r>
              <a:rPr lang="en-GB" sz="1600" b="0" i="0" u="none" strike="noStrike" baseline="0" dirty="0" err="1">
                <a:solidFill>
                  <a:srgbClr val="307871"/>
                </a:solidFill>
              </a:rPr>
              <a:t>nim</a:t>
            </a:r>
            <a:r>
              <a:rPr lang="en-GB" sz="16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600" b="0" i="0" u="none" strike="noStrike" baseline="0" dirty="0" err="1">
                <a:solidFill>
                  <a:srgbClr val="307871"/>
                </a:solidFill>
              </a:rPr>
              <a:t>mají</a:t>
            </a:r>
            <a:r>
              <a:rPr lang="en-GB" sz="16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600" b="0" i="0" u="none" strike="noStrike" baseline="0" dirty="0" err="1">
                <a:solidFill>
                  <a:srgbClr val="307871"/>
                </a:solidFill>
              </a:rPr>
              <a:t>přístup</a:t>
            </a:r>
            <a:r>
              <a:rPr lang="en-GB" sz="1600" b="0" i="0" u="none" strike="noStrike" baseline="0" dirty="0">
                <a:solidFill>
                  <a:srgbClr val="307871"/>
                </a:solidFill>
              </a:rPr>
              <a:t>. </a:t>
            </a:r>
            <a:endParaRPr lang="cs-CZ" sz="1600" b="0" i="0" u="none" strike="noStrike" baseline="0" dirty="0">
              <a:solidFill>
                <a:srgbClr val="30787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0" i="0" u="none" strike="noStrike" baseline="0" dirty="0" err="1">
                <a:solidFill>
                  <a:srgbClr val="307871"/>
                </a:solidFill>
              </a:rPr>
              <a:t>Informační</a:t>
            </a:r>
            <a:r>
              <a:rPr lang="en-GB" sz="16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600" b="0" i="0" u="none" strike="noStrike" baseline="0" dirty="0" err="1">
                <a:solidFill>
                  <a:srgbClr val="307871"/>
                </a:solidFill>
              </a:rPr>
              <a:t>asymetrie</a:t>
            </a:r>
            <a:r>
              <a:rPr lang="en-GB" sz="1600" b="0" i="0" u="none" strike="noStrike" baseline="0" dirty="0">
                <a:solidFill>
                  <a:srgbClr val="307871"/>
                </a:solidFill>
              </a:rPr>
              <a:t> je </a:t>
            </a:r>
            <a:r>
              <a:rPr lang="en-GB" sz="1600" b="0" i="0" u="none" strike="noStrike" baseline="0" dirty="0" err="1">
                <a:solidFill>
                  <a:srgbClr val="307871"/>
                </a:solidFill>
              </a:rPr>
              <a:t>vyvolána</a:t>
            </a:r>
            <a:r>
              <a:rPr lang="en-GB" sz="16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600" b="0" i="0" u="none" strike="noStrike" baseline="0" dirty="0" err="1">
                <a:solidFill>
                  <a:srgbClr val="307871"/>
                </a:solidFill>
              </a:rPr>
              <a:t>také</a:t>
            </a:r>
            <a:r>
              <a:rPr lang="en-GB" sz="16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600" b="0" i="0" u="none" strike="noStrike" baseline="0" dirty="0" err="1">
                <a:solidFill>
                  <a:srgbClr val="307871"/>
                </a:solidFill>
              </a:rPr>
              <a:t>faktem</a:t>
            </a:r>
            <a:r>
              <a:rPr lang="en-GB" sz="1600" b="0" i="0" u="none" strike="noStrike" baseline="0" dirty="0">
                <a:solidFill>
                  <a:srgbClr val="307871"/>
                </a:solidFill>
              </a:rPr>
              <a:t>, </a:t>
            </a:r>
            <a:r>
              <a:rPr lang="en-GB" sz="1600" b="0" i="0" u="none" strike="noStrike" baseline="0" dirty="0" err="1">
                <a:solidFill>
                  <a:srgbClr val="307871"/>
                </a:solidFill>
              </a:rPr>
              <a:t>že</a:t>
            </a:r>
            <a:r>
              <a:rPr lang="en-GB" sz="16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600" b="0" i="0" u="none" strike="noStrike" baseline="0" dirty="0" err="1">
                <a:solidFill>
                  <a:srgbClr val="307871"/>
                </a:solidFill>
              </a:rPr>
              <a:t>existují</a:t>
            </a:r>
            <a:r>
              <a:rPr lang="en-GB" sz="16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600" b="0" i="0" u="none" strike="noStrike" baseline="0" dirty="0" err="1">
                <a:solidFill>
                  <a:srgbClr val="307871"/>
                </a:solidFill>
              </a:rPr>
              <a:t>situace</a:t>
            </a:r>
            <a:r>
              <a:rPr lang="en-GB" sz="1600" b="0" i="0" u="none" strike="noStrike" baseline="0" dirty="0">
                <a:solidFill>
                  <a:srgbClr val="307871"/>
                </a:solidFill>
              </a:rPr>
              <a:t>, </a:t>
            </a:r>
            <a:r>
              <a:rPr lang="en-GB" sz="1600" b="0" i="0" u="none" strike="noStrike" baseline="0" dirty="0" err="1">
                <a:solidFill>
                  <a:srgbClr val="307871"/>
                </a:solidFill>
              </a:rPr>
              <a:t>kdy</a:t>
            </a:r>
            <a:r>
              <a:rPr lang="en-GB" sz="16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600" b="0" i="0" u="none" strike="noStrike" baseline="0" dirty="0" err="1">
                <a:solidFill>
                  <a:srgbClr val="307871"/>
                </a:solidFill>
              </a:rPr>
              <a:t>nemůžeme</a:t>
            </a:r>
            <a:r>
              <a:rPr lang="en-GB" sz="16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600" b="0" i="0" u="none" strike="noStrike" baseline="0" dirty="0" err="1">
                <a:solidFill>
                  <a:srgbClr val="307871"/>
                </a:solidFill>
              </a:rPr>
              <a:t>pozorovat</a:t>
            </a:r>
            <a:r>
              <a:rPr lang="en-GB" sz="16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600" b="0" i="0" u="none" strike="noStrike" baseline="0" dirty="0" err="1">
                <a:solidFill>
                  <a:srgbClr val="307871"/>
                </a:solidFill>
              </a:rPr>
              <a:t>chování</a:t>
            </a:r>
            <a:r>
              <a:rPr lang="en-GB" sz="16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600" b="0" i="0" u="none" strike="noStrike" baseline="0" dirty="0" err="1">
                <a:solidFill>
                  <a:srgbClr val="307871"/>
                </a:solidFill>
              </a:rPr>
              <a:t>některých</a:t>
            </a:r>
            <a:r>
              <a:rPr lang="en-GB" sz="16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600" b="0" i="0" u="none" strike="noStrike" baseline="0" dirty="0" err="1">
                <a:solidFill>
                  <a:srgbClr val="307871"/>
                </a:solidFill>
              </a:rPr>
              <a:t>lidí</a:t>
            </a:r>
            <a:r>
              <a:rPr lang="en-GB" sz="1600" b="0" i="0" u="none" strike="noStrike" baseline="0" dirty="0">
                <a:solidFill>
                  <a:srgbClr val="307871"/>
                </a:solidFill>
              </a:rPr>
              <a:t> (hidden action). </a:t>
            </a:r>
            <a:endParaRPr lang="cs-CZ" sz="1600" b="0" i="0" u="none" strike="noStrike" baseline="0" dirty="0">
              <a:solidFill>
                <a:srgbClr val="307871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25FF9A2-203E-448D-BDF9-3ED2B3091FD2}"/>
              </a:ext>
            </a:extLst>
          </p:cNvPr>
          <p:cNvSpPr txBox="1"/>
          <p:nvPr/>
        </p:nvSpPr>
        <p:spPr>
          <a:xfrm>
            <a:off x="107504" y="2732737"/>
            <a:ext cx="8712968" cy="1800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307871"/>
                </a:solidFill>
              </a:rPr>
              <a:t>Na trzích uzavírají kontrakty subjekty, jejichž informace se významně liší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307871"/>
                </a:solidFill>
              </a:rPr>
              <a:t>V ekonomické teorii je předpoklad dokonalých a volně dostupných informací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307871"/>
                </a:solidFill>
              </a:rPr>
              <a:t>V realitě existují soukromé informace, které může majitel využít ve svůj prospěch (narušení konkurenčního prostředí, které zvyšuje transakční náklady a vede ve svých důsledcích k neefektivnosti)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1600" b="1" dirty="0">
                <a:solidFill>
                  <a:srgbClr val="307871"/>
                </a:solidFill>
              </a:rPr>
              <a:t>Základní typy informační asymetrie: </a:t>
            </a:r>
            <a:r>
              <a:rPr lang="cs-CZ" sz="1600" dirty="0">
                <a:solidFill>
                  <a:srgbClr val="307871"/>
                </a:solidFill>
              </a:rPr>
              <a:t>Nepříznivý výběr a Morální hazard</a:t>
            </a:r>
          </a:p>
        </p:txBody>
      </p:sp>
    </p:spTree>
    <p:extLst>
      <p:ext uri="{BB962C8B-B14F-4D97-AF65-F5344CB8AC3E}">
        <p14:creationId xmlns:p14="http://schemas.microsoft.com/office/powerpoint/2010/main" val="270587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184576" cy="507703"/>
          </a:xfrm>
        </p:spPr>
        <p:txBody>
          <a:bodyPr/>
          <a:lstStyle/>
          <a:p>
            <a:r>
              <a:rPr lang="cs-CZ" dirty="0">
                <a:solidFill>
                  <a:srgbClr val="307871"/>
                </a:solidFill>
              </a:rPr>
              <a:t>Definice a účel financí </a:t>
            </a:r>
            <a:br>
              <a:rPr lang="cs-CZ" dirty="0">
                <a:solidFill>
                  <a:srgbClr val="307871"/>
                </a:solidFill>
              </a:rPr>
            </a:br>
            <a:endParaRPr lang="en-US" dirty="0">
              <a:solidFill>
                <a:srgbClr val="307871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Finance – Finanční systém</a:t>
            </a: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9428793-6BE2-4708-B226-2FB8003EA929}"/>
              </a:ext>
            </a:extLst>
          </p:cNvPr>
          <p:cNvSpPr txBox="1"/>
          <p:nvPr/>
        </p:nvSpPr>
        <p:spPr>
          <a:xfrm>
            <a:off x="2757241" y="1131590"/>
            <a:ext cx="604867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Finance jsou systém vytváření, oběhu a správy peněz a investic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Finance zahrnují spoření a půjčování, investování, získávání kapitálu a prodej a obchodování s cennými papíry.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Účelem těchto činností je umožnit společnostem a jednotlivcům financovat určité činnosti nebo projekty již dnes, aby byly v budoucnu splaceny na základě toků příjmů generovaných z těchto činností.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Bez financí by si lidé nemohli dovolit kupovat domy (zcela v hotovosti) a společnosti by nemohly růst a expandovat tak, jak mohou dnes. Finance tedy umožňují efektivnější alokaci kapitálových zdrojů.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3AE86AC-5466-4892-9258-00DF3C88A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206" y="742791"/>
            <a:ext cx="2376263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543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048672" cy="507703"/>
          </a:xfrm>
        </p:spPr>
        <p:txBody>
          <a:bodyPr/>
          <a:lstStyle/>
          <a:p>
            <a:r>
              <a:rPr lang="cs-CZ" dirty="0">
                <a:solidFill>
                  <a:srgbClr val="307871"/>
                </a:solidFill>
              </a:rPr>
              <a:t>Nepříznivý výběr</a:t>
            </a:r>
            <a:endParaRPr lang="en-US" dirty="0">
              <a:solidFill>
                <a:srgbClr val="307871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Finance – Finanční systém</a:t>
            </a: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851920" y="687187"/>
            <a:ext cx="496855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307871"/>
                </a:solidFill>
              </a:rPr>
              <a:t>Vzniká </a:t>
            </a:r>
            <a:r>
              <a:rPr lang="cs-CZ" sz="1600" b="1" dirty="0">
                <a:solidFill>
                  <a:srgbClr val="307871"/>
                </a:solidFill>
              </a:rPr>
              <a:t>před uzavřením smlouvy </a:t>
            </a:r>
            <a:r>
              <a:rPr lang="cs-CZ" sz="1600" dirty="0">
                <a:solidFill>
                  <a:srgbClr val="307871"/>
                </a:solidFill>
              </a:rPr>
              <a:t>mezi kupujícím a prodávajícím.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307871"/>
              </a:solidFill>
            </a:endParaRPr>
          </a:p>
          <a:p>
            <a:pPr marL="0" lvl="1">
              <a:buFont typeface="Arial" panose="020B0604020202020204" pitchFamily="34" charset="0"/>
              <a:buChar char="•"/>
            </a:pPr>
            <a:r>
              <a:rPr lang="en-GB" sz="1600" b="0" i="0" u="none" strike="noStrike" baseline="0" dirty="0">
                <a:solidFill>
                  <a:srgbClr val="307871"/>
                </a:solidFill>
              </a:rPr>
              <a:t>Princip </a:t>
            </a:r>
            <a:r>
              <a:rPr lang="en-GB" sz="1600" b="0" i="0" u="none" strike="noStrike" baseline="0" dirty="0" err="1">
                <a:solidFill>
                  <a:srgbClr val="307871"/>
                </a:solidFill>
              </a:rPr>
              <a:t>nepříznivého</a:t>
            </a:r>
            <a:r>
              <a:rPr lang="en-GB" sz="16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600" b="0" i="0" u="none" strike="noStrike" baseline="0" dirty="0" err="1">
                <a:solidFill>
                  <a:srgbClr val="307871"/>
                </a:solidFill>
              </a:rPr>
              <a:t>výběru</a:t>
            </a:r>
            <a:r>
              <a:rPr lang="en-GB" sz="16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600" b="0" i="0" u="none" strike="noStrike" baseline="0" dirty="0" err="1">
                <a:solidFill>
                  <a:srgbClr val="307871"/>
                </a:solidFill>
              </a:rPr>
              <a:t>spočívá</a:t>
            </a:r>
            <a:r>
              <a:rPr lang="en-GB" sz="1600" b="0" i="0" u="none" strike="noStrike" baseline="0" dirty="0">
                <a:solidFill>
                  <a:srgbClr val="307871"/>
                </a:solidFill>
              </a:rPr>
              <a:t> v tom, </a:t>
            </a:r>
            <a:r>
              <a:rPr lang="en-GB" sz="1600" b="0" i="0" u="none" strike="noStrike" baseline="0" dirty="0" err="1">
                <a:solidFill>
                  <a:srgbClr val="307871"/>
                </a:solidFill>
              </a:rPr>
              <a:t>že</a:t>
            </a:r>
            <a:r>
              <a:rPr lang="en-GB" sz="16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600" b="0" i="0" u="none" strike="noStrike" baseline="0" dirty="0" err="1">
                <a:solidFill>
                  <a:srgbClr val="307871"/>
                </a:solidFill>
              </a:rPr>
              <a:t>kupujícím</a:t>
            </a:r>
            <a:r>
              <a:rPr lang="en-GB" sz="16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600" b="0" i="0" u="none" strike="noStrike" baseline="0" dirty="0" err="1">
                <a:solidFill>
                  <a:srgbClr val="307871"/>
                </a:solidFill>
              </a:rPr>
              <a:t>nejsou</a:t>
            </a:r>
            <a:r>
              <a:rPr lang="en-GB" sz="16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600" b="0" i="0" u="none" strike="noStrike" baseline="0" dirty="0" err="1">
                <a:solidFill>
                  <a:srgbClr val="307871"/>
                </a:solidFill>
              </a:rPr>
              <a:t>známy</a:t>
            </a:r>
            <a:r>
              <a:rPr lang="en-GB" sz="16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600" b="0" i="0" u="none" strike="noStrike" baseline="0" dirty="0" err="1">
                <a:solidFill>
                  <a:srgbClr val="307871"/>
                </a:solidFill>
              </a:rPr>
              <a:t>všechny</a:t>
            </a:r>
            <a:r>
              <a:rPr lang="en-GB" sz="16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600" b="0" i="0" u="none" strike="noStrike" baseline="0" dirty="0" err="1">
                <a:solidFill>
                  <a:srgbClr val="307871"/>
                </a:solidFill>
              </a:rPr>
              <a:t>informace</a:t>
            </a:r>
            <a:r>
              <a:rPr lang="en-GB" sz="1600" b="0" i="0" u="none" strike="noStrike" baseline="0" dirty="0">
                <a:solidFill>
                  <a:srgbClr val="307871"/>
                </a:solidFill>
              </a:rPr>
              <a:t> o </a:t>
            </a:r>
            <a:r>
              <a:rPr lang="en-GB" sz="1600" b="0" i="0" u="none" strike="noStrike" baseline="0" dirty="0" err="1">
                <a:solidFill>
                  <a:srgbClr val="307871"/>
                </a:solidFill>
              </a:rPr>
              <a:t>nabízených</a:t>
            </a:r>
            <a:r>
              <a:rPr lang="en-GB" sz="16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600" b="0" i="0" u="none" strike="noStrike" baseline="0" dirty="0" err="1">
                <a:solidFill>
                  <a:srgbClr val="307871"/>
                </a:solidFill>
              </a:rPr>
              <a:t>výrobcích</a:t>
            </a:r>
            <a:r>
              <a:rPr lang="en-GB" sz="16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600" b="0" i="0" u="none" strike="noStrike" baseline="0" dirty="0" err="1">
                <a:solidFill>
                  <a:srgbClr val="307871"/>
                </a:solidFill>
              </a:rPr>
              <a:t>či</a:t>
            </a:r>
            <a:r>
              <a:rPr lang="en-GB" sz="16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600" b="0" i="0" u="none" strike="noStrike" baseline="0" dirty="0" err="1">
                <a:solidFill>
                  <a:srgbClr val="307871"/>
                </a:solidFill>
              </a:rPr>
              <a:t>službách</a:t>
            </a:r>
            <a:r>
              <a:rPr lang="en-GB" sz="1600" b="0" i="0" u="none" strike="noStrike" baseline="0" dirty="0">
                <a:solidFill>
                  <a:srgbClr val="307871"/>
                </a:solidFill>
              </a:rPr>
              <a:t> </a:t>
            </a:r>
            <a:endParaRPr lang="cs-CZ" sz="1600" b="0" i="0" u="none" strike="noStrike" baseline="0" dirty="0">
              <a:solidFill>
                <a:srgbClr val="307871"/>
              </a:solidFill>
            </a:endParaRPr>
          </a:p>
          <a:p>
            <a:pPr marL="0" lvl="1"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307871"/>
              </a:solidFill>
            </a:endParaRPr>
          </a:p>
          <a:p>
            <a:pPr marL="0" lvl="1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307871"/>
                </a:solidFill>
              </a:rPr>
              <a:t>Díky nekompletním informacím jsou produkty na trhu chápány jako identické, i když v realitě tomu tak není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30787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307871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AB43EBD-73B5-4623-902B-536958AF1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843807"/>
            <a:ext cx="3522651" cy="2231999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57B45D17-0062-4582-A69C-D0D7BD118351}"/>
              </a:ext>
            </a:extLst>
          </p:cNvPr>
          <p:cNvSpPr txBox="1"/>
          <p:nvPr/>
        </p:nvSpPr>
        <p:spPr>
          <a:xfrm>
            <a:off x="179512" y="3221484"/>
            <a:ext cx="884476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307871"/>
                </a:solidFill>
              </a:rPr>
              <a:t>Kupující oceňuje všechny produkty na trhu průměrnou cenou, která odráží průměrnou kvalitu; průměrná kvalita výrobků se zhoršuje a na trhu jsou nabízeny pouze méně kvalitní výrobky</a:t>
            </a:r>
          </a:p>
          <a:p>
            <a:pPr marL="0" lvl="1"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307871"/>
              </a:solidFill>
            </a:endParaRPr>
          </a:p>
          <a:p>
            <a:pPr marL="0" lvl="1">
              <a:buFont typeface="Arial" panose="020B0604020202020204" pitchFamily="34" charset="0"/>
              <a:buChar char="•"/>
            </a:pPr>
            <a:r>
              <a:rPr lang="en-GB" sz="1600" b="0" i="0" u="none" strike="noStrike" baseline="0" dirty="0" err="1">
                <a:solidFill>
                  <a:srgbClr val="307871"/>
                </a:solidFill>
              </a:rPr>
              <a:t>Kvalitnější</a:t>
            </a:r>
            <a:r>
              <a:rPr lang="en-GB" sz="16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600" b="0" i="0" u="none" strike="noStrike" baseline="0" dirty="0" err="1">
                <a:solidFill>
                  <a:srgbClr val="307871"/>
                </a:solidFill>
              </a:rPr>
              <a:t>výrobky</a:t>
            </a:r>
            <a:r>
              <a:rPr lang="en-GB" sz="16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600" b="0" i="0" u="none" strike="noStrike" baseline="0" dirty="0" err="1">
                <a:solidFill>
                  <a:srgbClr val="307871"/>
                </a:solidFill>
              </a:rPr>
              <a:t>mohou</a:t>
            </a:r>
            <a:r>
              <a:rPr lang="en-GB" sz="16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600" b="0" i="0" u="none" strike="noStrike" baseline="0" dirty="0" err="1">
                <a:solidFill>
                  <a:srgbClr val="307871"/>
                </a:solidFill>
              </a:rPr>
              <a:t>být</a:t>
            </a:r>
            <a:r>
              <a:rPr lang="en-GB" sz="16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600" b="0" i="0" u="none" strike="noStrike" baseline="0" dirty="0" err="1">
                <a:solidFill>
                  <a:srgbClr val="307871"/>
                </a:solidFill>
              </a:rPr>
              <a:t>následně</a:t>
            </a:r>
            <a:r>
              <a:rPr lang="en-GB" sz="1600" b="0" i="0" u="none" strike="noStrike" baseline="0" dirty="0">
                <a:solidFill>
                  <a:srgbClr val="307871"/>
                </a:solidFill>
              </a:rPr>
              <a:t> z </a:t>
            </a:r>
            <a:r>
              <a:rPr lang="en-GB" sz="1600" b="0" i="0" u="none" strike="noStrike" baseline="0" dirty="0" err="1">
                <a:solidFill>
                  <a:srgbClr val="307871"/>
                </a:solidFill>
              </a:rPr>
              <a:t>trhu</a:t>
            </a:r>
            <a:r>
              <a:rPr lang="en-GB" sz="16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600" b="0" i="0" u="none" strike="noStrike" baseline="0" dirty="0" err="1">
                <a:solidFill>
                  <a:srgbClr val="307871"/>
                </a:solidFill>
              </a:rPr>
              <a:t>stahovány</a:t>
            </a:r>
            <a:r>
              <a:rPr lang="en-GB" sz="1600" b="0" i="0" u="none" strike="noStrike" baseline="0" dirty="0">
                <a:solidFill>
                  <a:srgbClr val="307871"/>
                </a:solidFill>
              </a:rPr>
              <a:t>, </a:t>
            </a:r>
            <a:r>
              <a:rPr lang="en-GB" sz="1600" b="0" i="0" u="none" strike="noStrike" baseline="0" dirty="0" err="1">
                <a:solidFill>
                  <a:srgbClr val="307871"/>
                </a:solidFill>
              </a:rPr>
              <a:t>protože</a:t>
            </a:r>
            <a:r>
              <a:rPr lang="en-GB" sz="16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600" b="0" i="0" u="none" strike="noStrike" baseline="0" dirty="0" err="1">
                <a:solidFill>
                  <a:srgbClr val="307871"/>
                </a:solidFill>
              </a:rPr>
              <a:t>prodejní</a:t>
            </a:r>
            <a:r>
              <a:rPr lang="en-GB" sz="16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600" b="0" i="0" u="none" strike="noStrike" baseline="0" dirty="0" err="1">
                <a:solidFill>
                  <a:srgbClr val="307871"/>
                </a:solidFill>
              </a:rPr>
              <a:t>cena</a:t>
            </a:r>
            <a:r>
              <a:rPr lang="en-GB" sz="16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600" b="0" i="0" u="none" strike="noStrike" baseline="0" dirty="0" err="1">
                <a:solidFill>
                  <a:srgbClr val="307871"/>
                </a:solidFill>
              </a:rPr>
              <a:t>nekryje</a:t>
            </a:r>
            <a:r>
              <a:rPr lang="en-GB" sz="1600" b="0" i="0" u="none" strike="noStrike" baseline="0" dirty="0">
                <a:solidFill>
                  <a:srgbClr val="307871"/>
                </a:solidFill>
              </a:rPr>
              <a:t> ani </a:t>
            </a:r>
            <a:r>
              <a:rPr lang="en-GB" sz="1600" b="0" i="0" u="none" strike="noStrike" baseline="0" dirty="0" err="1">
                <a:solidFill>
                  <a:srgbClr val="307871"/>
                </a:solidFill>
              </a:rPr>
              <a:t>výrobní</a:t>
            </a:r>
            <a:r>
              <a:rPr lang="en-GB" sz="16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600" b="0" i="0" u="none" strike="noStrike" baseline="0" dirty="0" err="1">
                <a:solidFill>
                  <a:srgbClr val="307871"/>
                </a:solidFill>
              </a:rPr>
              <a:t>náklady</a:t>
            </a:r>
            <a:r>
              <a:rPr lang="en-GB" sz="1600" b="0" i="0" u="none" strike="noStrike" baseline="0" dirty="0">
                <a:solidFill>
                  <a:srgbClr val="307871"/>
                </a:solidFill>
              </a:rPr>
              <a:t> </a:t>
            </a:r>
            <a:endParaRPr lang="cs-CZ" sz="1600" dirty="0">
              <a:solidFill>
                <a:srgbClr val="30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796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048672" cy="507703"/>
          </a:xfrm>
        </p:spPr>
        <p:txBody>
          <a:bodyPr/>
          <a:lstStyle/>
          <a:p>
            <a:r>
              <a:rPr lang="cs-CZ" dirty="0">
                <a:solidFill>
                  <a:srgbClr val="307871"/>
                </a:solidFill>
              </a:rPr>
              <a:t>Nepříznivý výběr – příklady</a:t>
            </a:r>
            <a:br>
              <a:rPr lang="cs-CZ" dirty="0">
                <a:solidFill>
                  <a:srgbClr val="307871"/>
                </a:solidFill>
              </a:rPr>
            </a:br>
            <a:endParaRPr lang="en-US" dirty="0">
              <a:solidFill>
                <a:srgbClr val="307871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Finance – Finanční systém</a:t>
            </a: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95536" y="1059582"/>
            <a:ext cx="828092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Prodej ojetého auta, prodávající má lepší informace o jeho stavu, vlastnostech a kvalitě než kupující. 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Zaměstnanec má lepší informace o svých schopnostech, výkonnosti, či zdravotním stavu než jeho zaměstnavatel.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Pojištěný má lepší informace o pravděpodobnosti vzniku pojistné události než pojišťovna.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Manažeři vědí o firmě mnohem více než její akcionáři.  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Dlužníci mají lepší informace o možnosti splacení svého dluhu než bankéři, kteří jim poskytují úvěr. </a:t>
            </a:r>
          </a:p>
        </p:txBody>
      </p:sp>
    </p:spTree>
    <p:extLst>
      <p:ext uri="{BB962C8B-B14F-4D97-AF65-F5344CB8AC3E}">
        <p14:creationId xmlns:p14="http://schemas.microsoft.com/office/powerpoint/2010/main" val="449966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048672" cy="507703"/>
          </a:xfrm>
        </p:spPr>
        <p:txBody>
          <a:bodyPr/>
          <a:lstStyle/>
          <a:p>
            <a:r>
              <a:rPr lang="cs-CZ" dirty="0">
                <a:solidFill>
                  <a:srgbClr val="307871"/>
                </a:solidFill>
              </a:rPr>
              <a:t>Morální hazard</a:t>
            </a:r>
            <a:endParaRPr lang="en-US" dirty="0">
              <a:solidFill>
                <a:srgbClr val="307871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Finance – Finanční systém</a:t>
            </a: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123728" y="736777"/>
            <a:ext cx="67687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307871"/>
                </a:solidFill>
              </a:rPr>
              <a:t>Vzniká </a:t>
            </a:r>
            <a:r>
              <a:rPr lang="cs-CZ" b="1" dirty="0">
                <a:solidFill>
                  <a:srgbClr val="307871"/>
                </a:solidFill>
              </a:rPr>
              <a:t>po uzavření smlouvy</a:t>
            </a:r>
            <a:r>
              <a:rPr lang="cs-CZ" dirty="0">
                <a:solidFill>
                  <a:srgbClr val="307871"/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rgbClr val="30787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307871"/>
                </a:solidFill>
              </a:rPr>
              <a:t>Dochází v situaci, kdy rozhodnutí hospodářského subjektu jsou ovlivněna tím, že nemusí nést případné negativní důsledky změny svých rozhodnutí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rgbClr val="30787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307871"/>
                </a:solidFill>
              </a:rPr>
              <a:t>Jedna strana změní nepředvídatelným způsobem své chování. </a:t>
            </a:r>
            <a:r>
              <a:rPr lang="en-GB" dirty="0" err="1">
                <a:solidFill>
                  <a:srgbClr val="307871"/>
                </a:solidFill>
              </a:rPr>
              <a:t>Principiálně</a:t>
            </a:r>
            <a:r>
              <a:rPr lang="en-GB" dirty="0">
                <a:solidFill>
                  <a:srgbClr val="307871"/>
                </a:solidFill>
              </a:rPr>
              <a:t> </a:t>
            </a:r>
            <a:r>
              <a:rPr lang="en-GB" dirty="0" err="1">
                <a:solidFill>
                  <a:srgbClr val="307871"/>
                </a:solidFill>
              </a:rPr>
              <a:t>jde</a:t>
            </a:r>
            <a:r>
              <a:rPr lang="en-GB" dirty="0">
                <a:solidFill>
                  <a:srgbClr val="307871"/>
                </a:solidFill>
              </a:rPr>
              <a:t> o to, </a:t>
            </a:r>
            <a:r>
              <a:rPr lang="en-GB" dirty="0" err="1">
                <a:solidFill>
                  <a:srgbClr val="307871"/>
                </a:solidFill>
              </a:rPr>
              <a:t>že</a:t>
            </a:r>
            <a:r>
              <a:rPr lang="en-GB" dirty="0">
                <a:solidFill>
                  <a:srgbClr val="307871"/>
                </a:solidFill>
              </a:rPr>
              <a:t> </a:t>
            </a:r>
            <a:r>
              <a:rPr lang="en-GB" dirty="0" err="1">
                <a:solidFill>
                  <a:srgbClr val="307871"/>
                </a:solidFill>
              </a:rPr>
              <a:t>jedna</a:t>
            </a:r>
            <a:r>
              <a:rPr lang="en-GB" dirty="0">
                <a:solidFill>
                  <a:srgbClr val="307871"/>
                </a:solidFill>
              </a:rPr>
              <a:t> </a:t>
            </a:r>
            <a:r>
              <a:rPr lang="en-GB" dirty="0" err="1">
                <a:solidFill>
                  <a:srgbClr val="307871"/>
                </a:solidFill>
              </a:rPr>
              <a:t>strana</a:t>
            </a:r>
            <a:r>
              <a:rPr lang="en-GB" dirty="0">
                <a:solidFill>
                  <a:srgbClr val="307871"/>
                </a:solidFill>
              </a:rPr>
              <a:t> po </a:t>
            </a:r>
            <a:r>
              <a:rPr lang="en-GB" dirty="0" err="1">
                <a:solidFill>
                  <a:srgbClr val="307871"/>
                </a:solidFill>
              </a:rPr>
              <a:t>uzavření</a:t>
            </a:r>
            <a:r>
              <a:rPr lang="en-GB" dirty="0">
                <a:solidFill>
                  <a:srgbClr val="307871"/>
                </a:solidFill>
              </a:rPr>
              <a:t> </a:t>
            </a:r>
            <a:r>
              <a:rPr lang="en-GB" dirty="0" err="1">
                <a:solidFill>
                  <a:srgbClr val="307871"/>
                </a:solidFill>
              </a:rPr>
              <a:t>smlouvy</a:t>
            </a:r>
            <a:r>
              <a:rPr lang="en-GB" dirty="0">
                <a:solidFill>
                  <a:srgbClr val="307871"/>
                </a:solidFill>
              </a:rPr>
              <a:t> </a:t>
            </a:r>
            <a:r>
              <a:rPr lang="en-GB" dirty="0" err="1">
                <a:solidFill>
                  <a:srgbClr val="307871"/>
                </a:solidFill>
              </a:rPr>
              <a:t>neočekávaně</a:t>
            </a:r>
            <a:r>
              <a:rPr lang="en-GB" dirty="0">
                <a:solidFill>
                  <a:srgbClr val="307871"/>
                </a:solidFill>
              </a:rPr>
              <a:t> </a:t>
            </a:r>
            <a:r>
              <a:rPr lang="en-GB" dirty="0" err="1">
                <a:solidFill>
                  <a:srgbClr val="307871"/>
                </a:solidFill>
              </a:rPr>
              <a:t>změní</a:t>
            </a:r>
            <a:r>
              <a:rPr lang="en-GB" dirty="0">
                <a:solidFill>
                  <a:srgbClr val="307871"/>
                </a:solidFill>
              </a:rPr>
              <a:t> </a:t>
            </a:r>
            <a:r>
              <a:rPr lang="en-GB" dirty="0" err="1">
                <a:solidFill>
                  <a:srgbClr val="307871"/>
                </a:solidFill>
              </a:rPr>
              <a:t>své</a:t>
            </a:r>
            <a:r>
              <a:rPr lang="en-GB" dirty="0">
                <a:solidFill>
                  <a:srgbClr val="307871"/>
                </a:solidFill>
              </a:rPr>
              <a:t> </a:t>
            </a:r>
            <a:r>
              <a:rPr lang="en-GB" dirty="0" err="1">
                <a:solidFill>
                  <a:srgbClr val="307871"/>
                </a:solidFill>
              </a:rPr>
              <a:t>chování</a:t>
            </a:r>
            <a:r>
              <a:rPr lang="en-GB" dirty="0">
                <a:solidFill>
                  <a:srgbClr val="307871"/>
                </a:solidFill>
              </a:rPr>
              <a:t> do </a:t>
            </a:r>
            <a:r>
              <a:rPr lang="en-GB" dirty="0" err="1">
                <a:solidFill>
                  <a:srgbClr val="307871"/>
                </a:solidFill>
              </a:rPr>
              <a:t>takové</a:t>
            </a:r>
            <a:r>
              <a:rPr lang="en-GB" dirty="0">
                <a:solidFill>
                  <a:srgbClr val="307871"/>
                </a:solidFill>
              </a:rPr>
              <a:t> </a:t>
            </a:r>
            <a:r>
              <a:rPr lang="en-GB" dirty="0" err="1">
                <a:solidFill>
                  <a:srgbClr val="307871"/>
                </a:solidFill>
              </a:rPr>
              <a:t>míry</a:t>
            </a:r>
            <a:r>
              <a:rPr lang="en-GB" dirty="0">
                <a:solidFill>
                  <a:srgbClr val="307871"/>
                </a:solidFill>
              </a:rPr>
              <a:t>, </a:t>
            </a:r>
            <a:r>
              <a:rPr lang="en-GB" dirty="0" err="1">
                <a:solidFill>
                  <a:srgbClr val="307871"/>
                </a:solidFill>
              </a:rPr>
              <a:t>že</a:t>
            </a:r>
            <a:r>
              <a:rPr lang="en-GB" dirty="0">
                <a:solidFill>
                  <a:srgbClr val="307871"/>
                </a:solidFill>
              </a:rPr>
              <a:t> </a:t>
            </a:r>
            <a:r>
              <a:rPr lang="en-GB" dirty="0" err="1">
                <a:solidFill>
                  <a:srgbClr val="307871"/>
                </a:solidFill>
              </a:rPr>
              <a:t>smlouva</a:t>
            </a:r>
            <a:r>
              <a:rPr lang="en-GB" dirty="0">
                <a:solidFill>
                  <a:srgbClr val="307871"/>
                </a:solidFill>
              </a:rPr>
              <a:t> se pro </a:t>
            </a:r>
            <a:r>
              <a:rPr lang="en-GB" dirty="0" err="1">
                <a:solidFill>
                  <a:srgbClr val="307871"/>
                </a:solidFill>
              </a:rPr>
              <a:t>druhou</a:t>
            </a:r>
            <a:r>
              <a:rPr lang="en-GB" dirty="0">
                <a:solidFill>
                  <a:srgbClr val="307871"/>
                </a:solidFill>
              </a:rPr>
              <a:t> </a:t>
            </a:r>
            <a:r>
              <a:rPr lang="en-GB" dirty="0" err="1">
                <a:solidFill>
                  <a:srgbClr val="307871"/>
                </a:solidFill>
              </a:rPr>
              <a:t>stranu</a:t>
            </a:r>
            <a:r>
              <a:rPr lang="en-GB" dirty="0">
                <a:solidFill>
                  <a:srgbClr val="307871"/>
                </a:solidFill>
              </a:rPr>
              <a:t> </a:t>
            </a:r>
            <a:r>
              <a:rPr lang="en-GB" dirty="0" err="1">
                <a:solidFill>
                  <a:srgbClr val="307871"/>
                </a:solidFill>
              </a:rPr>
              <a:t>stává</a:t>
            </a:r>
            <a:r>
              <a:rPr lang="en-GB" dirty="0">
                <a:solidFill>
                  <a:srgbClr val="307871"/>
                </a:solidFill>
              </a:rPr>
              <a:t> </a:t>
            </a:r>
            <a:r>
              <a:rPr lang="en-GB" dirty="0" err="1">
                <a:solidFill>
                  <a:srgbClr val="307871"/>
                </a:solidFill>
              </a:rPr>
              <a:t>nevýhodnou</a:t>
            </a:r>
            <a:r>
              <a:rPr lang="en-GB" dirty="0">
                <a:solidFill>
                  <a:srgbClr val="307871"/>
                </a:solidFill>
              </a:rPr>
              <a:t>. </a:t>
            </a:r>
            <a:endParaRPr lang="cs-CZ" dirty="0">
              <a:solidFill>
                <a:srgbClr val="307871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E1E1BA5-0E2F-4B19-AF48-99C65D5C3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736777"/>
            <a:ext cx="1872208" cy="2401553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2A868E6A-7F9F-46F1-90A5-4B74835DE896}"/>
              </a:ext>
            </a:extLst>
          </p:cNvPr>
          <p:cNvSpPr txBox="1"/>
          <p:nvPr/>
        </p:nvSpPr>
        <p:spPr>
          <a:xfrm>
            <a:off x="179512" y="3703879"/>
            <a:ext cx="87849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Změna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chování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je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možná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zejména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v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situaci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,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kdy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ji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nelze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efektivně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odhalit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a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následné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cho-vání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dobře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monitorovat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. Jak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vyplývá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ze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samotného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názvu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,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reálné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uskutečnění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morálního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hazardu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závisí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významně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také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na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morálce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těchto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subjektů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. </a:t>
            </a:r>
            <a:endParaRPr lang="cs-CZ" dirty="0">
              <a:solidFill>
                <a:srgbClr val="30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5687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048672" cy="507703"/>
          </a:xfrm>
        </p:spPr>
        <p:txBody>
          <a:bodyPr/>
          <a:lstStyle/>
          <a:p>
            <a:r>
              <a:rPr lang="cs-CZ" dirty="0">
                <a:solidFill>
                  <a:srgbClr val="307871"/>
                </a:solidFill>
              </a:rPr>
              <a:t>Morální hazard - příklady</a:t>
            </a:r>
            <a:endParaRPr lang="en-US" dirty="0">
              <a:solidFill>
                <a:srgbClr val="307871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Finance – Finanční systém</a:t>
            </a: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67544" y="1383337"/>
            <a:ext cx="813690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V zaměstnaneckém vztahu se mohou zaměstnanci po uzavření pracovní smlouvy vyhýbat svým povinnostem a závazkům. 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Akcionáře zajímá zisk firmy, management však může upřednostnit jiné cíle a svůj slib maximalizovat zisk, při řízení firmy obcházet. 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Neživotní pojištění. Pojištěné subjekty mohou mít tendenci po uzavření pojistky změnit své chování způsobem, který vede ve svých důsledcích ke zvýšení rizikovosti jejich aktivit a tím k větším nárokům vůči pojišťovnám. 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6579005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048672" cy="507703"/>
          </a:xfrm>
        </p:spPr>
        <p:txBody>
          <a:bodyPr/>
          <a:lstStyle/>
          <a:p>
            <a:r>
              <a:rPr lang="cs-CZ" dirty="0">
                <a:solidFill>
                  <a:srgbClr val="307871"/>
                </a:solidFill>
              </a:rPr>
              <a:t>Způsob snížení informační asymetrie</a:t>
            </a:r>
            <a:endParaRPr lang="en-US" dirty="0">
              <a:solidFill>
                <a:srgbClr val="307871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Finance – Finanční systém</a:t>
            </a: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39552" y="1059582"/>
            <a:ext cx="70567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b="1" dirty="0">
                <a:solidFill>
                  <a:srgbClr val="307871"/>
                </a:solidFill>
              </a:rPr>
              <a:t>Signalizování: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cs-CZ" dirty="0">
              <a:solidFill>
                <a:srgbClr val="30787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307871"/>
                </a:solidFill>
              </a:rPr>
              <a:t>Vzniká tehdy, jestliže před uzavřením smlouvy má jedna strana možnost věrohodným způsobem zveřejnit své soukromé informace a ovlivnit tak rozhodnutí druhé, méně informované strany.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>
              <a:solidFill>
                <a:srgbClr val="30787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307871"/>
                </a:solidFill>
              </a:rPr>
              <a:t>Např. záruční doba, rating</a:t>
            </a:r>
          </a:p>
          <a:p>
            <a:endParaRPr lang="cs-CZ" dirty="0">
              <a:solidFill>
                <a:srgbClr val="30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5159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048672" cy="507703"/>
          </a:xfrm>
        </p:spPr>
        <p:txBody>
          <a:bodyPr/>
          <a:lstStyle/>
          <a:p>
            <a:r>
              <a:rPr lang="pl-PL" dirty="0">
                <a:solidFill>
                  <a:srgbClr val="307871"/>
                </a:solidFill>
              </a:rPr>
              <a:t>Regulace a dohled nad finančním systémem</a:t>
            </a:r>
            <a:br>
              <a:rPr lang="cs-CZ" dirty="0">
                <a:solidFill>
                  <a:srgbClr val="307871"/>
                </a:solidFill>
              </a:rPr>
            </a:br>
            <a:endParaRPr lang="en-US" dirty="0">
              <a:solidFill>
                <a:srgbClr val="307871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Finance – Finanční systém</a:t>
            </a: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2EE8CF3-8D31-45F5-B917-3416A1496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771550"/>
            <a:ext cx="1676545" cy="883997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E1FFCDC9-FBB2-44CC-89F9-80DD2BB93A94}"/>
              </a:ext>
            </a:extLst>
          </p:cNvPr>
          <p:cNvSpPr/>
          <p:nvPr/>
        </p:nvSpPr>
        <p:spPr>
          <a:xfrm>
            <a:off x="1997769" y="771550"/>
            <a:ext cx="6752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307871"/>
                </a:solidFill>
              </a:rPr>
              <a:t>V ČR </a:t>
            </a:r>
            <a:r>
              <a:rPr lang="pl-PL" b="0" i="0" u="none" strike="noStrike" baseline="0" dirty="0">
                <a:solidFill>
                  <a:srgbClr val="307871"/>
                </a:solidFill>
              </a:rPr>
              <a:t>za regulaci a dohled nad celým finančním systémem a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stabilit</a:t>
            </a:r>
            <a:r>
              <a:rPr lang="cs-CZ" b="0" i="0" u="none" strike="noStrike" baseline="0" dirty="0">
                <a:solidFill>
                  <a:srgbClr val="307871"/>
                </a:solidFill>
              </a:rPr>
              <a:t>ou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finančního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systému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cs-CZ" dirty="0">
                <a:solidFill>
                  <a:srgbClr val="307871"/>
                </a:solidFill>
              </a:rPr>
              <a:t>od 1. 4. 2006 vykonává </a:t>
            </a:r>
            <a:r>
              <a:rPr lang="cs-CZ" b="1" dirty="0">
                <a:solidFill>
                  <a:srgbClr val="307871"/>
                </a:solidFill>
              </a:rPr>
              <a:t>Česká národní banka </a:t>
            </a:r>
            <a:r>
              <a:rPr lang="cs-CZ" b="1" dirty="0">
                <a:solidFill>
                  <a:srgbClr val="30787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https://www.cnb.cz/cs/dohled-financni-trh/</a:t>
            </a:r>
            <a:endParaRPr lang="cs-CZ" b="1" dirty="0">
              <a:solidFill>
                <a:srgbClr val="307871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060760F-D776-4D82-AB8C-AA490EDE53F1}"/>
              </a:ext>
            </a:extLst>
          </p:cNvPr>
          <p:cNvSpPr txBox="1"/>
          <p:nvPr/>
        </p:nvSpPr>
        <p:spPr>
          <a:xfrm>
            <a:off x="77190" y="1805357"/>
            <a:ext cx="864096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307871"/>
                </a:solidFill>
              </a:rPr>
              <a:t>Regulace: </a:t>
            </a:r>
            <a:r>
              <a:rPr lang="cs-CZ" dirty="0">
                <a:solidFill>
                  <a:srgbClr val="307871"/>
                </a:solidFill>
              </a:rPr>
              <a:t>Formulace a vydávání specifických pravidel pro fungování finančního systému a všech jeho součástí jako jsou finanční trhy nebo finanční instituce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307871"/>
                </a:solidFill>
              </a:rPr>
              <a:t>Dohled: </a:t>
            </a:r>
            <a:r>
              <a:rPr lang="cs-CZ" dirty="0">
                <a:solidFill>
                  <a:srgbClr val="307871"/>
                </a:solidFill>
              </a:rPr>
              <a:t>Monitorování a kontrola dodržování stanovených pravidel v praxi, 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a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případné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sankce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endParaRPr lang="cs-CZ" dirty="0">
              <a:solidFill>
                <a:srgbClr val="30787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07871"/>
                </a:solidFill>
                <a:effectLst/>
              </a:rPr>
              <a:t>ČNB </a:t>
            </a:r>
            <a:r>
              <a:rPr lang="en-GB" b="0" i="0" dirty="0" err="1">
                <a:solidFill>
                  <a:srgbClr val="307871"/>
                </a:solidFill>
                <a:effectLst/>
              </a:rPr>
              <a:t>tedy</a:t>
            </a:r>
            <a:r>
              <a:rPr lang="en-GB" b="0" i="0" dirty="0">
                <a:solidFill>
                  <a:srgbClr val="307871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307871"/>
                </a:solidFill>
                <a:effectLst/>
              </a:rPr>
              <a:t>provádí</a:t>
            </a:r>
            <a:r>
              <a:rPr lang="en-GB" b="0" i="0" dirty="0">
                <a:solidFill>
                  <a:srgbClr val="307871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307871"/>
                </a:solidFill>
                <a:effectLst/>
              </a:rPr>
              <a:t>dohled</a:t>
            </a:r>
            <a:r>
              <a:rPr lang="en-GB" b="0" i="0" dirty="0">
                <a:solidFill>
                  <a:srgbClr val="307871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307871"/>
                </a:solidFill>
                <a:effectLst/>
              </a:rPr>
              <a:t>nad</a:t>
            </a:r>
            <a:r>
              <a:rPr lang="en-GB" b="0" i="0" dirty="0">
                <a:solidFill>
                  <a:srgbClr val="307871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307871"/>
                </a:solidFill>
                <a:effectLst/>
              </a:rPr>
              <a:t>bankovním</a:t>
            </a:r>
            <a:r>
              <a:rPr lang="en-GB" b="0" i="0" dirty="0">
                <a:solidFill>
                  <a:srgbClr val="307871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307871"/>
                </a:solidFill>
                <a:effectLst/>
              </a:rPr>
              <a:t>sektorem</a:t>
            </a:r>
            <a:r>
              <a:rPr lang="en-GB" b="0" i="0" dirty="0">
                <a:solidFill>
                  <a:srgbClr val="307871"/>
                </a:solidFill>
                <a:effectLst/>
              </a:rPr>
              <a:t>, </a:t>
            </a:r>
            <a:r>
              <a:rPr lang="en-GB" b="0" i="0" dirty="0" err="1">
                <a:solidFill>
                  <a:srgbClr val="307871"/>
                </a:solidFill>
                <a:effectLst/>
              </a:rPr>
              <a:t>družstevními</a:t>
            </a:r>
            <a:r>
              <a:rPr lang="en-GB" b="0" i="0" dirty="0">
                <a:solidFill>
                  <a:srgbClr val="307871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307871"/>
                </a:solidFill>
                <a:effectLst/>
              </a:rPr>
              <a:t>záložnami</a:t>
            </a:r>
            <a:r>
              <a:rPr lang="en-GB" b="0" i="0" dirty="0">
                <a:solidFill>
                  <a:srgbClr val="307871"/>
                </a:solidFill>
                <a:effectLst/>
              </a:rPr>
              <a:t>, </a:t>
            </a:r>
            <a:r>
              <a:rPr lang="en-GB" b="0" i="0" dirty="0" err="1">
                <a:solidFill>
                  <a:srgbClr val="307871"/>
                </a:solidFill>
                <a:effectLst/>
              </a:rPr>
              <a:t>kapitálovým</a:t>
            </a:r>
            <a:r>
              <a:rPr lang="en-GB" b="0" i="0" dirty="0">
                <a:solidFill>
                  <a:srgbClr val="307871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307871"/>
                </a:solidFill>
                <a:effectLst/>
              </a:rPr>
              <a:t>trhem</a:t>
            </a:r>
            <a:r>
              <a:rPr lang="en-GB" b="0" i="0" dirty="0">
                <a:solidFill>
                  <a:srgbClr val="307871"/>
                </a:solidFill>
                <a:effectLst/>
              </a:rPr>
              <a:t>, </a:t>
            </a:r>
            <a:r>
              <a:rPr lang="en-GB" b="0" i="0" dirty="0" err="1">
                <a:solidFill>
                  <a:srgbClr val="307871"/>
                </a:solidFill>
                <a:effectLst/>
              </a:rPr>
              <a:t>pojišťovnictvím</a:t>
            </a:r>
            <a:r>
              <a:rPr lang="en-GB" b="0" i="0" dirty="0">
                <a:solidFill>
                  <a:srgbClr val="307871"/>
                </a:solidFill>
                <a:effectLst/>
              </a:rPr>
              <a:t>, </a:t>
            </a:r>
            <a:r>
              <a:rPr lang="en-GB" b="0" i="0" dirty="0" err="1">
                <a:solidFill>
                  <a:srgbClr val="307871"/>
                </a:solidFill>
                <a:effectLst/>
              </a:rPr>
              <a:t>penzijními</a:t>
            </a:r>
            <a:r>
              <a:rPr lang="en-GB" b="0" i="0" dirty="0">
                <a:solidFill>
                  <a:srgbClr val="307871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307871"/>
                </a:solidFill>
                <a:effectLst/>
              </a:rPr>
              <a:t>společnostmi</a:t>
            </a:r>
            <a:r>
              <a:rPr lang="en-GB" b="0" i="0" dirty="0">
                <a:solidFill>
                  <a:srgbClr val="307871"/>
                </a:solidFill>
                <a:effectLst/>
              </a:rPr>
              <a:t>, </a:t>
            </a:r>
            <a:r>
              <a:rPr lang="en-GB" b="0" i="0" dirty="0" err="1">
                <a:solidFill>
                  <a:srgbClr val="307871"/>
                </a:solidFill>
                <a:effectLst/>
              </a:rPr>
              <a:t>fondy</a:t>
            </a:r>
            <a:r>
              <a:rPr lang="en-GB" b="0" i="0" dirty="0">
                <a:solidFill>
                  <a:srgbClr val="307871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307871"/>
                </a:solidFill>
                <a:effectLst/>
              </a:rPr>
              <a:t>penzijních</a:t>
            </a:r>
            <a:r>
              <a:rPr lang="en-GB" b="0" i="0" dirty="0">
                <a:solidFill>
                  <a:srgbClr val="307871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307871"/>
                </a:solidFill>
                <a:effectLst/>
              </a:rPr>
              <a:t>společností</a:t>
            </a:r>
            <a:r>
              <a:rPr lang="en-GB" b="0" i="0" dirty="0">
                <a:solidFill>
                  <a:srgbClr val="307871"/>
                </a:solidFill>
                <a:effectLst/>
              </a:rPr>
              <a:t>, </a:t>
            </a:r>
            <a:r>
              <a:rPr lang="en-GB" b="0" i="0" dirty="0" err="1">
                <a:solidFill>
                  <a:srgbClr val="307871"/>
                </a:solidFill>
                <a:effectLst/>
              </a:rPr>
              <a:t>směnárnami</a:t>
            </a:r>
            <a:r>
              <a:rPr lang="en-GB" b="0" i="0" dirty="0">
                <a:solidFill>
                  <a:srgbClr val="307871"/>
                </a:solidFill>
                <a:effectLst/>
              </a:rPr>
              <a:t> a </a:t>
            </a:r>
            <a:r>
              <a:rPr lang="en-GB" b="0" i="0" dirty="0" err="1">
                <a:solidFill>
                  <a:srgbClr val="307871"/>
                </a:solidFill>
                <a:effectLst/>
              </a:rPr>
              <a:t>dohled</a:t>
            </a:r>
            <a:r>
              <a:rPr lang="en-GB" b="0" i="0" dirty="0">
                <a:solidFill>
                  <a:srgbClr val="307871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307871"/>
                </a:solidFill>
                <a:effectLst/>
              </a:rPr>
              <a:t>nad</a:t>
            </a:r>
            <a:r>
              <a:rPr lang="en-GB" b="0" i="0" dirty="0">
                <a:solidFill>
                  <a:srgbClr val="307871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307871"/>
                </a:solidFill>
                <a:effectLst/>
              </a:rPr>
              <a:t>institucemi</a:t>
            </a:r>
            <a:r>
              <a:rPr lang="en-GB" b="0" i="0" dirty="0">
                <a:solidFill>
                  <a:srgbClr val="307871"/>
                </a:solidFill>
                <a:effectLst/>
              </a:rPr>
              <a:t> v </a:t>
            </a:r>
            <a:r>
              <a:rPr lang="en-GB" b="0" i="0" dirty="0" err="1">
                <a:solidFill>
                  <a:srgbClr val="307871"/>
                </a:solidFill>
                <a:effectLst/>
              </a:rPr>
              <a:t>oblasti</a:t>
            </a:r>
            <a:r>
              <a:rPr lang="en-GB" b="0" i="0" dirty="0">
                <a:solidFill>
                  <a:srgbClr val="307871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307871"/>
                </a:solidFill>
                <a:effectLst/>
              </a:rPr>
              <a:t>platebního</a:t>
            </a:r>
            <a:r>
              <a:rPr lang="en-GB" b="0" i="0" dirty="0">
                <a:solidFill>
                  <a:srgbClr val="307871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307871"/>
                </a:solidFill>
                <a:effectLst/>
              </a:rPr>
              <a:t>styku</a:t>
            </a:r>
            <a:r>
              <a:rPr lang="en-GB" b="0" i="0" dirty="0">
                <a:solidFill>
                  <a:srgbClr val="307871"/>
                </a:solidFill>
                <a:effectLst/>
              </a:rPr>
              <a:t>. </a:t>
            </a:r>
            <a:endParaRPr lang="cs-CZ" b="0" i="0" dirty="0">
              <a:solidFill>
                <a:srgbClr val="307871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i="0" dirty="0" err="1">
                <a:solidFill>
                  <a:srgbClr val="307871"/>
                </a:solidFill>
                <a:effectLst/>
              </a:rPr>
              <a:t>Stanovuje</a:t>
            </a:r>
            <a:r>
              <a:rPr lang="en-GB" b="0" i="0" dirty="0">
                <a:solidFill>
                  <a:srgbClr val="307871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307871"/>
                </a:solidFill>
                <a:effectLst/>
              </a:rPr>
              <a:t>pravidla</a:t>
            </a:r>
            <a:r>
              <a:rPr lang="en-GB" b="0" i="0" dirty="0">
                <a:solidFill>
                  <a:srgbClr val="307871"/>
                </a:solidFill>
                <a:effectLst/>
              </a:rPr>
              <a:t>, </a:t>
            </a:r>
            <a:r>
              <a:rPr lang="en-GB" b="0" i="0" dirty="0" err="1">
                <a:solidFill>
                  <a:srgbClr val="307871"/>
                </a:solidFill>
                <a:effectLst/>
              </a:rPr>
              <a:t>která</a:t>
            </a:r>
            <a:r>
              <a:rPr lang="en-GB" b="0" i="0" dirty="0">
                <a:solidFill>
                  <a:srgbClr val="307871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307871"/>
                </a:solidFill>
                <a:effectLst/>
              </a:rPr>
              <a:t>chrání</a:t>
            </a:r>
            <a:r>
              <a:rPr lang="en-GB" b="0" i="0" dirty="0">
                <a:solidFill>
                  <a:srgbClr val="307871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307871"/>
                </a:solidFill>
                <a:effectLst/>
              </a:rPr>
              <a:t>stabilitu</a:t>
            </a:r>
            <a:r>
              <a:rPr lang="en-GB" b="0" i="0" dirty="0">
                <a:solidFill>
                  <a:srgbClr val="307871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307871"/>
                </a:solidFill>
                <a:effectLst/>
              </a:rPr>
              <a:t>bankovního</a:t>
            </a:r>
            <a:r>
              <a:rPr lang="en-GB" b="0" i="0" dirty="0">
                <a:solidFill>
                  <a:srgbClr val="307871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307871"/>
                </a:solidFill>
                <a:effectLst/>
              </a:rPr>
              <a:t>sektoru</a:t>
            </a:r>
            <a:r>
              <a:rPr lang="en-GB" b="0" i="0" dirty="0">
                <a:solidFill>
                  <a:srgbClr val="307871"/>
                </a:solidFill>
                <a:effectLst/>
              </a:rPr>
              <a:t>, </a:t>
            </a:r>
            <a:r>
              <a:rPr lang="en-GB" b="0" i="0" dirty="0" err="1">
                <a:solidFill>
                  <a:srgbClr val="307871"/>
                </a:solidFill>
                <a:effectLst/>
              </a:rPr>
              <a:t>kapitálového</a:t>
            </a:r>
            <a:r>
              <a:rPr lang="en-GB" b="0" i="0" dirty="0">
                <a:solidFill>
                  <a:srgbClr val="307871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307871"/>
                </a:solidFill>
                <a:effectLst/>
              </a:rPr>
              <a:t>trhu</a:t>
            </a:r>
            <a:r>
              <a:rPr lang="en-GB" b="0" i="0" dirty="0">
                <a:solidFill>
                  <a:srgbClr val="307871"/>
                </a:solidFill>
                <a:effectLst/>
              </a:rPr>
              <a:t>, </a:t>
            </a:r>
            <a:r>
              <a:rPr lang="en-GB" b="0" i="0" dirty="0" err="1">
                <a:solidFill>
                  <a:srgbClr val="307871"/>
                </a:solidFill>
                <a:effectLst/>
              </a:rPr>
              <a:t>pojišťovnictví</a:t>
            </a:r>
            <a:r>
              <a:rPr lang="en-GB" b="0" i="0" dirty="0">
                <a:solidFill>
                  <a:srgbClr val="307871"/>
                </a:solidFill>
                <a:effectLst/>
              </a:rPr>
              <a:t> a </a:t>
            </a:r>
            <a:r>
              <a:rPr lang="en-GB" b="0" i="0" dirty="0" err="1">
                <a:solidFill>
                  <a:srgbClr val="307871"/>
                </a:solidFill>
                <a:effectLst/>
              </a:rPr>
              <a:t>sektoru</a:t>
            </a:r>
            <a:r>
              <a:rPr lang="en-GB" b="0" i="0" dirty="0">
                <a:solidFill>
                  <a:srgbClr val="307871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307871"/>
                </a:solidFill>
                <a:effectLst/>
              </a:rPr>
              <a:t>penzijních</a:t>
            </a:r>
            <a:r>
              <a:rPr lang="en-GB" b="0" i="0" dirty="0">
                <a:solidFill>
                  <a:srgbClr val="307871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307871"/>
                </a:solidFill>
                <a:effectLst/>
              </a:rPr>
              <a:t>fondů</a:t>
            </a:r>
            <a:r>
              <a:rPr lang="en-GB" b="0" i="0" dirty="0">
                <a:solidFill>
                  <a:srgbClr val="307871"/>
                </a:solidFill>
                <a:effectLst/>
              </a:rPr>
              <a:t>. </a:t>
            </a:r>
            <a:endParaRPr lang="cs-CZ" b="0" i="0" dirty="0">
              <a:solidFill>
                <a:srgbClr val="307871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i="0" dirty="0" err="1">
                <a:solidFill>
                  <a:srgbClr val="307871"/>
                </a:solidFill>
                <a:effectLst/>
              </a:rPr>
              <a:t>Systematicky</a:t>
            </a:r>
            <a:r>
              <a:rPr lang="en-GB" b="0" i="0" dirty="0">
                <a:solidFill>
                  <a:srgbClr val="307871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307871"/>
                </a:solidFill>
                <a:effectLst/>
              </a:rPr>
              <a:t>reguluje</a:t>
            </a:r>
            <a:r>
              <a:rPr lang="en-GB" b="0" i="0" dirty="0">
                <a:solidFill>
                  <a:srgbClr val="307871"/>
                </a:solidFill>
                <a:effectLst/>
              </a:rPr>
              <a:t>, </a:t>
            </a:r>
            <a:r>
              <a:rPr lang="en-GB" b="0" i="0" dirty="0" err="1">
                <a:solidFill>
                  <a:srgbClr val="307871"/>
                </a:solidFill>
                <a:effectLst/>
              </a:rPr>
              <a:t>dohlíží</a:t>
            </a:r>
            <a:r>
              <a:rPr lang="en-GB" b="0" i="0" dirty="0">
                <a:solidFill>
                  <a:srgbClr val="307871"/>
                </a:solidFill>
                <a:effectLst/>
              </a:rPr>
              <a:t> a </a:t>
            </a:r>
            <a:r>
              <a:rPr lang="en-GB" b="0" i="0" dirty="0" err="1">
                <a:solidFill>
                  <a:srgbClr val="307871"/>
                </a:solidFill>
                <a:effectLst/>
              </a:rPr>
              <a:t>popřípadě</a:t>
            </a:r>
            <a:r>
              <a:rPr lang="en-GB" b="0" i="0" dirty="0">
                <a:solidFill>
                  <a:srgbClr val="307871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307871"/>
                </a:solidFill>
                <a:effectLst/>
              </a:rPr>
              <a:t>postihuje</a:t>
            </a:r>
            <a:r>
              <a:rPr lang="en-GB" b="0" i="0" dirty="0">
                <a:solidFill>
                  <a:srgbClr val="307871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307871"/>
                </a:solidFill>
                <a:effectLst/>
              </a:rPr>
              <a:t>nedodržování</a:t>
            </a:r>
            <a:r>
              <a:rPr lang="en-GB" b="0" i="0" dirty="0">
                <a:solidFill>
                  <a:srgbClr val="307871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307871"/>
                </a:solidFill>
                <a:effectLst/>
              </a:rPr>
              <a:t>stanovených</a:t>
            </a:r>
            <a:r>
              <a:rPr lang="en-GB" b="0" i="0" dirty="0">
                <a:solidFill>
                  <a:srgbClr val="307871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307871"/>
                </a:solidFill>
                <a:effectLst/>
              </a:rPr>
              <a:t>pravidel</a:t>
            </a:r>
            <a:r>
              <a:rPr lang="en-GB" b="0" i="0" dirty="0">
                <a:solidFill>
                  <a:srgbClr val="307871"/>
                </a:solidFill>
                <a:effectLst/>
              </a:rPr>
              <a:t>.</a:t>
            </a:r>
            <a:endParaRPr lang="cs-CZ" b="1" dirty="0">
              <a:solidFill>
                <a:srgbClr val="30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9089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395536" y="786393"/>
            <a:ext cx="5328592" cy="7920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solidFill>
                  <a:srgbClr val="307871"/>
                </a:solidFill>
              </a:rPr>
              <a:t> </a:t>
            </a:r>
            <a:r>
              <a:rPr lang="pl-PL" sz="4000" b="1" dirty="0">
                <a:solidFill>
                  <a:srgbClr val="307871"/>
                </a:solidFill>
              </a:rPr>
              <a:t>Děkuji za pozornost!</a:t>
            </a:r>
            <a:br>
              <a:rPr lang="cs-CZ" sz="4000" b="1" dirty="0">
                <a:solidFill>
                  <a:srgbClr val="307871"/>
                </a:solidFill>
              </a:rPr>
            </a:br>
            <a:br>
              <a:rPr lang="cs-CZ" sz="4000" b="1" dirty="0">
                <a:solidFill>
                  <a:srgbClr val="307871"/>
                </a:solidFill>
              </a:rPr>
            </a:br>
            <a:br>
              <a:rPr lang="cs-CZ" sz="4000" b="1" dirty="0">
                <a:solidFill>
                  <a:srgbClr val="307871"/>
                </a:solidFill>
              </a:rPr>
            </a:br>
            <a:endParaRPr lang="cs-CZ" sz="4000" b="1" dirty="0">
              <a:solidFill>
                <a:srgbClr val="30787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AA10F195-A3FE-40BB-91AB-AD5E3E73C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1182437"/>
            <a:ext cx="3475021" cy="373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184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184576" cy="507703"/>
          </a:xfrm>
        </p:spPr>
        <p:txBody>
          <a:bodyPr/>
          <a:lstStyle/>
          <a:p>
            <a:r>
              <a:rPr lang="cs-CZ" dirty="0">
                <a:solidFill>
                  <a:srgbClr val="307871"/>
                </a:solidFill>
              </a:rPr>
              <a:t>Definice finančního systému</a:t>
            </a:r>
            <a:br>
              <a:rPr lang="cs-CZ" dirty="0">
                <a:solidFill>
                  <a:srgbClr val="307871"/>
                </a:solidFill>
              </a:rPr>
            </a:br>
            <a:endParaRPr lang="en-US" dirty="0">
              <a:solidFill>
                <a:srgbClr val="307871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Finance – Finanční systém</a:t>
            </a: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9428793-6BE2-4708-B226-2FB8003EA929}"/>
              </a:ext>
            </a:extLst>
          </p:cNvPr>
          <p:cNvSpPr txBox="1"/>
          <p:nvPr/>
        </p:nvSpPr>
        <p:spPr>
          <a:xfrm>
            <a:off x="287524" y="1131590"/>
            <a:ext cx="856895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Finanční systém je systém, který umožňuje převod peněz </a:t>
            </a:r>
            <a:r>
              <a:rPr lang="cs-CZ" dirty="0">
                <a:solidFill>
                  <a:srgbClr val="307871"/>
                </a:solidFill>
              </a:rPr>
              <a:t>mezi</a:t>
            </a:r>
            <a:r>
              <a:rPr lang="en-US" dirty="0">
                <a:solidFill>
                  <a:srgbClr val="307871"/>
                </a:solidFill>
              </a:rPr>
              <a:t> </a:t>
            </a:r>
            <a:r>
              <a:rPr lang="cs-CZ" dirty="0">
                <a:solidFill>
                  <a:srgbClr val="307871"/>
                </a:solidFill>
              </a:rPr>
              <a:t>spořiči (střadateli</a:t>
            </a:r>
            <a:r>
              <a:rPr lang="en-US" dirty="0">
                <a:solidFill>
                  <a:srgbClr val="307871"/>
                </a:solidFill>
              </a:rPr>
              <a:t>, </a:t>
            </a:r>
            <a:r>
              <a:rPr lang="cs-CZ" dirty="0">
                <a:solidFill>
                  <a:srgbClr val="307871"/>
                </a:solidFill>
              </a:rPr>
              <a:t>věřitelé), kteří  ušetřili peníze</a:t>
            </a:r>
            <a:r>
              <a:rPr lang="uk-UA" dirty="0">
                <a:solidFill>
                  <a:srgbClr val="307871"/>
                </a:solidFill>
              </a:rPr>
              <a:t> </a:t>
            </a:r>
            <a:r>
              <a:rPr lang="cs-CZ" dirty="0">
                <a:solidFill>
                  <a:srgbClr val="307871"/>
                </a:solidFill>
              </a:rPr>
              <a:t>a dlužníky, kteří potřebují půjčit peníze.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Finanční systém je soubor institucí, jako jsou banky, pojišťovny a burzy, které umožňují výměnu finančních prostředků.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Protože se potřeby financování mezi deficitními jednotkami liší, byly vytvořeny různé finanční trhy a finanční instituce.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Finanční systém usnadňuje převod prostředků z přebytkových jednotek do deficitních jednotek.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5948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184576" cy="507703"/>
          </a:xfrm>
        </p:spPr>
        <p:txBody>
          <a:bodyPr/>
          <a:lstStyle/>
          <a:p>
            <a:r>
              <a:rPr lang="cs-CZ" dirty="0">
                <a:solidFill>
                  <a:srgbClr val="307871"/>
                </a:solidFill>
              </a:rPr>
              <a:t>Definice finančního systému</a:t>
            </a:r>
            <a:br>
              <a:rPr lang="cs-CZ" dirty="0">
                <a:solidFill>
                  <a:srgbClr val="307871"/>
                </a:solidFill>
              </a:rPr>
            </a:br>
            <a:endParaRPr lang="en-US" dirty="0">
              <a:solidFill>
                <a:srgbClr val="307871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Finance – Finanční systém</a:t>
            </a: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10009D96-3FBA-44C1-8ABF-72C2E000C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15566"/>
            <a:ext cx="8280920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568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552728" cy="507703"/>
          </a:xfrm>
        </p:spPr>
        <p:txBody>
          <a:bodyPr/>
          <a:lstStyle/>
          <a:p>
            <a:r>
              <a:rPr lang="cs-CZ" dirty="0">
                <a:solidFill>
                  <a:srgbClr val="307871"/>
                </a:solidFill>
              </a:rPr>
              <a:t>Financování &amp; T</a:t>
            </a:r>
            <a:r>
              <a:rPr lang="cs-CZ" altLang="cs-CZ" dirty="0">
                <a:solidFill>
                  <a:srgbClr val="307871"/>
                </a:solidFill>
              </a:rPr>
              <a:t>ok zdrojů finančním systémem</a:t>
            </a:r>
            <a:br>
              <a:rPr lang="cs-CZ" dirty="0">
                <a:solidFill>
                  <a:srgbClr val="307871"/>
                </a:solidFill>
              </a:rPr>
            </a:br>
            <a:endParaRPr lang="en-US" dirty="0">
              <a:solidFill>
                <a:srgbClr val="307871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Finance – Finanční systém</a:t>
            </a: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0B1CF37-C69F-4793-95A7-37BA91571A4C}"/>
              </a:ext>
            </a:extLst>
          </p:cNvPr>
          <p:cNvSpPr txBox="1"/>
          <p:nvPr/>
        </p:nvSpPr>
        <p:spPr>
          <a:xfrm>
            <a:off x="5368472" y="843558"/>
            <a:ext cx="3668023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/>
              <a:t>Finanční</a:t>
            </a:r>
            <a:r>
              <a:rPr lang="en-GB" sz="1400" dirty="0"/>
              <a:t> </a:t>
            </a:r>
            <a:r>
              <a:rPr lang="en-GB" sz="1400" dirty="0" err="1"/>
              <a:t>systém</a:t>
            </a:r>
            <a:r>
              <a:rPr lang="en-GB" sz="1400" dirty="0"/>
              <a:t> </a:t>
            </a:r>
            <a:r>
              <a:rPr lang="en-GB" sz="1400" dirty="0" err="1"/>
              <a:t>převádí</a:t>
            </a:r>
            <a:r>
              <a:rPr lang="en-GB" sz="1400" dirty="0"/>
              <a:t> </a:t>
            </a:r>
            <a:r>
              <a:rPr lang="en-GB" sz="1400" dirty="0" err="1"/>
              <a:t>prostředky</a:t>
            </a:r>
            <a:r>
              <a:rPr lang="en-GB" sz="1400" dirty="0"/>
              <a:t> od </a:t>
            </a:r>
            <a:r>
              <a:rPr lang="cs-CZ" sz="1400" dirty="0"/>
              <a:t>věřitelů</a:t>
            </a:r>
            <a:r>
              <a:rPr lang="en-GB" sz="1400" dirty="0"/>
              <a:t> k </a:t>
            </a:r>
            <a:r>
              <a:rPr lang="en-GB" sz="1400" dirty="0" err="1"/>
              <a:t>dlužníkům</a:t>
            </a:r>
            <a:r>
              <a:rPr lang="en-GB" sz="1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/>
              <a:t>Dlužníci</a:t>
            </a:r>
            <a:r>
              <a:rPr lang="en-GB" sz="1400" dirty="0"/>
              <a:t> </a:t>
            </a:r>
            <a:r>
              <a:rPr lang="en-GB" sz="1400" dirty="0" err="1"/>
              <a:t>převádějí</a:t>
            </a:r>
            <a:r>
              <a:rPr lang="en-GB" sz="1400" dirty="0"/>
              <a:t> </a:t>
            </a:r>
            <a:r>
              <a:rPr lang="en-GB" sz="1400" dirty="0" err="1"/>
              <a:t>výnosy</a:t>
            </a:r>
            <a:r>
              <a:rPr lang="en-GB" sz="1400" dirty="0"/>
              <a:t> </a:t>
            </a:r>
            <a:r>
              <a:rPr lang="en-GB" sz="1400" dirty="0" err="1"/>
              <a:t>zpět</a:t>
            </a:r>
            <a:r>
              <a:rPr lang="en-GB" sz="1400" dirty="0"/>
              <a:t> </a:t>
            </a:r>
            <a:r>
              <a:rPr lang="en-GB" sz="1400" dirty="0" err="1"/>
              <a:t>ke</a:t>
            </a:r>
            <a:r>
              <a:rPr lang="en-GB" sz="1400" dirty="0"/>
              <a:t> </a:t>
            </a:r>
            <a:r>
              <a:rPr lang="cs-CZ" sz="1400" dirty="0"/>
              <a:t>věřitelům</a:t>
            </a:r>
            <a:r>
              <a:rPr lang="en-GB" sz="1400" dirty="0"/>
              <a:t> </a:t>
            </a:r>
            <a:r>
              <a:rPr lang="en-GB" sz="1400" dirty="0" err="1"/>
              <a:t>prostřednictvím</a:t>
            </a:r>
            <a:r>
              <a:rPr lang="en-GB" sz="1400" dirty="0"/>
              <a:t> </a:t>
            </a:r>
            <a:r>
              <a:rPr lang="en-GB" sz="1400" dirty="0" err="1"/>
              <a:t>finančního</a:t>
            </a:r>
            <a:r>
              <a:rPr lang="en-GB" sz="1400" dirty="0"/>
              <a:t> </a:t>
            </a:r>
            <a:r>
              <a:rPr lang="en-GB" sz="1400" dirty="0" err="1"/>
              <a:t>systému</a:t>
            </a:r>
            <a:r>
              <a:rPr lang="en-GB" sz="1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/>
              <a:t>Mezi</a:t>
            </a:r>
            <a:r>
              <a:rPr lang="en-GB" sz="1400" dirty="0"/>
              <a:t> </a:t>
            </a:r>
            <a:r>
              <a:rPr lang="cs-CZ" sz="1400" dirty="0"/>
              <a:t>věřitelé</a:t>
            </a:r>
            <a:r>
              <a:rPr lang="en-GB" sz="1400" dirty="0"/>
              <a:t> a </a:t>
            </a:r>
            <a:r>
              <a:rPr lang="en-GB" sz="1400" dirty="0" err="1"/>
              <a:t>dlužníky</a:t>
            </a:r>
            <a:r>
              <a:rPr lang="en-GB" sz="1400" dirty="0"/>
              <a:t> </a:t>
            </a:r>
            <a:r>
              <a:rPr lang="en-GB" sz="1400" dirty="0" err="1"/>
              <a:t>patří</a:t>
            </a:r>
            <a:r>
              <a:rPr lang="en-GB" sz="1400" dirty="0"/>
              <a:t> </a:t>
            </a:r>
            <a:r>
              <a:rPr lang="en-GB" sz="1400" dirty="0" err="1"/>
              <a:t>domácí</a:t>
            </a:r>
            <a:r>
              <a:rPr lang="en-GB" sz="1400" dirty="0"/>
              <a:t> </a:t>
            </a:r>
            <a:r>
              <a:rPr lang="en-GB" sz="1400" dirty="0" err="1"/>
              <a:t>i</a:t>
            </a:r>
            <a:r>
              <a:rPr lang="en-GB" sz="1400" dirty="0"/>
              <a:t> </a:t>
            </a:r>
            <a:r>
              <a:rPr lang="en-GB" sz="1400" dirty="0" err="1"/>
              <a:t>zahraniční</a:t>
            </a:r>
            <a:r>
              <a:rPr lang="en-GB" sz="1400" dirty="0"/>
              <a:t> </a:t>
            </a:r>
            <a:r>
              <a:rPr lang="en-GB" sz="1400" dirty="0" err="1"/>
              <a:t>domácnosti</a:t>
            </a:r>
            <a:r>
              <a:rPr lang="en-GB" sz="1400" dirty="0"/>
              <a:t>, </a:t>
            </a:r>
            <a:r>
              <a:rPr lang="en-GB" sz="1400" dirty="0" err="1"/>
              <a:t>podniky</a:t>
            </a:r>
            <a:r>
              <a:rPr lang="en-GB" sz="1400" dirty="0"/>
              <a:t> a </a:t>
            </a:r>
            <a:r>
              <a:rPr lang="en-GB" sz="1400" dirty="0" err="1"/>
              <a:t>vlády</a:t>
            </a:r>
            <a:r>
              <a:rPr lang="en-GB" sz="1400" dirty="0"/>
              <a:t>. </a:t>
            </a: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/>
              <a:t>Šipky</a:t>
            </a:r>
            <a:r>
              <a:rPr lang="en-GB" sz="1400" dirty="0"/>
              <a:t> </a:t>
            </a:r>
            <a:r>
              <a:rPr lang="en-GB" sz="1400" dirty="0" err="1"/>
              <a:t>ukazují</a:t>
            </a:r>
            <a:r>
              <a:rPr lang="en-GB" sz="1400" dirty="0"/>
              <a:t>, </a:t>
            </a:r>
            <a:r>
              <a:rPr lang="en-GB" sz="1400" dirty="0" err="1"/>
              <a:t>že</a:t>
            </a:r>
            <a:r>
              <a:rPr lang="en-GB" sz="1400" dirty="0"/>
              <a:t> </a:t>
            </a:r>
            <a:r>
              <a:rPr lang="en-GB" sz="1400" dirty="0" err="1"/>
              <a:t>finanční</a:t>
            </a:r>
            <a:r>
              <a:rPr lang="en-GB" sz="1400" dirty="0"/>
              <a:t> </a:t>
            </a:r>
            <a:r>
              <a:rPr lang="en-GB" sz="1400" dirty="0" err="1"/>
              <a:t>prostředky</a:t>
            </a:r>
            <a:r>
              <a:rPr lang="en-GB" sz="1400" dirty="0"/>
              <a:t> </a:t>
            </a:r>
            <a:r>
              <a:rPr lang="en-GB" sz="1400" dirty="0" err="1"/>
              <a:t>plynou</a:t>
            </a:r>
            <a:r>
              <a:rPr lang="en-GB" sz="1400" dirty="0"/>
              <a:t> od </a:t>
            </a:r>
            <a:r>
              <a:rPr lang="en-GB" sz="1400" dirty="0" err="1"/>
              <a:t>věřitelů-střadatelů</a:t>
            </a:r>
            <a:r>
              <a:rPr lang="en-GB" sz="1400" dirty="0"/>
              <a:t> k </a:t>
            </a:r>
            <a:r>
              <a:rPr lang="en-GB" sz="1400" dirty="0" err="1"/>
              <a:t>dlužníkům-utrácejícím</a:t>
            </a:r>
            <a:r>
              <a:rPr lang="en-GB" sz="1400" dirty="0"/>
              <a:t> </a:t>
            </a:r>
            <a:r>
              <a:rPr lang="en-GB" sz="1400" dirty="0" err="1"/>
              <a:t>dvěma</a:t>
            </a:r>
            <a:r>
              <a:rPr lang="en-GB" sz="1400" dirty="0"/>
              <a:t> </a:t>
            </a:r>
            <a:r>
              <a:rPr lang="en-GB" sz="1400" dirty="0" err="1"/>
              <a:t>cestami</a:t>
            </a:r>
            <a:r>
              <a:rPr lang="en-GB" sz="14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/>
              <a:t>přímé</a:t>
            </a:r>
            <a:r>
              <a:rPr lang="en-GB" sz="1400" dirty="0"/>
              <a:t> </a:t>
            </a:r>
            <a:r>
              <a:rPr lang="en-GB" sz="1400" dirty="0" err="1"/>
              <a:t>financování</a:t>
            </a:r>
            <a:r>
              <a:rPr lang="en-GB" sz="1400" dirty="0"/>
              <a:t>, </a:t>
            </a:r>
            <a:r>
              <a:rPr lang="en-GB" sz="1400" dirty="0" err="1"/>
              <a:t>kdy</a:t>
            </a:r>
            <a:r>
              <a:rPr lang="en-GB" sz="1400" dirty="0"/>
              <a:t> </a:t>
            </a:r>
            <a:r>
              <a:rPr lang="en-GB" sz="1400" dirty="0" err="1"/>
              <a:t>si</a:t>
            </a:r>
            <a:r>
              <a:rPr lang="en-GB" sz="1400" dirty="0"/>
              <a:t> </a:t>
            </a:r>
            <a:r>
              <a:rPr lang="en-GB" sz="1400" dirty="0" err="1"/>
              <a:t>dlužníci</a:t>
            </a:r>
            <a:r>
              <a:rPr lang="en-GB" sz="1400" dirty="0"/>
              <a:t> </a:t>
            </a:r>
            <a:r>
              <a:rPr lang="en-GB" sz="1400" dirty="0" err="1"/>
              <a:t>půjčují</a:t>
            </a:r>
            <a:r>
              <a:rPr lang="en-GB" sz="1400" dirty="0"/>
              <a:t> </a:t>
            </a:r>
            <a:r>
              <a:rPr lang="en-GB" sz="1400" dirty="0" err="1"/>
              <a:t>finanční</a:t>
            </a:r>
            <a:r>
              <a:rPr lang="en-GB" sz="1400" dirty="0"/>
              <a:t> </a:t>
            </a:r>
            <a:r>
              <a:rPr lang="en-GB" sz="1400" dirty="0" err="1"/>
              <a:t>prostředky</a:t>
            </a:r>
            <a:r>
              <a:rPr lang="en-GB" sz="1400" dirty="0"/>
              <a:t> </a:t>
            </a:r>
            <a:r>
              <a:rPr lang="en-GB" sz="1400" dirty="0" err="1"/>
              <a:t>přímo</a:t>
            </a:r>
            <a:r>
              <a:rPr lang="en-GB" sz="1400" dirty="0"/>
              <a:t> z </a:t>
            </a:r>
            <a:r>
              <a:rPr lang="en-GB" sz="1400" dirty="0" err="1"/>
              <a:t>finančních</a:t>
            </a:r>
            <a:r>
              <a:rPr lang="en-GB" sz="1400" dirty="0"/>
              <a:t> </a:t>
            </a:r>
            <a:r>
              <a:rPr lang="en-GB" sz="1400" dirty="0" err="1"/>
              <a:t>trhů</a:t>
            </a:r>
            <a:r>
              <a:rPr lang="en-GB" sz="1400" dirty="0"/>
              <a:t> </a:t>
            </a:r>
            <a:r>
              <a:rPr lang="en-GB" sz="1400" dirty="0" err="1"/>
              <a:t>prodejem</a:t>
            </a:r>
            <a:r>
              <a:rPr lang="en-GB" sz="1400" dirty="0"/>
              <a:t> </a:t>
            </a:r>
            <a:r>
              <a:rPr lang="en-GB" sz="1400" dirty="0" err="1"/>
              <a:t>cenných</a:t>
            </a:r>
            <a:r>
              <a:rPr lang="en-GB" sz="1400" dirty="0"/>
              <a:t> </a:t>
            </a:r>
            <a:r>
              <a:rPr lang="en-GB" sz="1400" dirty="0" err="1"/>
              <a:t>papírů</a:t>
            </a:r>
            <a:r>
              <a:rPr lang="en-GB" sz="1400" dirty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a </a:t>
            </a:r>
            <a:r>
              <a:rPr lang="en-GB" sz="1400" dirty="0" err="1"/>
              <a:t>nepřímé</a:t>
            </a:r>
            <a:r>
              <a:rPr lang="en-GB" sz="1400" dirty="0"/>
              <a:t> </a:t>
            </a:r>
            <a:r>
              <a:rPr lang="en-GB" sz="1400" dirty="0" err="1"/>
              <a:t>financování</a:t>
            </a:r>
            <a:r>
              <a:rPr lang="en-GB" sz="1400" dirty="0"/>
              <a:t>, </a:t>
            </a:r>
            <a:r>
              <a:rPr lang="en-GB" sz="1400" dirty="0" err="1"/>
              <a:t>ve</a:t>
            </a:r>
            <a:r>
              <a:rPr lang="en-GB" sz="1400" dirty="0"/>
              <a:t> </a:t>
            </a:r>
            <a:r>
              <a:rPr lang="en-GB" sz="1400" dirty="0" err="1"/>
              <a:t>kterém</a:t>
            </a:r>
            <a:r>
              <a:rPr lang="en-GB" sz="1400" dirty="0"/>
              <a:t> </a:t>
            </a:r>
            <a:r>
              <a:rPr lang="en-GB" sz="1400" dirty="0" err="1"/>
              <a:t>si</a:t>
            </a:r>
            <a:r>
              <a:rPr lang="en-GB" sz="1400" dirty="0"/>
              <a:t> </a:t>
            </a:r>
            <a:r>
              <a:rPr lang="en-GB" sz="1400" dirty="0" err="1"/>
              <a:t>finanční</a:t>
            </a:r>
            <a:r>
              <a:rPr lang="en-GB" sz="1400" dirty="0"/>
              <a:t> </a:t>
            </a:r>
            <a:r>
              <a:rPr lang="en-GB" sz="1400" dirty="0" err="1"/>
              <a:t>zprostředkovatel</a:t>
            </a:r>
            <a:r>
              <a:rPr lang="en-GB" sz="1400" dirty="0"/>
              <a:t> </a:t>
            </a:r>
            <a:r>
              <a:rPr lang="en-GB" sz="1400" dirty="0" err="1"/>
              <a:t>půjčuje</a:t>
            </a:r>
            <a:r>
              <a:rPr lang="en-GB" sz="1400" dirty="0"/>
              <a:t> </a:t>
            </a:r>
            <a:r>
              <a:rPr lang="en-GB" sz="1400" dirty="0" err="1"/>
              <a:t>finanční</a:t>
            </a:r>
            <a:r>
              <a:rPr lang="en-GB" sz="1400" dirty="0"/>
              <a:t> </a:t>
            </a:r>
            <a:r>
              <a:rPr lang="en-GB" sz="1400" dirty="0" err="1"/>
              <a:t>prostředky</a:t>
            </a:r>
            <a:r>
              <a:rPr lang="en-GB" sz="1400" dirty="0"/>
              <a:t> od </a:t>
            </a:r>
            <a:r>
              <a:rPr lang="en-GB" sz="1400" dirty="0" err="1"/>
              <a:t>věřitelů-střadatelů</a:t>
            </a:r>
            <a:r>
              <a:rPr lang="en-GB" sz="1400" dirty="0"/>
              <a:t> a </a:t>
            </a:r>
            <a:r>
              <a:rPr lang="en-GB" sz="1400" dirty="0" err="1"/>
              <a:t>poté</a:t>
            </a:r>
            <a:r>
              <a:rPr lang="en-GB" sz="1400" dirty="0"/>
              <a:t> </a:t>
            </a:r>
            <a:r>
              <a:rPr lang="en-GB" sz="1400" dirty="0" err="1"/>
              <a:t>tyto</a:t>
            </a:r>
            <a:r>
              <a:rPr lang="en-GB" sz="1400" dirty="0"/>
              <a:t> </a:t>
            </a:r>
            <a:r>
              <a:rPr lang="en-GB" sz="1400" dirty="0" err="1"/>
              <a:t>prostředky</a:t>
            </a:r>
            <a:r>
              <a:rPr lang="en-GB" sz="1400" dirty="0"/>
              <a:t> </a:t>
            </a:r>
            <a:r>
              <a:rPr lang="en-GB" sz="1400" dirty="0" err="1"/>
              <a:t>používá</a:t>
            </a:r>
            <a:r>
              <a:rPr lang="en-GB" sz="1400" dirty="0"/>
              <a:t> k </a:t>
            </a:r>
            <a:r>
              <a:rPr lang="en-GB" sz="1400" dirty="0" err="1"/>
              <a:t>poskytování</a:t>
            </a:r>
            <a:r>
              <a:rPr lang="en-GB" sz="1400" dirty="0"/>
              <a:t> </a:t>
            </a:r>
            <a:r>
              <a:rPr lang="en-GB" sz="1400" dirty="0" err="1"/>
              <a:t>půjček</a:t>
            </a:r>
            <a:r>
              <a:rPr lang="en-GB" sz="1400" dirty="0"/>
              <a:t> </a:t>
            </a:r>
            <a:r>
              <a:rPr lang="en-GB" sz="1400" dirty="0" err="1"/>
              <a:t>dlužníkům-utrácejícím</a:t>
            </a:r>
            <a:endParaRPr lang="en-GB" sz="1400" dirty="0"/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DAAA08DF-40D3-4AC3-93D9-7603B9945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0" y="915566"/>
            <a:ext cx="5337363" cy="301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54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184576" cy="507703"/>
          </a:xfrm>
        </p:spPr>
        <p:txBody>
          <a:bodyPr/>
          <a:lstStyle/>
          <a:p>
            <a:r>
              <a:rPr lang="cs-CZ" dirty="0">
                <a:solidFill>
                  <a:srgbClr val="307871"/>
                </a:solidFill>
              </a:rPr>
              <a:t>Struktura finančního systému</a:t>
            </a:r>
            <a:br>
              <a:rPr lang="cs-CZ" dirty="0">
                <a:solidFill>
                  <a:srgbClr val="307871"/>
                </a:solidFill>
              </a:rPr>
            </a:br>
            <a:endParaRPr lang="en-US" dirty="0">
              <a:solidFill>
                <a:srgbClr val="307871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Finance – Finanční systém</a:t>
            </a: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71550"/>
            <a:ext cx="4482037" cy="3600400"/>
          </a:xfrm>
          <a:prstGeom prst="rect">
            <a:avLst/>
          </a:prstGeom>
        </p:spPr>
      </p:pic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D12B0F97-FA98-4A8F-AF45-4857A268BB4D}"/>
              </a:ext>
            </a:extLst>
          </p:cNvPr>
          <p:cNvSpPr txBox="1">
            <a:spLocks/>
          </p:cNvSpPr>
          <p:nvPr/>
        </p:nvSpPr>
        <p:spPr>
          <a:xfrm>
            <a:off x="4482038" y="771733"/>
            <a:ext cx="4572414" cy="33843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7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Centrální banka</a:t>
            </a:r>
          </a:p>
          <a:p>
            <a:pPr marL="285750" lvl="1">
              <a:spcBef>
                <a:spcPts val="0"/>
              </a:spcBef>
            </a:pPr>
            <a:r>
              <a:rPr lang="cs-CZ" sz="17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ČR – Česká národní banka (ČNB)</a:t>
            </a:r>
          </a:p>
          <a:p>
            <a:pPr marL="285750" lvl="1">
              <a:spcBef>
                <a:spcPts val="0"/>
              </a:spcBef>
            </a:pPr>
            <a:r>
              <a:rPr lang="en-GB" sz="170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Centrální</a:t>
            </a:r>
            <a:r>
              <a:rPr lang="en-GB" sz="170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70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banka</a:t>
            </a:r>
            <a:r>
              <a:rPr lang="en-GB" sz="1700" dirty="0">
                <a:solidFill>
                  <a:srgbClr val="307871"/>
                </a:solidFill>
                <a:latin typeface="Times New Roman" panose="02020603050405020304" pitchFamily="18" charset="0"/>
              </a:rPr>
              <a:t> je </a:t>
            </a:r>
            <a:r>
              <a:rPr lang="en-GB" sz="170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vrcholným</a:t>
            </a:r>
            <a:r>
              <a:rPr lang="en-GB" sz="170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70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orgánem</a:t>
            </a:r>
            <a:r>
              <a:rPr lang="en-GB" sz="170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70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měnové</a:t>
            </a:r>
            <a:r>
              <a:rPr lang="en-GB" sz="170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70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politiky</a:t>
            </a:r>
            <a:r>
              <a:rPr lang="en-GB" sz="1700" dirty="0">
                <a:solidFill>
                  <a:srgbClr val="307871"/>
                </a:solidFill>
                <a:latin typeface="Times New Roman" panose="02020603050405020304" pitchFamily="18" charset="0"/>
              </a:rPr>
              <a:t>, </a:t>
            </a:r>
            <a:r>
              <a:rPr lang="en-GB" sz="170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která</a:t>
            </a:r>
            <a:r>
              <a:rPr lang="en-GB" sz="170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70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má</a:t>
            </a:r>
            <a:r>
              <a:rPr lang="en-GB" sz="1700" dirty="0">
                <a:solidFill>
                  <a:srgbClr val="307871"/>
                </a:solidFill>
                <a:latin typeface="Times New Roman" panose="02020603050405020304" pitchFamily="18" charset="0"/>
              </a:rPr>
              <a:t> za </a:t>
            </a:r>
            <a:r>
              <a:rPr lang="en-GB" sz="170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úkol</a:t>
            </a:r>
            <a:r>
              <a:rPr lang="en-GB" sz="170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70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prostřednic-tvím</a:t>
            </a:r>
            <a:r>
              <a:rPr lang="en-GB" sz="170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70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svých</a:t>
            </a:r>
            <a:r>
              <a:rPr lang="en-GB" sz="170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70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nástrojů</a:t>
            </a:r>
            <a:r>
              <a:rPr lang="en-GB" sz="170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70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zajistit</a:t>
            </a:r>
            <a:r>
              <a:rPr lang="en-GB" sz="170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70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cenovou</a:t>
            </a:r>
            <a:r>
              <a:rPr lang="en-GB" sz="170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70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stabilitu</a:t>
            </a:r>
            <a:r>
              <a:rPr lang="en-GB" sz="1700" dirty="0">
                <a:solidFill>
                  <a:srgbClr val="307871"/>
                </a:solidFill>
                <a:latin typeface="Times New Roman" panose="02020603050405020304" pitchFamily="18" charset="0"/>
              </a:rPr>
              <a:t>. </a:t>
            </a:r>
            <a:endParaRPr lang="cs-CZ" sz="1700" dirty="0">
              <a:solidFill>
                <a:srgbClr val="307871"/>
              </a:solidFill>
              <a:latin typeface="Times New Roman" panose="02020603050405020304" pitchFamily="18" charset="0"/>
            </a:endParaRPr>
          </a:p>
          <a:p>
            <a:pPr marL="285750" lvl="1">
              <a:spcBef>
                <a:spcPts val="0"/>
              </a:spcBef>
            </a:pPr>
            <a:r>
              <a:rPr lang="en-GB" sz="1700" dirty="0">
                <a:solidFill>
                  <a:srgbClr val="307871"/>
                </a:solidFill>
                <a:latin typeface="Times New Roman" panose="02020603050405020304" pitchFamily="18" charset="0"/>
              </a:rPr>
              <a:t>Za </a:t>
            </a:r>
            <a:r>
              <a:rPr lang="en-GB" sz="170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tímto</a:t>
            </a:r>
            <a:r>
              <a:rPr lang="en-GB" sz="170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70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účelem</a:t>
            </a:r>
            <a:r>
              <a:rPr lang="en-GB" sz="170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70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centrální</a:t>
            </a:r>
            <a:r>
              <a:rPr lang="en-GB" sz="170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70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banka</a:t>
            </a:r>
            <a:r>
              <a:rPr lang="en-GB" sz="170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70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ovlivňuje</a:t>
            </a:r>
            <a:r>
              <a:rPr lang="en-GB" sz="170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70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množství</a:t>
            </a:r>
            <a:r>
              <a:rPr lang="en-GB" sz="170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70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peněz</a:t>
            </a:r>
            <a:r>
              <a:rPr lang="en-GB" sz="1700" dirty="0">
                <a:solidFill>
                  <a:srgbClr val="307871"/>
                </a:solidFill>
                <a:latin typeface="Times New Roman" panose="02020603050405020304" pitchFamily="18" charset="0"/>
              </a:rPr>
              <a:t> v </a:t>
            </a:r>
            <a:r>
              <a:rPr lang="en-GB" sz="170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oběhu</a:t>
            </a:r>
            <a:r>
              <a:rPr lang="en-GB" sz="1700" dirty="0">
                <a:solidFill>
                  <a:srgbClr val="307871"/>
                </a:solidFill>
                <a:latin typeface="Times New Roman" panose="02020603050405020304" pitchFamily="18" charset="0"/>
              </a:rPr>
              <a:t> (</a:t>
            </a:r>
            <a:r>
              <a:rPr lang="en-GB" sz="170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peněžní</a:t>
            </a:r>
            <a:r>
              <a:rPr lang="en-GB" sz="170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70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zásobu</a:t>
            </a:r>
            <a:r>
              <a:rPr lang="en-GB" sz="1700" dirty="0">
                <a:solidFill>
                  <a:srgbClr val="307871"/>
                </a:solidFill>
                <a:latin typeface="Times New Roman" panose="02020603050405020304" pitchFamily="18" charset="0"/>
              </a:rPr>
              <a:t>), </a:t>
            </a:r>
            <a:r>
              <a:rPr lang="en-GB" sz="170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stanovuje</a:t>
            </a:r>
            <a:r>
              <a:rPr lang="en-GB" sz="170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70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některé</a:t>
            </a:r>
            <a:r>
              <a:rPr lang="en-GB" sz="1700" dirty="0">
                <a:solidFill>
                  <a:srgbClr val="307871"/>
                </a:solidFill>
                <a:latin typeface="Times New Roman" panose="02020603050405020304" pitchFamily="18" charset="0"/>
              </a:rPr>
              <a:t> z </a:t>
            </a:r>
            <a:r>
              <a:rPr lang="en-GB" sz="170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hlavních</a:t>
            </a:r>
            <a:r>
              <a:rPr lang="en-GB" sz="170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70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úrokových</a:t>
            </a:r>
            <a:r>
              <a:rPr lang="en-GB" sz="170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70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sazeb</a:t>
            </a:r>
            <a:r>
              <a:rPr lang="en-GB" sz="1700" dirty="0">
                <a:solidFill>
                  <a:srgbClr val="307871"/>
                </a:solidFill>
                <a:latin typeface="Times New Roman" panose="02020603050405020304" pitchFamily="18" charset="0"/>
              </a:rPr>
              <a:t> v </a:t>
            </a:r>
            <a:r>
              <a:rPr lang="en-GB" sz="170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ekonomice</a:t>
            </a:r>
            <a:r>
              <a:rPr lang="en-GB" sz="170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70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nebo</a:t>
            </a:r>
            <a:r>
              <a:rPr lang="en-GB" sz="170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70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reguluje</a:t>
            </a:r>
            <a:r>
              <a:rPr lang="en-GB" sz="170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70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objem</a:t>
            </a:r>
            <a:r>
              <a:rPr lang="en-GB" sz="170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70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rezerv</a:t>
            </a:r>
            <a:r>
              <a:rPr lang="en-GB" sz="170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70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finančních</a:t>
            </a:r>
            <a:r>
              <a:rPr lang="en-GB" sz="170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70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institucí</a:t>
            </a:r>
            <a:r>
              <a:rPr lang="en-GB" sz="1700" dirty="0">
                <a:solidFill>
                  <a:srgbClr val="307871"/>
                </a:solidFill>
                <a:latin typeface="Times New Roman" panose="02020603050405020304" pitchFamily="18" charset="0"/>
              </a:rPr>
              <a:t>. </a:t>
            </a:r>
            <a:endParaRPr lang="cs-CZ" sz="1700" dirty="0">
              <a:solidFill>
                <a:srgbClr val="307871"/>
              </a:solidFill>
              <a:latin typeface="Times New Roman" panose="02020603050405020304" pitchFamily="18" charset="0"/>
            </a:endParaRPr>
          </a:p>
          <a:p>
            <a:pPr marL="285750" lvl="1">
              <a:spcBef>
                <a:spcPts val="0"/>
              </a:spcBef>
            </a:pPr>
            <a:r>
              <a:rPr lang="en-GB" sz="170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Centrální</a:t>
            </a:r>
            <a:r>
              <a:rPr lang="en-GB" sz="170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70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banka</a:t>
            </a:r>
            <a:r>
              <a:rPr lang="en-GB" sz="170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70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rovněž</a:t>
            </a:r>
            <a:r>
              <a:rPr lang="en-GB" sz="170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70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zabezpečuje</a:t>
            </a:r>
            <a:r>
              <a:rPr lang="en-GB" sz="170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70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fungování</a:t>
            </a:r>
            <a:r>
              <a:rPr lang="en-GB" sz="170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70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systému</a:t>
            </a:r>
            <a:r>
              <a:rPr lang="en-GB" sz="170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70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plateb</a:t>
            </a:r>
            <a:r>
              <a:rPr lang="en-GB" sz="1700" dirty="0">
                <a:solidFill>
                  <a:srgbClr val="307871"/>
                </a:solidFill>
                <a:latin typeface="Times New Roman" panose="02020603050405020304" pitchFamily="18" charset="0"/>
              </a:rPr>
              <a:t> a </a:t>
            </a:r>
            <a:r>
              <a:rPr lang="en-GB" sz="170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zúčtování</a:t>
            </a:r>
            <a:r>
              <a:rPr lang="en-GB" sz="170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70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hotovostních</a:t>
            </a:r>
            <a:r>
              <a:rPr lang="en-GB" sz="170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70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i</a:t>
            </a:r>
            <a:r>
              <a:rPr lang="en-GB" sz="170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70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bezhotovostních</a:t>
            </a:r>
            <a:r>
              <a:rPr lang="en-GB" sz="170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70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transakcí</a:t>
            </a:r>
            <a:r>
              <a:rPr lang="en-GB" sz="170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endParaRPr lang="cs-CZ" sz="17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>
              <a:spcBef>
                <a:spcPts val="0"/>
              </a:spcBef>
            </a:pPr>
            <a:r>
              <a:rPr lang="en-GB" sz="170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Centrální</a:t>
            </a:r>
            <a:r>
              <a:rPr lang="en-GB" sz="170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70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banka</a:t>
            </a:r>
            <a:r>
              <a:rPr lang="en-GB" sz="170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70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rovněž</a:t>
            </a:r>
            <a:r>
              <a:rPr lang="en-GB" sz="170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70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zabezpečuje</a:t>
            </a:r>
            <a:r>
              <a:rPr lang="en-GB" sz="170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cs-CZ" sz="17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regulace a dohled</a:t>
            </a:r>
          </a:p>
          <a:p>
            <a:pPr>
              <a:spcBef>
                <a:spcPts val="0"/>
              </a:spcBef>
            </a:pPr>
            <a:endParaRPr lang="cs-CZ" sz="17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7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831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184576" cy="507703"/>
          </a:xfrm>
        </p:spPr>
        <p:txBody>
          <a:bodyPr/>
          <a:lstStyle/>
          <a:p>
            <a:r>
              <a:rPr lang="cs-CZ" dirty="0">
                <a:solidFill>
                  <a:srgbClr val="307871"/>
                </a:solidFill>
              </a:rPr>
              <a:t>Struktura finančního systému</a:t>
            </a:r>
            <a:br>
              <a:rPr lang="cs-CZ" dirty="0">
                <a:solidFill>
                  <a:srgbClr val="307871"/>
                </a:solidFill>
              </a:rPr>
            </a:br>
            <a:endParaRPr lang="en-US" dirty="0">
              <a:solidFill>
                <a:srgbClr val="307871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Finance – Finanční systém</a:t>
            </a: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71550"/>
            <a:ext cx="4482037" cy="3600400"/>
          </a:xfrm>
          <a:prstGeom prst="rect">
            <a:avLst/>
          </a:prstGeom>
        </p:spPr>
      </p:pic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D12B0F97-FA98-4A8F-AF45-4857A268BB4D}"/>
              </a:ext>
            </a:extLst>
          </p:cNvPr>
          <p:cNvSpPr txBox="1">
            <a:spLocks/>
          </p:cNvSpPr>
          <p:nvPr/>
        </p:nvSpPr>
        <p:spPr>
          <a:xfrm>
            <a:off x="4572000" y="771733"/>
            <a:ext cx="4482451" cy="33843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Finanční dokumenty (cenné papíry)</a:t>
            </a:r>
          </a:p>
          <a:p>
            <a:pPr lvl="1"/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dokumenty, které zaznamenávají (dokumentují) finanční transakci. </a:t>
            </a:r>
          </a:p>
          <a:p>
            <a:pPr lvl="1"/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Finančními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dokumenty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chápeme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všechny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druhy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cenných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papírů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a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finančních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instrumentů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,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které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umožňují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dokumentování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závazků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a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pohledávek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</a:rPr>
              <a:t>: 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peníze, akcie, dluhopisy, podílové listy, směnky, šeky, …</a:t>
            </a:r>
          </a:p>
          <a:p>
            <a:endParaRPr 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98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184576" cy="507703"/>
          </a:xfrm>
        </p:spPr>
        <p:txBody>
          <a:bodyPr/>
          <a:lstStyle/>
          <a:p>
            <a:r>
              <a:rPr lang="cs-CZ" dirty="0">
                <a:solidFill>
                  <a:srgbClr val="307871"/>
                </a:solidFill>
              </a:rPr>
              <a:t>Struktura finančního systému</a:t>
            </a:r>
            <a:br>
              <a:rPr lang="cs-CZ" dirty="0">
                <a:solidFill>
                  <a:srgbClr val="307871"/>
                </a:solidFill>
              </a:rPr>
            </a:br>
            <a:endParaRPr lang="en-US" dirty="0">
              <a:solidFill>
                <a:srgbClr val="307871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Finance – Finanční systém</a:t>
            </a: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5526"/>
            <a:ext cx="4482037" cy="3600400"/>
          </a:xfrm>
          <a:prstGeom prst="rect">
            <a:avLst/>
          </a:prstGeom>
        </p:spPr>
      </p:pic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8CD0DC0B-6BB9-46B4-979D-8BC457A5BE66}"/>
              </a:ext>
            </a:extLst>
          </p:cNvPr>
          <p:cNvSpPr txBox="1">
            <a:spLocks/>
          </p:cNvSpPr>
          <p:nvPr/>
        </p:nvSpPr>
        <p:spPr>
          <a:xfrm>
            <a:off x="3995936" y="645158"/>
            <a:ext cx="4968552" cy="431683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Finanční trhy</a:t>
            </a:r>
          </a:p>
          <a:p>
            <a:pPr lvl="1"/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Finanční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trhy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jsou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buď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skutečná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fyzická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místa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nebo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elektronické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platformy,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které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podporují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tok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finančních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prostředků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mezi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investory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,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podniky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,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finančními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a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vládními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institucemi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tím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,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že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nabízejí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a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zpro-středkovávají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investice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do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různých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druhů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finančních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aktiv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(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cenné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papíry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,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deriváty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,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devizy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,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drahé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kovy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,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aj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.). </a:t>
            </a:r>
            <a:endParaRPr 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několik typů finančního trhů (na různých trzích se obchoduje s různými finančními dokumenty): peněžní trh, kapitálový trh, </a:t>
            </a:r>
            <a:r>
              <a:rPr lang="en-GB" sz="180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akciový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trh</a:t>
            </a:r>
            <a:r>
              <a:rPr lang="en-GB" sz="1800" dirty="0">
                <a:solidFill>
                  <a:srgbClr val="307871"/>
                </a:solidFill>
                <a:latin typeface="Times New Roman" panose="02020603050405020304" pitchFamily="18" charset="0"/>
              </a:rPr>
              <a:t>, </a:t>
            </a:r>
            <a:r>
              <a:rPr lang="en-GB" sz="180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dluhopisový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trh</a:t>
            </a:r>
            <a:r>
              <a:rPr lang="en-GB" sz="1800" dirty="0">
                <a:solidFill>
                  <a:srgbClr val="307871"/>
                </a:solidFill>
                <a:latin typeface="Times New Roman" panose="02020603050405020304" pitchFamily="18" charset="0"/>
              </a:rPr>
              <a:t>,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devizový trh, trh derivátů, trh drahých kovů, …</a:t>
            </a:r>
          </a:p>
          <a:p>
            <a:pPr marL="0" indent="0">
              <a:buNone/>
            </a:pPr>
            <a:endParaRPr 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3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184576" cy="507703"/>
          </a:xfrm>
        </p:spPr>
        <p:txBody>
          <a:bodyPr/>
          <a:lstStyle/>
          <a:p>
            <a:r>
              <a:rPr lang="cs-CZ" dirty="0">
                <a:solidFill>
                  <a:srgbClr val="307871"/>
                </a:solidFill>
              </a:rPr>
              <a:t>Struktura finančního systému</a:t>
            </a:r>
            <a:br>
              <a:rPr lang="cs-CZ" dirty="0">
                <a:solidFill>
                  <a:srgbClr val="307871"/>
                </a:solidFill>
              </a:rPr>
            </a:br>
            <a:endParaRPr lang="en-US" dirty="0">
              <a:solidFill>
                <a:srgbClr val="307871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Finance – Finanční systém</a:t>
            </a: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5526"/>
            <a:ext cx="4482037" cy="3600400"/>
          </a:xfrm>
          <a:prstGeom prst="rect">
            <a:avLst/>
          </a:prstGeom>
        </p:spPr>
      </p:pic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8CD0DC0B-6BB9-46B4-979D-8BC457A5BE66}"/>
              </a:ext>
            </a:extLst>
          </p:cNvPr>
          <p:cNvSpPr txBox="1">
            <a:spLocks/>
          </p:cNvSpPr>
          <p:nvPr/>
        </p:nvSpPr>
        <p:spPr>
          <a:xfrm>
            <a:off x="3995936" y="645158"/>
            <a:ext cx="4968552" cy="431683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Finanční instituce</a:t>
            </a:r>
          </a:p>
          <a:p>
            <a:pPr lvl="1"/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subjekty, které vytvářejí finanční dokumenty, obchodují s nimi a zprostředkovávají pohyb zdrojů mezi účastníky trhu</a:t>
            </a:r>
          </a:p>
          <a:p>
            <a:pPr lvl="1"/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komerční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(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obchodní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)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banky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,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spořitelny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,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investiční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a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pojišťovací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společnosti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či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makléřské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firmy</a:t>
            </a:r>
            <a:r>
              <a:rPr lang="cs-CZ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,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penzijní společnosti,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podílové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fondy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nebo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družstevní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záložny</a:t>
            </a:r>
            <a:r>
              <a:rPr lang="cs-CZ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,</a:t>
            </a:r>
            <a:r>
              <a:rPr lang="en-GB" sz="18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obchodníci s cennými papíry, …</a:t>
            </a:r>
          </a:p>
          <a:p>
            <a:endParaRPr 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421858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Vlastní 1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307871"/>
      </a:accent6>
      <a:hlink>
        <a:srgbClr val="307871"/>
      </a:hlink>
      <a:folHlink>
        <a:srgbClr val="307871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ECC4C97B9AFD244B8A2C605ED1B7A47" ma:contentTypeVersion="11" ma:contentTypeDescription="Vytvoří nový dokument" ma:contentTypeScope="" ma:versionID="ef622aa24f9aefa59ddeb1033dcf2c29">
  <xsd:schema xmlns:xsd="http://www.w3.org/2001/XMLSchema" xmlns:xs="http://www.w3.org/2001/XMLSchema" xmlns:p="http://schemas.microsoft.com/office/2006/metadata/properties" xmlns:ns3="ce89441e-298c-4126-b4c6-1cfa377a530c" targetNamespace="http://schemas.microsoft.com/office/2006/metadata/properties" ma:root="true" ma:fieldsID="e667f85680ec43217de5ef68ed7b9675" ns3:_="">
    <xsd:import namespace="ce89441e-298c-4126-b4c6-1cfa377a530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89441e-298c-4126-b4c6-1cfa377a53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6E8FEC-8367-4747-9FB0-4886146B57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89441e-298c-4126-b4c6-1cfa377a53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E8E5DAC-C7E8-4DE1-85E3-CCDB30DEE589}">
  <ds:schemaRefs>
    <ds:schemaRef ds:uri="http://purl.org/dc/dcmitype/"/>
    <ds:schemaRef ds:uri="http://schemas.microsoft.com/office/2006/documentManagement/types"/>
    <ds:schemaRef ds:uri="ce89441e-298c-4126-b4c6-1cfa377a530c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terms/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882EE8C-FD09-4219-896C-8A24B8CE30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4068</TotalTime>
  <Words>2018</Words>
  <Application>Microsoft Office PowerPoint</Application>
  <PresentationFormat>Předvádění na obrazovce (16:9)</PresentationFormat>
  <Paragraphs>186</Paragraphs>
  <Slides>26</Slides>
  <Notes>24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2" baseType="lpstr">
      <vt:lpstr>Arial</vt:lpstr>
      <vt:lpstr>Calibri</vt:lpstr>
      <vt:lpstr>Courier New</vt:lpstr>
      <vt:lpstr>Enriqueta</vt:lpstr>
      <vt:lpstr>Times New Roman</vt:lpstr>
      <vt:lpstr>SLU</vt:lpstr>
      <vt:lpstr>Finanční systém. Informační asymetrie.     </vt:lpstr>
      <vt:lpstr>Definice a účel financí  </vt:lpstr>
      <vt:lpstr>Definice finančního systému </vt:lpstr>
      <vt:lpstr>Definice finančního systému </vt:lpstr>
      <vt:lpstr>Financování &amp; Tok zdrojů finančním systémem </vt:lpstr>
      <vt:lpstr>Struktura finančního systému </vt:lpstr>
      <vt:lpstr>Struktura finančního systému </vt:lpstr>
      <vt:lpstr>Struktura finančního systému </vt:lpstr>
      <vt:lpstr>Struktura finančního systému </vt:lpstr>
      <vt:lpstr>Funkce finančního systému  </vt:lpstr>
      <vt:lpstr>Přeměna úspor na investice  </vt:lpstr>
      <vt:lpstr>Co je to investice?</vt:lpstr>
      <vt:lpstr>Typy investic </vt:lpstr>
      <vt:lpstr>Typy finančního systému </vt:lpstr>
      <vt:lpstr>Typy finančního systému </vt:lpstr>
      <vt:lpstr>Typy finančního systému </vt:lpstr>
      <vt:lpstr>Zajištění platebního a zúčtovacího styku  </vt:lpstr>
      <vt:lpstr>Vytváření informací a snížení informační asymetrie  </vt:lpstr>
      <vt:lpstr>Vytváření informací a snížení informační asymetrie  </vt:lpstr>
      <vt:lpstr>Nepříznivý výběr</vt:lpstr>
      <vt:lpstr>Nepříznivý výběr – příklady </vt:lpstr>
      <vt:lpstr>Morální hazard</vt:lpstr>
      <vt:lpstr>Morální hazard - příklady</vt:lpstr>
      <vt:lpstr>Způsob snížení informační asymetrie</vt:lpstr>
      <vt:lpstr>Regulace a dohled nad finančním systémem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Irena Szarowska</dc:creator>
  <cp:lastModifiedBy>Tetiana Konieva</cp:lastModifiedBy>
  <cp:revision>191</cp:revision>
  <cp:lastPrinted>2017-02-20T12:49:35Z</cp:lastPrinted>
  <dcterms:created xsi:type="dcterms:W3CDTF">2016-07-06T15:42:34Z</dcterms:created>
  <dcterms:modified xsi:type="dcterms:W3CDTF">2024-02-18T17:45:07Z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0x0101003ECC4C97B9AFD244B8A2C605ED1B7A47</vt:lpwstr>
  </property>
</Properties>
</file>