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56" r:id="rId5"/>
    <p:sldId id="264" r:id="rId6"/>
    <p:sldId id="286" r:id="rId7"/>
    <p:sldId id="287" r:id="rId8"/>
    <p:sldId id="298" r:id="rId9"/>
    <p:sldId id="265" r:id="rId10"/>
    <p:sldId id="257" r:id="rId11"/>
    <p:sldId id="288" r:id="rId12"/>
    <p:sldId id="266" r:id="rId13"/>
    <p:sldId id="267" r:id="rId14"/>
    <p:sldId id="289" r:id="rId15"/>
    <p:sldId id="268" r:id="rId16"/>
    <p:sldId id="274" r:id="rId17"/>
    <p:sldId id="275" r:id="rId18"/>
    <p:sldId id="290" r:id="rId19"/>
    <p:sldId id="291" r:id="rId20"/>
    <p:sldId id="296" r:id="rId21"/>
    <p:sldId id="281" r:id="rId22"/>
    <p:sldId id="292" r:id="rId23"/>
    <p:sldId id="283" r:id="rId24"/>
    <p:sldId id="293" r:id="rId25"/>
    <p:sldId id="297" r:id="rId26"/>
    <p:sldId id="285" r:id="rId27"/>
    <p:sldId id="294" r:id="rId28"/>
    <p:sldId id="295" r:id="rId29"/>
    <p:sldId id="269" r:id="rId30"/>
    <p:sldId id="270" r:id="rId31"/>
    <p:sldId id="282" r:id="rId32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7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F42B65-BD4B-477F-922F-CE2DE667E6B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BA4DA7E-33E6-43A2-BF3E-83A5896F7B88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400" dirty="0"/>
            <a:t>Rozvaha </a:t>
          </a:r>
        </a:p>
      </dgm:t>
    </dgm:pt>
    <dgm:pt modelId="{6C340DE3-930A-493E-91E6-4FA554FED78A}" type="parTrans" cxnId="{5AA3163C-A703-4E77-9C10-8BAD823AB4CB}">
      <dgm:prSet/>
      <dgm:spPr/>
      <dgm:t>
        <a:bodyPr/>
        <a:lstStyle/>
        <a:p>
          <a:endParaRPr lang="cs-CZ" sz="1400"/>
        </a:p>
      </dgm:t>
    </dgm:pt>
    <dgm:pt modelId="{08DB34AF-12C7-4784-9C41-80FCE34E6CCC}" type="sibTrans" cxnId="{5AA3163C-A703-4E77-9C10-8BAD823AB4CB}">
      <dgm:prSet/>
      <dgm:spPr/>
      <dgm:t>
        <a:bodyPr/>
        <a:lstStyle/>
        <a:p>
          <a:endParaRPr lang="cs-CZ" sz="1400"/>
        </a:p>
      </dgm:t>
    </dgm:pt>
    <dgm:pt modelId="{2F90E485-80DE-4569-86CB-9169B24982ED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400" dirty="0"/>
            <a:t>Stavový účetní dokument</a:t>
          </a:r>
        </a:p>
      </dgm:t>
    </dgm:pt>
    <dgm:pt modelId="{2D1DA5B1-BA73-4E3E-9696-16C6C012A90F}" type="parTrans" cxnId="{F4128EA9-FFDB-4E0C-8F80-280F946B9D5A}">
      <dgm:prSet/>
      <dgm:spPr/>
      <dgm:t>
        <a:bodyPr/>
        <a:lstStyle/>
        <a:p>
          <a:endParaRPr lang="cs-CZ" sz="1400"/>
        </a:p>
      </dgm:t>
    </dgm:pt>
    <dgm:pt modelId="{A361FA93-1495-4C23-AD93-6F2B9CF7F927}" type="sibTrans" cxnId="{F4128EA9-FFDB-4E0C-8F80-280F946B9D5A}">
      <dgm:prSet/>
      <dgm:spPr/>
      <dgm:t>
        <a:bodyPr/>
        <a:lstStyle/>
        <a:p>
          <a:endParaRPr lang="cs-CZ" sz="1400"/>
        </a:p>
      </dgm:t>
    </dgm:pt>
    <dgm:pt modelId="{939695DD-9F23-4281-A408-6E73ED3BFAA8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400" dirty="0"/>
            <a:t>Zachycuje stav majetku a zdrojů financování</a:t>
          </a:r>
        </a:p>
      </dgm:t>
    </dgm:pt>
    <dgm:pt modelId="{61348E3E-444C-4724-8ABD-13F96C12C99B}" type="parTrans" cxnId="{3767E4D3-6B0A-4990-A4F9-35A3BAFFF274}">
      <dgm:prSet/>
      <dgm:spPr/>
      <dgm:t>
        <a:bodyPr/>
        <a:lstStyle/>
        <a:p>
          <a:endParaRPr lang="cs-CZ" sz="1400"/>
        </a:p>
      </dgm:t>
    </dgm:pt>
    <dgm:pt modelId="{6857F41D-A55D-4FF1-A45D-E9784D653073}" type="sibTrans" cxnId="{3767E4D3-6B0A-4990-A4F9-35A3BAFFF274}">
      <dgm:prSet/>
      <dgm:spPr/>
      <dgm:t>
        <a:bodyPr/>
        <a:lstStyle/>
        <a:p>
          <a:endParaRPr lang="cs-CZ" sz="1400"/>
        </a:p>
      </dgm:t>
    </dgm:pt>
    <dgm:pt modelId="{8B2AF2BA-6E81-4797-BDDB-84AA6EFC6B3F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400" dirty="0"/>
            <a:t>Výkaz zisku a ztráty</a:t>
          </a:r>
        </a:p>
      </dgm:t>
    </dgm:pt>
    <dgm:pt modelId="{CE73D6A0-F8C5-4EDF-987A-C30E08BEFCBE}" type="parTrans" cxnId="{3F8E3256-2796-4D65-AC5F-E73DDBC36134}">
      <dgm:prSet/>
      <dgm:spPr/>
      <dgm:t>
        <a:bodyPr/>
        <a:lstStyle/>
        <a:p>
          <a:endParaRPr lang="cs-CZ" sz="1400"/>
        </a:p>
      </dgm:t>
    </dgm:pt>
    <dgm:pt modelId="{CD447682-5656-486B-8B80-CA72E8DBBDCF}" type="sibTrans" cxnId="{3F8E3256-2796-4D65-AC5F-E73DDBC36134}">
      <dgm:prSet/>
      <dgm:spPr/>
      <dgm:t>
        <a:bodyPr/>
        <a:lstStyle/>
        <a:p>
          <a:endParaRPr lang="cs-CZ" sz="1400"/>
        </a:p>
      </dgm:t>
    </dgm:pt>
    <dgm:pt modelId="{517344C0-A2D5-4325-8BED-3DFBB01CC0AE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400" dirty="0"/>
            <a:t>Tokový účetní dokument změn nákladů a výnosů</a:t>
          </a:r>
        </a:p>
      </dgm:t>
    </dgm:pt>
    <dgm:pt modelId="{0536EBB5-FEFE-4B11-A60C-C06D97557A24}" type="parTrans" cxnId="{D2CE1AA2-9E9F-4B90-B0A0-AF91B0ECD95F}">
      <dgm:prSet/>
      <dgm:spPr/>
      <dgm:t>
        <a:bodyPr/>
        <a:lstStyle/>
        <a:p>
          <a:endParaRPr lang="cs-CZ" sz="1400"/>
        </a:p>
      </dgm:t>
    </dgm:pt>
    <dgm:pt modelId="{C51C2580-5331-45B8-9094-65D25653E15C}" type="sibTrans" cxnId="{D2CE1AA2-9E9F-4B90-B0A0-AF91B0ECD95F}">
      <dgm:prSet/>
      <dgm:spPr/>
      <dgm:t>
        <a:bodyPr/>
        <a:lstStyle/>
        <a:p>
          <a:endParaRPr lang="cs-CZ" sz="1400"/>
        </a:p>
      </dgm:t>
    </dgm:pt>
    <dgm:pt modelId="{7A1A6834-C8F2-4D76-9AB7-3FC87B39FD1A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400" dirty="0"/>
            <a:t>Je založen na kumulativní bázi a změny nemusí být rovnoměrné</a:t>
          </a:r>
        </a:p>
      </dgm:t>
    </dgm:pt>
    <dgm:pt modelId="{348BFADC-7724-4C03-B828-9E1328BC8861}" type="parTrans" cxnId="{3CBB0858-3F58-4B08-95B1-493AD506BF97}">
      <dgm:prSet/>
      <dgm:spPr/>
      <dgm:t>
        <a:bodyPr/>
        <a:lstStyle/>
        <a:p>
          <a:endParaRPr lang="cs-CZ" sz="1400"/>
        </a:p>
      </dgm:t>
    </dgm:pt>
    <dgm:pt modelId="{A3E6F64A-BBB0-4D0E-BE73-BFD448FDB681}" type="sibTrans" cxnId="{3CBB0858-3F58-4B08-95B1-493AD506BF97}">
      <dgm:prSet/>
      <dgm:spPr/>
      <dgm:t>
        <a:bodyPr/>
        <a:lstStyle/>
        <a:p>
          <a:endParaRPr lang="cs-CZ" sz="1400"/>
        </a:p>
      </dgm:t>
    </dgm:pt>
    <dgm:pt modelId="{19ACB958-96A3-430D-B6FC-5B1F950C355D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400" dirty="0"/>
            <a:t>Přehled o peněžních tocích</a:t>
          </a:r>
        </a:p>
      </dgm:t>
    </dgm:pt>
    <dgm:pt modelId="{55DCBC6B-564F-4E71-8C77-498E322703BF}" type="parTrans" cxnId="{B43A6B73-EA3A-4AFC-8B8C-25AA5C42CC84}">
      <dgm:prSet/>
      <dgm:spPr/>
      <dgm:t>
        <a:bodyPr/>
        <a:lstStyle/>
        <a:p>
          <a:endParaRPr lang="cs-CZ" sz="1400"/>
        </a:p>
      </dgm:t>
    </dgm:pt>
    <dgm:pt modelId="{F61AED8E-BFB7-4170-B090-1731BAA367CD}" type="sibTrans" cxnId="{B43A6B73-EA3A-4AFC-8B8C-25AA5C42CC84}">
      <dgm:prSet/>
      <dgm:spPr/>
      <dgm:t>
        <a:bodyPr/>
        <a:lstStyle/>
        <a:p>
          <a:endParaRPr lang="cs-CZ" sz="1400"/>
        </a:p>
      </dgm:t>
    </dgm:pt>
    <dgm:pt modelId="{62754C74-782C-4AC1-A6F1-BD23AF0CF235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400" dirty="0"/>
            <a:t>Tokový účetní dokument</a:t>
          </a:r>
        </a:p>
      </dgm:t>
    </dgm:pt>
    <dgm:pt modelId="{82374F78-21A1-4C9A-A053-6243583DE83F}" type="parTrans" cxnId="{FAE9C215-4286-4815-A5A8-06892B76E5B6}">
      <dgm:prSet/>
      <dgm:spPr/>
      <dgm:t>
        <a:bodyPr/>
        <a:lstStyle/>
        <a:p>
          <a:endParaRPr lang="cs-CZ" sz="1400"/>
        </a:p>
      </dgm:t>
    </dgm:pt>
    <dgm:pt modelId="{C28F4CC5-2ACD-4DAB-B7BF-2D24387A2001}" type="sibTrans" cxnId="{FAE9C215-4286-4815-A5A8-06892B76E5B6}">
      <dgm:prSet/>
      <dgm:spPr/>
      <dgm:t>
        <a:bodyPr/>
        <a:lstStyle/>
        <a:p>
          <a:endParaRPr lang="cs-CZ" sz="1400"/>
        </a:p>
      </dgm:t>
    </dgm:pt>
    <dgm:pt modelId="{1C00DD15-A938-415D-8A83-F28D6246B723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400" dirty="0"/>
            <a:t>Pracuje se změna příjmů a výdajů</a:t>
          </a:r>
        </a:p>
      </dgm:t>
    </dgm:pt>
    <dgm:pt modelId="{C2CD0183-E69F-4670-BCDF-4F445B8C83D6}" type="parTrans" cxnId="{685BA541-2CFE-4F16-9819-A3A5F0790814}">
      <dgm:prSet/>
      <dgm:spPr/>
      <dgm:t>
        <a:bodyPr/>
        <a:lstStyle/>
        <a:p>
          <a:endParaRPr lang="cs-CZ" sz="1400"/>
        </a:p>
      </dgm:t>
    </dgm:pt>
    <dgm:pt modelId="{321B8F5C-9A82-49D3-92CE-F0D8C5E9E243}" type="sibTrans" cxnId="{685BA541-2CFE-4F16-9819-A3A5F0790814}">
      <dgm:prSet/>
      <dgm:spPr/>
      <dgm:t>
        <a:bodyPr/>
        <a:lstStyle/>
        <a:p>
          <a:endParaRPr lang="cs-CZ" sz="1400"/>
        </a:p>
      </dgm:t>
    </dgm:pt>
    <dgm:pt modelId="{9DDA89CD-E256-4BDE-ABCC-A1B249832940}">
      <dgm:prSet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400" dirty="0"/>
            <a:t>Výkaz o změnách vlastního kapitálu</a:t>
          </a:r>
        </a:p>
      </dgm:t>
    </dgm:pt>
    <dgm:pt modelId="{0B716023-E1EC-465D-A9CA-EFEBC0FF6B14}" type="parTrans" cxnId="{6B25A5B8-16C3-412E-B8EE-B323A1D4C287}">
      <dgm:prSet/>
      <dgm:spPr/>
      <dgm:t>
        <a:bodyPr/>
        <a:lstStyle/>
        <a:p>
          <a:endParaRPr lang="cs-CZ" sz="1400"/>
        </a:p>
      </dgm:t>
    </dgm:pt>
    <dgm:pt modelId="{13B33ED7-64AD-4E46-B048-8686028654F8}" type="sibTrans" cxnId="{6B25A5B8-16C3-412E-B8EE-B323A1D4C287}">
      <dgm:prSet/>
      <dgm:spPr/>
      <dgm:t>
        <a:bodyPr/>
        <a:lstStyle/>
        <a:p>
          <a:endParaRPr lang="cs-CZ" sz="1400"/>
        </a:p>
      </dgm:t>
    </dgm:pt>
    <dgm:pt modelId="{805883BC-7EB5-4EAD-9CF0-7C7E81631F66}">
      <dgm:prSet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400" dirty="0"/>
            <a:t>Tokový účetní dokument</a:t>
          </a:r>
        </a:p>
      </dgm:t>
    </dgm:pt>
    <dgm:pt modelId="{A2EDD7B4-0017-4C2D-9DDA-D9D0775E25F0}" type="parTrans" cxnId="{761F2791-9B0A-46A2-BCEA-F75B7E6002C6}">
      <dgm:prSet/>
      <dgm:spPr/>
      <dgm:t>
        <a:bodyPr/>
        <a:lstStyle/>
        <a:p>
          <a:endParaRPr lang="cs-CZ" sz="1400"/>
        </a:p>
      </dgm:t>
    </dgm:pt>
    <dgm:pt modelId="{7230353E-4545-4BCD-BB14-29901B48200B}" type="sibTrans" cxnId="{761F2791-9B0A-46A2-BCEA-F75B7E6002C6}">
      <dgm:prSet/>
      <dgm:spPr/>
      <dgm:t>
        <a:bodyPr/>
        <a:lstStyle/>
        <a:p>
          <a:endParaRPr lang="cs-CZ" sz="1400"/>
        </a:p>
      </dgm:t>
    </dgm:pt>
    <dgm:pt modelId="{0009042A-D760-437B-82F5-E0CAF96CFEFA}">
      <dgm:prSet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400" dirty="0"/>
            <a:t>Naznačuje, jak se měnila hodnota vlastního kapitálu a co na něj mělo největší vliv</a:t>
          </a:r>
        </a:p>
      </dgm:t>
    </dgm:pt>
    <dgm:pt modelId="{A4F74EB3-BB8C-45D0-980F-3304E9BDB3E2}" type="parTrans" cxnId="{C05C150C-E5FD-4F41-83C3-1611110D9F1C}">
      <dgm:prSet/>
      <dgm:spPr/>
      <dgm:t>
        <a:bodyPr/>
        <a:lstStyle/>
        <a:p>
          <a:endParaRPr lang="cs-CZ" sz="1400"/>
        </a:p>
      </dgm:t>
    </dgm:pt>
    <dgm:pt modelId="{79F19447-E102-4D55-A2C3-4AC93D8C9C6D}" type="sibTrans" cxnId="{C05C150C-E5FD-4F41-83C3-1611110D9F1C}">
      <dgm:prSet/>
      <dgm:spPr/>
      <dgm:t>
        <a:bodyPr/>
        <a:lstStyle/>
        <a:p>
          <a:endParaRPr lang="cs-CZ" sz="1400"/>
        </a:p>
      </dgm:t>
    </dgm:pt>
    <dgm:pt modelId="{AB67F270-79A0-4129-8B09-E92D2422A13C}" type="pres">
      <dgm:prSet presAssocID="{F3F42B65-BD4B-477F-922F-CE2DE667E6BE}" presName="linear" presStyleCnt="0">
        <dgm:presLayoutVars>
          <dgm:dir/>
          <dgm:resizeHandles val="exact"/>
        </dgm:presLayoutVars>
      </dgm:prSet>
      <dgm:spPr/>
    </dgm:pt>
    <dgm:pt modelId="{6B92202A-C1C8-440B-A892-BACD4C9E1B99}" type="pres">
      <dgm:prSet presAssocID="{DBA4DA7E-33E6-43A2-BF3E-83A5896F7B88}" presName="comp" presStyleCnt="0"/>
      <dgm:spPr/>
    </dgm:pt>
    <dgm:pt modelId="{55981282-D5CD-45C2-97CC-D6D66FD166C3}" type="pres">
      <dgm:prSet presAssocID="{DBA4DA7E-33E6-43A2-BF3E-83A5896F7B88}" presName="box" presStyleLbl="node1" presStyleIdx="0" presStyleCnt="4" custLinFactNeighborX="388" custLinFactNeighborY="1242"/>
      <dgm:spPr/>
    </dgm:pt>
    <dgm:pt modelId="{3D834160-740A-47F2-9F05-DCF6C0AD0C99}" type="pres">
      <dgm:prSet presAssocID="{DBA4DA7E-33E6-43A2-BF3E-83A5896F7B88}" presName="img" presStyleLbl="fgImgPlace1" presStyleIdx="0" presStyleCnt="4"/>
      <dgm:spPr>
        <a:blipFill>
          <a:blip xmlns:r="http://schemas.openxmlformats.org/officeDocument/2006/relationships"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45404C95-EC3B-4D28-9A2C-E6F31C9309C7}" type="pres">
      <dgm:prSet presAssocID="{DBA4DA7E-33E6-43A2-BF3E-83A5896F7B88}" presName="text" presStyleLbl="node1" presStyleIdx="0" presStyleCnt="4">
        <dgm:presLayoutVars>
          <dgm:bulletEnabled val="1"/>
        </dgm:presLayoutVars>
      </dgm:prSet>
      <dgm:spPr/>
    </dgm:pt>
    <dgm:pt modelId="{9561CFC8-06EF-485A-B247-6338FD8C7B92}" type="pres">
      <dgm:prSet presAssocID="{08DB34AF-12C7-4784-9C41-80FCE34E6CCC}" presName="spacer" presStyleCnt="0"/>
      <dgm:spPr/>
    </dgm:pt>
    <dgm:pt modelId="{7BBC796D-6679-465B-9878-E41CC7D76443}" type="pres">
      <dgm:prSet presAssocID="{8B2AF2BA-6E81-4797-BDDB-84AA6EFC6B3F}" presName="comp" presStyleCnt="0"/>
      <dgm:spPr/>
    </dgm:pt>
    <dgm:pt modelId="{C83CBD9C-27C4-4540-8789-6E4C44D8B0A6}" type="pres">
      <dgm:prSet presAssocID="{8B2AF2BA-6E81-4797-BDDB-84AA6EFC6B3F}" presName="box" presStyleLbl="node1" presStyleIdx="1" presStyleCnt="4"/>
      <dgm:spPr/>
    </dgm:pt>
    <dgm:pt modelId="{E8171D9F-B32C-4808-958F-665F781A4466}" type="pres">
      <dgm:prSet presAssocID="{8B2AF2BA-6E81-4797-BDDB-84AA6EFC6B3F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</dgm:pt>
    <dgm:pt modelId="{A1521B87-4016-481A-A8E9-9990105EAAC9}" type="pres">
      <dgm:prSet presAssocID="{8B2AF2BA-6E81-4797-BDDB-84AA6EFC6B3F}" presName="text" presStyleLbl="node1" presStyleIdx="1" presStyleCnt="4">
        <dgm:presLayoutVars>
          <dgm:bulletEnabled val="1"/>
        </dgm:presLayoutVars>
      </dgm:prSet>
      <dgm:spPr/>
    </dgm:pt>
    <dgm:pt modelId="{2405450D-D296-4153-BF33-92D46AA36400}" type="pres">
      <dgm:prSet presAssocID="{CD447682-5656-486B-8B80-CA72E8DBBDCF}" presName="spacer" presStyleCnt="0"/>
      <dgm:spPr/>
    </dgm:pt>
    <dgm:pt modelId="{FE56A3D4-5A55-4DF5-ACFC-5BD971DE7541}" type="pres">
      <dgm:prSet presAssocID="{19ACB958-96A3-430D-B6FC-5B1F950C355D}" presName="comp" presStyleCnt="0"/>
      <dgm:spPr/>
    </dgm:pt>
    <dgm:pt modelId="{0486127B-F8FB-4779-949B-72288D88C3B3}" type="pres">
      <dgm:prSet presAssocID="{19ACB958-96A3-430D-B6FC-5B1F950C355D}" presName="box" presStyleLbl="node1" presStyleIdx="2" presStyleCnt="4"/>
      <dgm:spPr/>
    </dgm:pt>
    <dgm:pt modelId="{1BD4B9FA-9971-40E7-9A57-AD4541CC71D8}" type="pres">
      <dgm:prSet presAssocID="{19ACB958-96A3-430D-B6FC-5B1F950C355D}" presName="img" presStyleLbl="fgImgPlace1" presStyleIdx="2" presStyleCnt="4"/>
      <dgm:spPr>
        <a:blipFill>
          <a:blip xmlns:r="http://schemas.openxmlformats.org/officeDocument/2006/relationships"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D25D121F-B6D0-490E-9A46-55B30AE79B2F}" type="pres">
      <dgm:prSet presAssocID="{19ACB958-96A3-430D-B6FC-5B1F950C355D}" presName="text" presStyleLbl="node1" presStyleIdx="2" presStyleCnt="4">
        <dgm:presLayoutVars>
          <dgm:bulletEnabled val="1"/>
        </dgm:presLayoutVars>
      </dgm:prSet>
      <dgm:spPr/>
    </dgm:pt>
    <dgm:pt modelId="{DDA37A5F-3353-45DB-8684-EDC7FB76DBF5}" type="pres">
      <dgm:prSet presAssocID="{F61AED8E-BFB7-4170-B090-1731BAA367CD}" presName="spacer" presStyleCnt="0"/>
      <dgm:spPr/>
    </dgm:pt>
    <dgm:pt modelId="{64B8AEA1-C780-4781-8D70-2818247851AA}" type="pres">
      <dgm:prSet presAssocID="{9DDA89CD-E256-4BDE-ABCC-A1B249832940}" presName="comp" presStyleCnt="0"/>
      <dgm:spPr/>
    </dgm:pt>
    <dgm:pt modelId="{A4020A9B-6CA8-4AA4-AC60-AEAB00BD69CA}" type="pres">
      <dgm:prSet presAssocID="{9DDA89CD-E256-4BDE-ABCC-A1B249832940}" presName="box" presStyleLbl="node1" presStyleIdx="3" presStyleCnt="4"/>
      <dgm:spPr/>
    </dgm:pt>
    <dgm:pt modelId="{22A26B01-4D3C-45EC-9E92-CA540BE6B308}" type="pres">
      <dgm:prSet presAssocID="{9DDA89CD-E256-4BDE-ABCC-A1B249832940}" presName="img" presStyleLbl="fgImgPlace1" presStyleIdx="3" presStyleCnt="4"/>
      <dgm:spPr>
        <a:blipFill>
          <a:blip xmlns:r="http://schemas.openxmlformats.org/officeDocument/2006/relationships"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B2DAD0FF-A907-4D55-B67B-A2D2D84B86DF}" type="pres">
      <dgm:prSet presAssocID="{9DDA89CD-E256-4BDE-ABCC-A1B249832940}" presName="text" presStyleLbl="node1" presStyleIdx="3" presStyleCnt="4">
        <dgm:presLayoutVars>
          <dgm:bulletEnabled val="1"/>
        </dgm:presLayoutVars>
      </dgm:prSet>
      <dgm:spPr/>
    </dgm:pt>
  </dgm:ptLst>
  <dgm:cxnLst>
    <dgm:cxn modelId="{0B12EE07-B735-4C8D-8090-48DF1651FBF8}" type="presOf" srcId="{0009042A-D760-437B-82F5-E0CAF96CFEFA}" destId="{B2DAD0FF-A907-4D55-B67B-A2D2D84B86DF}" srcOrd="1" destOrd="2" presId="urn:microsoft.com/office/officeart/2005/8/layout/vList4"/>
    <dgm:cxn modelId="{C05C150C-E5FD-4F41-83C3-1611110D9F1C}" srcId="{9DDA89CD-E256-4BDE-ABCC-A1B249832940}" destId="{0009042A-D760-437B-82F5-E0CAF96CFEFA}" srcOrd="1" destOrd="0" parTransId="{A4F74EB3-BB8C-45D0-980F-3304E9BDB3E2}" sibTransId="{79F19447-E102-4D55-A2C3-4AC93D8C9C6D}"/>
    <dgm:cxn modelId="{AB217412-A0BB-444F-8C09-B15E7C4BEAEA}" type="presOf" srcId="{7A1A6834-C8F2-4D76-9AB7-3FC87B39FD1A}" destId="{A1521B87-4016-481A-A8E9-9990105EAAC9}" srcOrd="1" destOrd="2" presId="urn:microsoft.com/office/officeart/2005/8/layout/vList4"/>
    <dgm:cxn modelId="{FAE9C215-4286-4815-A5A8-06892B76E5B6}" srcId="{19ACB958-96A3-430D-B6FC-5B1F950C355D}" destId="{62754C74-782C-4AC1-A6F1-BD23AF0CF235}" srcOrd="0" destOrd="0" parTransId="{82374F78-21A1-4C9A-A053-6243583DE83F}" sibTransId="{C28F4CC5-2ACD-4DAB-B7BF-2D24387A2001}"/>
    <dgm:cxn modelId="{55E38A2D-036F-45E6-B8BF-034B7D9CB66E}" type="presOf" srcId="{939695DD-9F23-4281-A408-6E73ED3BFAA8}" destId="{45404C95-EC3B-4D28-9A2C-E6F31C9309C7}" srcOrd="1" destOrd="2" presId="urn:microsoft.com/office/officeart/2005/8/layout/vList4"/>
    <dgm:cxn modelId="{A9FD1F2E-F4AF-4EF3-AD75-A424990FB4C0}" type="presOf" srcId="{2F90E485-80DE-4569-86CB-9169B24982ED}" destId="{45404C95-EC3B-4D28-9A2C-E6F31C9309C7}" srcOrd="1" destOrd="1" presId="urn:microsoft.com/office/officeart/2005/8/layout/vList4"/>
    <dgm:cxn modelId="{3845982E-7F28-4668-8DD6-C13101C879AB}" type="presOf" srcId="{19ACB958-96A3-430D-B6FC-5B1F950C355D}" destId="{D25D121F-B6D0-490E-9A46-55B30AE79B2F}" srcOrd="1" destOrd="0" presId="urn:microsoft.com/office/officeart/2005/8/layout/vList4"/>
    <dgm:cxn modelId="{FF202D30-10CC-40AA-AB6D-CB3C339BA61B}" type="presOf" srcId="{19ACB958-96A3-430D-B6FC-5B1F950C355D}" destId="{0486127B-F8FB-4779-949B-72288D88C3B3}" srcOrd="0" destOrd="0" presId="urn:microsoft.com/office/officeart/2005/8/layout/vList4"/>
    <dgm:cxn modelId="{03DA8931-3015-4ADA-A938-EB51AD9BA7C1}" type="presOf" srcId="{9DDA89CD-E256-4BDE-ABCC-A1B249832940}" destId="{B2DAD0FF-A907-4D55-B67B-A2D2D84B86DF}" srcOrd="1" destOrd="0" presId="urn:microsoft.com/office/officeart/2005/8/layout/vList4"/>
    <dgm:cxn modelId="{45E64B36-5875-48BB-8938-8E223430A9CC}" type="presOf" srcId="{DBA4DA7E-33E6-43A2-BF3E-83A5896F7B88}" destId="{55981282-D5CD-45C2-97CC-D6D66FD166C3}" srcOrd="0" destOrd="0" presId="urn:microsoft.com/office/officeart/2005/8/layout/vList4"/>
    <dgm:cxn modelId="{F1B65D38-6FE6-4AF0-8B02-0B381A19A808}" type="presOf" srcId="{DBA4DA7E-33E6-43A2-BF3E-83A5896F7B88}" destId="{45404C95-EC3B-4D28-9A2C-E6F31C9309C7}" srcOrd="1" destOrd="0" presId="urn:microsoft.com/office/officeart/2005/8/layout/vList4"/>
    <dgm:cxn modelId="{5AA3163C-A703-4E77-9C10-8BAD823AB4CB}" srcId="{F3F42B65-BD4B-477F-922F-CE2DE667E6BE}" destId="{DBA4DA7E-33E6-43A2-BF3E-83A5896F7B88}" srcOrd="0" destOrd="0" parTransId="{6C340DE3-930A-493E-91E6-4FA554FED78A}" sibTransId="{08DB34AF-12C7-4784-9C41-80FCE34E6CCC}"/>
    <dgm:cxn modelId="{685BA541-2CFE-4F16-9819-A3A5F0790814}" srcId="{19ACB958-96A3-430D-B6FC-5B1F950C355D}" destId="{1C00DD15-A938-415D-8A83-F28D6246B723}" srcOrd="1" destOrd="0" parTransId="{C2CD0183-E69F-4670-BCDF-4F445B8C83D6}" sibTransId="{321B8F5C-9A82-49D3-92CE-F0D8C5E9E243}"/>
    <dgm:cxn modelId="{0DE50863-9280-4154-909A-B4F820E433F1}" type="presOf" srcId="{1C00DD15-A938-415D-8A83-F28D6246B723}" destId="{D25D121F-B6D0-490E-9A46-55B30AE79B2F}" srcOrd="1" destOrd="2" presId="urn:microsoft.com/office/officeart/2005/8/layout/vList4"/>
    <dgm:cxn modelId="{3A69FD63-84A5-4C6C-B88A-6B957957B3F0}" type="presOf" srcId="{8B2AF2BA-6E81-4797-BDDB-84AA6EFC6B3F}" destId="{C83CBD9C-27C4-4540-8789-6E4C44D8B0A6}" srcOrd="0" destOrd="0" presId="urn:microsoft.com/office/officeart/2005/8/layout/vList4"/>
    <dgm:cxn modelId="{B43A6B73-EA3A-4AFC-8B8C-25AA5C42CC84}" srcId="{F3F42B65-BD4B-477F-922F-CE2DE667E6BE}" destId="{19ACB958-96A3-430D-B6FC-5B1F950C355D}" srcOrd="2" destOrd="0" parTransId="{55DCBC6B-564F-4E71-8C77-498E322703BF}" sibTransId="{F61AED8E-BFB7-4170-B090-1731BAA367CD}"/>
    <dgm:cxn modelId="{E299D053-A7B5-41B3-BE31-458D66569BA3}" type="presOf" srcId="{517344C0-A2D5-4325-8BED-3DFBB01CC0AE}" destId="{C83CBD9C-27C4-4540-8789-6E4C44D8B0A6}" srcOrd="0" destOrd="1" presId="urn:microsoft.com/office/officeart/2005/8/layout/vList4"/>
    <dgm:cxn modelId="{3F8E3256-2796-4D65-AC5F-E73DDBC36134}" srcId="{F3F42B65-BD4B-477F-922F-CE2DE667E6BE}" destId="{8B2AF2BA-6E81-4797-BDDB-84AA6EFC6B3F}" srcOrd="1" destOrd="0" parTransId="{CE73D6A0-F8C5-4EDF-987A-C30E08BEFCBE}" sibTransId="{CD447682-5656-486B-8B80-CA72E8DBBDCF}"/>
    <dgm:cxn modelId="{3CBB0858-3F58-4B08-95B1-493AD506BF97}" srcId="{8B2AF2BA-6E81-4797-BDDB-84AA6EFC6B3F}" destId="{7A1A6834-C8F2-4D76-9AB7-3FC87B39FD1A}" srcOrd="1" destOrd="0" parTransId="{348BFADC-7724-4C03-B828-9E1328BC8861}" sibTransId="{A3E6F64A-BBB0-4D0E-BE73-BFD448FDB681}"/>
    <dgm:cxn modelId="{761F2791-9B0A-46A2-BCEA-F75B7E6002C6}" srcId="{9DDA89CD-E256-4BDE-ABCC-A1B249832940}" destId="{805883BC-7EB5-4EAD-9CF0-7C7E81631F66}" srcOrd="0" destOrd="0" parTransId="{A2EDD7B4-0017-4C2D-9DDA-D9D0775E25F0}" sibTransId="{7230353E-4545-4BCD-BB14-29901B48200B}"/>
    <dgm:cxn modelId="{2F769DA1-F179-480E-AA2A-F67CE43BF378}" type="presOf" srcId="{0009042A-D760-437B-82F5-E0CAF96CFEFA}" destId="{A4020A9B-6CA8-4AA4-AC60-AEAB00BD69CA}" srcOrd="0" destOrd="2" presId="urn:microsoft.com/office/officeart/2005/8/layout/vList4"/>
    <dgm:cxn modelId="{D2CE1AA2-9E9F-4B90-B0A0-AF91B0ECD95F}" srcId="{8B2AF2BA-6E81-4797-BDDB-84AA6EFC6B3F}" destId="{517344C0-A2D5-4325-8BED-3DFBB01CC0AE}" srcOrd="0" destOrd="0" parTransId="{0536EBB5-FEFE-4B11-A60C-C06D97557A24}" sibTransId="{C51C2580-5331-45B8-9094-65D25653E15C}"/>
    <dgm:cxn modelId="{FE0CCAA7-37DF-41E1-BC0E-A91EA737C142}" type="presOf" srcId="{939695DD-9F23-4281-A408-6E73ED3BFAA8}" destId="{55981282-D5CD-45C2-97CC-D6D66FD166C3}" srcOrd="0" destOrd="2" presId="urn:microsoft.com/office/officeart/2005/8/layout/vList4"/>
    <dgm:cxn modelId="{EC1A31A9-7B0F-4FFF-912F-3E597D7997E7}" type="presOf" srcId="{8B2AF2BA-6E81-4797-BDDB-84AA6EFC6B3F}" destId="{A1521B87-4016-481A-A8E9-9990105EAAC9}" srcOrd="1" destOrd="0" presId="urn:microsoft.com/office/officeart/2005/8/layout/vList4"/>
    <dgm:cxn modelId="{F4128EA9-FFDB-4E0C-8F80-280F946B9D5A}" srcId="{DBA4DA7E-33E6-43A2-BF3E-83A5896F7B88}" destId="{2F90E485-80DE-4569-86CB-9169B24982ED}" srcOrd="0" destOrd="0" parTransId="{2D1DA5B1-BA73-4E3E-9696-16C6C012A90F}" sibTransId="{A361FA93-1495-4C23-AD93-6F2B9CF7F927}"/>
    <dgm:cxn modelId="{6B25A5B8-16C3-412E-B8EE-B323A1D4C287}" srcId="{F3F42B65-BD4B-477F-922F-CE2DE667E6BE}" destId="{9DDA89CD-E256-4BDE-ABCC-A1B249832940}" srcOrd="3" destOrd="0" parTransId="{0B716023-E1EC-465D-A9CA-EFEBC0FF6B14}" sibTransId="{13B33ED7-64AD-4E46-B048-8686028654F8}"/>
    <dgm:cxn modelId="{DF5EA1B9-4E1E-40E3-B306-3BC055B6D9A2}" type="presOf" srcId="{1C00DD15-A938-415D-8A83-F28D6246B723}" destId="{0486127B-F8FB-4779-949B-72288D88C3B3}" srcOrd="0" destOrd="2" presId="urn:microsoft.com/office/officeart/2005/8/layout/vList4"/>
    <dgm:cxn modelId="{09A28BBA-138E-4453-8FAF-E62177B2569F}" type="presOf" srcId="{517344C0-A2D5-4325-8BED-3DFBB01CC0AE}" destId="{A1521B87-4016-481A-A8E9-9990105EAAC9}" srcOrd="1" destOrd="1" presId="urn:microsoft.com/office/officeart/2005/8/layout/vList4"/>
    <dgm:cxn modelId="{D5B234BC-C5B8-465C-9AB0-1B90D804A84B}" type="presOf" srcId="{62754C74-782C-4AC1-A6F1-BD23AF0CF235}" destId="{D25D121F-B6D0-490E-9A46-55B30AE79B2F}" srcOrd="1" destOrd="1" presId="urn:microsoft.com/office/officeart/2005/8/layout/vList4"/>
    <dgm:cxn modelId="{352DABC4-ACB3-4689-A9DA-54F90F631D43}" type="presOf" srcId="{805883BC-7EB5-4EAD-9CF0-7C7E81631F66}" destId="{A4020A9B-6CA8-4AA4-AC60-AEAB00BD69CA}" srcOrd="0" destOrd="1" presId="urn:microsoft.com/office/officeart/2005/8/layout/vList4"/>
    <dgm:cxn modelId="{191174CA-F4A2-472F-8ECE-89D5509DEB45}" type="presOf" srcId="{7A1A6834-C8F2-4D76-9AB7-3FC87B39FD1A}" destId="{C83CBD9C-27C4-4540-8789-6E4C44D8B0A6}" srcOrd="0" destOrd="2" presId="urn:microsoft.com/office/officeart/2005/8/layout/vList4"/>
    <dgm:cxn modelId="{54FE63D3-781B-41A0-A439-278D34D1DFF0}" type="presOf" srcId="{2F90E485-80DE-4569-86CB-9169B24982ED}" destId="{55981282-D5CD-45C2-97CC-D6D66FD166C3}" srcOrd="0" destOrd="1" presId="urn:microsoft.com/office/officeart/2005/8/layout/vList4"/>
    <dgm:cxn modelId="{3767E4D3-6B0A-4990-A4F9-35A3BAFFF274}" srcId="{DBA4DA7E-33E6-43A2-BF3E-83A5896F7B88}" destId="{939695DD-9F23-4281-A408-6E73ED3BFAA8}" srcOrd="1" destOrd="0" parTransId="{61348E3E-444C-4724-8ABD-13F96C12C99B}" sibTransId="{6857F41D-A55D-4FF1-A45D-E9784D653073}"/>
    <dgm:cxn modelId="{345F53D4-B695-4D1D-AE5F-2F96CBBC693A}" type="presOf" srcId="{F3F42B65-BD4B-477F-922F-CE2DE667E6BE}" destId="{AB67F270-79A0-4129-8B09-E92D2422A13C}" srcOrd="0" destOrd="0" presId="urn:microsoft.com/office/officeart/2005/8/layout/vList4"/>
    <dgm:cxn modelId="{FD2893DB-F7FA-47C1-8330-AC50A87F8EB4}" type="presOf" srcId="{9DDA89CD-E256-4BDE-ABCC-A1B249832940}" destId="{A4020A9B-6CA8-4AA4-AC60-AEAB00BD69CA}" srcOrd="0" destOrd="0" presId="urn:microsoft.com/office/officeart/2005/8/layout/vList4"/>
    <dgm:cxn modelId="{AC84ECEA-250D-4086-9F01-DFB64B545FB6}" type="presOf" srcId="{62754C74-782C-4AC1-A6F1-BD23AF0CF235}" destId="{0486127B-F8FB-4779-949B-72288D88C3B3}" srcOrd="0" destOrd="1" presId="urn:microsoft.com/office/officeart/2005/8/layout/vList4"/>
    <dgm:cxn modelId="{ABCCC6F0-D0BB-4776-9140-EF45F81D6BF8}" type="presOf" srcId="{805883BC-7EB5-4EAD-9CF0-7C7E81631F66}" destId="{B2DAD0FF-A907-4D55-B67B-A2D2D84B86DF}" srcOrd="1" destOrd="1" presId="urn:microsoft.com/office/officeart/2005/8/layout/vList4"/>
    <dgm:cxn modelId="{672D3139-9302-47B4-8A71-1B4844FF9F54}" type="presParOf" srcId="{AB67F270-79A0-4129-8B09-E92D2422A13C}" destId="{6B92202A-C1C8-440B-A892-BACD4C9E1B99}" srcOrd="0" destOrd="0" presId="urn:microsoft.com/office/officeart/2005/8/layout/vList4"/>
    <dgm:cxn modelId="{4EF49959-6456-43FE-91FE-96881D1BC05B}" type="presParOf" srcId="{6B92202A-C1C8-440B-A892-BACD4C9E1B99}" destId="{55981282-D5CD-45C2-97CC-D6D66FD166C3}" srcOrd="0" destOrd="0" presId="urn:microsoft.com/office/officeart/2005/8/layout/vList4"/>
    <dgm:cxn modelId="{6B03E30D-F9CE-4B1C-8177-9FF61A0B8971}" type="presParOf" srcId="{6B92202A-C1C8-440B-A892-BACD4C9E1B99}" destId="{3D834160-740A-47F2-9F05-DCF6C0AD0C99}" srcOrd="1" destOrd="0" presId="urn:microsoft.com/office/officeart/2005/8/layout/vList4"/>
    <dgm:cxn modelId="{8F4E516F-8678-4CC4-8C11-9C3251E563BD}" type="presParOf" srcId="{6B92202A-C1C8-440B-A892-BACD4C9E1B99}" destId="{45404C95-EC3B-4D28-9A2C-E6F31C9309C7}" srcOrd="2" destOrd="0" presId="urn:microsoft.com/office/officeart/2005/8/layout/vList4"/>
    <dgm:cxn modelId="{CFDDD3E6-CE8C-4D9E-94B7-9070F638B676}" type="presParOf" srcId="{AB67F270-79A0-4129-8B09-E92D2422A13C}" destId="{9561CFC8-06EF-485A-B247-6338FD8C7B92}" srcOrd="1" destOrd="0" presId="urn:microsoft.com/office/officeart/2005/8/layout/vList4"/>
    <dgm:cxn modelId="{7FC2844C-E76F-4A4C-A901-3272E8C52E66}" type="presParOf" srcId="{AB67F270-79A0-4129-8B09-E92D2422A13C}" destId="{7BBC796D-6679-465B-9878-E41CC7D76443}" srcOrd="2" destOrd="0" presId="urn:microsoft.com/office/officeart/2005/8/layout/vList4"/>
    <dgm:cxn modelId="{B4A0E02C-236E-4FC0-B54C-C8BAA8673B85}" type="presParOf" srcId="{7BBC796D-6679-465B-9878-E41CC7D76443}" destId="{C83CBD9C-27C4-4540-8789-6E4C44D8B0A6}" srcOrd="0" destOrd="0" presId="urn:microsoft.com/office/officeart/2005/8/layout/vList4"/>
    <dgm:cxn modelId="{9FEB9C8E-F39D-46C0-9866-6501DD244B20}" type="presParOf" srcId="{7BBC796D-6679-465B-9878-E41CC7D76443}" destId="{E8171D9F-B32C-4808-958F-665F781A4466}" srcOrd="1" destOrd="0" presId="urn:microsoft.com/office/officeart/2005/8/layout/vList4"/>
    <dgm:cxn modelId="{8E730AB6-EBD3-4C12-AE97-5A03532F744D}" type="presParOf" srcId="{7BBC796D-6679-465B-9878-E41CC7D76443}" destId="{A1521B87-4016-481A-A8E9-9990105EAAC9}" srcOrd="2" destOrd="0" presId="urn:microsoft.com/office/officeart/2005/8/layout/vList4"/>
    <dgm:cxn modelId="{34D8DAB5-6F99-4287-A656-F5577E65BDB4}" type="presParOf" srcId="{AB67F270-79A0-4129-8B09-E92D2422A13C}" destId="{2405450D-D296-4153-BF33-92D46AA36400}" srcOrd="3" destOrd="0" presId="urn:microsoft.com/office/officeart/2005/8/layout/vList4"/>
    <dgm:cxn modelId="{F974BC5B-8CDE-48F5-AC07-B75A09A10D2B}" type="presParOf" srcId="{AB67F270-79A0-4129-8B09-E92D2422A13C}" destId="{FE56A3D4-5A55-4DF5-ACFC-5BD971DE7541}" srcOrd="4" destOrd="0" presId="urn:microsoft.com/office/officeart/2005/8/layout/vList4"/>
    <dgm:cxn modelId="{1E94C980-33D7-4EAC-9931-262D4F071B39}" type="presParOf" srcId="{FE56A3D4-5A55-4DF5-ACFC-5BD971DE7541}" destId="{0486127B-F8FB-4779-949B-72288D88C3B3}" srcOrd="0" destOrd="0" presId="urn:microsoft.com/office/officeart/2005/8/layout/vList4"/>
    <dgm:cxn modelId="{6D0A087B-2921-4843-A7A6-B0E63F00DA9E}" type="presParOf" srcId="{FE56A3D4-5A55-4DF5-ACFC-5BD971DE7541}" destId="{1BD4B9FA-9971-40E7-9A57-AD4541CC71D8}" srcOrd="1" destOrd="0" presId="urn:microsoft.com/office/officeart/2005/8/layout/vList4"/>
    <dgm:cxn modelId="{67399C25-F33F-4644-8778-E9A9F59B8578}" type="presParOf" srcId="{FE56A3D4-5A55-4DF5-ACFC-5BD971DE7541}" destId="{D25D121F-B6D0-490E-9A46-55B30AE79B2F}" srcOrd="2" destOrd="0" presId="urn:microsoft.com/office/officeart/2005/8/layout/vList4"/>
    <dgm:cxn modelId="{7856F1B7-F0B4-49CF-8B99-DEDA2EE81E89}" type="presParOf" srcId="{AB67F270-79A0-4129-8B09-E92D2422A13C}" destId="{DDA37A5F-3353-45DB-8684-EDC7FB76DBF5}" srcOrd="5" destOrd="0" presId="urn:microsoft.com/office/officeart/2005/8/layout/vList4"/>
    <dgm:cxn modelId="{3890483B-0E82-4AED-9F7A-CAAE941891F4}" type="presParOf" srcId="{AB67F270-79A0-4129-8B09-E92D2422A13C}" destId="{64B8AEA1-C780-4781-8D70-2818247851AA}" srcOrd="6" destOrd="0" presId="urn:microsoft.com/office/officeart/2005/8/layout/vList4"/>
    <dgm:cxn modelId="{3DB800C8-5B8D-4246-AB5E-D34FE800AA6D}" type="presParOf" srcId="{64B8AEA1-C780-4781-8D70-2818247851AA}" destId="{A4020A9B-6CA8-4AA4-AC60-AEAB00BD69CA}" srcOrd="0" destOrd="0" presId="urn:microsoft.com/office/officeart/2005/8/layout/vList4"/>
    <dgm:cxn modelId="{1E37E8B6-70D9-4049-9EEA-D3C7788D6F83}" type="presParOf" srcId="{64B8AEA1-C780-4781-8D70-2818247851AA}" destId="{22A26B01-4D3C-45EC-9E92-CA540BE6B308}" srcOrd="1" destOrd="0" presId="urn:microsoft.com/office/officeart/2005/8/layout/vList4"/>
    <dgm:cxn modelId="{17A0479E-BB14-4BA3-A7EB-DC7B11A368CD}" type="presParOf" srcId="{64B8AEA1-C780-4781-8D70-2818247851AA}" destId="{B2DAD0FF-A907-4D55-B67B-A2D2D84B86D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D46727-0C82-46AD-BF49-EC42AD1BED54}" type="doc">
      <dgm:prSet loTypeId="urn:microsoft.com/office/officeart/2005/8/layout/hierarchy3" loCatId="hierarchy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AF397626-07F7-4120-A2D6-D1AAD11510CD}">
      <dgm:prSet phldrT="[Tex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dirty="0">
              <a:solidFill>
                <a:schemeClr val="bg1"/>
              </a:solidFill>
            </a:rPr>
            <a:t>Informace z rozvahy</a:t>
          </a:r>
        </a:p>
      </dgm:t>
    </dgm:pt>
    <dgm:pt modelId="{4239C67C-DAA3-4AE0-900D-B5996168118A}" type="parTrans" cxnId="{9333440B-EF3D-4625-9C04-CBE45F523935}">
      <dgm:prSet/>
      <dgm:spPr/>
      <dgm:t>
        <a:bodyPr/>
        <a:lstStyle/>
        <a:p>
          <a:endParaRPr lang="cs-CZ"/>
        </a:p>
      </dgm:t>
    </dgm:pt>
    <dgm:pt modelId="{2D475652-0DB4-427F-8604-B5C39215CE53}" type="sibTrans" cxnId="{9333440B-EF3D-4625-9C04-CBE45F523935}">
      <dgm:prSet/>
      <dgm:spPr/>
      <dgm:t>
        <a:bodyPr/>
        <a:lstStyle/>
        <a:p>
          <a:endParaRPr lang="cs-CZ"/>
        </a:p>
      </dgm:t>
    </dgm:pt>
    <dgm:pt modelId="{674B9D9F-0EB3-494E-B021-6A91C7A14FAB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O majetkové situaci</a:t>
          </a:r>
        </a:p>
      </dgm:t>
    </dgm:pt>
    <dgm:pt modelId="{682571DB-47E1-48C1-B306-6AC17417ADC8}" type="parTrans" cxnId="{AEA0CAFB-AED6-4C0F-BAED-1B5F31B753B1}">
      <dgm:prSet/>
      <dgm:spPr/>
      <dgm:t>
        <a:bodyPr/>
        <a:lstStyle/>
        <a:p>
          <a:endParaRPr lang="cs-CZ"/>
        </a:p>
      </dgm:t>
    </dgm:pt>
    <dgm:pt modelId="{9DFBF02F-AD00-41B7-A703-426D173B5726}" type="sibTrans" cxnId="{AEA0CAFB-AED6-4C0F-BAED-1B5F31B753B1}">
      <dgm:prSet/>
      <dgm:spPr/>
      <dgm:t>
        <a:bodyPr/>
        <a:lstStyle/>
        <a:p>
          <a:endParaRPr lang="cs-CZ"/>
        </a:p>
      </dgm:t>
    </dgm:pt>
    <dgm:pt modelId="{A9469F16-3355-4991-B83E-1C5E7E600654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O finanční situaci</a:t>
          </a:r>
        </a:p>
      </dgm:t>
    </dgm:pt>
    <dgm:pt modelId="{8830B3BC-527A-4561-AF11-19142910E6CE}" type="sibTrans" cxnId="{D31A2A2E-714C-4378-8FA5-B99C58899786}">
      <dgm:prSet/>
      <dgm:spPr/>
      <dgm:t>
        <a:bodyPr/>
        <a:lstStyle/>
        <a:p>
          <a:endParaRPr lang="cs-CZ"/>
        </a:p>
      </dgm:t>
    </dgm:pt>
    <dgm:pt modelId="{4B458CFA-78A5-4246-A639-F9B51FF65DFF}" type="parTrans" cxnId="{D31A2A2E-714C-4378-8FA5-B99C58899786}">
      <dgm:prSet/>
      <dgm:spPr/>
      <dgm:t>
        <a:bodyPr/>
        <a:lstStyle/>
        <a:p>
          <a:endParaRPr lang="cs-CZ"/>
        </a:p>
      </dgm:t>
    </dgm:pt>
    <dgm:pt modelId="{55E732B2-E1E3-4200-A231-99B8DB34ADE6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O zdrojích financování</a:t>
          </a:r>
        </a:p>
      </dgm:t>
    </dgm:pt>
    <dgm:pt modelId="{E5348884-F86E-462E-9077-0253197BC9A2}" type="parTrans" cxnId="{ABA79A50-CED1-468A-A4F6-F959A7FF3F82}">
      <dgm:prSet/>
      <dgm:spPr/>
      <dgm:t>
        <a:bodyPr/>
        <a:lstStyle/>
        <a:p>
          <a:endParaRPr lang="cs-CZ"/>
        </a:p>
      </dgm:t>
    </dgm:pt>
    <dgm:pt modelId="{6B8365DC-3A92-4218-A852-BC8D24B67A80}" type="sibTrans" cxnId="{ABA79A50-CED1-468A-A4F6-F959A7FF3F82}">
      <dgm:prSet/>
      <dgm:spPr/>
      <dgm:t>
        <a:bodyPr/>
        <a:lstStyle/>
        <a:p>
          <a:endParaRPr lang="cs-CZ"/>
        </a:p>
      </dgm:t>
    </dgm:pt>
    <dgm:pt modelId="{54561633-0FC5-4F2C-B220-17AE929767D0}" type="pres">
      <dgm:prSet presAssocID="{90D46727-0C82-46AD-BF49-EC42AD1BED5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40E290F-E7DD-422E-B7F0-1D0B7D2FCA46}" type="pres">
      <dgm:prSet presAssocID="{AF397626-07F7-4120-A2D6-D1AAD11510CD}" presName="root" presStyleCnt="0"/>
      <dgm:spPr/>
    </dgm:pt>
    <dgm:pt modelId="{3BD40741-4499-43F8-BC18-9B3DAFBE24AC}" type="pres">
      <dgm:prSet presAssocID="{AF397626-07F7-4120-A2D6-D1AAD11510CD}" presName="rootComposite" presStyleCnt="0"/>
      <dgm:spPr/>
    </dgm:pt>
    <dgm:pt modelId="{1C66F45D-553F-4923-9136-5A2DCDEE2F99}" type="pres">
      <dgm:prSet presAssocID="{AF397626-07F7-4120-A2D6-D1AAD11510CD}" presName="rootText" presStyleLbl="node1" presStyleIdx="0" presStyleCnt="1" custScaleX="193120"/>
      <dgm:spPr/>
    </dgm:pt>
    <dgm:pt modelId="{B42B1443-D3CD-45F3-853C-E0F033EFD8F1}" type="pres">
      <dgm:prSet presAssocID="{AF397626-07F7-4120-A2D6-D1AAD11510CD}" presName="rootConnector" presStyleLbl="node1" presStyleIdx="0" presStyleCnt="1"/>
      <dgm:spPr/>
    </dgm:pt>
    <dgm:pt modelId="{546DE5CC-BBB7-465D-B7B5-ED75EF4FD1F2}" type="pres">
      <dgm:prSet presAssocID="{AF397626-07F7-4120-A2D6-D1AAD11510CD}" presName="childShape" presStyleCnt="0"/>
      <dgm:spPr/>
    </dgm:pt>
    <dgm:pt modelId="{37BE048B-F826-4C6B-B7BB-42A7D339AF41}" type="pres">
      <dgm:prSet presAssocID="{682571DB-47E1-48C1-B306-6AC17417ADC8}" presName="Name13" presStyleLbl="parChTrans1D2" presStyleIdx="0" presStyleCnt="3"/>
      <dgm:spPr/>
    </dgm:pt>
    <dgm:pt modelId="{2DBBAB1A-01FF-4286-9D30-77C5FAA789DF}" type="pres">
      <dgm:prSet presAssocID="{674B9D9F-0EB3-494E-B021-6A91C7A14FAB}" presName="childText" presStyleLbl="bgAcc1" presStyleIdx="0" presStyleCnt="3" custScaleX="227690">
        <dgm:presLayoutVars>
          <dgm:bulletEnabled val="1"/>
        </dgm:presLayoutVars>
      </dgm:prSet>
      <dgm:spPr/>
    </dgm:pt>
    <dgm:pt modelId="{96ADE103-A578-4FE9-87E2-86B4AEB39938}" type="pres">
      <dgm:prSet presAssocID="{E5348884-F86E-462E-9077-0253197BC9A2}" presName="Name13" presStyleLbl="parChTrans1D2" presStyleIdx="1" presStyleCnt="3"/>
      <dgm:spPr/>
    </dgm:pt>
    <dgm:pt modelId="{7565E5CB-4210-4593-AF33-9A6063F72EC4}" type="pres">
      <dgm:prSet presAssocID="{55E732B2-E1E3-4200-A231-99B8DB34ADE6}" presName="childText" presStyleLbl="bgAcc1" presStyleIdx="1" presStyleCnt="3" custScaleX="227690">
        <dgm:presLayoutVars>
          <dgm:bulletEnabled val="1"/>
        </dgm:presLayoutVars>
      </dgm:prSet>
      <dgm:spPr/>
    </dgm:pt>
    <dgm:pt modelId="{F3D8D6F7-270E-4CC8-AAD5-9ABAD4250D51}" type="pres">
      <dgm:prSet presAssocID="{4B458CFA-78A5-4246-A639-F9B51FF65DFF}" presName="Name13" presStyleLbl="parChTrans1D2" presStyleIdx="2" presStyleCnt="3"/>
      <dgm:spPr/>
    </dgm:pt>
    <dgm:pt modelId="{DB9D1196-E540-4C72-AF68-4CB39869A12E}" type="pres">
      <dgm:prSet presAssocID="{A9469F16-3355-4991-B83E-1C5E7E600654}" presName="childText" presStyleLbl="bgAcc1" presStyleIdx="2" presStyleCnt="3" custScaleX="226345">
        <dgm:presLayoutVars>
          <dgm:bulletEnabled val="1"/>
        </dgm:presLayoutVars>
      </dgm:prSet>
      <dgm:spPr/>
    </dgm:pt>
  </dgm:ptLst>
  <dgm:cxnLst>
    <dgm:cxn modelId="{9333440B-EF3D-4625-9C04-CBE45F523935}" srcId="{90D46727-0C82-46AD-BF49-EC42AD1BED54}" destId="{AF397626-07F7-4120-A2D6-D1AAD11510CD}" srcOrd="0" destOrd="0" parTransId="{4239C67C-DAA3-4AE0-900D-B5996168118A}" sibTransId="{2D475652-0DB4-427F-8604-B5C39215CE53}"/>
    <dgm:cxn modelId="{D31A2A2E-714C-4378-8FA5-B99C58899786}" srcId="{AF397626-07F7-4120-A2D6-D1AAD11510CD}" destId="{A9469F16-3355-4991-B83E-1C5E7E600654}" srcOrd="2" destOrd="0" parTransId="{4B458CFA-78A5-4246-A639-F9B51FF65DFF}" sibTransId="{8830B3BC-527A-4561-AF11-19142910E6CE}"/>
    <dgm:cxn modelId="{68A76F5E-5FB7-4286-9BBD-4AB84164A7DE}" type="presOf" srcId="{674B9D9F-0EB3-494E-B021-6A91C7A14FAB}" destId="{2DBBAB1A-01FF-4286-9D30-77C5FAA789DF}" srcOrd="0" destOrd="0" presId="urn:microsoft.com/office/officeart/2005/8/layout/hierarchy3"/>
    <dgm:cxn modelId="{D3FA7A60-1A31-4B3E-82EF-6A93BD4705AC}" type="presOf" srcId="{A9469F16-3355-4991-B83E-1C5E7E600654}" destId="{DB9D1196-E540-4C72-AF68-4CB39869A12E}" srcOrd="0" destOrd="0" presId="urn:microsoft.com/office/officeart/2005/8/layout/hierarchy3"/>
    <dgm:cxn modelId="{42D6554F-63A1-4A93-9558-C1C5C7003A3D}" type="presOf" srcId="{AF397626-07F7-4120-A2D6-D1AAD11510CD}" destId="{B42B1443-D3CD-45F3-853C-E0F033EFD8F1}" srcOrd="1" destOrd="0" presId="urn:microsoft.com/office/officeart/2005/8/layout/hierarchy3"/>
    <dgm:cxn modelId="{ABA79A50-CED1-468A-A4F6-F959A7FF3F82}" srcId="{AF397626-07F7-4120-A2D6-D1AAD11510CD}" destId="{55E732B2-E1E3-4200-A231-99B8DB34ADE6}" srcOrd="1" destOrd="0" parTransId="{E5348884-F86E-462E-9077-0253197BC9A2}" sibTransId="{6B8365DC-3A92-4218-A852-BC8D24B67A80}"/>
    <dgm:cxn modelId="{D597E557-25D5-410B-A7EB-355F78E84254}" type="presOf" srcId="{682571DB-47E1-48C1-B306-6AC17417ADC8}" destId="{37BE048B-F826-4C6B-B7BB-42A7D339AF41}" srcOrd="0" destOrd="0" presId="urn:microsoft.com/office/officeart/2005/8/layout/hierarchy3"/>
    <dgm:cxn modelId="{BF7A3459-8AE2-40BD-BAFE-DDD00C84C9BE}" type="presOf" srcId="{90D46727-0C82-46AD-BF49-EC42AD1BED54}" destId="{54561633-0FC5-4F2C-B220-17AE929767D0}" srcOrd="0" destOrd="0" presId="urn:microsoft.com/office/officeart/2005/8/layout/hierarchy3"/>
    <dgm:cxn modelId="{C8BC5D5A-1C4B-4E16-850C-D9830F77E89A}" type="presOf" srcId="{AF397626-07F7-4120-A2D6-D1AAD11510CD}" destId="{1C66F45D-553F-4923-9136-5A2DCDEE2F99}" srcOrd="0" destOrd="0" presId="urn:microsoft.com/office/officeart/2005/8/layout/hierarchy3"/>
    <dgm:cxn modelId="{B98A5992-D534-4DD5-923D-5023B92B0306}" type="presOf" srcId="{4B458CFA-78A5-4246-A639-F9B51FF65DFF}" destId="{F3D8D6F7-270E-4CC8-AAD5-9ABAD4250D51}" srcOrd="0" destOrd="0" presId="urn:microsoft.com/office/officeart/2005/8/layout/hierarchy3"/>
    <dgm:cxn modelId="{BDF553A1-28CD-4C10-9B03-CAD47D366DB5}" type="presOf" srcId="{55E732B2-E1E3-4200-A231-99B8DB34ADE6}" destId="{7565E5CB-4210-4593-AF33-9A6063F72EC4}" srcOrd="0" destOrd="0" presId="urn:microsoft.com/office/officeart/2005/8/layout/hierarchy3"/>
    <dgm:cxn modelId="{CE6374D6-3F06-4F8A-833D-9A82BAE450B1}" type="presOf" srcId="{E5348884-F86E-462E-9077-0253197BC9A2}" destId="{96ADE103-A578-4FE9-87E2-86B4AEB39938}" srcOrd="0" destOrd="0" presId="urn:microsoft.com/office/officeart/2005/8/layout/hierarchy3"/>
    <dgm:cxn modelId="{AEA0CAFB-AED6-4C0F-BAED-1B5F31B753B1}" srcId="{AF397626-07F7-4120-A2D6-D1AAD11510CD}" destId="{674B9D9F-0EB3-494E-B021-6A91C7A14FAB}" srcOrd="0" destOrd="0" parTransId="{682571DB-47E1-48C1-B306-6AC17417ADC8}" sibTransId="{9DFBF02F-AD00-41B7-A703-426D173B5726}"/>
    <dgm:cxn modelId="{0D5CF9CF-77C5-4603-9881-630423541093}" type="presParOf" srcId="{54561633-0FC5-4F2C-B220-17AE929767D0}" destId="{D40E290F-E7DD-422E-B7F0-1D0B7D2FCA46}" srcOrd="0" destOrd="0" presId="urn:microsoft.com/office/officeart/2005/8/layout/hierarchy3"/>
    <dgm:cxn modelId="{A32004FC-8FFD-48FC-A035-832A3C1B7AF9}" type="presParOf" srcId="{D40E290F-E7DD-422E-B7F0-1D0B7D2FCA46}" destId="{3BD40741-4499-43F8-BC18-9B3DAFBE24AC}" srcOrd="0" destOrd="0" presId="urn:microsoft.com/office/officeart/2005/8/layout/hierarchy3"/>
    <dgm:cxn modelId="{E117E1CE-F619-49FF-9FC4-173E4DDB40DF}" type="presParOf" srcId="{3BD40741-4499-43F8-BC18-9B3DAFBE24AC}" destId="{1C66F45D-553F-4923-9136-5A2DCDEE2F99}" srcOrd="0" destOrd="0" presId="urn:microsoft.com/office/officeart/2005/8/layout/hierarchy3"/>
    <dgm:cxn modelId="{8918CEA6-F27A-48CF-8B91-0FC36CCF2515}" type="presParOf" srcId="{3BD40741-4499-43F8-BC18-9B3DAFBE24AC}" destId="{B42B1443-D3CD-45F3-853C-E0F033EFD8F1}" srcOrd="1" destOrd="0" presId="urn:microsoft.com/office/officeart/2005/8/layout/hierarchy3"/>
    <dgm:cxn modelId="{19887641-482D-4568-9E71-699D5ED40325}" type="presParOf" srcId="{D40E290F-E7DD-422E-B7F0-1D0B7D2FCA46}" destId="{546DE5CC-BBB7-465D-B7B5-ED75EF4FD1F2}" srcOrd="1" destOrd="0" presId="urn:microsoft.com/office/officeart/2005/8/layout/hierarchy3"/>
    <dgm:cxn modelId="{0C43F7C8-EA56-4DE5-812F-C378C7B1FEAB}" type="presParOf" srcId="{546DE5CC-BBB7-465D-B7B5-ED75EF4FD1F2}" destId="{37BE048B-F826-4C6B-B7BB-42A7D339AF41}" srcOrd="0" destOrd="0" presId="urn:microsoft.com/office/officeart/2005/8/layout/hierarchy3"/>
    <dgm:cxn modelId="{2B05AABA-27EB-4FEB-937D-46E3E9B0E2AD}" type="presParOf" srcId="{546DE5CC-BBB7-465D-B7B5-ED75EF4FD1F2}" destId="{2DBBAB1A-01FF-4286-9D30-77C5FAA789DF}" srcOrd="1" destOrd="0" presId="urn:microsoft.com/office/officeart/2005/8/layout/hierarchy3"/>
    <dgm:cxn modelId="{762C0607-6A04-4C0B-BEE0-95E05C2BC4F1}" type="presParOf" srcId="{546DE5CC-BBB7-465D-B7B5-ED75EF4FD1F2}" destId="{96ADE103-A578-4FE9-87E2-86B4AEB39938}" srcOrd="2" destOrd="0" presId="urn:microsoft.com/office/officeart/2005/8/layout/hierarchy3"/>
    <dgm:cxn modelId="{E403322B-E336-4D1E-8E30-696EA5D8B009}" type="presParOf" srcId="{546DE5CC-BBB7-465D-B7B5-ED75EF4FD1F2}" destId="{7565E5CB-4210-4593-AF33-9A6063F72EC4}" srcOrd="3" destOrd="0" presId="urn:microsoft.com/office/officeart/2005/8/layout/hierarchy3"/>
    <dgm:cxn modelId="{EB3B20E7-C8CD-4784-B006-3C1A77C3CB52}" type="presParOf" srcId="{546DE5CC-BBB7-465D-B7B5-ED75EF4FD1F2}" destId="{F3D8D6F7-270E-4CC8-AAD5-9ABAD4250D51}" srcOrd="4" destOrd="0" presId="urn:microsoft.com/office/officeart/2005/8/layout/hierarchy3"/>
    <dgm:cxn modelId="{BD20CA0D-87B0-48D9-AC76-2E98611F987B}" type="presParOf" srcId="{546DE5CC-BBB7-465D-B7B5-ED75EF4FD1F2}" destId="{DB9D1196-E540-4C72-AF68-4CB39869A12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304B1D-E8E9-4CF0-8CD3-CA9391D169FB}" type="doc">
      <dgm:prSet loTypeId="urn:microsoft.com/office/officeart/2005/8/layout/hierarchy1" loCatId="hierarchy" qsTypeId="urn:microsoft.com/office/officeart/2005/8/quickstyle/3d1" qsCatId="3D" csTypeId="urn:microsoft.com/office/officeart/2005/8/colors/accent0_1" csCatId="mainScheme" phldr="1"/>
      <dgm:spPr/>
    </dgm:pt>
    <dgm:pt modelId="{034CB63C-AEEC-4E78-9DB9-B61FC666824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200" b="0" i="0" u="none" strike="noStrike" cap="none" normalizeH="0" baseline="0" dirty="0">
              <a:ln/>
              <a:solidFill>
                <a:srgbClr val="307871"/>
              </a:solidFill>
              <a:effectLst/>
              <a:latin typeface="Times New Roman" pitchFamily="18" charset="0"/>
            </a:rPr>
            <a:t>Stálá aktiva</a:t>
          </a:r>
        </a:p>
      </dgm:t>
    </dgm:pt>
    <dgm:pt modelId="{71FAEA02-D930-431A-8245-E421B24D4CC8}" type="parTrans" cxnId="{79DF247F-9C1A-4C01-970B-46E906F4D363}">
      <dgm:prSet/>
      <dgm:spPr/>
      <dgm:t>
        <a:bodyPr/>
        <a:lstStyle/>
        <a:p>
          <a:endParaRPr lang="cs-CZ" sz="1600"/>
        </a:p>
      </dgm:t>
    </dgm:pt>
    <dgm:pt modelId="{48ABF9CB-1803-4681-990E-4ADEE48C5F3C}" type="sibTrans" cxnId="{79DF247F-9C1A-4C01-970B-46E906F4D363}">
      <dgm:prSet/>
      <dgm:spPr/>
      <dgm:t>
        <a:bodyPr/>
        <a:lstStyle/>
        <a:p>
          <a:endParaRPr lang="cs-CZ" sz="1600"/>
        </a:p>
      </dgm:t>
    </dgm:pt>
    <dgm:pt modelId="{064C2153-F413-4DCD-A2E2-2EC5FE55764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200" b="0" i="0" u="none" strike="noStrike" cap="none" normalizeH="0" baseline="0">
              <a:ln/>
              <a:effectLst/>
              <a:latin typeface="Times New Roman" pitchFamily="18" charset="0"/>
            </a:rPr>
            <a:t>Dlouhodobý hmotný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200" b="0" i="0" u="none" strike="noStrike" cap="none" normalizeH="0" baseline="0">
              <a:ln/>
              <a:effectLst/>
              <a:latin typeface="Times New Roman" pitchFamily="18" charset="0"/>
            </a:rPr>
            <a:t>majetek</a:t>
          </a:r>
          <a:endParaRPr kumimoji="0" lang="cs-CZ" sz="1200" b="0" i="0" u="none" strike="noStrike" cap="none" normalizeH="0" baseline="0" dirty="0">
            <a:ln/>
            <a:effectLst/>
            <a:latin typeface="Times New Roman" pitchFamily="18" charset="0"/>
          </a:endParaRPr>
        </a:p>
      </dgm:t>
    </dgm:pt>
    <dgm:pt modelId="{8D02328B-8850-45F3-9076-22E5573229FF}" type="parTrans" cxnId="{BB80220A-0E90-4B61-B89F-0DCAE2E32116}">
      <dgm:prSet/>
      <dgm:spPr/>
      <dgm:t>
        <a:bodyPr/>
        <a:lstStyle/>
        <a:p>
          <a:endParaRPr lang="cs-CZ" sz="1600"/>
        </a:p>
      </dgm:t>
    </dgm:pt>
    <dgm:pt modelId="{49B15A00-D4B7-42FB-B334-C257B6D15BE2}" type="sibTrans" cxnId="{BB80220A-0E90-4B61-B89F-0DCAE2E32116}">
      <dgm:prSet/>
      <dgm:spPr/>
      <dgm:t>
        <a:bodyPr/>
        <a:lstStyle/>
        <a:p>
          <a:endParaRPr lang="cs-CZ" sz="1600"/>
        </a:p>
      </dgm:t>
    </dgm:pt>
    <dgm:pt modelId="{277CC601-9EAA-47FD-AC9C-A246F41EAA6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200" b="0" i="0" u="none" strike="noStrike" cap="none" normalizeH="0" baseline="0">
              <a:ln/>
              <a:effectLst/>
              <a:latin typeface="Times New Roman" pitchFamily="18" charset="0"/>
            </a:rPr>
            <a:t>Dlouhodobý nehmotný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200" b="0" i="0" u="none" strike="noStrike" cap="none" normalizeH="0" baseline="0">
              <a:ln/>
              <a:effectLst/>
              <a:latin typeface="Times New Roman" pitchFamily="18" charset="0"/>
            </a:rPr>
            <a:t>majetek</a:t>
          </a:r>
          <a:endParaRPr kumimoji="0" lang="cs-CZ" sz="1200" b="0" i="0" u="none" strike="noStrike" cap="none" normalizeH="0" baseline="0" dirty="0">
            <a:ln/>
            <a:effectLst/>
            <a:latin typeface="Times New Roman" pitchFamily="18" charset="0"/>
          </a:endParaRPr>
        </a:p>
      </dgm:t>
    </dgm:pt>
    <dgm:pt modelId="{440C801D-841D-4A93-A48B-92187C44C7B2}" type="parTrans" cxnId="{F991335A-AE81-4277-AA2E-62E0731BE35E}">
      <dgm:prSet/>
      <dgm:spPr/>
      <dgm:t>
        <a:bodyPr/>
        <a:lstStyle/>
        <a:p>
          <a:endParaRPr lang="cs-CZ" sz="1600"/>
        </a:p>
      </dgm:t>
    </dgm:pt>
    <dgm:pt modelId="{D32CF582-12D4-4E8E-8FE6-8D3F182DF6A3}" type="sibTrans" cxnId="{F991335A-AE81-4277-AA2E-62E0731BE35E}">
      <dgm:prSet/>
      <dgm:spPr/>
      <dgm:t>
        <a:bodyPr/>
        <a:lstStyle/>
        <a:p>
          <a:endParaRPr lang="cs-CZ" sz="1600"/>
        </a:p>
      </dgm:t>
    </dgm:pt>
    <dgm:pt modelId="{0D096768-C5B8-4D19-90B2-183D877F818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200" b="0" i="0" u="none" strike="noStrike" cap="none" normalizeH="0" baseline="0" dirty="0">
              <a:ln/>
              <a:effectLst/>
              <a:latin typeface="Times New Roman" pitchFamily="18" charset="0"/>
            </a:rPr>
            <a:t>Dlouhodobý finanční majetek</a:t>
          </a:r>
        </a:p>
      </dgm:t>
    </dgm:pt>
    <dgm:pt modelId="{1C948DA8-2CC4-4556-B69E-42F4DC872539}" type="parTrans" cxnId="{7198EC9D-7E08-4F88-BBD0-165222F0D048}">
      <dgm:prSet/>
      <dgm:spPr/>
      <dgm:t>
        <a:bodyPr/>
        <a:lstStyle/>
        <a:p>
          <a:endParaRPr lang="cs-CZ" sz="1600"/>
        </a:p>
      </dgm:t>
    </dgm:pt>
    <dgm:pt modelId="{673AF4DF-0B94-4949-BF80-738A4838C049}" type="sibTrans" cxnId="{7198EC9D-7E08-4F88-BBD0-165222F0D048}">
      <dgm:prSet/>
      <dgm:spPr/>
      <dgm:t>
        <a:bodyPr/>
        <a:lstStyle/>
        <a:p>
          <a:endParaRPr lang="cs-CZ" sz="1600"/>
        </a:p>
      </dgm:t>
    </dgm:pt>
    <dgm:pt modelId="{649D7E1E-6763-4EE7-8549-B4D8922B3E97}" type="pres">
      <dgm:prSet presAssocID="{EA304B1D-E8E9-4CF0-8CD3-CA9391D169F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CFAD16-A2A6-4DC7-B8EA-6F72071D4BA0}" type="pres">
      <dgm:prSet presAssocID="{034CB63C-AEEC-4E78-9DB9-B61FC666824A}" presName="hierRoot1" presStyleCnt="0"/>
      <dgm:spPr/>
    </dgm:pt>
    <dgm:pt modelId="{945ADD64-ED24-4A6B-B345-F9ED4DADA19C}" type="pres">
      <dgm:prSet presAssocID="{034CB63C-AEEC-4E78-9DB9-B61FC666824A}" presName="composite" presStyleCnt="0"/>
      <dgm:spPr/>
    </dgm:pt>
    <dgm:pt modelId="{8BAA583B-DA24-4B82-AF5F-156F3E3ABA05}" type="pres">
      <dgm:prSet presAssocID="{034CB63C-AEEC-4E78-9DB9-B61FC666824A}" presName="background" presStyleLbl="node0" presStyleIdx="0" presStyleCn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</dgm:pt>
    <dgm:pt modelId="{1AF55AFC-0524-4C39-B4BC-3738E409E3C6}" type="pres">
      <dgm:prSet presAssocID="{034CB63C-AEEC-4E78-9DB9-B61FC666824A}" presName="text" presStyleLbl="fgAcc0" presStyleIdx="0" presStyleCnt="1" custLinFactNeighborX="-559" custLinFactNeighborY="-142">
        <dgm:presLayoutVars>
          <dgm:chPref val="3"/>
        </dgm:presLayoutVars>
      </dgm:prSet>
      <dgm:spPr/>
    </dgm:pt>
    <dgm:pt modelId="{21EEEA21-5A80-43F5-9E69-35EE44A9E95D}" type="pres">
      <dgm:prSet presAssocID="{034CB63C-AEEC-4E78-9DB9-B61FC666824A}" presName="hierChild2" presStyleCnt="0"/>
      <dgm:spPr/>
    </dgm:pt>
    <dgm:pt modelId="{6D819D8A-BF3F-499B-977A-0B7AB1E2C2E3}" type="pres">
      <dgm:prSet presAssocID="{8D02328B-8850-45F3-9076-22E5573229FF}" presName="Name10" presStyleLbl="parChTrans1D2" presStyleIdx="0" presStyleCnt="3"/>
      <dgm:spPr/>
    </dgm:pt>
    <dgm:pt modelId="{3B843592-355E-46E1-93EA-7D82CE109FBD}" type="pres">
      <dgm:prSet presAssocID="{064C2153-F413-4DCD-A2E2-2EC5FE55764C}" presName="hierRoot2" presStyleCnt="0"/>
      <dgm:spPr/>
    </dgm:pt>
    <dgm:pt modelId="{B47FFFE9-2377-4E58-9C34-08E832A046DE}" type="pres">
      <dgm:prSet presAssocID="{064C2153-F413-4DCD-A2E2-2EC5FE55764C}" presName="composite2" presStyleCnt="0"/>
      <dgm:spPr/>
    </dgm:pt>
    <dgm:pt modelId="{C7F60FDC-37AD-4D92-8768-AB03310FAC6D}" type="pres">
      <dgm:prSet presAssocID="{064C2153-F413-4DCD-A2E2-2EC5FE55764C}" presName="background2" presStyleLbl="node2" presStyleIdx="0" presStyleCnt="3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</dgm:pt>
    <dgm:pt modelId="{23167878-8251-4E64-90DB-7FE844B14451}" type="pres">
      <dgm:prSet presAssocID="{064C2153-F413-4DCD-A2E2-2EC5FE55764C}" presName="text2" presStyleLbl="fgAcc2" presStyleIdx="0" presStyleCnt="3">
        <dgm:presLayoutVars>
          <dgm:chPref val="3"/>
        </dgm:presLayoutVars>
      </dgm:prSet>
      <dgm:spPr/>
    </dgm:pt>
    <dgm:pt modelId="{85F4C6D6-0996-457C-994C-2CDD4F8E900F}" type="pres">
      <dgm:prSet presAssocID="{064C2153-F413-4DCD-A2E2-2EC5FE55764C}" presName="hierChild3" presStyleCnt="0"/>
      <dgm:spPr/>
    </dgm:pt>
    <dgm:pt modelId="{C1EC5666-9258-490A-B940-285514789106}" type="pres">
      <dgm:prSet presAssocID="{440C801D-841D-4A93-A48B-92187C44C7B2}" presName="Name10" presStyleLbl="parChTrans1D2" presStyleIdx="1" presStyleCnt="3"/>
      <dgm:spPr/>
    </dgm:pt>
    <dgm:pt modelId="{E4A52C2E-4862-4424-ADA0-7584627B2EEB}" type="pres">
      <dgm:prSet presAssocID="{277CC601-9EAA-47FD-AC9C-A246F41EAA6B}" presName="hierRoot2" presStyleCnt="0"/>
      <dgm:spPr/>
    </dgm:pt>
    <dgm:pt modelId="{C46F7F05-9CCB-4510-8627-0D437CDE6855}" type="pres">
      <dgm:prSet presAssocID="{277CC601-9EAA-47FD-AC9C-A246F41EAA6B}" presName="composite2" presStyleCnt="0"/>
      <dgm:spPr/>
    </dgm:pt>
    <dgm:pt modelId="{A2DDF24F-4719-4590-BA1F-83C9317D83D5}" type="pres">
      <dgm:prSet presAssocID="{277CC601-9EAA-47FD-AC9C-A246F41EAA6B}" presName="background2" presStyleLbl="node2" presStyleIdx="1" presStyleCnt="3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</dgm:pt>
    <dgm:pt modelId="{4C16DE56-1ACB-4BBA-9EAC-D6705BC4B848}" type="pres">
      <dgm:prSet presAssocID="{277CC601-9EAA-47FD-AC9C-A246F41EAA6B}" presName="text2" presStyleLbl="fgAcc2" presStyleIdx="1" presStyleCnt="3">
        <dgm:presLayoutVars>
          <dgm:chPref val="3"/>
        </dgm:presLayoutVars>
      </dgm:prSet>
      <dgm:spPr/>
    </dgm:pt>
    <dgm:pt modelId="{E06FFF37-C12A-4985-9EDC-AC8C311CC5E0}" type="pres">
      <dgm:prSet presAssocID="{277CC601-9EAA-47FD-AC9C-A246F41EAA6B}" presName="hierChild3" presStyleCnt="0"/>
      <dgm:spPr/>
    </dgm:pt>
    <dgm:pt modelId="{A1B84945-A8EF-4350-BFF9-1E4DD5E6D61B}" type="pres">
      <dgm:prSet presAssocID="{1C948DA8-2CC4-4556-B69E-42F4DC872539}" presName="Name10" presStyleLbl="parChTrans1D2" presStyleIdx="2" presStyleCnt="3"/>
      <dgm:spPr/>
    </dgm:pt>
    <dgm:pt modelId="{0DC62AC4-9C76-4F7C-8137-03B2FB529348}" type="pres">
      <dgm:prSet presAssocID="{0D096768-C5B8-4D19-90B2-183D877F8182}" presName="hierRoot2" presStyleCnt="0"/>
      <dgm:spPr/>
    </dgm:pt>
    <dgm:pt modelId="{9AC7DBE7-D344-4982-8700-6DBFCC293E66}" type="pres">
      <dgm:prSet presAssocID="{0D096768-C5B8-4D19-90B2-183D877F8182}" presName="composite2" presStyleCnt="0"/>
      <dgm:spPr/>
    </dgm:pt>
    <dgm:pt modelId="{735D760B-6919-4A03-9E86-1EB67F66EB64}" type="pres">
      <dgm:prSet presAssocID="{0D096768-C5B8-4D19-90B2-183D877F8182}" presName="background2" presStyleLbl="node2" presStyleIdx="2" presStyleCnt="3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</dgm:pt>
    <dgm:pt modelId="{B35D80C7-A8F2-4413-B47B-46CB6A9FB3ED}" type="pres">
      <dgm:prSet presAssocID="{0D096768-C5B8-4D19-90B2-183D877F8182}" presName="text2" presStyleLbl="fgAcc2" presStyleIdx="2" presStyleCnt="3">
        <dgm:presLayoutVars>
          <dgm:chPref val="3"/>
        </dgm:presLayoutVars>
      </dgm:prSet>
      <dgm:spPr/>
    </dgm:pt>
    <dgm:pt modelId="{5DA5C341-E4DD-4824-BF53-F8D2921734A1}" type="pres">
      <dgm:prSet presAssocID="{0D096768-C5B8-4D19-90B2-183D877F8182}" presName="hierChild3" presStyleCnt="0"/>
      <dgm:spPr/>
    </dgm:pt>
  </dgm:ptLst>
  <dgm:cxnLst>
    <dgm:cxn modelId="{17D5D505-6CCA-4016-B54C-F083DCEE7F73}" type="presOf" srcId="{034CB63C-AEEC-4E78-9DB9-B61FC666824A}" destId="{1AF55AFC-0524-4C39-B4BC-3738E409E3C6}" srcOrd="0" destOrd="0" presId="urn:microsoft.com/office/officeart/2005/8/layout/hierarchy1"/>
    <dgm:cxn modelId="{BB80220A-0E90-4B61-B89F-0DCAE2E32116}" srcId="{034CB63C-AEEC-4E78-9DB9-B61FC666824A}" destId="{064C2153-F413-4DCD-A2E2-2EC5FE55764C}" srcOrd="0" destOrd="0" parTransId="{8D02328B-8850-45F3-9076-22E5573229FF}" sibTransId="{49B15A00-D4B7-42FB-B334-C257B6D15BE2}"/>
    <dgm:cxn modelId="{1D6DA45C-BB0B-4184-A64D-AD13D877EB03}" type="presOf" srcId="{1C948DA8-2CC4-4556-B69E-42F4DC872539}" destId="{A1B84945-A8EF-4350-BFF9-1E4DD5E6D61B}" srcOrd="0" destOrd="0" presId="urn:microsoft.com/office/officeart/2005/8/layout/hierarchy1"/>
    <dgm:cxn modelId="{5972AA52-3683-4C5F-B1F6-5E2933E35158}" type="presOf" srcId="{064C2153-F413-4DCD-A2E2-2EC5FE55764C}" destId="{23167878-8251-4E64-90DB-7FE844B14451}" srcOrd="0" destOrd="0" presId="urn:microsoft.com/office/officeart/2005/8/layout/hierarchy1"/>
    <dgm:cxn modelId="{0A85DB54-2BF3-4A8C-B2D0-066DB2011A94}" type="presOf" srcId="{EA304B1D-E8E9-4CF0-8CD3-CA9391D169FB}" destId="{649D7E1E-6763-4EE7-8549-B4D8922B3E97}" srcOrd="0" destOrd="0" presId="urn:microsoft.com/office/officeart/2005/8/layout/hierarchy1"/>
    <dgm:cxn modelId="{F991335A-AE81-4277-AA2E-62E0731BE35E}" srcId="{034CB63C-AEEC-4E78-9DB9-B61FC666824A}" destId="{277CC601-9EAA-47FD-AC9C-A246F41EAA6B}" srcOrd="1" destOrd="0" parTransId="{440C801D-841D-4A93-A48B-92187C44C7B2}" sibTransId="{D32CF582-12D4-4E8E-8FE6-8D3F182DF6A3}"/>
    <dgm:cxn modelId="{79DF247F-9C1A-4C01-970B-46E906F4D363}" srcId="{EA304B1D-E8E9-4CF0-8CD3-CA9391D169FB}" destId="{034CB63C-AEEC-4E78-9DB9-B61FC666824A}" srcOrd="0" destOrd="0" parTransId="{71FAEA02-D930-431A-8245-E421B24D4CC8}" sibTransId="{48ABF9CB-1803-4681-990E-4ADEE48C5F3C}"/>
    <dgm:cxn modelId="{7198EC9D-7E08-4F88-BBD0-165222F0D048}" srcId="{034CB63C-AEEC-4E78-9DB9-B61FC666824A}" destId="{0D096768-C5B8-4D19-90B2-183D877F8182}" srcOrd="2" destOrd="0" parTransId="{1C948DA8-2CC4-4556-B69E-42F4DC872539}" sibTransId="{673AF4DF-0B94-4949-BF80-738A4838C049}"/>
    <dgm:cxn modelId="{D95E8AB8-7F92-4924-891F-2B3BDD99F654}" type="presOf" srcId="{277CC601-9EAA-47FD-AC9C-A246F41EAA6B}" destId="{4C16DE56-1ACB-4BBA-9EAC-D6705BC4B848}" srcOrd="0" destOrd="0" presId="urn:microsoft.com/office/officeart/2005/8/layout/hierarchy1"/>
    <dgm:cxn modelId="{4FD081BD-9963-469F-9F8F-D625DB011F3D}" type="presOf" srcId="{440C801D-841D-4A93-A48B-92187C44C7B2}" destId="{C1EC5666-9258-490A-B940-285514789106}" srcOrd="0" destOrd="0" presId="urn:microsoft.com/office/officeart/2005/8/layout/hierarchy1"/>
    <dgm:cxn modelId="{38D1E1C0-1226-46F3-A249-6B72CF8FA0F7}" type="presOf" srcId="{8D02328B-8850-45F3-9076-22E5573229FF}" destId="{6D819D8A-BF3F-499B-977A-0B7AB1E2C2E3}" srcOrd="0" destOrd="0" presId="urn:microsoft.com/office/officeart/2005/8/layout/hierarchy1"/>
    <dgm:cxn modelId="{7B9EEEEB-8011-485E-8F5E-2AA53788CF58}" type="presOf" srcId="{0D096768-C5B8-4D19-90B2-183D877F8182}" destId="{B35D80C7-A8F2-4413-B47B-46CB6A9FB3ED}" srcOrd="0" destOrd="0" presId="urn:microsoft.com/office/officeart/2005/8/layout/hierarchy1"/>
    <dgm:cxn modelId="{724C76E3-A7B9-4EAC-86A3-C8B2050EE2AF}" type="presParOf" srcId="{649D7E1E-6763-4EE7-8549-B4D8922B3E97}" destId="{0BCFAD16-A2A6-4DC7-B8EA-6F72071D4BA0}" srcOrd="0" destOrd="0" presId="urn:microsoft.com/office/officeart/2005/8/layout/hierarchy1"/>
    <dgm:cxn modelId="{EEC01295-FF67-49B1-9551-CB718B4876C0}" type="presParOf" srcId="{0BCFAD16-A2A6-4DC7-B8EA-6F72071D4BA0}" destId="{945ADD64-ED24-4A6B-B345-F9ED4DADA19C}" srcOrd="0" destOrd="0" presId="urn:microsoft.com/office/officeart/2005/8/layout/hierarchy1"/>
    <dgm:cxn modelId="{9F37CF37-CEDB-46E6-B4AD-75D388798AC7}" type="presParOf" srcId="{945ADD64-ED24-4A6B-B345-F9ED4DADA19C}" destId="{8BAA583B-DA24-4B82-AF5F-156F3E3ABA05}" srcOrd="0" destOrd="0" presId="urn:microsoft.com/office/officeart/2005/8/layout/hierarchy1"/>
    <dgm:cxn modelId="{D8F8052C-E615-4DF9-A5CF-1BA7880F9964}" type="presParOf" srcId="{945ADD64-ED24-4A6B-B345-F9ED4DADA19C}" destId="{1AF55AFC-0524-4C39-B4BC-3738E409E3C6}" srcOrd="1" destOrd="0" presId="urn:microsoft.com/office/officeart/2005/8/layout/hierarchy1"/>
    <dgm:cxn modelId="{70595EAD-6B95-4CD7-9500-09A3E2037B7D}" type="presParOf" srcId="{0BCFAD16-A2A6-4DC7-B8EA-6F72071D4BA0}" destId="{21EEEA21-5A80-43F5-9E69-35EE44A9E95D}" srcOrd="1" destOrd="0" presId="urn:microsoft.com/office/officeart/2005/8/layout/hierarchy1"/>
    <dgm:cxn modelId="{565E2910-CABD-4257-A94D-80CC39168A28}" type="presParOf" srcId="{21EEEA21-5A80-43F5-9E69-35EE44A9E95D}" destId="{6D819D8A-BF3F-499B-977A-0B7AB1E2C2E3}" srcOrd="0" destOrd="0" presId="urn:microsoft.com/office/officeart/2005/8/layout/hierarchy1"/>
    <dgm:cxn modelId="{A953732D-4BAB-4E9E-BB7B-B0ADA82D1962}" type="presParOf" srcId="{21EEEA21-5A80-43F5-9E69-35EE44A9E95D}" destId="{3B843592-355E-46E1-93EA-7D82CE109FBD}" srcOrd="1" destOrd="0" presId="urn:microsoft.com/office/officeart/2005/8/layout/hierarchy1"/>
    <dgm:cxn modelId="{8BE26A6B-6E82-4D1B-ACAC-C62E6AA33566}" type="presParOf" srcId="{3B843592-355E-46E1-93EA-7D82CE109FBD}" destId="{B47FFFE9-2377-4E58-9C34-08E832A046DE}" srcOrd="0" destOrd="0" presId="urn:microsoft.com/office/officeart/2005/8/layout/hierarchy1"/>
    <dgm:cxn modelId="{4DD96B06-A750-4947-AF0B-A81E90E9BAE4}" type="presParOf" srcId="{B47FFFE9-2377-4E58-9C34-08E832A046DE}" destId="{C7F60FDC-37AD-4D92-8768-AB03310FAC6D}" srcOrd="0" destOrd="0" presId="urn:microsoft.com/office/officeart/2005/8/layout/hierarchy1"/>
    <dgm:cxn modelId="{A7CEC576-B7AB-4EE7-9846-5F13A90CB99B}" type="presParOf" srcId="{B47FFFE9-2377-4E58-9C34-08E832A046DE}" destId="{23167878-8251-4E64-90DB-7FE844B14451}" srcOrd="1" destOrd="0" presId="urn:microsoft.com/office/officeart/2005/8/layout/hierarchy1"/>
    <dgm:cxn modelId="{B03E7FF0-FD05-45D8-8EB0-0DBF6257CBE7}" type="presParOf" srcId="{3B843592-355E-46E1-93EA-7D82CE109FBD}" destId="{85F4C6D6-0996-457C-994C-2CDD4F8E900F}" srcOrd="1" destOrd="0" presId="urn:microsoft.com/office/officeart/2005/8/layout/hierarchy1"/>
    <dgm:cxn modelId="{0E32FBE2-1F19-42E5-A2DB-C88E41207746}" type="presParOf" srcId="{21EEEA21-5A80-43F5-9E69-35EE44A9E95D}" destId="{C1EC5666-9258-490A-B940-285514789106}" srcOrd="2" destOrd="0" presId="urn:microsoft.com/office/officeart/2005/8/layout/hierarchy1"/>
    <dgm:cxn modelId="{5470E81E-2A9E-4087-98FD-CB2A2543205F}" type="presParOf" srcId="{21EEEA21-5A80-43F5-9E69-35EE44A9E95D}" destId="{E4A52C2E-4862-4424-ADA0-7584627B2EEB}" srcOrd="3" destOrd="0" presId="urn:microsoft.com/office/officeart/2005/8/layout/hierarchy1"/>
    <dgm:cxn modelId="{18B9C76F-6D59-4FE2-9745-64951EF07086}" type="presParOf" srcId="{E4A52C2E-4862-4424-ADA0-7584627B2EEB}" destId="{C46F7F05-9CCB-4510-8627-0D437CDE6855}" srcOrd="0" destOrd="0" presId="urn:microsoft.com/office/officeart/2005/8/layout/hierarchy1"/>
    <dgm:cxn modelId="{18EE47EA-18C5-4BC2-B46D-8A5E59545F90}" type="presParOf" srcId="{C46F7F05-9CCB-4510-8627-0D437CDE6855}" destId="{A2DDF24F-4719-4590-BA1F-83C9317D83D5}" srcOrd="0" destOrd="0" presId="urn:microsoft.com/office/officeart/2005/8/layout/hierarchy1"/>
    <dgm:cxn modelId="{814D9640-C170-48DC-BD57-A678B6C4C31F}" type="presParOf" srcId="{C46F7F05-9CCB-4510-8627-0D437CDE6855}" destId="{4C16DE56-1ACB-4BBA-9EAC-D6705BC4B848}" srcOrd="1" destOrd="0" presId="urn:microsoft.com/office/officeart/2005/8/layout/hierarchy1"/>
    <dgm:cxn modelId="{45373CF3-7BFA-41D0-8829-0B79A1F18B9C}" type="presParOf" srcId="{E4A52C2E-4862-4424-ADA0-7584627B2EEB}" destId="{E06FFF37-C12A-4985-9EDC-AC8C311CC5E0}" srcOrd="1" destOrd="0" presId="urn:microsoft.com/office/officeart/2005/8/layout/hierarchy1"/>
    <dgm:cxn modelId="{B2B8206C-A395-450F-AD2E-11CE88AF4783}" type="presParOf" srcId="{21EEEA21-5A80-43F5-9E69-35EE44A9E95D}" destId="{A1B84945-A8EF-4350-BFF9-1E4DD5E6D61B}" srcOrd="4" destOrd="0" presId="urn:microsoft.com/office/officeart/2005/8/layout/hierarchy1"/>
    <dgm:cxn modelId="{ADA5A216-13DC-4E5C-94AB-DA26002FCDD3}" type="presParOf" srcId="{21EEEA21-5A80-43F5-9E69-35EE44A9E95D}" destId="{0DC62AC4-9C76-4F7C-8137-03B2FB529348}" srcOrd="5" destOrd="0" presId="urn:microsoft.com/office/officeart/2005/8/layout/hierarchy1"/>
    <dgm:cxn modelId="{606B1CDA-55DE-4793-B68E-7EC399562F64}" type="presParOf" srcId="{0DC62AC4-9C76-4F7C-8137-03B2FB529348}" destId="{9AC7DBE7-D344-4982-8700-6DBFCC293E66}" srcOrd="0" destOrd="0" presId="urn:microsoft.com/office/officeart/2005/8/layout/hierarchy1"/>
    <dgm:cxn modelId="{1B9CDF30-EF50-416D-9CDA-3DE45874C0D9}" type="presParOf" srcId="{9AC7DBE7-D344-4982-8700-6DBFCC293E66}" destId="{735D760B-6919-4A03-9E86-1EB67F66EB64}" srcOrd="0" destOrd="0" presId="urn:microsoft.com/office/officeart/2005/8/layout/hierarchy1"/>
    <dgm:cxn modelId="{36C79CF7-2ED5-49EE-BF4A-CFBFCADACD4E}" type="presParOf" srcId="{9AC7DBE7-D344-4982-8700-6DBFCC293E66}" destId="{B35D80C7-A8F2-4413-B47B-46CB6A9FB3ED}" srcOrd="1" destOrd="0" presId="urn:microsoft.com/office/officeart/2005/8/layout/hierarchy1"/>
    <dgm:cxn modelId="{72506E18-D210-42AA-9EAA-B4F066D191CF}" type="presParOf" srcId="{0DC62AC4-9C76-4F7C-8137-03B2FB529348}" destId="{5DA5C341-E4DD-4824-BF53-F8D2921734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388CA1-BD0C-402E-86E3-6B0AFA623FDF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</dgm:pt>
    <dgm:pt modelId="{D750336D-E8E8-4BDC-9350-4B69EDB342C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200" b="0" i="0" u="none" strike="noStrike" cap="none" normalizeH="0" baseline="0" dirty="0">
              <a:ln/>
              <a:effectLst/>
              <a:latin typeface="+mj-lt"/>
            </a:rPr>
            <a:t>Oběžná aktiva</a:t>
          </a:r>
        </a:p>
      </dgm:t>
    </dgm:pt>
    <dgm:pt modelId="{9D6A680A-B29E-4C55-A835-77C118C8A2EA}" type="parTrans" cxnId="{967D138B-BBBB-4BD5-968E-8C06C0A35760}">
      <dgm:prSet/>
      <dgm:spPr/>
      <dgm:t>
        <a:bodyPr/>
        <a:lstStyle/>
        <a:p>
          <a:endParaRPr lang="cs-CZ" sz="1200"/>
        </a:p>
      </dgm:t>
    </dgm:pt>
    <dgm:pt modelId="{0CDB9D15-0BB7-478B-B9EB-E08B1B9BF556}" type="sibTrans" cxnId="{967D138B-BBBB-4BD5-968E-8C06C0A35760}">
      <dgm:prSet/>
      <dgm:spPr/>
      <dgm:t>
        <a:bodyPr/>
        <a:lstStyle/>
        <a:p>
          <a:endParaRPr lang="cs-CZ" sz="1200"/>
        </a:p>
      </dgm:t>
    </dgm:pt>
    <dgm:pt modelId="{62EDD464-DE32-48F6-A5A6-E71C3F6383E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200" b="0" i="0" u="none" strike="noStrike" cap="none" normalizeH="0" baseline="0">
              <a:ln/>
              <a:effectLst/>
              <a:latin typeface="+mj-lt"/>
            </a:rPr>
            <a:t>Zásoby</a:t>
          </a:r>
          <a:endParaRPr kumimoji="0" lang="cs-CZ" sz="1200" b="0" i="0" u="none" strike="noStrike" cap="none" normalizeH="0" baseline="0" dirty="0">
            <a:ln/>
            <a:effectLst/>
            <a:latin typeface="+mj-lt"/>
          </a:endParaRPr>
        </a:p>
      </dgm:t>
    </dgm:pt>
    <dgm:pt modelId="{142003CE-90D2-4914-9C76-A3A433C4DA25}" type="parTrans" cxnId="{0E9E6BE8-FF99-4B3B-8532-6036D2AD658E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 sz="1200"/>
        </a:p>
      </dgm:t>
    </dgm:pt>
    <dgm:pt modelId="{5B8024BA-7EB0-4C2A-A199-37F2D809F1C9}" type="sibTrans" cxnId="{0E9E6BE8-FF99-4B3B-8532-6036D2AD658E}">
      <dgm:prSet/>
      <dgm:spPr/>
      <dgm:t>
        <a:bodyPr/>
        <a:lstStyle/>
        <a:p>
          <a:endParaRPr lang="cs-CZ" sz="1200"/>
        </a:p>
      </dgm:t>
    </dgm:pt>
    <dgm:pt modelId="{899D3C02-63C7-4AD9-A4F4-D2013C36E4A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200" b="0" i="0" u="none" strike="noStrike" cap="none" normalizeH="0" baseline="0" dirty="0">
              <a:ln/>
              <a:effectLst/>
              <a:latin typeface="+mj-lt"/>
            </a:rPr>
            <a:t>Pohledávky</a:t>
          </a:r>
        </a:p>
      </dgm:t>
    </dgm:pt>
    <dgm:pt modelId="{11B1B836-B987-4AEB-8B7C-8BAE89569ADC}" type="parTrans" cxnId="{B8166868-3988-436E-A5F0-C2D0E5F849AF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 sz="1200"/>
        </a:p>
      </dgm:t>
    </dgm:pt>
    <dgm:pt modelId="{30A4AF32-C391-4C33-9BD5-CBBA3F0DFECD}" type="sibTrans" cxnId="{B8166868-3988-436E-A5F0-C2D0E5F849AF}">
      <dgm:prSet/>
      <dgm:spPr/>
      <dgm:t>
        <a:bodyPr/>
        <a:lstStyle/>
        <a:p>
          <a:endParaRPr lang="cs-CZ" sz="1200"/>
        </a:p>
      </dgm:t>
    </dgm:pt>
    <dgm:pt modelId="{2B96400E-18B1-4E74-9B70-F4314E506F4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200" b="0" i="0" u="none" strike="noStrike" cap="none" normalizeH="0" baseline="0" dirty="0">
              <a:ln/>
              <a:effectLst/>
              <a:latin typeface="+mj-lt"/>
            </a:rPr>
            <a:t>Krátkodobý finanční majetek</a:t>
          </a:r>
        </a:p>
      </dgm:t>
    </dgm:pt>
    <dgm:pt modelId="{D7F24D3F-E544-4E31-839E-F755B437A038}" type="parTrans" cxnId="{DEA0B4E1-2B87-4DD6-A944-643FC7628420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 sz="1200"/>
        </a:p>
      </dgm:t>
    </dgm:pt>
    <dgm:pt modelId="{093C9F86-1EA9-4754-88C0-325F74849D51}" type="sibTrans" cxnId="{DEA0B4E1-2B87-4DD6-A944-643FC7628420}">
      <dgm:prSet/>
      <dgm:spPr/>
      <dgm:t>
        <a:bodyPr/>
        <a:lstStyle/>
        <a:p>
          <a:endParaRPr lang="cs-CZ" sz="1200"/>
        </a:p>
      </dgm:t>
    </dgm:pt>
    <dgm:pt modelId="{37616CF9-97BA-4EFE-8C17-6BCA6FBF3FFB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Peníze a peněžní prostředky</a:t>
          </a:r>
        </a:p>
      </dgm:t>
    </dgm:pt>
    <dgm:pt modelId="{BC773523-2E37-49A6-BCEC-048687FFE0E8}" type="parTrans" cxnId="{FDC7A47B-3879-41FA-A11A-894252CCE57E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E590BF53-16E6-41FB-8FE6-3B6F27FBE3EF}" type="sibTrans" cxnId="{FDC7A47B-3879-41FA-A11A-894252CCE57E}">
      <dgm:prSet/>
      <dgm:spPr/>
      <dgm:t>
        <a:bodyPr/>
        <a:lstStyle/>
        <a:p>
          <a:endParaRPr lang="cs-CZ"/>
        </a:p>
      </dgm:t>
    </dgm:pt>
    <dgm:pt modelId="{D378570F-7981-4EC8-BA91-04B16EF2B65B}" type="pres">
      <dgm:prSet presAssocID="{6D388CA1-BD0C-402E-86E3-6B0AFA623F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31156FA-0716-43E5-9620-6FD6F52BCEC9}" type="pres">
      <dgm:prSet presAssocID="{D750336D-E8E8-4BDC-9350-4B69EDB342CB}" presName="hierRoot1" presStyleCnt="0"/>
      <dgm:spPr/>
    </dgm:pt>
    <dgm:pt modelId="{6AEB9E92-9CC0-4EBF-89BC-E6C7DD3BDEC1}" type="pres">
      <dgm:prSet presAssocID="{D750336D-E8E8-4BDC-9350-4B69EDB342CB}" presName="composite" presStyleCnt="0"/>
      <dgm:spPr/>
    </dgm:pt>
    <dgm:pt modelId="{0639B957-47E4-46FC-9B9E-AF69B72B1989}" type="pres">
      <dgm:prSet presAssocID="{D750336D-E8E8-4BDC-9350-4B69EDB342CB}" presName="background" presStyleLbl="node0" presStyleIdx="0" presStyleCn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</dgm:pt>
    <dgm:pt modelId="{F352A30A-A26D-4480-853D-4B1DC69D4A8A}" type="pres">
      <dgm:prSet presAssocID="{D750336D-E8E8-4BDC-9350-4B69EDB342CB}" presName="text" presStyleLbl="fgAcc0" presStyleIdx="0" presStyleCnt="1" custScaleX="156794" custScaleY="123922" custLinFactNeighborX="-2485" custLinFactNeighborY="-24044">
        <dgm:presLayoutVars>
          <dgm:chPref val="3"/>
        </dgm:presLayoutVars>
      </dgm:prSet>
      <dgm:spPr/>
    </dgm:pt>
    <dgm:pt modelId="{F80F6CEB-04F4-4AA7-BDD7-02FA763E3911}" type="pres">
      <dgm:prSet presAssocID="{D750336D-E8E8-4BDC-9350-4B69EDB342CB}" presName="hierChild2" presStyleCnt="0"/>
      <dgm:spPr/>
    </dgm:pt>
    <dgm:pt modelId="{A0203C34-0412-4032-A387-73715A4AA58E}" type="pres">
      <dgm:prSet presAssocID="{142003CE-90D2-4914-9C76-A3A433C4DA25}" presName="Name10" presStyleLbl="parChTrans1D2" presStyleIdx="0" presStyleCnt="4"/>
      <dgm:spPr/>
    </dgm:pt>
    <dgm:pt modelId="{731C89ED-38DB-472B-87A1-7BEF074DB8BC}" type="pres">
      <dgm:prSet presAssocID="{62EDD464-DE32-48F6-A5A6-E71C3F6383EB}" presName="hierRoot2" presStyleCnt="0"/>
      <dgm:spPr/>
    </dgm:pt>
    <dgm:pt modelId="{E1FFF208-3C6A-4FB5-9CF3-9A25A235F5CD}" type="pres">
      <dgm:prSet presAssocID="{62EDD464-DE32-48F6-A5A6-E71C3F6383EB}" presName="composite2" presStyleCnt="0"/>
      <dgm:spPr/>
    </dgm:pt>
    <dgm:pt modelId="{9750AEEE-9E85-4AFF-95FB-F9BD58A6A0AA}" type="pres">
      <dgm:prSet presAssocID="{62EDD464-DE32-48F6-A5A6-E71C3F6383EB}" presName="background2" presStyleLbl="node2" presStyleIdx="0" presStyleCnt="4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</dgm:pt>
    <dgm:pt modelId="{A0B4A1B1-9045-495F-ABE3-8F6D51169E83}" type="pres">
      <dgm:prSet presAssocID="{62EDD464-DE32-48F6-A5A6-E71C3F6383EB}" presName="text2" presStyleLbl="fgAcc2" presStyleIdx="0" presStyleCnt="4">
        <dgm:presLayoutVars>
          <dgm:chPref val="3"/>
        </dgm:presLayoutVars>
      </dgm:prSet>
      <dgm:spPr/>
    </dgm:pt>
    <dgm:pt modelId="{82CE9D23-D2EE-4BB6-B63F-D9FC15F09D9F}" type="pres">
      <dgm:prSet presAssocID="{62EDD464-DE32-48F6-A5A6-E71C3F6383EB}" presName="hierChild3" presStyleCnt="0"/>
      <dgm:spPr/>
    </dgm:pt>
    <dgm:pt modelId="{7C185E03-43C0-415E-A8A8-1639E62260FF}" type="pres">
      <dgm:prSet presAssocID="{11B1B836-B987-4AEB-8B7C-8BAE89569ADC}" presName="Name10" presStyleLbl="parChTrans1D2" presStyleIdx="1" presStyleCnt="4"/>
      <dgm:spPr/>
    </dgm:pt>
    <dgm:pt modelId="{20C9C138-695B-4BA5-B198-4572D84D1B4D}" type="pres">
      <dgm:prSet presAssocID="{899D3C02-63C7-4AD9-A4F4-D2013C36E4A1}" presName="hierRoot2" presStyleCnt="0"/>
      <dgm:spPr/>
    </dgm:pt>
    <dgm:pt modelId="{4858D48E-D41D-4760-913D-4CC8484ECBEB}" type="pres">
      <dgm:prSet presAssocID="{899D3C02-63C7-4AD9-A4F4-D2013C36E4A1}" presName="composite2" presStyleCnt="0"/>
      <dgm:spPr/>
    </dgm:pt>
    <dgm:pt modelId="{360DCFF7-E186-43DE-B421-6891F33BB77E}" type="pres">
      <dgm:prSet presAssocID="{899D3C02-63C7-4AD9-A4F4-D2013C36E4A1}" presName="background2" presStyleLbl="node2" presStyleIdx="1" presStyleCnt="4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</dgm:pt>
    <dgm:pt modelId="{7347D001-CD3A-49E0-8A52-95EEBCA8DE01}" type="pres">
      <dgm:prSet presAssocID="{899D3C02-63C7-4AD9-A4F4-D2013C36E4A1}" presName="text2" presStyleLbl="fgAcc2" presStyleIdx="1" presStyleCnt="4">
        <dgm:presLayoutVars>
          <dgm:chPref val="3"/>
        </dgm:presLayoutVars>
      </dgm:prSet>
      <dgm:spPr/>
    </dgm:pt>
    <dgm:pt modelId="{6EB85C9C-8B92-47D6-AF46-A1A20D10AF4E}" type="pres">
      <dgm:prSet presAssocID="{899D3C02-63C7-4AD9-A4F4-D2013C36E4A1}" presName="hierChild3" presStyleCnt="0"/>
      <dgm:spPr/>
    </dgm:pt>
    <dgm:pt modelId="{DE9AEDB3-1790-48CD-9E46-5831CA07F541}" type="pres">
      <dgm:prSet presAssocID="{D7F24D3F-E544-4E31-839E-F755B437A038}" presName="Name10" presStyleLbl="parChTrans1D2" presStyleIdx="2" presStyleCnt="4"/>
      <dgm:spPr/>
    </dgm:pt>
    <dgm:pt modelId="{5EA3B37A-B967-42DD-8195-0A5649A70A50}" type="pres">
      <dgm:prSet presAssocID="{2B96400E-18B1-4E74-9B70-F4314E506F49}" presName="hierRoot2" presStyleCnt="0"/>
      <dgm:spPr/>
    </dgm:pt>
    <dgm:pt modelId="{02C337EB-EEEF-4CDD-964B-8F031EB1861A}" type="pres">
      <dgm:prSet presAssocID="{2B96400E-18B1-4E74-9B70-F4314E506F49}" presName="composite2" presStyleCnt="0"/>
      <dgm:spPr/>
    </dgm:pt>
    <dgm:pt modelId="{CB849BFF-D884-4B0D-897E-149F7362354B}" type="pres">
      <dgm:prSet presAssocID="{2B96400E-18B1-4E74-9B70-F4314E506F49}" presName="background2" presStyleLbl="node2" presStyleIdx="2" presStyleCnt="4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</dgm:pt>
    <dgm:pt modelId="{84400BF5-217B-47E3-90B1-ACFD83FEF2C4}" type="pres">
      <dgm:prSet presAssocID="{2B96400E-18B1-4E74-9B70-F4314E506F49}" presName="text2" presStyleLbl="fgAcc2" presStyleIdx="2" presStyleCnt="4">
        <dgm:presLayoutVars>
          <dgm:chPref val="3"/>
        </dgm:presLayoutVars>
      </dgm:prSet>
      <dgm:spPr/>
    </dgm:pt>
    <dgm:pt modelId="{5A0B003B-2B14-40F6-B7B7-22C3599C1F56}" type="pres">
      <dgm:prSet presAssocID="{2B96400E-18B1-4E74-9B70-F4314E506F49}" presName="hierChild3" presStyleCnt="0"/>
      <dgm:spPr/>
    </dgm:pt>
    <dgm:pt modelId="{988EEEE8-E948-457D-AC3D-FA48BF7D710D}" type="pres">
      <dgm:prSet presAssocID="{BC773523-2E37-49A6-BCEC-048687FFE0E8}" presName="Name10" presStyleLbl="parChTrans1D2" presStyleIdx="3" presStyleCnt="4"/>
      <dgm:spPr/>
    </dgm:pt>
    <dgm:pt modelId="{727338FC-4BF3-4B06-A6C2-F7FDE2491CA0}" type="pres">
      <dgm:prSet presAssocID="{37616CF9-97BA-4EFE-8C17-6BCA6FBF3FFB}" presName="hierRoot2" presStyleCnt="0"/>
      <dgm:spPr/>
    </dgm:pt>
    <dgm:pt modelId="{5DA06A98-E91F-40A3-AB46-64F1D5F5EC0A}" type="pres">
      <dgm:prSet presAssocID="{37616CF9-97BA-4EFE-8C17-6BCA6FBF3FFB}" presName="composite2" presStyleCnt="0"/>
      <dgm:spPr/>
    </dgm:pt>
    <dgm:pt modelId="{B2DB5B9D-54FF-4629-BFDE-DEC7EBC28330}" type="pres">
      <dgm:prSet presAssocID="{37616CF9-97BA-4EFE-8C17-6BCA6FBF3FFB}" presName="background2" presStyleLbl="node2" presStyleIdx="3" presStyleCnt="4"/>
      <dgm:spPr>
        <a:solidFill>
          <a:schemeClr val="tx1"/>
        </a:solidFill>
      </dgm:spPr>
    </dgm:pt>
    <dgm:pt modelId="{9E7CC12C-7083-4D61-ACB8-E29AA1C33625}" type="pres">
      <dgm:prSet presAssocID="{37616CF9-97BA-4EFE-8C17-6BCA6FBF3FFB}" presName="text2" presStyleLbl="fgAcc2" presStyleIdx="3" presStyleCnt="4">
        <dgm:presLayoutVars>
          <dgm:chPref val="3"/>
        </dgm:presLayoutVars>
      </dgm:prSet>
      <dgm:spPr/>
    </dgm:pt>
    <dgm:pt modelId="{9D3CFD01-52CA-49B7-8FDE-99448C409BFD}" type="pres">
      <dgm:prSet presAssocID="{37616CF9-97BA-4EFE-8C17-6BCA6FBF3FFB}" presName="hierChild3" presStyleCnt="0"/>
      <dgm:spPr/>
    </dgm:pt>
  </dgm:ptLst>
  <dgm:cxnLst>
    <dgm:cxn modelId="{ED913F04-B262-4697-BE08-5DD7D0B012F8}" type="presOf" srcId="{BC773523-2E37-49A6-BCEC-048687FFE0E8}" destId="{988EEEE8-E948-457D-AC3D-FA48BF7D710D}" srcOrd="0" destOrd="0" presId="urn:microsoft.com/office/officeart/2005/8/layout/hierarchy1"/>
    <dgm:cxn modelId="{B61C6D0E-BCC2-4354-9918-C37BC2EFE52C}" type="presOf" srcId="{6D388CA1-BD0C-402E-86E3-6B0AFA623FDF}" destId="{D378570F-7981-4EC8-BA91-04B16EF2B65B}" srcOrd="0" destOrd="0" presId="urn:microsoft.com/office/officeart/2005/8/layout/hierarchy1"/>
    <dgm:cxn modelId="{96773A10-6092-47B1-82B6-D2A3C1FB0EA4}" type="presOf" srcId="{11B1B836-B987-4AEB-8B7C-8BAE89569ADC}" destId="{7C185E03-43C0-415E-A8A8-1639E62260FF}" srcOrd="0" destOrd="0" presId="urn:microsoft.com/office/officeart/2005/8/layout/hierarchy1"/>
    <dgm:cxn modelId="{46701B63-50B4-4EE5-A869-9AAFEFFB6762}" type="presOf" srcId="{D750336D-E8E8-4BDC-9350-4B69EDB342CB}" destId="{F352A30A-A26D-4480-853D-4B1DC69D4A8A}" srcOrd="0" destOrd="0" presId="urn:microsoft.com/office/officeart/2005/8/layout/hierarchy1"/>
    <dgm:cxn modelId="{C03F0F65-07B4-4C34-B5A6-9F2426224B96}" type="presOf" srcId="{142003CE-90D2-4914-9C76-A3A433C4DA25}" destId="{A0203C34-0412-4032-A387-73715A4AA58E}" srcOrd="0" destOrd="0" presId="urn:microsoft.com/office/officeart/2005/8/layout/hierarchy1"/>
    <dgm:cxn modelId="{B8166868-3988-436E-A5F0-C2D0E5F849AF}" srcId="{D750336D-E8E8-4BDC-9350-4B69EDB342CB}" destId="{899D3C02-63C7-4AD9-A4F4-D2013C36E4A1}" srcOrd="1" destOrd="0" parTransId="{11B1B836-B987-4AEB-8B7C-8BAE89569ADC}" sibTransId="{30A4AF32-C391-4C33-9BD5-CBBA3F0DFECD}"/>
    <dgm:cxn modelId="{9F3E124C-F587-4FE4-9740-5616A22577BB}" type="presOf" srcId="{899D3C02-63C7-4AD9-A4F4-D2013C36E4A1}" destId="{7347D001-CD3A-49E0-8A52-95EEBCA8DE01}" srcOrd="0" destOrd="0" presId="urn:microsoft.com/office/officeart/2005/8/layout/hierarchy1"/>
    <dgm:cxn modelId="{0294B271-8716-4F6B-B4C7-05A8078C80DA}" type="presOf" srcId="{37616CF9-97BA-4EFE-8C17-6BCA6FBF3FFB}" destId="{9E7CC12C-7083-4D61-ACB8-E29AA1C33625}" srcOrd="0" destOrd="0" presId="urn:microsoft.com/office/officeart/2005/8/layout/hierarchy1"/>
    <dgm:cxn modelId="{2E3C5B53-D562-4B76-A909-29BD5101D9B8}" type="presOf" srcId="{D7F24D3F-E544-4E31-839E-F755B437A038}" destId="{DE9AEDB3-1790-48CD-9E46-5831CA07F541}" srcOrd="0" destOrd="0" presId="urn:microsoft.com/office/officeart/2005/8/layout/hierarchy1"/>
    <dgm:cxn modelId="{FDC7A47B-3879-41FA-A11A-894252CCE57E}" srcId="{D750336D-E8E8-4BDC-9350-4B69EDB342CB}" destId="{37616CF9-97BA-4EFE-8C17-6BCA6FBF3FFB}" srcOrd="3" destOrd="0" parTransId="{BC773523-2E37-49A6-BCEC-048687FFE0E8}" sibTransId="{E590BF53-16E6-41FB-8FE6-3B6F27FBE3EF}"/>
    <dgm:cxn modelId="{967D138B-BBBB-4BD5-968E-8C06C0A35760}" srcId="{6D388CA1-BD0C-402E-86E3-6B0AFA623FDF}" destId="{D750336D-E8E8-4BDC-9350-4B69EDB342CB}" srcOrd="0" destOrd="0" parTransId="{9D6A680A-B29E-4C55-A835-77C118C8A2EA}" sibTransId="{0CDB9D15-0BB7-478B-B9EB-E08B1B9BF556}"/>
    <dgm:cxn modelId="{C45211D8-5DA8-44CC-8D90-FE5018EC4162}" type="presOf" srcId="{2B96400E-18B1-4E74-9B70-F4314E506F49}" destId="{84400BF5-217B-47E3-90B1-ACFD83FEF2C4}" srcOrd="0" destOrd="0" presId="urn:microsoft.com/office/officeart/2005/8/layout/hierarchy1"/>
    <dgm:cxn modelId="{DEA0B4E1-2B87-4DD6-A944-643FC7628420}" srcId="{D750336D-E8E8-4BDC-9350-4B69EDB342CB}" destId="{2B96400E-18B1-4E74-9B70-F4314E506F49}" srcOrd="2" destOrd="0" parTransId="{D7F24D3F-E544-4E31-839E-F755B437A038}" sibTransId="{093C9F86-1EA9-4754-88C0-325F74849D51}"/>
    <dgm:cxn modelId="{0E9E6BE8-FF99-4B3B-8532-6036D2AD658E}" srcId="{D750336D-E8E8-4BDC-9350-4B69EDB342CB}" destId="{62EDD464-DE32-48F6-A5A6-E71C3F6383EB}" srcOrd="0" destOrd="0" parTransId="{142003CE-90D2-4914-9C76-A3A433C4DA25}" sibTransId="{5B8024BA-7EB0-4C2A-A199-37F2D809F1C9}"/>
    <dgm:cxn modelId="{BAB031FC-CE2D-4818-98B0-068D854176CF}" type="presOf" srcId="{62EDD464-DE32-48F6-A5A6-E71C3F6383EB}" destId="{A0B4A1B1-9045-495F-ABE3-8F6D51169E83}" srcOrd="0" destOrd="0" presId="urn:microsoft.com/office/officeart/2005/8/layout/hierarchy1"/>
    <dgm:cxn modelId="{33D08A88-B0BE-4BE2-A0B9-F9402907A89A}" type="presParOf" srcId="{D378570F-7981-4EC8-BA91-04B16EF2B65B}" destId="{031156FA-0716-43E5-9620-6FD6F52BCEC9}" srcOrd="0" destOrd="0" presId="urn:microsoft.com/office/officeart/2005/8/layout/hierarchy1"/>
    <dgm:cxn modelId="{C1CCF3C1-5588-4A8C-8D22-CA49F95293E2}" type="presParOf" srcId="{031156FA-0716-43E5-9620-6FD6F52BCEC9}" destId="{6AEB9E92-9CC0-4EBF-89BC-E6C7DD3BDEC1}" srcOrd="0" destOrd="0" presId="urn:microsoft.com/office/officeart/2005/8/layout/hierarchy1"/>
    <dgm:cxn modelId="{F0729B2D-0CEE-472C-871F-13B84EC7ED93}" type="presParOf" srcId="{6AEB9E92-9CC0-4EBF-89BC-E6C7DD3BDEC1}" destId="{0639B957-47E4-46FC-9B9E-AF69B72B1989}" srcOrd="0" destOrd="0" presId="urn:microsoft.com/office/officeart/2005/8/layout/hierarchy1"/>
    <dgm:cxn modelId="{2708FA42-F339-4C89-8CE4-17B626995727}" type="presParOf" srcId="{6AEB9E92-9CC0-4EBF-89BC-E6C7DD3BDEC1}" destId="{F352A30A-A26D-4480-853D-4B1DC69D4A8A}" srcOrd="1" destOrd="0" presId="urn:microsoft.com/office/officeart/2005/8/layout/hierarchy1"/>
    <dgm:cxn modelId="{1B4E727C-3E93-4F89-859E-8B673BAC514E}" type="presParOf" srcId="{031156FA-0716-43E5-9620-6FD6F52BCEC9}" destId="{F80F6CEB-04F4-4AA7-BDD7-02FA763E3911}" srcOrd="1" destOrd="0" presId="urn:microsoft.com/office/officeart/2005/8/layout/hierarchy1"/>
    <dgm:cxn modelId="{6EE7D553-5C24-4477-8E40-91BB5C1B9630}" type="presParOf" srcId="{F80F6CEB-04F4-4AA7-BDD7-02FA763E3911}" destId="{A0203C34-0412-4032-A387-73715A4AA58E}" srcOrd="0" destOrd="0" presId="urn:microsoft.com/office/officeart/2005/8/layout/hierarchy1"/>
    <dgm:cxn modelId="{64CD7A98-9AD0-4A8F-9BA4-CE9F99703597}" type="presParOf" srcId="{F80F6CEB-04F4-4AA7-BDD7-02FA763E3911}" destId="{731C89ED-38DB-472B-87A1-7BEF074DB8BC}" srcOrd="1" destOrd="0" presId="urn:microsoft.com/office/officeart/2005/8/layout/hierarchy1"/>
    <dgm:cxn modelId="{66C7C07A-1730-4554-9E16-6C3CE26088DA}" type="presParOf" srcId="{731C89ED-38DB-472B-87A1-7BEF074DB8BC}" destId="{E1FFF208-3C6A-4FB5-9CF3-9A25A235F5CD}" srcOrd="0" destOrd="0" presId="urn:microsoft.com/office/officeart/2005/8/layout/hierarchy1"/>
    <dgm:cxn modelId="{931AD77C-12B5-4BD1-8B24-555E6AF6B152}" type="presParOf" srcId="{E1FFF208-3C6A-4FB5-9CF3-9A25A235F5CD}" destId="{9750AEEE-9E85-4AFF-95FB-F9BD58A6A0AA}" srcOrd="0" destOrd="0" presId="urn:microsoft.com/office/officeart/2005/8/layout/hierarchy1"/>
    <dgm:cxn modelId="{596A5CCB-86EF-4D43-BC2B-C3E3CF2FB2BF}" type="presParOf" srcId="{E1FFF208-3C6A-4FB5-9CF3-9A25A235F5CD}" destId="{A0B4A1B1-9045-495F-ABE3-8F6D51169E83}" srcOrd="1" destOrd="0" presId="urn:microsoft.com/office/officeart/2005/8/layout/hierarchy1"/>
    <dgm:cxn modelId="{23EC26C0-C032-49CD-B064-6894E15A1604}" type="presParOf" srcId="{731C89ED-38DB-472B-87A1-7BEF074DB8BC}" destId="{82CE9D23-D2EE-4BB6-B63F-D9FC15F09D9F}" srcOrd="1" destOrd="0" presId="urn:microsoft.com/office/officeart/2005/8/layout/hierarchy1"/>
    <dgm:cxn modelId="{26B19E96-D786-4A91-B10C-63E3E5A6385D}" type="presParOf" srcId="{F80F6CEB-04F4-4AA7-BDD7-02FA763E3911}" destId="{7C185E03-43C0-415E-A8A8-1639E62260FF}" srcOrd="2" destOrd="0" presId="urn:microsoft.com/office/officeart/2005/8/layout/hierarchy1"/>
    <dgm:cxn modelId="{B3D66E51-9F27-4993-A601-0FAC8FB78B98}" type="presParOf" srcId="{F80F6CEB-04F4-4AA7-BDD7-02FA763E3911}" destId="{20C9C138-695B-4BA5-B198-4572D84D1B4D}" srcOrd="3" destOrd="0" presId="urn:microsoft.com/office/officeart/2005/8/layout/hierarchy1"/>
    <dgm:cxn modelId="{28005897-26D7-42FC-88BE-7EB6A4C79E22}" type="presParOf" srcId="{20C9C138-695B-4BA5-B198-4572D84D1B4D}" destId="{4858D48E-D41D-4760-913D-4CC8484ECBEB}" srcOrd="0" destOrd="0" presId="urn:microsoft.com/office/officeart/2005/8/layout/hierarchy1"/>
    <dgm:cxn modelId="{D19B126F-7653-450D-AAF2-F443CB94C46C}" type="presParOf" srcId="{4858D48E-D41D-4760-913D-4CC8484ECBEB}" destId="{360DCFF7-E186-43DE-B421-6891F33BB77E}" srcOrd="0" destOrd="0" presId="urn:microsoft.com/office/officeart/2005/8/layout/hierarchy1"/>
    <dgm:cxn modelId="{0D8E62D9-F6B6-4443-B186-C46CA8D3695D}" type="presParOf" srcId="{4858D48E-D41D-4760-913D-4CC8484ECBEB}" destId="{7347D001-CD3A-49E0-8A52-95EEBCA8DE01}" srcOrd="1" destOrd="0" presId="urn:microsoft.com/office/officeart/2005/8/layout/hierarchy1"/>
    <dgm:cxn modelId="{8641622E-E859-421F-8B3B-2E7B1505FFB1}" type="presParOf" srcId="{20C9C138-695B-4BA5-B198-4572D84D1B4D}" destId="{6EB85C9C-8B92-47D6-AF46-A1A20D10AF4E}" srcOrd="1" destOrd="0" presId="urn:microsoft.com/office/officeart/2005/8/layout/hierarchy1"/>
    <dgm:cxn modelId="{6E86977B-4D63-4849-9587-3BF974B0A3E1}" type="presParOf" srcId="{F80F6CEB-04F4-4AA7-BDD7-02FA763E3911}" destId="{DE9AEDB3-1790-48CD-9E46-5831CA07F541}" srcOrd="4" destOrd="0" presId="urn:microsoft.com/office/officeart/2005/8/layout/hierarchy1"/>
    <dgm:cxn modelId="{B535CDE6-96F0-4479-B10B-2A2966A4FEC5}" type="presParOf" srcId="{F80F6CEB-04F4-4AA7-BDD7-02FA763E3911}" destId="{5EA3B37A-B967-42DD-8195-0A5649A70A50}" srcOrd="5" destOrd="0" presId="urn:microsoft.com/office/officeart/2005/8/layout/hierarchy1"/>
    <dgm:cxn modelId="{873C6C91-F4FF-408F-A9E7-201FB3AC5F34}" type="presParOf" srcId="{5EA3B37A-B967-42DD-8195-0A5649A70A50}" destId="{02C337EB-EEEF-4CDD-964B-8F031EB1861A}" srcOrd="0" destOrd="0" presId="urn:microsoft.com/office/officeart/2005/8/layout/hierarchy1"/>
    <dgm:cxn modelId="{139E301E-D6E9-465C-B84B-90FC1BB43F5F}" type="presParOf" srcId="{02C337EB-EEEF-4CDD-964B-8F031EB1861A}" destId="{CB849BFF-D884-4B0D-897E-149F7362354B}" srcOrd="0" destOrd="0" presId="urn:microsoft.com/office/officeart/2005/8/layout/hierarchy1"/>
    <dgm:cxn modelId="{53D26763-87DB-45DE-9406-FB5306D9FC12}" type="presParOf" srcId="{02C337EB-EEEF-4CDD-964B-8F031EB1861A}" destId="{84400BF5-217B-47E3-90B1-ACFD83FEF2C4}" srcOrd="1" destOrd="0" presId="urn:microsoft.com/office/officeart/2005/8/layout/hierarchy1"/>
    <dgm:cxn modelId="{016135D0-4CC3-4C72-A4B0-52ED9F755537}" type="presParOf" srcId="{5EA3B37A-B967-42DD-8195-0A5649A70A50}" destId="{5A0B003B-2B14-40F6-B7B7-22C3599C1F56}" srcOrd="1" destOrd="0" presId="urn:microsoft.com/office/officeart/2005/8/layout/hierarchy1"/>
    <dgm:cxn modelId="{4410367F-E286-4D6A-AAF7-CFBB332EC13D}" type="presParOf" srcId="{F80F6CEB-04F4-4AA7-BDD7-02FA763E3911}" destId="{988EEEE8-E948-457D-AC3D-FA48BF7D710D}" srcOrd="6" destOrd="0" presId="urn:microsoft.com/office/officeart/2005/8/layout/hierarchy1"/>
    <dgm:cxn modelId="{F850112E-FDD5-409C-8596-7ED2690A7A66}" type="presParOf" srcId="{F80F6CEB-04F4-4AA7-BDD7-02FA763E3911}" destId="{727338FC-4BF3-4B06-A6C2-F7FDE2491CA0}" srcOrd="7" destOrd="0" presId="urn:microsoft.com/office/officeart/2005/8/layout/hierarchy1"/>
    <dgm:cxn modelId="{0B5AFE40-83BE-4314-9EA7-A9BF170E5725}" type="presParOf" srcId="{727338FC-4BF3-4B06-A6C2-F7FDE2491CA0}" destId="{5DA06A98-E91F-40A3-AB46-64F1D5F5EC0A}" srcOrd="0" destOrd="0" presId="urn:microsoft.com/office/officeart/2005/8/layout/hierarchy1"/>
    <dgm:cxn modelId="{D676249D-21E1-43D7-BB3F-C8C432BB8D8C}" type="presParOf" srcId="{5DA06A98-E91F-40A3-AB46-64F1D5F5EC0A}" destId="{B2DB5B9D-54FF-4629-BFDE-DEC7EBC28330}" srcOrd="0" destOrd="0" presId="urn:microsoft.com/office/officeart/2005/8/layout/hierarchy1"/>
    <dgm:cxn modelId="{EF48A64F-7572-4EC7-9D0B-BD3509143051}" type="presParOf" srcId="{5DA06A98-E91F-40A3-AB46-64F1D5F5EC0A}" destId="{9E7CC12C-7083-4D61-ACB8-E29AA1C33625}" srcOrd="1" destOrd="0" presId="urn:microsoft.com/office/officeart/2005/8/layout/hierarchy1"/>
    <dgm:cxn modelId="{88EACFFA-4E0A-450C-89A6-F65314D6EF2E}" type="presParOf" srcId="{727338FC-4BF3-4B06-A6C2-F7FDE2491CA0}" destId="{9D3CFD01-52CA-49B7-8FDE-99448C409BF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C4FB04-8947-4172-981F-C65C14384D65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/>
      <dgm:spPr/>
    </dgm:pt>
    <dgm:pt modelId="{E69955B6-92AF-4A3F-8194-06652F75071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pitchFamily="34" charset="0"/>
            </a:rPr>
            <a:t>Pasíva</a:t>
          </a:r>
          <a:endParaRPr kumimoji="0" lang="cs-CZ" b="0" i="0" u="none" strike="noStrike" cap="none" normalizeH="0" baseline="0" dirty="0">
            <a:ln/>
            <a:effectLst/>
            <a:latin typeface="Arial" pitchFamily="34" charset="0"/>
          </a:endParaRPr>
        </a:p>
      </dgm:t>
    </dgm:pt>
    <dgm:pt modelId="{7CF231A5-8B42-4EA6-8CE5-8F6692A42617}" type="parTrans" cxnId="{D59EEAEB-76FB-4DFB-A004-B9E9F833E2CF}">
      <dgm:prSet/>
      <dgm:spPr/>
      <dgm:t>
        <a:bodyPr/>
        <a:lstStyle/>
        <a:p>
          <a:endParaRPr lang="cs-CZ"/>
        </a:p>
      </dgm:t>
    </dgm:pt>
    <dgm:pt modelId="{C42AC03F-96EB-419C-8DD8-8FDE80113863}" type="sibTrans" cxnId="{D59EEAEB-76FB-4DFB-A004-B9E9F833E2CF}">
      <dgm:prSet/>
      <dgm:spPr/>
      <dgm:t>
        <a:bodyPr/>
        <a:lstStyle/>
        <a:p>
          <a:endParaRPr lang="cs-CZ"/>
        </a:p>
      </dgm:t>
    </dgm:pt>
    <dgm:pt modelId="{7DECFD89-8A79-42A5-94A9-F2328A78D52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pitchFamily="34" charset="0"/>
            </a:rPr>
            <a:t>Vlastní kapitál</a:t>
          </a:r>
          <a:endParaRPr kumimoji="0" lang="cs-CZ" b="0" i="0" u="none" strike="noStrike" cap="none" normalizeH="0" baseline="0" dirty="0">
            <a:ln/>
            <a:effectLst/>
            <a:latin typeface="Arial" pitchFamily="34" charset="0"/>
          </a:endParaRPr>
        </a:p>
      </dgm:t>
    </dgm:pt>
    <dgm:pt modelId="{7B3BAA2E-1763-4241-979F-C71190BCFBFA}" type="parTrans" cxnId="{2AEDE1DF-C8E9-42B7-BABD-A5D3A651A23F}">
      <dgm:prSet/>
      <dgm:spPr/>
      <dgm:t>
        <a:bodyPr/>
        <a:lstStyle/>
        <a:p>
          <a:endParaRPr lang="cs-CZ"/>
        </a:p>
      </dgm:t>
    </dgm:pt>
    <dgm:pt modelId="{6E3C5694-A343-4B74-922B-8AC09C503739}" type="sibTrans" cxnId="{2AEDE1DF-C8E9-42B7-BABD-A5D3A651A23F}">
      <dgm:prSet/>
      <dgm:spPr/>
      <dgm:t>
        <a:bodyPr/>
        <a:lstStyle/>
        <a:p>
          <a:endParaRPr lang="cs-CZ"/>
        </a:p>
      </dgm:t>
    </dgm:pt>
    <dgm:pt modelId="{9FB1FE22-1219-4C17-ADE1-2CB77D4474F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pitchFamily="34" charset="0"/>
            </a:rPr>
            <a:t>Cizí kapitál</a:t>
          </a:r>
          <a:endParaRPr kumimoji="0" lang="cs-CZ" b="0" i="0" u="none" strike="noStrike" cap="none" normalizeH="0" baseline="0" dirty="0">
            <a:ln/>
            <a:effectLst/>
            <a:latin typeface="Arial" pitchFamily="34" charset="0"/>
          </a:endParaRPr>
        </a:p>
      </dgm:t>
    </dgm:pt>
    <dgm:pt modelId="{8DEB75A5-66F8-4AEE-A953-8F33FC796383}" type="parTrans" cxnId="{8EDFDF90-4068-4D5E-8211-12C73F766977}">
      <dgm:prSet/>
      <dgm:spPr/>
      <dgm:t>
        <a:bodyPr/>
        <a:lstStyle/>
        <a:p>
          <a:endParaRPr lang="cs-CZ"/>
        </a:p>
      </dgm:t>
    </dgm:pt>
    <dgm:pt modelId="{52B11469-7797-4650-BC65-85FB22107561}" type="sibTrans" cxnId="{8EDFDF90-4068-4D5E-8211-12C73F766977}">
      <dgm:prSet/>
      <dgm:spPr/>
      <dgm:t>
        <a:bodyPr/>
        <a:lstStyle/>
        <a:p>
          <a:endParaRPr lang="cs-CZ"/>
        </a:p>
      </dgm:t>
    </dgm:pt>
    <dgm:pt modelId="{18E8EBAF-F0B3-46DE-86AD-D8136C9A2D0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pitchFamily="34" charset="0"/>
            </a:rPr>
            <a:t>Ostatní pasíva</a:t>
          </a:r>
          <a:endParaRPr kumimoji="0" lang="cs-CZ" b="0" i="0" u="none" strike="noStrike" cap="none" normalizeH="0" baseline="0" dirty="0">
            <a:ln/>
            <a:effectLst/>
            <a:latin typeface="Arial" pitchFamily="34" charset="0"/>
          </a:endParaRPr>
        </a:p>
      </dgm:t>
    </dgm:pt>
    <dgm:pt modelId="{D2F2FA50-3947-4DA9-98BE-30A7037F7AA1}" type="parTrans" cxnId="{150F16ED-4558-4ED9-9EC3-611CB6E2E176}">
      <dgm:prSet/>
      <dgm:spPr/>
      <dgm:t>
        <a:bodyPr/>
        <a:lstStyle/>
        <a:p>
          <a:endParaRPr lang="cs-CZ"/>
        </a:p>
      </dgm:t>
    </dgm:pt>
    <dgm:pt modelId="{0F8C03FA-8CA6-4C3D-B96C-5A819D6F0ECE}" type="sibTrans" cxnId="{150F16ED-4558-4ED9-9EC3-611CB6E2E176}">
      <dgm:prSet/>
      <dgm:spPr/>
      <dgm:t>
        <a:bodyPr/>
        <a:lstStyle/>
        <a:p>
          <a:endParaRPr lang="cs-CZ"/>
        </a:p>
      </dgm:t>
    </dgm:pt>
    <dgm:pt modelId="{636856F5-F168-4E5E-8273-3DD02DE0A1BB}" type="pres">
      <dgm:prSet presAssocID="{47C4FB04-8947-4172-981F-C65C14384D6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028F4C2-EE63-4D5F-9FA2-E39A23810764}" type="pres">
      <dgm:prSet presAssocID="{E69955B6-92AF-4A3F-8194-06652F750710}" presName="hierRoot1" presStyleCnt="0"/>
      <dgm:spPr/>
    </dgm:pt>
    <dgm:pt modelId="{E5E44574-530F-446E-8324-A0AD5C8682EA}" type="pres">
      <dgm:prSet presAssocID="{E69955B6-92AF-4A3F-8194-06652F750710}" presName="composite" presStyleCnt="0"/>
      <dgm:spPr/>
    </dgm:pt>
    <dgm:pt modelId="{7C3BB4F9-4B80-4598-9E48-86B9D6ED2E6B}" type="pres">
      <dgm:prSet presAssocID="{E69955B6-92AF-4A3F-8194-06652F750710}" presName="background" presStyleLbl="node0" presStyleIdx="0" presStyleCnt="1"/>
      <dgm:spPr>
        <a:gradFill flip="none" rotWithShape="0"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</dgm:pt>
    <dgm:pt modelId="{B63E2EEF-4E11-4949-BB20-4597F9D66900}" type="pres">
      <dgm:prSet presAssocID="{E69955B6-92AF-4A3F-8194-06652F750710}" presName="text" presStyleLbl="fgAcc0" presStyleIdx="0" presStyleCnt="1">
        <dgm:presLayoutVars>
          <dgm:chPref val="3"/>
        </dgm:presLayoutVars>
      </dgm:prSet>
      <dgm:spPr/>
    </dgm:pt>
    <dgm:pt modelId="{5E8C1CA8-E5A1-4755-A208-2034664FB6E7}" type="pres">
      <dgm:prSet presAssocID="{E69955B6-92AF-4A3F-8194-06652F750710}" presName="hierChild2" presStyleCnt="0"/>
      <dgm:spPr/>
    </dgm:pt>
    <dgm:pt modelId="{223764E7-86E7-45CB-AE6A-4B6141F59C52}" type="pres">
      <dgm:prSet presAssocID="{7B3BAA2E-1763-4241-979F-C71190BCFBFA}" presName="Name10" presStyleLbl="parChTrans1D2" presStyleIdx="0" presStyleCnt="3"/>
      <dgm:spPr/>
    </dgm:pt>
    <dgm:pt modelId="{0DB4849A-B72A-4AFD-BDCE-08823D4C9731}" type="pres">
      <dgm:prSet presAssocID="{7DECFD89-8A79-42A5-94A9-F2328A78D529}" presName="hierRoot2" presStyleCnt="0"/>
      <dgm:spPr/>
    </dgm:pt>
    <dgm:pt modelId="{37956CA9-16F5-4237-8023-2EB63480D7C5}" type="pres">
      <dgm:prSet presAssocID="{7DECFD89-8A79-42A5-94A9-F2328A78D529}" presName="composite2" presStyleCnt="0"/>
      <dgm:spPr/>
    </dgm:pt>
    <dgm:pt modelId="{625A7E11-403E-4522-9F1A-5DB821825BEC}" type="pres">
      <dgm:prSet presAssocID="{7DECFD89-8A79-42A5-94A9-F2328A78D529}" presName="background2" presStyleLbl="node2" presStyleIdx="0" presStyleCnt="3"/>
      <dgm:spPr>
        <a:gradFill flip="none" rotWithShape="0"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</dgm:pt>
    <dgm:pt modelId="{42725FC0-2C43-4016-86BE-FE3D2BCD63A2}" type="pres">
      <dgm:prSet presAssocID="{7DECFD89-8A79-42A5-94A9-F2328A78D529}" presName="text2" presStyleLbl="fgAcc2" presStyleIdx="0" presStyleCnt="3">
        <dgm:presLayoutVars>
          <dgm:chPref val="3"/>
        </dgm:presLayoutVars>
      </dgm:prSet>
      <dgm:spPr/>
    </dgm:pt>
    <dgm:pt modelId="{357352EA-FCA0-4B3E-8EA5-DDF3601757F1}" type="pres">
      <dgm:prSet presAssocID="{7DECFD89-8A79-42A5-94A9-F2328A78D529}" presName="hierChild3" presStyleCnt="0"/>
      <dgm:spPr/>
    </dgm:pt>
    <dgm:pt modelId="{DB136382-3663-480E-995B-E1654856C910}" type="pres">
      <dgm:prSet presAssocID="{8DEB75A5-66F8-4AEE-A953-8F33FC796383}" presName="Name10" presStyleLbl="parChTrans1D2" presStyleIdx="1" presStyleCnt="3"/>
      <dgm:spPr/>
    </dgm:pt>
    <dgm:pt modelId="{523C88E8-D870-4958-99FC-1C4FDA1FB08B}" type="pres">
      <dgm:prSet presAssocID="{9FB1FE22-1219-4C17-ADE1-2CB77D4474F8}" presName="hierRoot2" presStyleCnt="0"/>
      <dgm:spPr/>
    </dgm:pt>
    <dgm:pt modelId="{B6C11835-E4E0-45C2-B9B7-C5F0B8EA385A}" type="pres">
      <dgm:prSet presAssocID="{9FB1FE22-1219-4C17-ADE1-2CB77D4474F8}" presName="composite2" presStyleCnt="0"/>
      <dgm:spPr/>
    </dgm:pt>
    <dgm:pt modelId="{0ABD2148-560C-4A20-93CD-59089DAD2BBD}" type="pres">
      <dgm:prSet presAssocID="{9FB1FE22-1219-4C17-ADE1-2CB77D4474F8}" presName="background2" presStyleLbl="node2" presStyleIdx="1" presStyleCnt="3"/>
      <dgm:spPr>
        <a:gradFill flip="none" rotWithShape="0"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</dgm:pt>
    <dgm:pt modelId="{51FB37D4-A4EE-4F5B-8CE5-AB243FED5E7B}" type="pres">
      <dgm:prSet presAssocID="{9FB1FE22-1219-4C17-ADE1-2CB77D4474F8}" presName="text2" presStyleLbl="fgAcc2" presStyleIdx="1" presStyleCnt="3">
        <dgm:presLayoutVars>
          <dgm:chPref val="3"/>
        </dgm:presLayoutVars>
      </dgm:prSet>
      <dgm:spPr/>
    </dgm:pt>
    <dgm:pt modelId="{610ADB22-18D9-4249-B806-0746EEF37F5B}" type="pres">
      <dgm:prSet presAssocID="{9FB1FE22-1219-4C17-ADE1-2CB77D4474F8}" presName="hierChild3" presStyleCnt="0"/>
      <dgm:spPr/>
    </dgm:pt>
    <dgm:pt modelId="{0E62C57E-60B0-4F2B-B49C-430E5A90D2F1}" type="pres">
      <dgm:prSet presAssocID="{D2F2FA50-3947-4DA9-98BE-30A7037F7AA1}" presName="Name10" presStyleLbl="parChTrans1D2" presStyleIdx="2" presStyleCnt="3"/>
      <dgm:spPr/>
    </dgm:pt>
    <dgm:pt modelId="{6B92B72B-1108-41F5-BE36-27FFE6D83EEA}" type="pres">
      <dgm:prSet presAssocID="{18E8EBAF-F0B3-46DE-86AD-D8136C9A2D01}" presName="hierRoot2" presStyleCnt="0"/>
      <dgm:spPr/>
    </dgm:pt>
    <dgm:pt modelId="{438C3A57-E907-43F7-801C-9F84F6C661AD}" type="pres">
      <dgm:prSet presAssocID="{18E8EBAF-F0B3-46DE-86AD-D8136C9A2D01}" presName="composite2" presStyleCnt="0"/>
      <dgm:spPr/>
    </dgm:pt>
    <dgm:pt modelId="{F24B4895-8749-400F-BE83-27B76D88A409}" type="pres">
      <dgm:prSet presAssocID="{18E8EBAF-F0B3-46DE-86AD-D8136C9A2D01}" presName="background2" presStyleLbl="node2" presStyleIdx="2" presStyleCnt="3"/>
      <dgm:spPr>
        <a:gradFill flip="none" rotWithShape="0"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</dgm:pt>
    <dgm:pt modelId="{DA0A1D1F-5FE2-49E0-AF40-FC7336D9DE14}" type="pres">
      <dgm:prSet presAssocID="{18E8EBAF-F0B3-46DE-86AD-D8136C9A2D01}" presName="text2" presStyleLbl="fgAcc2" presStyleIdx="2" presStyleCnt="3">
        <dgm:presLayoutVars>
          <dgm:chPref val="3"/>
        </dgm:presLayoutVars>
      </dgm:prSet>
      <dgm:spPr/>
    </dgm:pt>
    <dgm:pt modelId="{2E0A9C7B-CAEA-4615-85EF-3FE1C24BA796}" type="pres">
      <dgm:prSet presAssocID="{18E8EBAF-F0B3-46DE-86AD-D8136C9A2D01}" presName="hierChild3" presStyleCnt="0"/>
      <dgm:spPr/>
    </dgm:pt>
  </dgm:ptLst>
  <dgm:cxnLst>
    <dgm:cxn modelId="{2FFAC42A-F514-4B0C-AEB9-D4E67F8E8907}" type="presOf" srcId="{7B3BAA2E-1763-4241-979F-C71190BCFBFA}" destId="{223764E7-86E7-45CB-AE6A-4B6141F59C52}" srcOrd="0" destOrd="0" presId="urn:microsoft.com/office/officeart/2005/8/layout/hierarchy1"/>
    <dgm:cxn modelId="{BF22A52D-9079-4CE1-B4E2-814AC0627EB1}" type="presOf" srcId="{E69955B6-92AF-4A3F-8194-06652F750710}" destId="{B63E2EEF-4E11-4949-BB20-4597F9D66900}" srcOrd="0" destOrd="0" presId="urn:microsoft.com/office/officeart/2005/8/layout/hierarchy1"/>
    <dgm:cxn modelId="{11233534-4665-4A9D-8456-6D871C26E200}" type="presOf" srcId="{9FB1FE22-1219-4C17-ADE1-2CB77D4474F8}" destId="{51FB37D4-A4EE-4F5B-8CE5-AB243FED5E7B}" srcOrd="0" destOrd="0" presId="urn:microsoft.com/office/officeart/2005/8/layout/hierarchy1"/>
    <dgm:cxn modelId="{31567D52-2010-42DB-9ABD-1976AEF047B3}" type="presOf" srcId="{8DEB75A5-66F8-4AEE-A953-8F33FC796383}" destId="{DB136382-3663-480E-995B-E1654856C910}" srcOrd="0" destOrd="0" presId="urn:microsoft.com/office/officeart/2005/8/layout/hierarchy1"/>
    <dgm:cxn modelId="{EAA10D8D-684B-4F9D-A843-11C3E7B9DCB9}" type="presOf" srcId="{7DECFD89-8A79-42A5-94A9-F2328A78D529}" destId="{42725FC0-2C43-4016-86BE-FE3D2BCD63A2}" srcOrd="0" destOrd="0" presId="urn:microsoft.com/office/officeart/2005/8/layout/hierarchy1"/>
    <dgm:cxn modelId="{8EDFDF90-4068-4D5E-8211-12C73F766977}" srcId="{E69955B6-92AF-4A3F-8194-06652F750710}" destId="{9FB1FE22-1219-4C17-ADE1-2CB77D4474F8}" srcOrd="1" destOrd="0" parTransId="{8DEB75A5-66F8-4AEE-A953-8F33FC796383}" sibTransId="{52B11469-7797-4650-BC65-85FB22107561}"/>
    <dgm:cxn modelId="{4EA201AD-B2A8-46A0-A056-9B6C40DC7B9B}" type="presOf" srcId="{18E8EBAF-F0B3-46DE-86AD-D8136C9A2D01}" destId="{DA0A1D1F-5FE2-49E0-AF40-FC7336D9DE14}" srcOrd="0" destOrd="0" presId="urn:microsoft.com/office/officeart/2005/8/layout/hierarchy1"/>
    <dgm:cxn modelId="{FA5518DB-8BA7-4D64-8DBC-5E67F124C2C6}" type="presOf" srcId="{D2F2FA50-3947-4DA9-98BE-30A7037F7AA1}" destId="{0E62C57E-60B0-4F2B-B49C-430E5A90D2F1}" srcOrd="0" destOrd="0" presId="urn:microsoft.com/office/officeart/2005/8/layout/hierarchy1"/>
    <dgm:cxn modelId="{2AEDE1DF-C8E9-42B7-BABD-A5D3A651A23F}" srcId="{E69955B6-92AF-4A3F-8194-06652F750710}" destId="{7DECFD89-8A79-42A5-94A9-F2328A78D529}" srcOrd="0" destOrd="0" parTransId="{7B3BAA2E-1763-4241-979F-C71190BCFBFA}" sibTransId="{6E3C5694-A343-4B74-922B-8AC09C503739}"/>
    <dgm:cxn modelId="{D59EEAEB-76FB-4DFB-A004-B9E9F833E2CF}" srcId="{47C4FB04-8947-4172-981F-C65C14384D65}" destId="{E69955B6-92AF-4A3F-8194-06652F750710}" srcOrd="0" destOrd="0" parTransId="{7CF231A5-8B42-4EA6-8CE5-8F6692A42617}" sibTransId="{C42AC03F-96EB-419C-8DD8-8FDE80113863}"/>
    <dgm:cxn modelId="{150F16ED-4558-4ED9-9EC3-611CB6E2E176}" srcId="{E69955B6-92AF-4A3F-8194-06652F750710}" destId="{18E8EBAF-F0B3-46DE-86AD-D8136C9A2D01}" srcOrd="2" destOrd="0" parTransId="{D2F2FA50-3947-4DA9-98BE-30A7037F7AA1}" sibTransId="{0F8C03FA-8CA6-4C3D-B96C-5A819D6F0ECE}"/>
    <dgm:cxn modelId="{272293EE-1CE4-404A-B284-8B9E62D52E8E}" type="presOf" srcId="{47C4FB04-8947-4172-981F-C65C14384D65}" destId="{636856F5-F168-4E5E-8273-3DD02DE0A1BB}" srcOrd="0" destOrd="0" presId="urn:microsoft.com/office/officeart/2005/8/layout/hierarchy1"/>
    <dgm:cxn modelId="{F5A8C4B5-4768-4B0E-8AFC-051BF546D36C}" type="presParOf" srcId="{636856F5-F168-4E5E-8273-3DD02DE0A1BB}" destId="{8028F4C2-EE63-4D5F-9FA2-E39A23810764}" srcOrd="0" destOrd="0" presId="urn:microsoft.com/office/officeart/2005/8/layout/hierarchy1"/>
    <dgm:cxn modelId="{3E6013EE-D141-4549-BB0C-93A6F4DAFCE7}" type="presParOf" srcId="{8028F4C2-EE63-4D5F-9FA2-E39A23810764}" destId="{E5E44574-530F-446E-8324-A0AD5C8682EA}" srcOrd="0" destOrd="0" presId="urn:microsoft.com/office/officeart/2005/8/layout/hierarchy1"/>
    <dgm:cxn modelId="{7733F149-6E14-4D2C-BE90-A437F474ED79}" type="presParOf" srcId="{E5E44574-530F-446E-8324-A0AD5C8682EA}" destId="{7C3BB4F9-4B80-4598-9E48-86B9D6ED2E6B}" srcOrd="0" destOrd="0" presId="urn:microsoft.com/office/officeart/2005/8/layout/hierarchy1"/>
    <dgm:cxn modelId="{9C1EAB54-9626-4034-915F-64A1184B79DA}" type="presParOf" srcId="{E5E44574-530F-446E-8324-A0AD5C8682EA}" destId="{B63E2EEF-4E11-4949-BB20-4597F9D66900}" srcOrd="1" destOrd="0" presId="urn:microsoft.com/office/officeart/2005/8/layout/hierarchy1"/>
    <dgm:cxn modelId="{33C61FA3-4208-4311-9D9F-C1033C8F3AD0}" type="presParOf" srcId="{8028F4C2-EE63-4D5F-9FA2-E39A23810764}" destId="{5E8C1CA8-E5A1-4755-A208-2034664FB6E7}" srcOrd="1" destOrd="0" presId="urn:microsoft.com/office/officeart/2005/8/layout/hierarchy1"/>
    <dgm:cxn modelId="{5E539DEF-1626-42B4-9645-57CBC9853FAF}" type="presParOf" srcId="{5E8C1CA8-E5A1-4755-A208-2034664FB6E7}" destId="{223764E7-86E7-45CB-AE6A-4B6141F59C52}" srcOrd="0" destOrd="0" presId="urn:microsoft.com/office/officeart/2005/8/layout/hierarchy1"/>
    <dgm:cxn modelId="{AE1ADCDF-B576-45DC-B627-CC7D973CD48F}" type="presParOf" srcId="{5E8C1CA8-E5A1-4755-A208-2034664FB6E7}" destId="{0DB4849A-B72A-4AFD-BDCE-08823D4C9731}" srcOrd="1" destOrd="0" presId="urn:microsoft.com/office/officeart/2005/8/layout/hierarchy1"/>
    <dgm:cxn modelId="{6A14FAC9-E186-4923-8261-17456B7A46E8}" type="presParOf" srcId="{0DB4849A-B72A-4AFD-BDCE-08823D4C9731}" destId="{37956CA9-16F5-4237-8023-2EB63480D7C5}" srcOrd="0" destOrd="0" presId="urn:microsoft.com/office/officeart/2005/8/layout/hierarchy1"/>
    <dgm:cxn modelId="{0551295D-F17A-432F-948D-9D624BECBA60}" type="presParOf" srcId="{37956CA9-16F5-4237-8023-2EB63480D7C5}" destId="{625A7E11-403E-4522-9F1A-5DB821825BEC}" srcOrd="0" destOrd="0" presId="urn:microsoft.com/office/officeart/2005/8/layout/hierarchy1"/>
    <dgm:cxn modelId="{93336BE9-6734-45D9-A48D-B780C5D03C57}" type="presParOf" srcId="{37956CA9-16F5-4237-8023-2EB63480D7C5}" destId="{42725FC0-2C43-4016-86BE-FE3D2BCD63A2}" srcOrd="1" destOrd="0" presId="urn:microsoft.com/office/officeart/2005/8/layout/hierarchy1"/>
    <dgm:cxn modelId="{F5C7BA9A-6ECC-4481-B91E-F6FADB4A6563}" type="presParOf" srcId="{0DB4849A-B72A-4AFD-BDCE-08823D4C9731}" destId="{357352EA-FCA0-4B3E-8EA5-DDF3601757F1}" srcOrd="1" destOrd="0" presId="urn:microsoft.com/office/officeart/2005/8/layout/hierarchy1"/>
    <dgm:cxn modelId="{14EDC8E3-E434-42D3-8A4D-01B7B3F8636A}" type="presParOf" srcId="{5E8C1CA8-E5A1-4755-A208-2034664FB6E7}" destId="{DB136382-3663-480E-995B-E1654856C910}" srcOrd="2" destOrd="0" presId="urn:microsoft.com/office/officeart/2005/8/layout/hierarchy1"/>
    <dgm:cxn modelId="{12A106A5-8D83-4937-BDA8-8601C24B0875}" type="presParOf" srcId="{5E8C1CA8-E5A1-4755-A208-2034664FB6E7}" destId="{523C88E8-D870-4958-99FC-1C4FDA1FB08B}" srcOrd="3" destOrd="0" presId="urn:microsoft.com/office/officeart/2005/8/layout/hierarchy1"/>
    <dgm:cxn modelId="{C69B128F-A154-4628-B794-EB6A86BC707B}" type="presParOf" srcId="{523C88E8-D870-4958-99FC-1C4FDA1FB08B}" destId="{B6C11835-E4E0-45C2-B9B7-C5F0B8EA385A}" srcOrd="0" destOrd="0" presId="urn:microsoft.com/office/officeart/2005/8/layout/hierarchy1"/>
    <dgm:cxn modelId="{A1DE359C-92A4-4335-A0E6-17ECD0CF102F}" type="presParOf" srcId="{B6C11835-E4E0-45C2-B9B7-C5F0B8EA385A}" destId="{0ABD2148-560C-4A20-93CD-59089DAD2BBD}" srcOrd="0" destOrd="0" presId="urn:microsoft.com/office/officeart/2005/8/layout/hierarchy1"/>
    <dgm:cxn modelId="{78A25EF9-A838-4962-A287-DDBD1FE0EEE7}" type="presParOf" srcId="{B6C11835-E4E0-45C2-B9B7-C5F0B8EA385A}" destId="{51FB37D4-A4EE-4F5B-8CE5-AB243FED5E7B}" srcOrd="1" destOrd="0" presId="urn:microsoft.com/office/officeart/2005/8/layout/hierarchy1"/>
    <dgm:cxn modelId="{AA5A1F0F-A5A4-4DF2-B2EB-0E96042ACA7F}" type="presParOf" srcId="{523C88E8-D870-4958-99FC-1C4FDA1FB08B}" destId="{610ADB22-18D9-4249-B806-0746EEF37F5B}" srcOrd="1" destOrd="0" presId="urn:microsoft.com/office/officeart/2005/8/layout/hierarchy1"/>
    <dgm:cxn modelId="{FDB14C5E-1D61-4E11-8B9A-73BB10CF8AB4}" type="presParOf" srcId="{5E8C1CA8-E5A1-4755-A208-2034664FB6E7}" destId="{0E62C57E-60B0-4F2B-B49C-430E5A90D2F1}" srcOrd="4" destOrd="0" presId="urn:microsoft.com/office/officeart/2005/8/layout/hierarchy1"/>
    <dgm:cxn modelId="{257D477A-B365-4BEC-A1CB-CF848AEFA688}" type="presParOf" srcId="{5E8C1CA8-E5A1-4755-A208-2034664FB6E7}" destId="{6B92B72B-1108-41F5-BE36-27FFE6D83EEA}" srcOrd="5" destOrd="0" presId="urn:microsoft.com/office/officeart/2005/8/layout/hierarchy1"/>
    <dgm:cxn modelId="{AC683855-A5BB-4E25-A739-A2516EBCC43A}" type="presParOf" srcId="{6B92B72B-1108-41F5-BE36-27FFE6D83EEA}" destId="{438C3A57-E907-43F7-801C-9F84F6C661AD}" srcOrd="0" destOrd="0" presId="urn:microsoft.com/office/officeart/2005/8/layout/hierarchy1"/>
    <dgm:cxn modelId="{E15175CA-B88C-47F1-B3DA-79E0486BEDF8}" type="presParOf" srcId="{438C3A57-E907-43F7-801C-9F84F6C661AD}" destId="{F24B4895-8749-400F-BE83-27B76D88A409}" srcOrd="0" destOrd="0" presId="urn:microsoft.com/office/officeart/2005/8/layout/hierarchy1"/>
    <dgm:cxn modelId="{68E212B5-4427-42C8-8431-7E40A3820C26}" type="presParOf" srcId="{438C3A57-E907-43F7-801C-9F84F6C661AD}" destId="{DA0A1D1F-5FE2-49E0-AF40-FC7336D9DE14}" srcOrd="1" destOrd="0" presId="urn:microsoft.com/office/officeart/2005/8/layout/hierarchy1"/>
    <dgm:cxn modelId="{0E31B060-F4DB-42E2-BA53-3D1C1B53E53C}" type="presParOf" srcId="{6B92B72B-1108-41F5-BE36-27FFE6D83EEA}" destId="{2E0A9C7B-CAEA-4615-85EF-3FE1C24BA79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4B0278-F813-4494-9837-DECD6B4D6D8A}" type="doc">
      <dgm:prSet loTypeId="urn:microsoft.com/office/officeart/2005/8/layout/pyramid2" loCatId="list" qsTypeId="urn:microsoft.com/office/officeart/2005/8/quickstyle/3d2#2" qsCatId="3D" csTypeId="urn:microsoft.com/office/officeart/2005/8/colors/accent0_1" csCatId="mainScheme" phldr="1"/>
      <dgm:spPr/>
    </dgm:pt>
    <dgm:pt modelId="{8D0C4545-447B-4600-B4B7-5359F36FD2D6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800" dirty="0">
              <a:latin typeface="Times New Roman" pitchFamily="18" charset="0"/>
              <a:cs typeface="Times New Roman" pitchFamily="18" charset="0"/>
            </a:rPr>
            <a:t>Provozní výsledek hospodaření</a:t>
          </a:r>
        </a:p>
      </dgm:t>
    </dgm:pt>
    <dgm:pt modelId="{1D2415DE-D6BD-498A-AC62-719C52CCAE8A}" type="parTrans" cxnId="{8B0BA7B0-0880-4F25-83E5-A3BE2AF29D18}">
      <dgm:prSet/>
      <dgm:spPr/>
      <dgm:t>
        <a:bodyPr/>
        <a:lstStyle/>
        <a:p>
          <a:endParaRPr lang="cs-CZ" sz="3200"/>
        </a:p>
      </dgm:t>
    </dgm:pt>
    <dgm:pt modelId="{E2EA4753-5C40-4E61-B72E-D30241023842}" type="sibTrans" cxnId="{8B0BA7B0-0880-4F25-83E5-A3BE2AF29D18}">
      <dgm:prSet/>
      <dgm:spPr/>
      <dgm:t>
        <a:bodyPr/>
        <a:lstStyle/>
        <a:p>
          <a:endParaRPr lang="cs-CZ" sz="3200"/>
        </a:p>
      </dgm:t>
    </dgm:pt>
    <dgm:pt modelId="{D3A8539C-07F1-4DDE-84B1-5CFCBB7734E1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800" dirty="0">
              <a:latin typeface="Times New Roman" pitchFamily="18" charset="0"/>
              <a:cs typeface="Times New Roman" pitchFamily="18" charset="0"/>
            </a:rPr>
            <a:t>Finanční výsledek hospodaření</a:t>
          </a:r>
        </a:p>
      </dgm:t>
    </dgm:pt>
    <dgm:pt modelId="{27354A9C-F80F-4C21-8C39-A7368F1F1FEC}" type="parTrans" cxnId="{C90F2133-2AA7-4733-BAB9-90189FEDEE96}">
      <dgm:prSet/>
      <dgm:spPr/>
      <dgm:t>
        <a:bodyPr/>
        <a:lstStyle/>
        <a:p>
          <a:endParaRPr lang="cs-CZ" sz="3200"/>
        </a:p>
      </dgm:t>
    </dgm:pt>
    <dgm:pt modelId="{F0F65EEF-CA0A-4885-8921-AA55C5599293}" type="sibTrans" cxnId="{C90F2133-2AA7-4733-BAB9-90189FEDEE96}">
      <dgm:prSet/>
      <dgm:spPr/>
      <dgm:t>
        <a:bodyPr/>
        <a:lstStyle/>
        <a:p>
          <a:endParaRPr lang="cs-CZ" sz="3200"/>
        </a:p>
      </dgm:t>
    </dgm:pt>
    <dgm:pt modelId="{377BAF5C-0AE7-4B3F-94EE-DC9B41ED891C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800" dirty="0">
              <a:latin typeface="Times New Roman" pitchFamily="18" charset="0"/>
              <a:cs typeface="Times New Roman" pitchFamily="18" charset="0"/>
            </a:rPr>
            <a:t>Výsledek hospodaření za běžnou činnost</a:t>
          </a:r>
        </a:p>
      </dgm:t>
    </dgm:pt>
    <dgm:pt modelId="{56E2A0A3-F233-4DD9-91B3-1842A0DEF80E}" type="parTrans" cxnId="{A1C41BD3-1B7E-4BA5-ADC7-5F7156DB47CB}">
      <dgm:prSet/>
      <dgm:spPr/>
      <dgm:t>
        <a:bodyPr/>
        <a:lstStyle/>
        <a:p>
          <a:endParaRPr lang="cs-CZ" sz="3200"/>
        </a:p>
      </dgm:t>
    </dgm:pt>
    <dgm:pt modelId="{62487453-6A62-4E2D-9C9B-CEAF3F5A69D8}" type="sibTrans" cxnId="{A1C41BD3-1B7E-4BA5-ADC7-5F7156DB47CB}">
      <dgm:prSet/>
      <dgm:spPr/>
      <dgm:t>
        <a:bodyPr/>
        <a:lstStyle/>
        <a:p>
          <a:endParaRPr lang="cs-CZ" sz="3200"/>
        </a:p>
      </dgm:t>
    </dgm:pt>
    <dgm:pt modelId="{C51C3D76-11FA-4C51-9F08-2571C42A038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800" dirty="0">
              <a:latin typeface="Times New Roman" pitchFamily="18" charset="0"/>
              <a:cs typeface="Times New Roman" pitchFamily="18" charset="0"/>
            </a:rPr>
            <a:t>Výsledek hospodaření za účetní období</a:t>
          </a:r>
        </a:p>
      </dgm:t>
    </dgm:pt>
    <dgm:pt modelId="{FF599A9B-FF5E-49AB-97FE-B6C61DE27A07}" type="parTrans" cxnId="{B238D3A0-8DEB-482A-8597-A413F8D8F440}">
      <dgm:prSet/>
      <dgm:spPr/>
      <dgm:t>
        <a:bodyPr/>
        <a:lstStyle/>
        <a:p>
          <a:endParaRPr lang="cs-CZ" sz="3200"/>
        </a:p>
      </dgm:t>
    </dgm:pt>
    <dgm:pt modelId="{67E58ABA-66A4-4B32-971F-EE6333090CB6}" type="sibTrans" cxnId="{B238D3A0-8DEB-482A-8597-A413F8D8F440}">
      <dgm:prSet/>
      <dgm:spPr/>
      <dgm:t>
        <a:bodyPr/>
        <a:lstStyle/>
        <a:p>
          <a:endParaRPr lang="cs-CZ" sz="3200"/>
        </a:p>
      </dgm:t>
    </dgm:pt>
    <dgm:pt modelId="{C0F06A7E-AA3C-4182-8AF2-1077553DFA6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800" dirty="0">
              <a:latin typeface="Times New Roman" pitchFamily="18" charset="0"/>
              <a:cs typeface="Times New Roman" pitchFamily="18" charset="0"/>
            </a:rPr>
            <a:t>Výsledek hospodaření za účetní období před zdaněním</a:t>
          </a:r>
        </a:p>
      </dgm:t>
    </dgm:pt>
    <dgm:pt modelId="{524FD608-AB92-4245-A134-ED1DCA1FF338}" type="parTrans" cxnId="{C55FEF2A-44F2-4C51-8A7F-CA4D9CC3AFA2}">
      <dgm:prSet/>
      <dgm:spPr/>
      <dgm:t>
        <a:bodyPr/>
        <a:lstStyle/>
        <a:p>
          <a:endParaRPr lang="cs-CZ" sz="3200"/>
        </a:p>
      </dgm:t>
    </dgm:pt>
    <dgm:pt modelId="{8A52EA07-9438-45A2-9DC0-D1BAF88006AE}" type="sibTrans" cxnId="{C55FEF2A-44F2-4C51-8A7F-CA4D9CC3AFA2}">
      <dgm:prSet/>
      <dgm:spPr/>
      <dgm:t>
        <a:bodyPr/>
        <a:lstStyle/>
        <a:p>
          <a:endParaRPr lang="cs-CZ" sz="3200"/>
        </a:p>
      </dgm:t>
    </dgm:pt>
    <dgm:pt modelId="{E0DA071D-01A5-486C-B3C0-F0FE74E8A26E}" type="pres">
      <dgm:prSet presAssocID="{BD4B0278-F813-4494-9837-DECD6B4D6D8A}" presName="compositeShape" presStyleCnt="0">
        <dgm:presLayoutVars>
          <dgm:dir/>
          <dgm:resizeHandles/>
        </dgm:presLayoutVars>
      </dgm:prSet>
      <dgm:spPr/>
    </dgm:pt>
    <dgm:pt modelId="{9FE622A9-5790-461E-9B12-88EFDE0E67A5}" type="pres">
      <dgm:prSet presAssocID="{BD4B0278-F813-4494-9837-DECD6B4D6D8A}" presName="pyramid" presStyleLbl="node1" presStyleIdx="0" presStyleCnt="1"/>
      <dgm:spPr>
        <a:solidFill>
          <a:schemeClr val="tx1"/>
        </a:solidFill>
      </dgm:spPr>
    </dgm:pt>
    <dgm:pt modelId="{D1DADD3C-3079-4DCA-ABB2-89F07031F051}" type="pres">
      <dgm:prSet presAssocID="{BD4B0278-F813-4494-9837-DECD6B4D6D8A}" presName="theList" presStyleCnt="0"/>
      <dgm:spPr/>
    </dgm:pt>
    <dgm:pt modelId="{3E7C0A0B-05EC-45C5-BBD7-6C80136216D1}" type="pres">
      <dgm:prSet presAssocID="{8D0C4545-447B-4600-B4B7-5359F36FD2D6}" presName="aNode" presStyleLbl="fgAcc1" presStyleIdx="0" presStyleCnt="5" custScaleX="166573">
        <dgm:presLayoutVars>
          <dgm:bulletEnabled val="1"/>
        </dgm:presLayoutVars>
      </dgm:prSet>
      <dgm:spPr/>
    </dgm:pt>
    <dgm:pt modelId="{6E467C72-88FE-478D-8A3D-3F3012618045}" type="pres">
      <dgm:prSet presAssocID="{8D0C4545-447B-4600-B4B7-5359F36FD2D6}" presName="aSpace" presStyleCnt="0"/>
      <dgm:spPr/>
    </dgm:pt>
    <dgm:pt modelId="{1E0C68E4-6BB1-4AF8-B349-FDC80B0854C8}" type="pres">
      <dgm:prSet presAssocID="{D3A8539C-07F1-4DDE-84B1-5CFCBB7734E1}" presName="aNode" presStyleLbl="fgAcc1" presStyleIdx="1" presStyleCnt="5" custScaleX="166573">
        <dgm:presLayoutVars>
          <dgm:bulletEnabled val="1"/>
        </dgm:presLayoutVars>
      </dgm:prSet>
      <dgm:spPr/>
    </dgm:pt>
    <dgm:pt modelId="{C38EE32C-15C9-40E7-BD4B-644224587033}" type="pres">
      <dgm:prSet presAssocID="{D3A8539C-07F1-4DDE-84B1-5CFCBB7734E1}" presName="aSpace" presStyleCnt="0"/>
      <dgm:spPr/>
    </dgm:pt>
    <dgm:pt modelId="{8CA8C40E-C1C2-405F-BCF2-0890E466D9A2}" type="pres">
      <dgm:prSet presAssocID="{377BAF5C-0AE7-4B3F-94EE-DC9B41ED891C}" presName="aNode" presStyleLbl="fgAcc1" presStyleIdx="2" presStyleCnt="5" custScaleX="166573">
        <dgm:presLayoutVars>
          <dgm:bulletEnabled val="1"/>
        </dgm:presLayoutVars>
      </dgm:prSet>
      <dgm:spPr/>
    </dgm:pt>
    <dgm:pt modelId="{B2920EAA-CB84-4BD8-8945-6CC018A18A32}" type="pres">
      <dgm:prSet presAssocID="{377BAF5C-0AE7-4B3F-94EE-DC9B41ED891C}" presName="aSpace" presStyleCnt="0"/>
      <dgm:spPr/>
    </dgm:pt>
    <dgm:pt modelId="{4306AC40-9664-4B37-9E8E-4708998767B8}" type="pres">
      <dgm:prSet presAssocID="{C51C3D76-11FA-4C51-9F08-2571C42A038D}" presName="aNode" presStyleLbl="fgAcc1" presStyleIdx="3" presStyleCnt="5" custScaleX="166573">
        <dgm:presLayoutVars>
          <dgm:bulletEnabled val="1"/>
        </dgm:presLayoutVars>
      </dgm:prSet>
      <dgm:spPr/>
    </dgm:pt>
    <dgm:pt modelId="{8B4A90A8-BBC5-4B1B-AEAD-9E988733B99A}" type="pres">
      <dgm:prSet presAssocID="{C51C3D76-11FA-4C51-9F08-2571C42A038D}" presName="aSpace" presStyleCnt="0"/>
      <dgm:spPr/>
    </dgm:pt>
    <dgm:pt modelId="{12FE5A91-A24D-4249-A5E4-22064F6A422A}" type="pres">
      <dgm:prSet presAssocID="{C0F06A7E-AA3C-4182-8AF2-1077553DFA65}" presName="aNode" presStyleLbl="fgAcc1" presStyleIdx="4" presStyleCnt="5" custScaleX="166573">
        <dgm:presLayoutVars>
          <dgm:bulletEnabled val="1"/>
        </dgm:presLayoutVars>
      </dgm:prSet>
      <dgm:spPr/>
    </dgm:pt>
    <dgm:pt modelId="{EA0EA13C-097E-407F-B625-A1C79FD59E6C}" type="pres">
      <dgm:prSet presAssocID="{C0F06A7E-AA3C-4182-8AF2-1077553DFA65}" presName="aSpace" presStyleCnt="0"/>
      <dgm:spPr/>
    </dgm:pt>
  </dgm:ptLst>
  <dgm:cxnLst>
    <dgm:cxn modelId="{C55FEF2A-44F2-4C51-8A7F-CA4D9CC3AFA2}" srcId="{BD4B0278-F813-4494-9837-DECD6B4D6D8A}" destId="{C0F06A7E-AA3C-4182-8AF2-1077553DFA65}" srcOrd="4" destOrd="0" parTransId="{524FD608-AB92-4245-A134-ED1DCA1FF338}" sibTransId="{8A52EA07-9438-45A2-9DC0-D1BAF88006AE}"/>
    <dgm:cxn modelId="{C90F2133-2AA7-4733-BAB9-90189FEDEE96}" srcId="{BD4B0278-F813-4494-9837-DECD6B4D6D8A}" destId="{D3A8539C-07F1-4DDE-84B1-5CFCBB7734E1}" srcOrd="1" destOrd="0" parTransId="{27354A9C-F80F-4C21-8C39-A7368F1F1FEC}" sibTransId="{F0F65EEF-CA0A-4885-8921-AA55C5599293}"/>
    <dgm:cxn modelId="{8CBC906E-4CA2-415A-901C-014966E14ED7}" type="presOf" srcId="{377BAF5C-0AE7-4B3F-94EE-DC9B41ED891C}" destId="{8CA8C40E-C1C2-405F-BCF2-0890E466D9A2}" srcOrd="0" destOrd="0" presId="urn:microsoft.com/office/officeart/2005/8/layout/pyramid2"/>
    <dgm:cxn modelId="{3E216C50-EFFD-45B1-8D3E-F035BEC89303}" type="presOf" srcId="{C0F06A7E-AA3C-4182-8AF2-1077553DFA65}" destId="{12FE5A91-A24D-4249-A5E4-22064F6A422A}" srcOrd="0" destOrd="0" presId="urn:microsoft.com/office/officeart/2005/8/layout/pyramid2"/>
    <dgm:cxn modelId="{EBF82197-FD0E-43FC-8F22-E6EDAA175BA5}" type="presOf" srcId="{D3A8539C-07F1-4DDE-84B1-5CFCBB7734E1}" destId="{1E0C68E4-6BB1-4AF8-B349-FDC80B0854C8}" srcOrd="0" destOrd="0" presId="urn:microsoft.com/office/officeart/2005/8/layout/pyramid2"/>
    <dgm:cxn modelId="{B238D3A0-8DEB-482A-8597-A413F8D8F440}" srcId="{BD4B0278-F813-4494-9837-DECD6B4D6D8A}" destId="{C51C3D76-11FA-4C51-9F08-2571C42A038D}" srcOrd="3" destOrd="0" parTransId="{FF599A9B-FF5E-49AB-97FE-B6C61DE27A07}" sibTransId="{67E58ABA-66A4-4B32-971F-EE6333090CB6}"/>
    <dgm:cxn modelId="{8B0BA7B0-0880-4F25-83E5-A3BE2AF29D18}" srcId="{BD4B0278-F813-4494-9837-DECD6B4D6D8A}" destId="{8D0C4545-447B-4600-B4B7-5359F36FD2D6}" srcOrd="0" destOrd="0" parTransId="{1D2415DE-D6BD-498A-AC62-719C52CCAE8A}" sibTransId="{E2EA4753-5C40-4E61-B72E-D30241023842}"/>
    <dgm:cxn modelId="{68D8FDBD-558D-47A9-ADE3-514B52BE0E44}" type="presOf" srcId="{C51C3D76-11FA-4C51-9F08-2571C42A038D}" destId="{4306AC40-9664-4B37-9E8E-4708998767B8}" srcOrd="0" destOrd="0" presId="urn:microsoft.com/office/officeart/2005/8/layout/pyramid2"/>
    <dgm:cxn modelId="{AA7FD2BF-C26B-4D11-A19E-80C3799E0CA5}" type="presOf" srcId="{8D0C4545-447B-4600-B4B7-5359F36FD2D6}" destId="{3E7C0A0B-05EC-45C5-BBD7-6C80136216D1}" srcOrd="0" destOrd="0" presId="urn:microsoft.com/office/officeart/2005/8/layout/pyramid2"/>
    <dgm:cxn modelId="{A1C41BD3-1B7E-4BA5-ADC7-5F7156DB47CB}" srcId="{BD4B0278-F813-4494-9837-DECD6B4D6D8A}" destId="{377BAF5C-0AE7-4B3F-94EE-DC9B41ED891C}" srcOrd="2" destOrd="0" parTransId="{56E2A0A3-F233-4DD9-91B3-1842A0DEF80E}" sibTransId="{62487453-6A62-4E2D-9C9B-CEAF3F5A69D8}"/>
    <dgm:cxn modelId="{E9E6EDE9-D962-4E1E-B21E-7169786872BD}" type="presOf" srcId="{BD4B0278-F813-4494-9837-DECD6B4D6D8A}" destId="{E0DA071D-01A5-486C-B3C0-F0FE74E8A26E}" srcOrd="0" destOrd="0" presId="urn:microsoft.com/office/officeart/2005/8/layout/pyramid2"/>
    <dgm:cxn modelId="{7BDBB110-A027-490D-86F5-A61C928F4241}" type="presParOf" srcId="{E0DA071D-01A5-486C-B3C0-F0FE74E8A26E}" destId="{9FE622A9-5790-461E-9B12-88EFDE0E67A5}" srcOrd="0" destOrd="0" presId="urn:microsoft.com/office/officeart/2005/8/layout/pyramid2"/>
    <dgm:cxn modelId="{404680C0-6F86-4D66-AFDD-CF0DC84D1984}" type="presParOf" srcId="{E0DA071D-01A5-486C-B3C0-F0FE74E8A26E}" destId="{D1DADD3C-3079-4DCA-ABB2-89F07031F051}" srcOrd="1" destOrd="0" presId="urn:microsoft.com/office/officeart/2005/8/layout/pyramid2"/>
    <dgm:cxn modelId="{72B2C736-FD60-42C8-A787-C727ECA7636F}" type="presParOf" srcId="{D1DADD3C-3079-4DCA-ABB2-89F07031F051}" destId="{3E7C0A0B-05EC-45C5-BBD7-6C80136216D1}" srcOrd="0" destOrd="0" presId="urn:microsoft.com/office/officeart/2005/8/layout/pyramid2"/>
    <dgm:cxn modelId="{C55649CC-D4A6-4591-A41A-58D0B0929B09}" type="presParOf" srcId="{D1DADD3C-3079-4DCA-ABB2-89F07031F051}" destId="{6E467C72-88FE-478D-8A3D-3F3012618045}" srcOrd="1" destOrd="0" presId="urn:microsoft.com/office/officeart/2005/8/layout/pyramid2"/>
    <dgm:cxn modelId="{BCD4CDCE-9AD4-4DED-8005-7DB0138C40E4}" type="presParOf" srcId="{D1DADD3C-3079-4DCA-ABB2-89F07031F051}" destId="{1E0C68E4-6BB1-4AF8-B349-FDC80B0854C8}" srcOrd="2" destOrd="0" presId="urn:microsoft.com/office/officeart/2005/8/layout/pyramid2"/>
    <dgm:cxn modelId="{5EB32E67-C55C-4202-859A-8D02848C4432}" type="presParOf" srcId="{D1DADD3C-3079-4DCA-ABB2-89F07031F051}" destId="{C38EE32C-15C9-40E7-BD4B-644224587033}" srcOrd="3" destOrd="0" presId="urn:microsoft.com/office/officeart/2005/8/layout/pyramid2"/>
    <dgm:cxn modelId="{83708AC9-6820-4031-AE73-C27C60CA13FB}" type="presParOf" srcId="{D1DADD3C-3079-4DCA-ABB2-89F07031F051}" destId="{8CA8C40E-C1C2-405F-BCF2-0890E466D9A2}" srcOrd="4" destOrd="0" presId="urn:microsoft.com/office/officeart/2005/8/layout/pyramid2"/>
    <dgm:cxn modelId="{E00D34D6-B51B-454F-B27A-AD8AB24D1C2B}" type="presParOf" srcId="{D1DADD3C-3079-4DCA-ABB2-89F07031F051}" destId="{B2920EAA-CB84-4BD8-8945-6CC018A18A32}" srcOrd="5" destOrd="0" presId="urn:microsoft.com/office/officeart/2005/8/layout/pyramid2"/>
    <dgm:cxn modelId="{B309BD83-A3D5-49EA-B0E7-77B571008B9A}" type="presParOf" srcId="{D1DADD3C-3079-4DCA-ABB2-89F07031F051}" destId="{4306AC40-9664-4B37-9E8E-4708998767B8}" srcOrd="6" destOrd="0" presId="urn:microsoft.com/office/officeart/2005/8/layout/pyramid2"/>
    <dgm:cxn modelId="{6BC8D560-511F-46EF-B0DC-E11EF981794B}" type="presParOf" srcId="{D1DADD3C-3079-4DCA-ABB2-89F07031F051}" destId="{8B4A90A8-BBC5-4B1B-AEAD-9E988733B99A}" srcOrd="7" destOrd="0" presId="urn:microsoft.com/office/officeart/2005/8/layout/pyramid2"/>
    <dgm:cxn modelId="{407B0AD9-53A7-49AA-AC76-8A32D0E20AF7}" type="presParOf" srcId="{D1DADD3C-3079-4DCA-ABB2-89F07031F051}" destId="{12FE5A91-A24D-4249-A5E4-22064F6A422A}" srcOrd="8" destOrd="0" presId="urn:microsoft.com/office/officeart/2005/8/layout/pyramid2"/>
    <dgm:cxn modelId="{B6192E60-FAFC-4A4C-8043-EE54B1350B71}" type="presParOf" srcId="{D1DADD3C-3079-4DCA-ABB2-89F07031F051}" destId="{EA0EA13C-097E-407F-B625-A1C79FD59E6C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8186BB0-4735-4F38-BA38-773CD52EAD8E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9E9F022-BCCB-4E58-BD63-4E8F58BBDA32}">
      <dgm:prSet phldrT="[Text]" custT="1"/>
      <dgm:spPr/>
      <dgm:t>
        <a:bodyPr/>
        <a:lstStyle/>
        <a:p>
          <a:r>
            <a:rPr lang="cs-CZ" sz="1800" b="1" dirty="0"/>
            <a:t>Analýza rozvahy</a:t>
          </a:r>
        </a:p>
      </dgm:t>
    </dgm:pt>
    <dgm:pt modelId="{B33206A7-12AE-4ECA-AB97-0E8F370E6229}" type="parTrans" cxnId="{1B5A877D-C077-4CB4-A0B1-09ECD7842638}">
      <dgm:prSet/>
      <dgm:spPr/>
      <dgm:t>
        <a:bodyPr/>
        <a:lstStyle/>
        <a:p>
          <a:endParaRPr lang="cs-CZ"/>
        </a:p>
      </dgm:t>
    </dgm:pt>
    <dgm:pt modelId="{A3C15004-89FD-4065-B3BD-62685AD84A2C}" type="sibTrans" cxnId="{1B5A877D-C077-4CB4-A0B1-09ECD7842638}">
      <dgm:prSet/>
      <dgm:spPr/>
      <dgm:t>
        <a:bodyPr/>
        <a:lstStyle/>
        <a:p>
          <a:endParaRPr lang="cs-CZ"/>
        </a:p>
      </dgm:t>
    </dgm:pt>
    <dgm:pt modelId="{18551B12-DD62-47F0-8D30-FAA18A965036}">
      <dgm:prSet phldrT="[Text]"/>
      <dgm:spPr/>
      <dgm:t>
        <a:bodyPr/>
        <a:lstStyle/>
        <a:p>
          <a:r>
            <a:rPr lang="cs-CZ" dirty="0"/>
            <a:t>Analýza trendů – horizontální analýza</a:t>
          </a:r>
        </a:p>
      </dgm:t>
    </dgm:pt>
    <dgm:pt modelId="{DDE26986-045F-4AA4-9A56-9585566840A9}" type="parTrans" cxnId="{3FB8FC4E-592C-470B-B69E-8C4EB6017B56}">
      <dgm:prSet/>
      <dgm:spPr/>
      <dgm:t>
        <a:bodyPr/>
        <a:lstStyle/>
        <a:p>
          <a:endParaRPr lang="cs-CZ"/>
        </a:p>
      </dgm:t>
    </dgm:pt>
    <dgm:pt modelId="{446EF7A4-AF0B-4672-99C4-3AE3F026B7FD}" type="sibTrans" cxnId="{3FB8FC4E-592C-470B-B69E-8C4EB6017B56}">
      <dgm:prSet/>
      <dgm:spPr/>
      <dgm:t>
        <a:bodyPr/>
        <a:lstStyle/>
        <a:p>
          <a:endParaRPr lang="cs-CZ"/>
        </a:p>
      </dgm:t>
    </dgm:pt>
    <dgm:pt modelId="{8DCA0E26-942F-4D26-B8A8-CF98AE6FE4AF}">
      <dgm:prSet phldrT="[Text]"/>
      <dgm:spPr/>
      <dgm:t>
        <a:bodyPr/>
        <a:lstStyle/>
        <a:p>
          <a:r>
            <a:rPr lang="cs-CZ" dirty="0"/>
            <a:t>Vyjádřená absolutně</a:t>
          </a:r>
        </a:p>
      </dgm:t>
    </dgm:pt>
    <dgm:pt modelId="{AA48A6D4-9ADB-4586-87D7-17E683DCC8FC}" type="parTrans" cxnId="{7CF5E10F-82B4-4EEC-8BD8-D193D9E56D51}">
      <dgm:prSet/>
      <dgm:spPr/>
      <dgm:t>
        <a:bodyPr/>
        <a:lstStyle/>
        <a:p>
          <a:endParaRPr lang="cs-CZ"/>
        </a:p>
      </dgm:t>
    </dgm:pt>
    <dgm:pt modelId="{E7D308DF-6E14-484D-803D-9023A178A3B7}" type="sibTrans" cxnId="{7CF5E10F-82B4-4EEC-8BD8-D193D9E56D51}">
      <dgm:prSet/>
      <dgm:spPr/>
      <dgm:t>
        <a:bodyPr/>
        <a:lstStyle/>
        <a:p>
          <a:endParaRPr lang="cs-CZ"/>
        </a:p>
      </dgm:t>
    </dgm:pt>
    <dgm:pt modelId="{075B88BC-5571-4FB0-8E0A-2FA0F03D4441}">
      <dgm:prSet phldrT="[Text]"/>
      <dgm:spPr/>
      <dgm:t>
        <a:bodyPr/>
        <a:lstStyle/>
        <a:p>
          <a:r>
            <a:rPr lang="cs-CZ" dirty="0"/>
            <a:t>Vyjádřena relativně</a:t>
          </a:r>
        </a:p>
      </dgm:t>
    </dgm:pt>
    <dgm:pt modelId="{8319FA8D-84F3-481A-811C-97B144B8BB06}" type="parTrans" cxnId="{D9AE3307-D83C-4146-B00B-51EC60B7D1F7}">
      <dgm:prSet/>
      <dgm:spPr/>
      <dgm:t>
        <a:bodyPr/>
        <a:lstStyle/>
        <a:p>
          <a:endParaRPr lang="cs-CZ"/>
        </a:p>
      </dgm:t>
    </dgm:pt>
    <dgm:pt modelId="{94F9BE0C-101E-4DAA-97E8-DB95274A278A}" type="sibTrans" cxnId="{D9AE3307-D83C-4146-B00B-51EC60B7D1F7}">
      <dgm:prSet/>
      <dgm:spPr/>
      <dgm:t>
        <a:bodyPr/>
        <a:lstStyle/>
        <a:p>
          <a:endParaRPr lang="cs-CZ"/>
        </a:p>
      </dgm:t>
    </dgm:pt>
    <dgm:pt modelId="{4866E6E1-FD2F-4D8F-A14C-902F13F525F8}">
      <dgm:prSet phldrT="[Text]"/>
      <dgm:spPr/>
      <dgm:t>
        <a:bodyPr/>
        <a:lstStyle/>
        <a:p>
          <a:r>
            <a:rPr lang="cs-CZ" dirty="0"/>
            <a:t>Procentní rozbor – vertikální analýza</a:t>
          </a:r>
        </a:p>
      </dgm:t>
    </dgm:pt>
    <dgm:pt modelId="{3F7A536E-F5C2-48AA-A3D5-6A9DDBF7E359}" type="parTrans" cxnId="{2EA87917-1C6D-46E8-9D6E-62BE9148FD0F}">
      <dgm:prSet/>
      <dgm:spPr/>
      <dgm:t>
        <a:bodyPr/>
        <a:lstStyle/>
        <a:p>
          <a:endParaRPr lang="cs-CZ"/>
        </a:p>
      </dgm:t>
    </dgm:pt>
    <dgm:pt modelId="{F893181B-A9E7-4DFA-B30C-7CE1167F2769}" type="sibTrans" cxnId="{2EA87917-1C6D-46E8-9D6E-62BE9148FD0F}">
      <dgm:prSet/>
      <dgm:spPr/>
      <dgm:t>
        <a:bodyPr/>
        <a:lstStyle/>
        <a:p>
          <a:endParaRPr lang="cs-CZ"/>
        </a:p>
      </dgm:t>
    </dgm:pt>
    <dgm:pt modelId="{8DB38453-CFFF-41E2-A41B-F9D4EC0D7252}">
      <dgm:prSet phldrT="[Text]"/>
      <dgm:spPr/>
      <dgm:t>
        <a:bodyPr/>
        <a:lstStyle/>
        <a:p>
          <a:r>
            <a:rPr lang="cs-CZ" dirty="0"/>
            <a:t>Vyjádřena relativně</a:t>
          </a:r>
        </a:p>
      </dgm:t>
    </dgm:pt>
    <dgm:pt modelId="{BCBF7DBB-BDC1-4A69-A045-F0E622187CBD}" type="parTrans" cxnId="{84862140-31E1-4286-9CDF-D7A2B2122EC3}">
      <dgm:prSet/>
      <dgm:spPr/>
      <dgm:t>
        <a:bodyPr/>
        <a:lstStyle/>
        <a:p>
          <a:endParaRPr lang="cs-CZ"/>
        </a:p>
      </dgm:t>
    </dgm:pt>
    <dgm:pt modelId="{0BE12F19-B2BD-473D-BAAE-C5E761AB9EA9}" type="sibTrans" cxnId="{84862140-31E1-4286-9CDF-D7A2B2122EC3}">
      <dgm:prSet/>
      <dgm:spPr/>
      <dgm:t>
        <a:bodyPr/>
        <a:lstStyle/>
        <a:p>
          <a:endParaRPr lang="cs-CZ"/>
        </a:p>
      </dgm:t>
    </dgm:pt>
    <dgm:pt modelId="{87ED4F25-35AB-4FC5-832C-23623D901305}" type="pres">
      <dgm:prSet presAssocID="{D8186BB0-4735-4F38-BA38-773CD52EAD8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D7DEB06-62F9-4374-9E56-7CBC481600BF}" type="pres">
      <dgm:prSet presAssocID="{19E9F022-BCCB-4E58-BD63-4E8F58BBDA32}" presName="hierRoot1" presStyleCnt="0"/>
      <dgm:spPr/>
    </dgm:pt>
    <dgm:pt modelId="{5CCE40ED-8D50-426F-B60C-5D75EC884D17}" type="pres">
      <dgm:prSet presAssocID="{19E9F022-BCCB-4E58-BD63-4E8F58BBDA32}" presName="composite" presStyleCnt="0"/>
      <dgm:spPr/>
    </dgm:pt>
    <dgm:pt modelId="{25832107-E24F-4D23-8205-5341D45F6CFA}" type="pres">
      <dgm:prSet presAssocID="{19E9F022-BCCB-4E58-BD63-4E8F58BBDA32}" presName="background" presStyleLbl="node0" presStyleIdx="0" presStyleCnt="1"/>
      <dgm:spPr>
        <a:gradFill flip="none" rotWithShape="0"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</dgm:pt>
    <dgm:pt modelId="{BDB6A87A-FA8E-4932-884F-A09F65CCB70D}" type="pres">
      <dgm:prSet presAssocID="{19E9F022-BCCB-4E58-BD63-4E8F58BBDA32}" presName="text" presStyleLbl="fgAcc0" presStyleIdx="0" presStyleCnt="1">
        <dgm:presLayoutVars>
          <dgm:chPref val="3"/>
        </dgm:presLayoutVars>
      </dgm:prSet>
      <dgm:spPr/>
    </dgm:pt>
    <dgm:pt modelId="{D22A9697-6114-47FD-8F83-2BEB1FA4954A}" type="pres">
      <dgm:prSet presAssocID="{19E9F022-BCCB-4E58-BD63-4E8F58BBDA32}" presName="hierChild2" presStyleCnt="0"/>
      <dgm:spPr/>
    </dgm:pt>
    <dgm:pt modelId="{15405AA1-1A1A-43B0-8D43-45D849B638AF}" type="pres">
      <dgm:prSet presAssocID="{DDE26986-045F-4AA4-9A56-9585566840A9}" presName="Name10" presStyleLbl="parChTrans1D2" presStyleIdx="0" presStyleCnt="2"/>
      <dgm:spPr/>
    </dgm:pt>
    <dgm:pt modelId="{981AB6F7-16C3-47CB-87E9-9907BA14168C}" type="pres">
      <dgm:prSet presAssocID="{18551B12-DD62-47F0-8D30-FAA18A965036}" presName="hierRoot2" presStyleCnt="0"/>
      <dgm:spPr/>
    </dgm:pt>
    <dgm:pt modelId="{2F710ACE-6A99-4904-8AE6-9D059F4D7C88}" type="pres">
      <dgm:prSet presAssocID="{18551B12-DD62-47F0-8D30-FAA18A965036}" presName="composite2" presStyleCnt="0"/>
      <dgm:spPr/>
    </dgm:pt>
    <dgm:pt modelId="{10D928BC-3732-4B37-AA37-418A1B4C82EB}" type="pres">
      <dgm:prSet presAssocID="{18551B12-DD62-47F0-8D30-FAA18A965036}" presName="background2" presStyleLbl="node2" presStyleIdx="0" presStyleCnt="2"/>
      <dgm:spPr>
        <a:gradFill flip="none" rotWithShape="0"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</dgm:pt>
    <dgm:pt modelId="{6691EA1E-B989-4199-BA01-A135E5911DD9}" type="pres">
      <dgm:prSet presAssocID="{18551B12-DD62-47F0-8D30-FAA18A965036}" presName="text2" presStyleLbl="fgAcc2" presStyleIdx="0" presStyleCnt="2">
        <dgm:presLayoutVars>
          <dgm:chPref val="3"/>
        </dgm:presLayoutVars>
      </dgm:prSet>
      <dgm:spPr/>
    </dgm:pt>
    <dgm:pt modelId="{F5F0DABD-D611-4066-9ED3-797441F1CC5A}" type="pres">
      <dgm:prSet presAssocID="{18551B12-DD62-47F0-8D30-FAA18A965036}" presName="hierChild3" presStyleCnt="0"/>
      <dgm:spPr/>
    </dgm:pt>
    <dgm:pt modelId="{3B084BB6-FB1C-4598-AB66-112F135A5600}" type="pres">
      <dgm:prSet presAssocID="{AA48A6D4-9ADB-4586-87D7-17E683DCC8FC}" presName="Name17" presStyleLbl="parChTrans1D3" presStyleIdx="0" presStyleCnt="3"/>
      <dgm:spPr/>
    </dgm:pt>
    <dgm:pt modelId="{8E142F67-8CDD-4439-A103-29E82A64FBD2}" type="pres">
      <dgm:prSet presAssocID="{8DCA0E26-942F-4D26-B8A8-CF98AE6FE4AF}" presName="hierRoot3" presStyleCnt="0"/>
      <dgm:spPr/>
    </dgm:pt>
    <dgm:pt modelId="{CB88B61D-A3D4-403E-B5B2-86AD514D8205}" type="pres">
      <dgm:prSet presAssocID="{8DCA0E26-942F-4D26-B8A8-CF98AE6FE4AF}" presName="composite3" presStyleCnt="0"/>
      <dgm:spPr/>
    </dgm:pt>
    <dgm:pt modelId="{2FD7C38B-E47B-4557-A4F1-3E81EA99726A}" type="pres">
      <dgm:prSet presAssocID="{8DCA0E26-942F-4D26-B8A8-CF98AE6FE4AF}" presName="background3" presStyleLbl="node3" presStyleIdx="0" presStyleCnt="3"/>
      <dgm:spPr>
        <a:gradFill flip="none" rotWithShape="0"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</dgm:pt>
    <dgm:pt modelId="{5D3FAC58-1A5F-46B8-A265-501E1653D21C}" type="pres">
      <dgm:prSet presAssocID="{8DCA0E26-942F-4D26-B8A8-CF98AE6FE4AF}" presName="text3" presStyleLbl="fgAcc3" presStyleIdx="0" presStyleCnt="3">
        <dgm:presLayoutVars>
          <dgm:chPref val="3"/>
        </dgm:presLayoutVars>
      </dgm:prSet>
      <dgm:spPr/>
    </dgm:pt>
    <dgm:pt modelId="{4C121F21-A727-4568-BEB9-F0865E69A6B1}" type="pres">
      <dgm:prSet presAssocID="{8DCA0E26-942F-4D26-B8A8-CF98AE6FE4AF}" presName="hierChild4" presStyleCnt="0"/>
      <dgm:spPr/>
    </dgm:pt>
    <dgm:pt modelId="{CF2820EE-174C-4312-91B8-C3C98A653F03}" type="pres">
      <dgm:prSet presAssocID="{8319FA8D-84F3-481A-811C-97B144B8BB06}" presName="Name17" presStyleLbl="parChTrans1D3" presStyleIdx="1" presStyleCnt="3"/>
      <dgm:spPr/>
    </dgm:pt>
    <dgm:pt modelId="{B30A23F4-ADF7-4F98-BD03-0AE89C5DA148}" type="pres">
      <dgm:prSet presAssocID="{075B88BC-5571-4FB0-8E0A-2FA0F03D4441}" presName="hierRoot3" presStyleCnt="0"/>
      <dgm:spPr/>
    </dgm:pt>
    <dgm:pt modelId="{970479FA-E104-4A65-B742-8094F12BEC6C}" type="pres">
      <dgm:prSet presAssocID="{075B88BC-5571-4FB0-8E0A-2FA0F03D4441}" presName="composite3" presStyleCnt="0"/>
      <dgm:spPr/>
    </dgm:pt>
    <dgm:pt modelId="{76038E53-CBEA-495E-B7C3-1D3244A8B9B8}" type="pres">
      <dgm:prSet presAssocID="{075B88BC-5571-4FB0-8E0A-2FA0F03D4441}" presName="background3" presStyleLbl="node3" presStyleIdx="1" presStyleCnt="3"/>
      <dgm:spPr>
        <a:gradFill flip="none" rotWithShape="0"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</dgm:pt>
    <dgm:pt modelId="{B1DFDF42-971C-4223-A17E-141B8DCB0AEB}" type="pres">
      <dgm:prSet presAssocID="{075B88BC-5571-4FB0-8E0A-2FA0F03D4441}" presName="text3" presStyleLbl="fgAcc3" presStyleIdx="1" presStyleCnt="3">
        <dgm:presLayoutVars>
          <dgm:chPref val="3"/>
        </dgm:presLayoutVars>
      </dgm:prSet>
      <dgm:spPr/>
    </dgm:pt>
    <dgm:pt modelId="{FC7FBDA3-55D1-4E18-ABBC-79DF2C40FEE7}" type="pres">
      <dgm:prSet presAssocID="{075B88BC-5571-4FB0-8E0A-2FA0F03D4441}" presName="hierChild4" presStyleCnt="0"/>
      <dgm:spPr/>
    </dgm:pt>
    <dgm:pt modelId="{D391AC4A-2A7A-4805-981B-AEC4C3CDDD18}" type="pres">
      <dgm:prSet presAssocID="{3F7A536E-F5C2-48AA-A3D5-6A9DDBF7E359}" presName="Name10" presStyleLbl="parChTrans1D2" presStyleIdx="1" presStyleCnt="2"/>
      <dgm:spPr/>
    </dgm:pt>
    <dgm:pt modelId="{DED7497A-6163-4982-9421-43CC495B2CC9}" type="pres">
      <dgm:prSet presAssocID="{4866E6E1-FD2F-4D8F-A14C-902F13F525F8}" presName="hierRoot2" presStyleCnt="0"/>
      <dgm:spPr/>
    </dgm:pt>
    <dgm:pt modelId="{87641BA7-9DE6-4316-92FD-3A8DB6AD5121}" type="pres">
      <dgm:prSet presAssocID="{4866E6E1-FD2F-4D8F-A14C-902F13F525F8}" presName="composite2" presStyleCnt="0"/>
      <dgm:spPr/>
    </dgm:pt>
    <dgm:pt modelId="{026FA05D-AFB7-44B0-8F02-0BA4A54A92D1}" type="pres">
      <dgm:prSet presAssocID="{4866E6E1-FD2F-4D8F-A14C-902F13F525F8}" presName="background2" presStyleLbl="node2" presStyleIdx="1" presStyleCnt="2"/>
      <dgm:spPr>
        <a:gradFill flip="none" rotWithShape="0"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</dgm:pt>
    <dgm:pt modelId="{68E4EBDC-6F57-4CA4-9ED9-91648B7FD4DA}" type="pres">
      <dgm:prSet presAssocID="{4866E6E1-FD2F-4D8F-A14C-902F13F525F8}" presName="text2" presStyleLbl="fgAcc2" presStyleIdx="1" presStyleCnt="2">
        <dgm:presLayoutVars>
          <dgm:chPref val="3"/>
        </dgm:presLayoutVars>
      </dgm:prSet>
      <dgm:spPr/>
    </dgm:pt>
    <dgm:pt modelId="{C1C03FAB-F411-4182-B2A1-174A8DE40CAD}" type="pres">
      <dgm:prSet presAssocID="{4866E6E1-FD2F-4D8F-A14C-902F13F525F8}" presName="hierChild3" presStyleCnt="0"/>
      <dgm:spPr/>
    </dgm:pt>
    <dgm:pt modelId="{EEB66766-54DA-4A69-A956-8DF13FBC558B}" type="pres">
      <dgm:prSet presAssocID="{BCBF7DBB-BDC1-4A69-A045-F0E622187CBD}" presName="Name17" presStyleLbl="parChTrans1D3" presStyleIdx="2" presStyleCnt="3"/>
      <dgm:spPr/>
    </dgm:pt>
    <dgm:pt modelId="{7843DE79-E0E4-40E1-8A37-598E39A63972}" type="pres">
      <dgm:prSet presAssocID="{8DB38453-CFFF-41E2-A41B-F9D4EC0D7252}" presName="hierRoot3" presStyleCnt="0"/>
      <dgm:spPr/>
    </dgm:pt>
    <dgm:pt modelId="{2725089A-C929-43FD-B00B-DC37F5E14955}" type="pres">
      <dgm:prSet presAssocID="{8DB38453-CFFF-41E2-A41B-F9D4EC0D7252}" presName="composite3" presStyleCnt="0"/>
      <dgm:spPr/>
    </dgm:pt>
    <dgm:pt modelId="{49DAFA7A-7C8D-4759-9141-41F28004C209}" type="pres">
      <dgm:prSet presAssocID="{8DB38453-CFFF-41E2-A41B-F9D4EC0D7252}" presName="background3" presStyleLbl="node3" presStyleIdx="2" presStyleCnt="3"/>
      <dgm:spPr>
        <a:gradFill flip="none" rotWithShape="0"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</dgm:pt>
    <dgm:pt modelId="{E6A6FCFD-720A-49A9-B1F1-D45C051BF60B}" type="pres">
      <dgm:prSet presAssocID="{8DB38453-CFFF-41E2-A41B-F9D4EC0D7252}" presName="text3" presStyleLbl="fgAcc3" presStyleIdx="2" presStyleCnt="3">
        <dgm:presLayoutVars>
          <dgm:chPref val="3"/>
        </dgm:presLayoutVars>
      </dgm:prSet>
      <dgm:spPr/>
    </dgm:pt>
    <dgm:pt modelId="{9B292E2A-D6CB-4C96-89E6-34CFA1502786}" type="pres">
      <dgm:prSet presAssocID="{8DB38453-CFFF-41E2-A41B-F9D4EC0D7252}" presName="hierChild4" presStyleCnt="0"/>
      <dgm:spPr/>
    </dgm:pt>
  </dgm:ptLst>
  <dgm:cxnLst>
    <dgm:cxn modelId="{D9AE3307-D83C-4146-B00B-51EC60B7D1F7}" srcId="{18551B12-DD62-47F0-8D30-FAA18A965036}" destId="{075B88BC-5571-4FB0-8E0A-2FA0F03D4441}" srcOrd="1" destOrd="0" parTransId="{8319FA8D-84F3-481A-811C-97B144B8BB06}" sibTransId="{94F9BE0C-101E-4DAA-97E8-DB95274A278A}"/>
    <dgm:cxn modelId="{FFD7450C-04F0-4E5A-8DCF-85F0A9AAE3D5}" type="presOf" srcId="{8DCA0E26-942F-4D26-B8A8-CF98AE6FE4AF}" destId="{5D3FAC58-1A5F-46B8-A265-501E1653D21C}" srcOrd="0" destOrd="0" presId="urn:microsoft.com/office/officeart/2005/8/layout/hierarchy1"/>
    <dgm:cxn modelId="{7CF5E10F-82B4-4EEC-8BD8-D193D9E56D51}" srcId="{18551B12-DD62-47F0-8D30-FAA18A965036}" destId="{8DCA0E26-942F-4D26-B8A8-CF98AE6FE4AF}" srcOrd="0" destOrd="0" parTransId="{AA48A6D4-9ADB-4586-87D7-17E683DCC8FC}" sibTransId="{E7D308DF-6E14-484D-803D-9023A178A3B7}"/>
    <dgm:cxn modelId="{2EA87917-1C6D-46E8-9D6E-62BE9148FD0F}" srcId="{19E9F022-BCCB-4E58-BD63-4E8F58BBDA32}" destId="{4866E6E1-FD2F-4D8F-A14C-902F13F525F8}" srcOrd="1" destOrd="0" parTransId="{3F7A536E-F5C2-48AA-A3D5-6A9DDBF7E359}" sibTransId="{F893181B-A9E7-4DFA-B30C-7CE1167F2769}"/>
    <dgm:cxn modelId="{78D88E18-96F7-4311-8464-51EC9A6BC665}" type="presOf" srcId="{4866E6E1-FD2F-4D8F-A14C-902F13F525F8}" destId="{68E4EBDC-6F57-4CA4-9ED9-91648B7FD4DA}" srcOrd="0" destOrd="0" presId="urn:microsoft.com/office/officeart/2005/8/layout/hierarchy1"/>
    <dgm:cxn modelId="{DF32CE23-CE46-4779-AB68-516711F31D8D}" type="presOf" srcId="{8319FA8D-84F3-481A-811C-97B144B8BB06}" destId="{CF2820EE-174C-4312-91B8-C3C98A653F03}" srcOrd="0" destOrd="0" presId="urn:microsoft.com/office/officeart/2005/8/layout/hierarchy1"/>
    <dgm:cxn modelId="{84862140-31E1-4286-9CDF-D7A2B2122EC3}" srcId="{4866E6E1-FD2F-4D8F-A14C-902F13F525F8}" destId="{8DB38453-CFFF-41E2-A41B-F9D4EC0D7252}" srcOrd="0" destOrd="0" parTransId="{BCBF7DBB-BDC1-4A69-A045-F0E622187CBD}" sibTransId="{0BE12F19-B2BD-473D-BAAE-C5E761AB9EA9}"/>
    <dgm:cxn modelId="{0DE0FA47-3940-46B9-A458-7155366AA734}" type="presOf" srcId="{8DB38453-CFFF-41E2-A41B-F9D4EC0D7252}" destId="{E6A6FCFD-720A-49A9-B1F1-D45C051BF60B}" srcOrd="0" destOrd="0" presId="urn:microsoft.com/office/officeart/2005/8/layout/hierarchy1"/>
    <dgm:cxn modelId="{3FB8FC4E-592C-470B-B69E-8C4EB6017B56}" srcId="{19E9F022-BCCB-4E58-BD63-4E8F58BBDA32}" destId="{18551B12-DD62-47F0-8D30-FAA18A965036}" srcOrd="0" destOrd="0" parTransId="{DDE26986-045F-4AA4-9A56-9585566840A9}" sibTransId="{446EF7A4-AF0B-4672-99C4-3AE3F026B7FD}"/>
    <dgm:cxn modelId="{F1449A53-1DDA-4076-A62A-BB90FEE2F45D}" type="presOf" srcId="{18551B12-DD62-47F0-8D30-FAA18A965036}" destId="{6691EA1E-B989-4199-BA01-A135E5911DD9}" srcOrd="0" destOrd="0" presId="urn:microsoft.com/office/officeart/2005/8/layout/hierarchy1"/>
    <dgm:cxn modelId="{1B5A877D-C077-4CB4-A0B1-09ECD7842638}" srcId="{D8186BB0-4735-4F38-BA38-773CD52EAD8E}" destId="{19E9F022-BCCB-4E58-BD63-4E8F58BBDA32}" srcOrd="0" destOrd="0" parTransId="{B33206A7-12AE-4ECA-AB97-0E8F370E6229}" sibTransId="{A3C15004-89FD-4065-B3BD-62685AD84A2C}"/>
    <dgm:cxn modelId="{6A238F93-21A4-41FF-9ECF-21CE9BA5CD43}" type="presOf" srcId="{3F7A536E-F5C2-48AA-A3D5-6A9DDBF7E359}" destId="{D391AC4A-2A7A-4805-981B-AEC4C3CDDD18}" srcOrd="0" destOrd="0" presId="urn:microsoft.com/office/officeart/2005/8/layout/hierarchy1"/>
    <dgm:cxn modelId="{7BAF0C98-8B78-4FD8-9F01-72BA1ABE5CCD}" type="presOf" srcId="{BCBF7DBB-BDC1-4A69-A045-F0E622187CBD}" destId="{EEB66766-54DA-4A69-A956-8DF13FBC558B}" srcOrd="0" destOrd="0" presId="urn:microsoft.com/office/officeart/2005/8/layout/hierarchy1"/>
    <dgm:cxn modelId="{32174DA4-0477-42F2-9B14-E38F305E0A1C}" type="presOf" srcId="{075B88BC-5571-4FB0-8E0A-2FA0F03D4441}" destId="{B1DFDF42-971C-4223-A17E-141B8DCB0AEB}" srcOrd="0" destOrd="0" presId="urn:microsoft.com/office/officeart/2005/8/layout/hierarchy1"/>
    <dgm:cxn modelId="{7E6CF1BC-ADD2-4029-AEDB-8F25DEDF3278}" type="presOf" srcId="{19E9F022-BCCB-4E58-BD63-4E8F58BBDA32}" destId="{BDB6A87A-FA8E-4932-884F-A09F65CCB70D}" srcOrd="0" destOrd="0" presId="urn:microsoft.com/office/officeart/2005/8/layout/hierarchy1"/>
    <dgm:cxn modelId="{B47BE8CB-F4A8-41F3-99C6-5BA3B7D7E7CF}" type="presOf" srcId="{AA48A6D4-9ADB-4586-87D7-17E683DCC8FC}" destId="{3B084BB6-FB1C-4598-AB66-112F135A5600}" srcOrd="0" destOrd="0" presId="urn:microsoft.com/office/officeart/2005/8/layout/hierarchy1"/>
    <dgm:cxn modelId="{CB841CEC-547B-485B-840F-BCC9D3FAFC14}" type="presOf" srcId="{DDE26986-045F-4AA4-9A56-9585566840A9}" destId="{15405AA1-1A1A-43B0-8D43-45D849B638AF}" srcOrd="0" destOrd="0" presId="urn:microsoft.com/office/officeart/2005/8/layout/hierarchy1"/>
    <dgm:cxn modelId="{F9BB20EC-881C-42F5-B8D9-91FE69FA10F2}" type="presOf" srcId="{D8186BB0-4735-4F38-BA38-773CD52EAD8E}" destId="{87ED4F25-35AB-4FC5-832C-23623D901305}" srcOrd="0" destOrd="0" presId="urn:microsoft.com/office/officeart/2005/8/layout/hierarchy1"/>
    <dgm:cxn modelId="{CD685FAD-7F42-41F9-B37A-89A464C699C7}" type="presParOf" srcId="{87ED4F25-35AB-4FC5-832C-23623D901305}" destId="{0D7DEB06-62F9-4374-9E56-7CBC481600BF}" srcOrd="0" destOrd="0" presId="urn:microsoft.com/office/officeart/2005/8/layout/hierarchy1"/>
    <dgm:cxn modelId="{79D9CB5B-76C6-4E3E-9CAF-95372E03CCCF}" type="presParOf" srcId="{0D7DEB06-62F9-4374-9E56-7CBC481600BF}" destId="{5CCE40ED-8D50-426F-B60C-5D75EC884D17}" srcOrd="0" destOrd="0" presId="urn:microsoft.com/office/officeart/2005/8/layout/hierarchy1"/>
    <dgm:cxn modelId="{000667BA-E22C-4783-A155-2F83007A624D}" type="presParOf" srcId="{5CCE40ED-8D50-426F-B60C-5D75EC884D17}" destId="{25832107-E24F-4D23-8205-5341D45F6CFA}" srcOrd="0" destOrd="0" presId="urn:microsoft.com/office/officeart/2005/8/layout/hierarchy1"/>
    <dgm:cxn modelId="{F9B0A72D-C391-41F2-B78D-3DC9C8C1B9FB}" type="presParOf" srcId="{5CCE40ED-8D50-426F-B60C-5D75EC884D17}" destId="{BDB6A87A-FA8E-4932-884F-A09F65CCB70D}" srcOrd="1" destOrd="0" presId="urn:microsoft.com/office/officeart/2005/8/layout/hierarchy1"/>
    <dgm:cxn modelId="{621D1A3F-8C1E-48ED-9367-92075867ACE1}" type="presParOf" srcId="{0D7DEB06-62F9-4374-9E56-7CBC481600BF}" destId="{D22A9697-6114-47FD-8F83-2BEB1FA4954A}" srcOrd="1" destOrd="0" presId="urn:microsoft.com/office/officeart/2005/8/layout/hierarchy1"/>
    <dgm:cxn modelId="{23A0CF16-8532-4CA1-B51E-AD598C7DEDC5}" type="presParOf" srcId="{D22A9697-6114-47FD-8F83-2BEB1FA4954A}" destId="{15405AA1-1A1A-43B0-8D43-45D849B638AF}" srcOrd="0" destOrd="0" presId="urn:microsoft.com/office/officeart/2005/8/layout/hierarchy1"/>
    <dgm:cxn modelId="{0E03A2F2-A262-4AB3-B926-751FA6089A56}" type="presParOf" srcId="{D22A9697-6114-47FD-8F83-2BEB1FA4954A}" destId="{981AB6F7-16C3-47CB-87E9-9907BA14168C}" srcOrd="1" destOrd="0" presId="urn:microsoft.com/office/officeart/2005/8/layout/hierarchy1"/>
    <dgm:cxn modelId="{7EF2231C-6119-4221-B641-73531ED423FA}" type="presParOf" srcId="{981AB6F7-16C3-47CB-87E9-9907BA14168C}" destId="{2F710ACE-6A99-4904-8AE6-9D059F4D7C88}" srcOrd="0" destOrd="0" presId="urn:microsoft.com/office/officeart/2005/8/layout/hierarchy1"/>
    <dgm:cxn modelId="{BCDEAF78-A050-42AC-8A04-A21C25CC8926}" type="presParOf" srcId="{2F710ACE-6A99-4904-8AE6-9D059F4D7C88}" destId="{10D928BC-3732-4B37-AA37-418A1B4C82EB}" srcOrd="0" destOrd="0" presId="urn:microsoft.com/office/officeart/2005/8/layout/hierarchy1"/>
    <dgm:cxn modelId="{B4011FB1-109C-478B-B4A5-045204A2D748}" type="presParOf" srcId="{2F710ACE-6A99-4904-8AE6-9D059F4D7C88}" destId="{6691EA1E-B989-4199-BA01-A135E5911DD9}" srcOrd="1" destOrd="0" presId="urn:microsoft.com/office/officeart/2005/8/layout/hierarchy1"/>
    <dgm:cxn modelId="{09D69F64-A45F-4518-BF46-04EC14289A76}" type="presParOf" srcId="{981AB6F7-16C3-47CB-87E9-9907BA14168C}" destId="{F5F0DABD-D611-4066-9ED3-797441F1CC5A}" srcOrd="1" destOrd="0" presId="urn:microsoft.com/office/officeart/2005/8/layout/hierarchy1"/>
    <dgm:cxn modelId="{21E4ADD3-7C7B-49DE-9D6F-7F6E238E6AA8}" type="presParOf" srcId="{F5F0DABD-D611-4066-9ED3-797441F1CC5A}" destId="{3B084BB6-FB1C-4598-AB66-112F135A5600}" srcOrd="0" destOrd="0" presId="urn:microsoft.com/office/officeart/2005/8/layout/hierarchy1"/>
    <dgm:cxn modelId="{4AA38E28-DBE1-41EE-B94B-C96F0929C4F4}" type="presParOf" srcId="{F5F0DABD-D611-4066-9ED3-797441F1CC5A}" destId="{8E142F67-8CDD-4439-A103-29E82A64FBD2}" srcOrd="1" destOrd="0" presId="urn:microsoft.com/office/officeart/2005/8/layout/hierarchy1"/>
    <dgm:cxn modelId="{C577A01F-4A1A-4439-84F5-C8B938ECEF9B}" type="presParOf" srcId="{8E142F67-8CDD-4439-A103-29E82A64FBD2}" destId="{CB88B61D-A3D4-403E-B5B2-86AD514D8205}" srcOrd="0" destOrd="0" presId="urn:microsoft.com/office/officeart/2005/8/layout/hierarchy1"/>
    <dgm:cxn modelId="{C2C327CD-158F-47DB-A2CF-B2A0BAB27D96}" type="presParOf" srcId="{CB88B61D-A3D4-403E-B5B2-86AD514D8205}" destId="{2FD7C38B-E47B-4557-A4F1-3E81EA99726A}" srcOrd="0" destOrd="0" presId="urn:microsoft.com/office/officeart/2005/8/layout/hierarchy1"/>
    <dgm:cxn modelId="{67D71EF3-650E-42A7-9C60-8DAE619E4C32}" type="presParOf" srcId="{CB88B61D-A3D4-403E-B5B2-86AD514D8205}" destId="{5D3FAC58-1A5F-46B8-A265-501E1653D21C}" srcOrd="1" destOrd="0" presId="urn:microsoft.com/office/officeart/2005/8/layout/hierarchy1"/>
    <dgm:cxn modelId="{0A52AC90-D73B-4DA5-BF79-BF84F0BC2C88}" type="presParOf" srcId="{8E142F67-8CDD-4439-A103-29E82A64FBD2}" destId="{4C121F21-A727-4568-BEB9-F0865E69A6B1}" srcOrd="1" destOrd="0" presId="urn:microsoft.com/office/officeart/2005/8/layout/hierarchy1"/>
    <dgm:cxn modelId="{29EDB6E6-199D-4C17-8823-AF17D0B85E80}" type="presParOf" srcId="{F5F0DABD-D611-4066-9ED3-797441F1CC5A}" destId="{CF2820EE-174C-4312-91B8-C3C98A653F03}" srcOrd="2" destOrd="0" presId="urn:microsoft.com/office/officeart/2005/8/layout/hierarchy1"/>
    <dgm:cxn modelId="{8119A7DE-2E2F-4E3F-94C0-2A490BCBF9D2}" type="presParOf" srcId="{F5F0DABD-D611-4066-9ED3-797441F1CC5A}" destId="{B30A23F4-ADF7-4F98-BD03-0AE89C5DA148}" srcOrd="3" destOrd="0" presId="urn:microsoft.com/office/officeart/2005/8/layout/hierarchy1"/>
    <dgm:cxn modelId="{51AB2AAA-1FC5-4A2A-BC2B-0DCB02BC097A}" type="presParOf" srcId="{B30A23F4-ADF7-4F98-BD03-0AE89C5DA148}" destId="{970479FA-E104-4A65-B742-8094F12BEC6C}" srcOrd="0" destOrd="0" presId="urn:microsoft.com/office/officeart/2005/8/layout/hierarchy1"/>
    <dgm:cxn modelId="{F9DCD81D-A37B-43E9-8E0A-23BA4AF12A6A}" type="presParOf" srcId="{970479FA-E104-4A65-B742-8094F12BEC6C}" destId="{76038E53-CBEA-495E-B7C3-1D3244A8B9B8}" srcOrd="0" destOrd="0" presId="urn:microsoft.com/office/officeart/2005/8/layout/hierarchy1"/>
    <dgm:cxn modelId="{D86AA552-6D59-40E7-8C7F-3FB8F686CA91}" type="presParOf" srcId="{970479FA-E104-4A65-B742-8094F12BEC6C}" destId="{B1DFDF42-971C-4223-A17E-141B8DCB0AEB}" srcOrd="1" destOrd="0" presId="urn:microsoft.com/office/officeart/2005/8/layout/hierarchy1"/>
    <dgm:cxn modelId="{5593A780-1269-40AF-A356-AAFF9973C844}" type="presParOf" srcId="{B30A23F4-ADF7-4F98-BD03-0AE89C5DA148}" destId="{FC7FBDA3-55D1-4E18-ABBC-79DF2C40FEE7}" srcOrd="1" destOrd="0" presId="urn:microsoft.com/office/officeart/2005/8/layout/hierarchy1"/>
    <dgm:cxn modelId="{8E87CF88-E8CB-4411-B2E7-8D55345C3D7A}" type="presParOf" srcId="{D22A9697-6114-47FD-8F83-2BEB1FA4954A}" destId="{D391AC4A-2A7A-4805-981B-AEC4C3CDDD18}" srcOrd="2" destOrd="0" presId="urn:microsoft.com/office/officeart/2005/8/layout/hierarchy1"/>
    <dgm:cxn modelId="{11AB1DEB-3FE7-4164-92E4-E49FB4133813}" type="presParOf" srcId="{D22A9697-6114-47FD-8F83-2BEB1FA4954A}" destId="{DED7497A-6163-4982-9421-43CC495B2CC9}" srcOrd="3" destOrd="0" presId="urn:microsoft.com/office/officeart/2005/8/layout/hierarchy1"/>
    <dgm:cxn modelId="{DF2E4B2B-F13C-4DC6-8FE3-EA3449957DC4}" type="presParOf" srcId="{DED7497A-6163-4982-9421-43CC495B2CC9}" destId="{87641BA7-9DE6-4316-92FD-3A8DB6AD5121}" srcOrd="0" destOrd="0" presId="urn:microsoft.com/office/officeart/2005/8/layout/hierarchy1"/>
    <dgm:cxn modelId="{074E3D6E-BDBA-442A-B16F-29E5FBCC178C}" type="presParOf" srcId="{87641BA7-9DE6-4316-92FD-3A8DB6AD5121}" destId="{026FA05D-AFB7-44B0-8F02-0BA4A54A92D1}" srcOrd="0" destOrd="0" presId="urn:microsoft.com/office/officeart/2005/8/layout/hierarchy1"/>
    <dgm:cxn modelId="{8692FDB8-8EC4-4A33-AB16-9280B8CC2468}" type="presParOf" srcId="{87641BA7-9DE6-4316-92FD-3A8DB6AD5121}" destId="{68E4EBDC-6F57-4CA4-9ED9-91648B7FD4DA}" srcOrd="1" destOrd="0" presId="urn:microsoft.com/office/officeart/2005/8/layout/hierarchy1"/>
    <dgm:cxn modelId="{0F2843D3-07FA-458A-8DAB-CCC5470ECE78}" type="presParOf" srcId="{DED7497A-6163-4982-9421-43CC495B2CC9}" destId="{C1C03FAB-F411-4182-B2A1-174A8DE40CAD}" srcOrd="1" destOrd="0" presId="urn:microsoft.com/office/officeart/2005/8/layout/hierarchy1"/>
    <dgm:cxn modelId="{9A8BEF16-3F22-4785-ABDA-53B83007EA41}" type="presParOf" srcId="{C1C03FAB-F411-4182-B2A1-174A8DE40CAD}" destId="{EEB66766-54DA-4A69-A956-8DF13FBC558B}" srcOrd="0" destOrd="0" presId="urn:microsoft.com/office/officeart/2005/8/layout/hierarchy1"/>
    <dgm:cxn modelId="{87A755E4-F180-4387-B6C7-4855AE407C9F}" type="presParOf" srcId="{C1C03FAB-F411-4182-B2A1-174A8DE40CAD}" destId="{7843DE79-E0E4-40E1-8A37-598E39A63972}" srcOrd="1" destOrd="0" presId="urn:microsoft.com/office/officeart/2005/8/layout/hierarchy1"/>
    <dgm:cxn modelId="{8D34B014-8080-423F-9844-0FA303A01AA0}" type="presParOf" srcId="{7843DE79-E0E4-40E1-8A37-598E39A63972}" destId="{2725089A-C929-43FD-B00B-DC37F5E14955}" srcOrd="0" destOrd="0" presId="urn:microsoft.com/office/officeart/2005/8/layout/hierarchy1"/>
    <dgm:cxn modelId="{03F0DF24-2AEC-4CB1-A573-2438D3EACE12}" type="presParOf" srcId="{2725089A-C929-43FD-B00B-DC37F5E14955}" destId="{49DAFA7A-7C8D-4759-9141-41F28004C209}" srcOrd="0" destOrd="0" presId="urn:microsoft.com/office/officeart/2005/8/layout/hierarchy1"/>
    <dgm:cxn modelId="{774951AE-6E8D-4C92-8041-10B81199B88B}" type="presParOf" srcId="{2725089A-C929-43FD-B00B-DC37F5E14955}" destId="{E6A6FCFD-720A-49A9-B1F1-D45C051BF60B}" srcOrd="1" destOrd="0" presId="urn:microsoft.com/office/officeart/2005/8/layout/hierarchy1"/>
    <dgm:cxn modelId="{3E9EB14F-0EC8-4431-8A5A-4B8FDDC74BFF}" type="presParOf" srcId="{7843DE79-E0E4-40E1-8A37-598E39A63972}" destId="{9B292E2A-D6CB-4C96-89E6-34CFA150278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81282-D5CD-45C2-97CC-D6D66FD166C3}">
      <dsp:nvSpPr>
        <dsp:cNvPr id="0" name=""/>
        <dsp:cNvSpPr/>
      </dsp:nvSpPr>
      <dsp:spPr>
        <a:xfrm>
          <a:off x="0" y="11224"/>
          <a:ext cx="4903388" cy="903756"/>
        </a:xfrm>
        <a:prstGeom prst="roundRect">
          <a:avLst>
            <a:gd name="adj" fmla="val 10000"/>
          </a:avLst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Rozvaha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Stavový účetní dokument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Zachycuje stav majetku a zdrojů financování</a:t>
          </a:r>
        </a:p>
      </dsp:txBody>
      <dsp:txXfrm>
        <a:off x="1071053" y="11224"/>
        <a:ext cx="3832334" cy="903756"/>
      </dsp:txXfrm>
    </dsp:sp>
    <dsp:sp modelId="{3D834160-740A-47F2-9F05-DCF6C0AD0C99}">
      <dsp:nvSpPr>
        <dsp:cNvPr id="0" name=""/>
        <dsp:cNvSpPr/>
      </dsp:nvSpPr>
      <dsp:spPr>
        <a:xfrm>
          <a:off x="90375" y="90375"/>
          <a:ext cx="980677" cy="7230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CBD9C-27C4-4540-8789-6E4C44D8B0A6}">
      <dsp:nvSpPr>
        <dsp:cNvPr id="0" name=""/>
        <dsp:cNvSpPr/>
      </dsp:nvSpPr>
      <dsp:spPr>
        <a:xfrm>
          <a:off x="0" y="994132"/>
          <a:ext cx="4903388" cy="903756"/>
        </a:xfrm>
        <a:prstGeom prst="roundRect">
          <a:avLst>
            <a:gd name="adj" fmla="val 10000"/>
          </a:avLst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Výkaz zisku a ztráty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Tokový účetní dokument změn nákladů a výnosů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Je založen na kumulativní bázi a změny nemusí být rovnoměrné</a:t>
          </a:r>
        </a:p>
      </dsp:txBody>
      <dsp:txXfrm>
        <a:off x="1071053" y="994132"/>
        <a:ext cx="3832334" cy="903756"/>
      </dsp:txXfrm>
    </dsp:sp>
    <dsp:sp modelId="{E8171D9F-B32C-4808-958F-665F781A4466}">
      <dsp:nvSpPr>
        <dsp:cNvPr id="0" name=""/>
        <dsp:cNvSpPr/>
      </dsp:nvSpPr>
      <dsp:spPr>
        <a:xfrm>
          <a:off x="90375" y="1084507"/>
          <a:ext cx="980677" cy="7230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86127B-F8FB-4779-949B-72288D88C3B3}">
      <dsp:nvSpPr>
        <dsp:cNvPr id="0" name=""/>
        <dsp:cNvSpPr/>
      </dsp:nvSpPr>
      <dsp:spPr>
        <a:xfrm>
          <a:off x="0" y="1988264"/>
          <a:ext cx="4903388" cy="903756"/>
        </a:xfrm>
        <a:prstGeom prst="roundRect">
          <a:avLst>
            <a:gd name="adj" fmla="val 10000"/>
          </a:avLst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Přehled o peněžních tocích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Tokový účetní dokument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Pracuje se změna příjmů a výdajů</a:t>
          </a:r>
        </a:p>
      </dsp:txBody>
      <dsp:txXfrm>
        <a:off x="1071053" y="1988264"/>
        <a:ext cx="3832334" cy="903756"/>
      </dsp:txXfrm>
    </dsp:sp>
    <dsp:sp modelId="{1BD4B9FA-9971-40E7-9A57-AD4541CC71D8}">
      <dsp:nvSpPr>
        <dsp:cNvPr id="0" name=""/>
        <dsp:cNvSpPr/>
      </dsp:nvSpPr>
      <dsp:spPr>
        <a:xfrm>
          <a:off x="90375" y="2078640"/>
          <a:ext cx="980677" cy="7230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20A9B-6CA8-4AA4-AC60-AEAB00BD69CA}">
      <dsp:nvSpPr>
        <dsp:cNvPr id="0" name=""/>
        <dsp:cNvSpPr/>
      </dsp:nvSpPr>
      <dsp:spPr>
        <a:xfrm>
          <a:off x="0" y="2982396"/>
          <a:ext cx="4903388" cy="903756"/>
        </a:xfrm>
        <a:prstGeom prst="roundRect">
          <a:avLst>
            <a:gd name="adj" fmla="val 10000"/>
          </a:avLst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Výkaz o změnách vlastního kapitálu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Tokový účetní dokument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Naznačuje, jak se měnila hodnota vlastního kapitálu a co na něj mělo největší vliv</a:t>
          </a:r>
        </a:p>
      </dsp:txBody>
      <dsp:txXfrm>
        <a:off x="1071053" y="2982396"/>
        <a:ext cx="3832334" cy="903756"/>
      </dsp:txXfrm>
    </dsp:sp>
    <dsp:sp modelId="{22A26B01-4D3C-45EC-9E92-CA540BE6B308}">
      <dsp:nvSpPr>
        <dsp:cNvPr id="0" name=""/>
        <dsp:cNvSpPr/>
      </dsp:nvSpPr>
      <dsp:spPr>
        <a:xfrm>
          <a:off x="90375" y="3072772"/>
          <a:ext cx="980677" cy="7230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6F45D-553F-4923-9136-5A2DCDEE2F99}">
      <dsp:nvSpPr>
        <dsp:cNvPr id="0" name=""/>
        <dsp:cNvSpPr/>
      </dsp:nvSpPr>
      <dsp:spPr>
        <a:xfrm>
          <a:off x="803422" y="2108"/>
          <a:ext cx="2751632" cy="7124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bg1"/>
              </a:solidFill>
            </a:rPr>
            <a:t>Informace z rozvahy</a:t>
          </a:r>
        </a:p>
      </dsp:txBody>
      <dsp:txXfrm>
        <a:off x="824288" y="22974"/>
        <a:ext cx="2709900" cy="670683"/>
      </dsp:txXfrm>
    </dsp:sp>
    <dsp:sp modelId="{37BE048B-F826-4C6B-B7BB-42A7D339AF41}">
      <dsp:nvSpPr>
        <dsp:cNvPr id="0" name=""/>
        <dsp:cNvSpPr/>
      </dsp:nvSpPr>
      <dsp:spPr>
        <a:xfrm>
          <a:off x="1078585" y="714523"/>
          <a:ext cx="275163" cy="534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311"/>
              </a:lnTo>
              <a:lnTo>
                <a:pt x="275163" y="5343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BAB1A-01FF-4286-9D30-77C5FAA789DF}">
      <dsp:nvSpPr>
        <dsp:cNvPr id="0" name=""/>
        <dsp:cNvSpPr/>
      </dsp:nvSpPr>
      <dsp:spPr>
        <a:xfrm>
          <a:off x="1353748" y="892627"/>
          <a:ext cx="2595356" cy="71241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O majetkové situaci</a:t>
          </a:r>
        </a:p>
      </dsp:txBody>
      <dsp:txXfrm>
        <a:off x="1374614" y="913493"/>
        <a:ext cx="2553624" cy="670683"/>
      </dsp:txXfrm>
    </dsp:sp>
    <dsp:sp modelId="{96ADE103-A578-4FE9-87E2-86B4AEB39938}">
      <dsp:nvSpPr>
        <dsp:cNvPr id="0" name=""/>
        <dsp:cNvSpPr/>
      </dsp:nvSpPr>
      <dsp:spPr>
        <a:xfrm>
          <a:off x="1078585" y="714523"/>
          <a:ext cx="275163" cy="1424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4830"/>
              </a:lnTo>
              <a:lnTo>
                <a:pt x="275163" y="14248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5E5CB-4210-4593-AF33-9A6063F72EC4}">
      <dsp:nvSpPr>
        <dsp:cNvPr id="0" name=""/>
        <dsp:cNvSpPr/>
      </dsp:nvSpPr>
      <dsp:spPr>
        <a:xfrm>
          <a:off x="1353748" y="1783146"/>
          <a:ext cx="2595356" cy="71241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O zdrojích financování</a:t>
          </a:r>
        </a:p>
      </dsp:txBody>
      <dsp:txXfrm>
        <a:off x="1374614" y="1804012"/>
        <a:ext cx="2553624" cy="670683"/>
      </dsp:txXfrm>
    </dsp:sp>
    <dsp:sp modelId="{F3D8D6F7-270E-4CC8-AAD5-9ABAD4250D51}">
      <dsp:nvSpPr>
        <dsp:cNvPr id="0" name=""/>
        <dsp:cNvSpPr/>
      </dsp:nvSpPr>
      <dsp:spPr>
        <a:xfrm>
          <a:off x="1078585" y="714523"/>
          <a:ext cx="275163" cy="2315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5349"/>
              </a:lnTo>
              <a:lnTo>
                <a:pt x="275163" y="23153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9D1196-E540-4C72-AF68-4CB39869A12E}">
      <dsp:nvSpPr>
        <dsp:cNvPr id="0" name=""/>
        <dsp:cNvSpPr/>
      </dsp:nvSpPr>
      <dsp:spPr>
        <a:xfrm>
          <a:off x="1353748" y="2673665"/>
          <a:ext cx="2580025" cy="71241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O finanční situaci</a:t>
          </a:r>
        </a:p>
      </dsp:txBody>
      <dsp:txXfrm>
        <a:off x="1374614" y="2694531"/>
        <a:ext cx="2538293" cy="6706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84945-A8EF-4350-BFF9-1E4DD5E6D61B}">
      <dsp:nvSpPr>
        <dsp:cNvPr id="0" name=""/>
        <dsp:cNvSpPr/>
      </dsp:nvSpPr>
      <dsp:spPr>
        <a:xfrm>
          <a:off x="1946877" y="794373"/>
          <a:ext cx="1392493" cy="330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800"/>
              </a:lnTo>
              <a:lnTo>
                <a:pt x="1392493" y="225800"/>
              </a:lnTo>
              <a:lnTo>
                <a:pt x="1392493" y="3308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C5666-9258-490A-B940-285514789106}">
      <dsp:nvSpPr>
        <dsp:cNvPr id="0" name=""/>
        <dsp:cNvSpPr/>
      </dsp:nvSpPr>
      <dsp:spPr>
        <a:xfrm>
          <a:off x="1901157" y="794373"/>
          <a:ext cx="91440" cy="330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800"/>
              </a:lnTo>
              <a:lnTo>
                <a:pt x="52059" y="225800"/>
              </a:lnTo>
              <a:lnTo>
                <a:pt x="52059" y="3308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19D8A-BF3F-499B-977A-0B7AB1E2C2E3}">
      <dsp:nvSpPr>
        <dsp:cNvPr id="0" name=""/>
        <dsp:cNvSpPr/>
      </dsp:nvSpPr>
      <dsp:spPr>
        <a:xfrm>
          <a:off x="567062" y="794373"/>
          <a:ext cx="1379814" cy="330864"/>
        </a:xfrm>
        <a:custGeom>
          <a:avLst/>
          <a:gdLst/>
          <a:ahLst/>
          <a:cxnLst/>
          <a:rect l="0" t="0" r="0" b="0"/>
          <a:pathLst>
            <a:path>
              <a:moveTo>
                <a:pt x="1379814" y="0"/>
              </a:moveTo>
              <a:lnTo>
                <a:pt x="1379814" y="225800"/>
              </a:lnTo>
              <a:lnTo>
                <a:pt x="0" y="225800"/>
              </a:lnTo>
              <a:lnTo>
                <a:pt x="0" y="3308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AA583B-DA24-4B82-AF5F-156F3E3ABA05}">
      <dsp:nvSpPr>
        <dsp:cNvPr id="0" name=""/>
        <dsp:cNvSpPr/>
      </dsp:nvSpPr>
      <dsp:spPr>
        <a:xfrm>
          <a:off x="1379814" y="74203"/>
          <a:ext cx="1134125" cy="72017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1AF55AFC-0524-4C39-B4BC-3738E409E3C6}">
      <dsp:nvSpPr>
        <dsp:cNvPr id="0" name=""/>
        <dsp:cNvSpPr/>
      </dsp:nvSpPr>
      <dsp:spPr>
        <a:xfrm>
          <a:off x="1505828" y="193916"/>
          <a:ext cx="1134125" cy="72017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200" b="0" i="0" u="none" strike="noStrike" kern="1200" cap="none" normalizeH="0" baseline="0" dirty="0">
              <a:ln/>
              <a:solidFill>
                <a:srgbClr val="307871"/>
              </a:solidFill>
              <a:effectLst/>
              <a:latin typeface="Times New Roman" pitchFamily="18" charset="0"/>
            </a:rPr>
            <a:t>Stálá aktiva</a:t>
          </a:r>
        </a:p>
      </dsp:txBody>
      <dsp:txXfrm>
        <a:off x="1526921" y="215009"/>
        <a:ext cx="1091939" cy="677984"/>
      </dsp:txXfrm>
    </dsp:sp>
    <dsp:sp modelId="{C7F60FDC-37AD-4D92-8768-AB03310FAC6D}">
      <dsp:nvSpPr>
        <dsp:cNvPr id="0" name=""/>
        <dsp:cNvSpPr/>
      </dsp:nvSpPr>
      <dsp:spPr>
        <a:xfrm>
          <a:off x="0" y="1125237"/>
          <a:ext cx="1134125" cy="72017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23167878-8251-4E64-90DB-7FE844B14451}">
      <dsp:nvSpPr>
        <dsp:cNvPr id="0" name=""/>
        <dsp:cNvSpPr/>
      </dsp:nvSpPr>
      <dsp:spPr>
        <a:xfrm>
          <a:off x="126014" y="1244950"/>
          <a:ext cx="1134125" cy="72017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200" b="0" i="0" u="none" strike="noStrike" kern="1200" cap="none" normalizeH="0" baseline="0">
              <a:ln/>
              <a:effectLst/>
              <a:latin typeface="Times New Roman" pitchFamily="18" charset="0"/>
            </a:rPr>
            <a:t>Dlouhodobý hmotný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200" b="0" i="0" u="none" strike="noStrike" kern="1200" cap="none" normalizeH="0" baseline="0">
              <a:ln/>
              <a:effectLst/>
              <a:latin typeface="Times New Roman" pitchFamily="18" charset="0"/>
            </a:rPr>
            <a:t>majetek</a:t>
          </a:r>
          <a:endParaRPr kumimoji="0" lang="cs-CZ" sz="1200" b="0" i="0" u="none" strike="noStrike" kern="1200" cap="none" normalizeH="0" baseline="0" dirty="0">
            <a:ln/>
            <a:effectLst/>
            <a:latin typeface="Times New Roman" pitchFamily="18" charset="0"/>
          </a:endParaRPr>
        </a:p>
      </dsp:txBody>
      <dsp:txXfrm>
        <a:off x="147107" y="1266043"/>
        <a:ext cx="1091939" cy="677984"/>
      </dsp:txXfrm>
    </dsp:sp>
    <dsp:sp modelId="{A2DDF24F-4719-4590-BA1F-83C9317D83D5}">
      <dsp:nvSpPr>
        <dsp:cNvPr id="0" name=""/>
        <dsp:cNvSpPr/>
      </dsp:nvSpPr>
      <dsp:spPr>
        <a:xfrm>
          <a:off x="1386153" y="1125237"/>
          <a:ext cx="1134125" cy="72017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4C16DE56-1ACB-4BBA-9EAC-D6705BC4B848}">
      <dsp:nvSpPr>
        <dsp:cNvPr id="0" name=""/>
        <dsp:cNvSpPr/>
      </dsp:nvSpPr>
      <dsp:spPr>
        <a:xfrm>
          <a:off x="1512167" y="1244950"/>
          <a:ext cx="1134125" cy="72017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200" b="0" i="0" u="none" strike="noStrike" kern="1200" cap="none" normalizeH="0" baseline="0">
              <a:ln/>
              <a:effectLst/>
              <a:latin typeface="Times New Roman" pitchFamily="18" charset="0"/>
            </a:rPr>
            <a:t>Dlouhodobý nehmotný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200" b="0" i="0" u="none" strike="noStrike" kern="1200" cap="none" normalizeH="0" baseline="0">
              <a:ln/>
              <a:effectLst/>
              <a:latin typeface="Times New Roman" pitchFamily="18" charset="0"/>
            </a:rPr>
            <a:t>majetek</a:t>
          </a:r>
          <a:endParaRPr kumimoji="0" lang="cs-CZ" sz="1200" b="0" i="0" u="none" strike="noStrike" kern="1200" cap="none" normalizeH="0" baseline="0" dirty="0">
            <a:ln/>
            <a:effectLst/>
            <a:latin typeface="Times New Roman" pitchFamily="18" charset="0"/>
          </a:endParaRPr>
        </a:p>
      </dsp:txBody>
      <dsp:txXfrm>
        <a:off x="1533260" y="1266043"/>
        <a:ext cx="1091939" cy="677984"/>
      </dsp:txXfrm>
    </dsp:sp>
    <dsp:sp modelId="{735D760B-6919-4A03-9E86-1EB67F66EB64}">
      <dsp:nvSpPr>
        <dsp:cNvPr id="0" name=""/>
        <dsp:cNvSpPr/>
      </dsp:nvSpPr>
      <dsp:spPr>
        <a:xfrm>
          <a:off x="2772307" y="1125237"/>
          <a:ext cx="1134125" cy="72017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B35D80C7-A8F2-4413-B47B-46CB6A9FB3ED}">
      <dsp:nvSpPr>
        <dsp:cNvPr id="0" name=""/>
        <dsp:cNvSpPr/>
      </dsp:nvSpPr>
      <dsp:spPr>
        <a:xfrm>
          <a:off x="2898321" y="1244950"/>
          <a:ext cx="1134125" cy="72017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200" b="0" i="0" u="none" strike="noStrike" kern="1200" cap="none" normalizeH="0" baseline="0" dirty="0">
              <a:ln/>
              <a:effectLst/>
              <a:latin typeface="Times New Roman" pitchFamily="18" charset="0"/>
            </a:rPr>
            <a:t>Dlouhodobý finanční majetek</a:t>
          </a:r>
        </a:p>
      </dsp:txBody>
      <dsp:txXfrm>
        <a:off x="2919414" y="1266043"/>
        <a:ext cx="1091939" cy="6779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EEEE8-E948-457D-AC3D-FA48BF7D710D}">
      <dsp:nvSpPr>
        <dsp:cNvPr id="0" name=""/>
        <dsp:cNvSpPr/>
      </dsp:nvSpPr>
      <dsp:spPr>
        <a:xfrm>
          <a:off x="2189838" y="969976"/>
          <a:ext cx="1761613" cy="420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638"/>
              </a:lnTo>
              <a:lnTo>
                <a:pt x="1761613" y="332638"/>
              </a:lnTo>
              <a:lnTo>
                <a:pt x="1761613" y="420463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DE9AEDB3-1790-48CD-9E46-5831CA07F541}">
      <dsp:nvSpPr>
        <dsp:cNvPr id="0" name=""/>
        <dsp:cNvSpPr/>
      </dsp:nvSpPr>
      <dsp:spPr>
        <a:xfrm>
          <a:off x="2189838" y="969976"/>
          <a:ext cx="602910" cy="420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638"/>
              </a:lnTo>
              <a:lnTo>
                <a:pt x="602910" y="332638"/>
              </a:lnTo>
              <a:lnTo>
                <a:pt x="602910" y="42046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7C185E03-43C0-415E-A8A8-1639E62260FF}">
      <dsp:nvSpPr>
        <dsp:cNvPr id="0" name=""/>
        <dsp:cNvSpPr/>
      </dsp:nvSpPr>
      <dsp:spPr>
        <a:xfrm>
          <a:off x="1634045" y="969976"/>
          <a:ext cx="555792" cy="420463"/>
        </a:xfrm>
        <a:custGeom>
          <a:avLst/>
          <a:gdLst/>
          <a:ahLst/>
          <a:cxnLst/>
          <a:rect l="0" t="0" r="0" b="0"/>
          <a:pathLst>
            <a:path>
              <a:moveTo>
                <a:pt x="555792" y="0"/>
              </a:moveTo>
              <a:lnTo>
                <a:pt x="555792" y="332638"/>
              </a:lnTo>
              <a:lnTo>
                <a:pt x="0" y="332638"/>
              </a:lnTo>
              <a:lnTo>
                <a:pt x="0" y="42046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A0203C34-0412-4032-A387-73715A4AA58E}">
      <dsp:nvSpPr>
        <dsp:cNvPr id="0" name=""/>
        <dsp:cNvSpPr/>
      </dsp:nvSpPr>
      <dsp:spPr>
        <a:xfrm>
          <a:off x="475342" y="969976"/>
          <a:ext cx="1714495" cy="420463"/>
        </a:xfrm>
        <a:custGeom>
          <a:avLst/>
          <a:gdLst/>
          <a:ahLst/>
          <a:cxnLst/>
          <a:rect l="0" t="0" r="0" b="0"/>
          <a:pathLst>
            <a:path>
              <a:moveTo>
                <a:pt x="1714495" y="0"/>
              </a:moveTo>
              <a:lnTo>
                <a:pt x="1714495" y="332638"/>
              </a:lnTo>
              <a:lnTo>
                <a:pt x="0" y="332638"/>
              </a:lnTo>
              <a:lnTo>
                <a:pt x="0" y="420463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0639B957-47E4-46FC-9B9E-AF69B72B1989}">
      <dsp:nvSpPr>
        <dsp:cNvPr id="0" name=""/>
        <dsp:cNvSpPr/>
      </dsp:nvSpPr>
      <dsp:spPr>
        <a:xfrm>
          <a:off x="1446611" y="223967"/>
          <a:ext cx="1486453" cy="7460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F352A30A-A26D-4480-853D-4B1DC69D4A8A}">
      <dsp:nvSpPr>
        <dsp:cNvPr id="0" name=""/>
        <dsp:cNvSpPr/>
      </dsp:nvSpPr>
      <dsp:spPr>
        <a:xfrm>
          <a:off x="1551948" y="324036"/>
          <a:ext cx="1486453" cy="74600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200" b="0" i="0" u="none" strike="noStrike" kern="1200" cap="none" normalizeH="0" baseline="0" dirty="0">
              <a:ln/>
              <a:effectLst/>
              <a:latin typeface="+mj-lt"/>
            </a:rPr>
            <a:t>Oběžná aktiva</a:t>
          </a:r>
        </a:p>
      </dsp:txBody>
      <dsp:txXfrm>
        <a:off x="1573798" y="345886"/>
        <a:ext cx="1442753" cy="702309"/>
      </dsp:txXfrm>
    </dsp:sp>
    <dsp:sp modelId="{9750AEEE-9E85-4AFF-95FB-F9BD58A6A0AA}">
      <dsp:nvSpPr>
        <dsp:cNvPr id="0" name=""/>
        <dsp:cNvSpPr/>
      </dsp:nvSpPr>
      <dsp:spPr>
        <a:xfrm>
          <a:off x="1327" y="1390439"/>
          <a:ext cx="948029" cy="6019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A0B4A1B1-9045-495F-ABE3-8F6D51169E83}">
      <dsp:nvSpPr>
        <dsp:cNvPr id="0" name=""/>
        <dsp:cNvSpPr/>
      </dsp:nvSpPr>
      <dsp:spPr>
        <a:xfrm>
          <a:off x="106664" y="1490509"/>
          <a:ext cx="948029" cy="60199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200" b="0" i="0" u="none" strike="noStrike" kern="1200" cap="none" normalizeH="0" baseline="0">
              <a:ln/>
              <a:effectLst/>
              <a:latin typeface="+mj-lt"/>
            </a:rPr>
            <a:t>Zásoby</a:t>
          </a:r>
          <a:endParaRPr kumimoji="0" lang="cs-CZ" sz="1200" b="0" i="0" u="none" strike="noStrike" kern="1200" cap="none" normalizeH="0" baseline="0" dirty="0">
            <a:ln/>
            <a:effectLst/>
            <a:latin typeface="+mj-lt"/>
          </a:endParaRPr>
        </a:p>
      </dsp:txBody>
      <dsp:txXfrm>
        <a:off x="124296" y="1508141"/>
        <a:ext cx="912765" cy="566734"/>
      </dsp:txXfrm>
    </dsp:sp>
    <dsp:sp modelId="{360DCFF7-E186-43DE-B421-6891F33BB77E}">
      <dsp:nvSpPr>
        <dsp:cNvPr id="0" name=""/>
        <dsp:cNvSpPr/>
      </dsp:nvSpPr>
      <dsp:spPr>
        <a:xfrm>
          <a:off x="1160030" y="1390439"/>
          <a:ext cx="948029" cy="6019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7347D001-CD3A-49E0-8A52-95EEBCA8DE01}">
      <dsp:nvSpPr>
        <dsp:cNvPr id="0" name=""/>
        <dsp:cNvSpPr/>
      </dsp:nvSpPr>
      <dsp:spPr>
        <a:xfrm>
          <a:off x="1265367" y="1490509"/>
          <a:ext cx="948029" cy="60199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200" b="0" i="0" u="none" strike="noStrike" kern="1200" cap="none" normalizeH="0" baseline="0" dirty="0">
              <a:ln/>
              <a:effectLst/>
              <a:latin typeface="+mj-lt"/>
            </a:rPr>
            <a:t>Pohledávky</a:t>
          </a:r>
        </a:p>
      </dsp:txBody>
      <dsp:txXfrm>
        <a:off x="1282999" y="1508141"/>
        <a:ext cx="912765" cy="566734"/>
      </dsp:txXfrm>
    </dsp:sp>
    <dsp:sp modelId="{CB849BFF-D884-4B0D-897E-149F7362354B}">
      <dsp:nvSpPr>
        <dsp:cNvPr id="0" name=""/>
        <dsp:cNvSpPr/>
      </dsp:nvSpPr>
      <dsp:spPr>
        <a:xfrm>
          <a:off x="2318733" y="1390439"/>
          <a:ext cx="948029" cy="6019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84400BF5-217B-47E3-90B1-ACFD83FEF2C4}">
      <dsp:nvSpPr>
        <dsp:cNvPr id="0" name=""/>
        <dsp:cNvSpPr/>
      </dsp:nvSpPr>
      <dsp:spPr>
        <a:xfrm>
          <a:off x="2424070" y="1490509"/>
          <a:ext cx="948029" cy="60199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200" b="0" i="0" u="none" strike="noStrike" kern="1200" cap="none" normalizeH="0" baseline="0" dirty="0">
              <a:ln/>
              <a:effectLst/>
              <a:latin typeface="+mj-lt"/>
            </a:rPr>
            <a:t>Krátkodobý finanční majetek</a:t>
          </a:r>
        </a:p>
      </dsp:txBody>
      <dsp:txXfrm>
        <a:off x="2441702" y="1508141"/>
        <a:ext cx="912765" cy="566734"/>
      </dsp:txXfrm>
    </dsp:sp>
    <dsp:sp modelId="{B2DB5B9D-54FF-4629-BFDE-DEC7EBC28330}">
      <dsp:nvSpPr>
        <dsp:cNvPr id="0" name=""/>
        <dsp:cNvSpPr/>
      </dsp:nvSpPr>
      <dsp:spPr>
        <a:xfrm>
          <a:off x="3477436" y="1390439"/>
          <a:ext cx="948029" cy="601998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7CC12C-7083-4D61-ACB8-E29AA1C33625}">
      <dsp:nvSpPr>
        <dsp:cNvPr id="0" name=""/>
        <dsp:cNvSpPr/>
      </dsp:nvSpPr>
      <dsp:spPr>
        <a:xfrm>
          <a:off x="3582773" y="1490509"/>
          <a:ext cx="948029" cy="60199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Peníze a peněžní prostředky</a:t>
          </a:r>
        </a:p>
      </dsp:txBody>
      <dsp:txXfrm>
        <a:off x="3600405" y="1508141"/>
        <a:ext cx="912765" cy="5667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2C57E-60B0-4F2B-B49C-430E5A90D2F1}">
      <dsp:nvSpPr>
        <dsp:cNvPr id="0" name=""/>
        <dsp:cNvSpPr/>
      </dsp:nvSpPr>
      <dsp:spPr>
        <a:xfrm>
          <a:off x="3557249" y="902803"/>
          <a:ext cx="1736235" cy="413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546"/>
              </a:lnTo>
              <a:lnTo>
                <a:pt x="1736235" y="281546"/>
              </a:lnTo>
              <a:lnTo>
                <a:pt x="1736235" y="4131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36382-3663-480E-995B-E1654856C910}">
      <dsp:nvSpPr>
        <dsp:cNvPr id="0" name=""/>
        <dsp:cNvSpPr/>
      </dsp:nvSpPr>
      <dsp:spPr>
        <a:xfrm>
          <a:off x="3511529" y="902803"/>
          <a:ext cx="91440" cy="4131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31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764E7-86E7-45CB-AE6A-4B6141F59C52}">
      <dsp:nvSpPr>
        <dsp:cNvPr id="0" name=""/>
        <dsp:cNvSpPr/>
      </dsp:nvSpPr>
      <dsp:spPr>
        <a:xfrm>
          <a:off x="1821014" y="902803"/>
          <a:ext cx="1736235" cy="413145"/>
        </a:xfrm>
        <a:custGeom>
          <a:avLst/>
          <a:gdLst/>
          <a:ahLst/>
          <a:cxnLst/>
          <a:rect l="0" t="0" r="0" b="0"/>
          <a:pathLst>
            <a:path>
              <a:moveTo>
                <a:pt x="1736235" y="0"/>
              </a:moveTo>
              <a:lnTo>
                <a:pt x="1736235" y="281546"/>
              </a:lnTo>
              <a:lnTo>
                <a:pt x="0" y="281546"/>
              </a:lnTo>
              <a:lnTo>
                <a:pt x="0" y="4131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3BB4F9-4B80-4598-9E48-86B9D6ED2E6B}">
      <dsp:nvSpPr>
        <dsp:cNvPr id="0" name=""/>
        <dsp:cNvSpPr/>
      </dsp:nvSpPr>
      <dsp:spPr>
        <a:xfrm>
          <a:off x="2846971" y="750"/>
          <a:ext cx="1420556" cy="90205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3E2EEF-4E11-4949-BB20-4597F9D66900}">
      <dsp:nvSpPr>
        <dsp:cNvPr id="0" name=""/>
        <dsp:cNvSpPr/>
      </dsp:nvSpPr>
      <dsp:spPr>
        <a:xfrm>
          <a:off x="3004810" y="150697"/>
          <a:ext cx="1420556" cy="902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300" b="0" i="0" u="none" strike="noStrike" kern="1200" cap="none" normalizeH="0" baseline="0">
              <a:ln/>
              <a:effectLst/>
              <a:latin typeface="Arial" pitchFamily="34" charset="0"/>
            </a:rPr>
            <a:t>Pasíva</a:t>
          </a:r>
          <a:endParaRPr kumimoji="0" lang="cs-CZ" sz="2300" b="0" i="0" u="none" strike="noStrike" kern="1200" cap="none" normalizeH="0" baseline="0" dirty="0">
            <a:ln/>
            <a:effectLst/>
            <a:latin typeface="Arial" pitchFamily="34" charset="0"/>
          </a:endParaRPr>
        </a:p>
      </dsp:txBody>
      <dsp:txXfrm>
        <a:off x="3031230" y="177117"/>
        <a:ext cx="1367716" cy="849213"/>
      </dsp:txXfrm>
    </dsp:sp>
    <dsp:sp modelId="{625A7E11-403E-4522-9F1A-5DB821825BEC}">
      <dsp:nvSpPr>
        <dsp:cNvPr id="0" name=""/>
        <dsp:cNvSpPr/>
      </dsp:nvSpPr>
      <dsp:spPr>
        <a:xfrm>
          <a:off x="1110735" y="1315948"/>
          <a:ext cx="1420556" cy="90205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725FC0-2C43-4016-86BE-FE3D2BCD63A2}">
      <dsp:nvSpPr>
        <dsp:cNvPr id="0" name=""/>
        <dsp:cNvSpPr/>
      </dsp:nvSpPr>
      <dsp:spPr>
        <a:xfrm>
          <a:off x="1268575" y="1465895"/>
          <a:ext cx="1420556" cy="902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300" b="0" i="0" u="none" strike="noStrike" kern="1200" cap="none" normalizeH="0" baseline="0">
              <a:ln/>
              <a:effectLst/>
              <a:latin typeface="Arial" pitchFamily="34" charset="0"/>
            </a:rPr>
            <a:t>Vlastní kapitál</a:t>
          </a:r>
          <a:endParaRPr kumimoji="0" lang="cs-CZ" sz="2300" b="0" i="0" u="none" strike="noStrike" kern="1200" cap="none" normalizeH="0" baseline="0" dirty="0">
            <a:ln/>
            <a:effectLst/>
            <a:latin typeface="Arial" pitchFamily="34" charset="0"/>
          </a:endParaRPr>
        </a:p>
      </dsp:txBody>
      <dsp:txXfrm>
        <a:off x="1294995" y="1492315"/>
        <a:ext cx="1367716" cy="849213"/>
      </dsp:txXfrm>
    </dsp:sp>
    <dsp:sp modelId="{0ABD2148-560C-4A20-93CD-59089DAD2BBD}">
      <dsp:nvSpPr>
        <dsp:cNvPr id="0" name=""/>
        <dsp:cNvSpPr/>
      </dsp:nvSpPr>
      <dsp:spPr>
        <a:xfrm>
          <a:off x="2846971" y="1315948"/>
          <a:ext cx="1420556" cy="90205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FB37D4-A4EE-4F5B-8CE5-AB243FED5E7B}">
      <dsp:nvSpPr>
        <dsp:cNvPr id="0" name=""/>
        <dsp:cNvSpPr/>
      </dsp:nvSpPr>
      <dsp:spPr>
        <a:xfrm>
          <a:off x="3004810" y="1465895"/>
          <a:ext cx="1420556" cy="902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300" b="0" i="0" u="none" strike="noStrike" kern="1200" cap="none" normalizeH="0" baseline="0">
              <a:ln/>
              <a:effectLst/>
              <a:latin typeface="Arial" pitchFamily="34" charset="0"/>
            </a:rPr>
            <a:t>Cizí kapitál</a:t>
          </a:r>
          <a:endParaRPr kumimoji="0" lang="cs-CZ" sz="2300" b="0" i="0" u="none" strike="noStrike" kern="1200" cap="none" normalizeH="0" baseline="0" dirty="0">
            <a:ln/>
            <a:effectLst/>
            <a:latin typeface="Arial" pitchFamily="34" charset="0"/>
          </a:endParaRPr>
        </a:p>
      </dsp:txBody>
      <dsp:txXfrm>
        <a:off x="3031230" y="1492315"/>
        <a:ext cx="1367716" cy="849213"/>
      </dsp:txXfrm>
    </dsp:sp>
    <dsp:sp modelId="{F24B4895-8749-400F-BE83-27B76D88A409}">
      <dsp:nvSpPr>
        <dsp:cNvPr id="0" name=""/>
        <dsp:cNvSpPr/>
      </dsp:nvSpPr>
      <dsp:spPr>
        <a:xfrm>
          <a:off x="4583206" y="1315948"/>
          <a:ext cx="1420556" cy="90205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0A1D1F-5FE2-49E0-AF40-FC7336D9DE14}">
      <dsp:nvSpPr>
        <dsp:cNvPr id="0" name=""/>
        <dsp:cNvSpPr/>
      </dsp:nvSpPr>
      <dsp:spPr>
        <a:xfrm>
          <a:off x="4741045" y="1465895"/>
          <a:ext cx="1420556" cy="902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300" b="0" i="0" u="none" strike="noStrike" kern="1200" cap="none" normalizeH="0" baseline="0">
              <a:ln/>
              <a:effectLst/>
              <a:latin typeface="Arial" pitchFamily="34" charset="0"/>
            </a:rPr>
            <a:t>Ostatní pasíva</a:t>
          </a:r>
          <a:endParaRPr kumimoji="0" lang="cs-CZ" sz="2300" b="0" i="0" u="none" strike="noStrike" kern="1200" cap="none" normalizeH="0" baseline="0" dirty="0">
            <a:ln/>
            <a:effectLst/>
            <a:latin typeface="Arial" pitchFamily="34" charset="0"/>
          </a:endParaRPr>
        </a:p>
      </dsp:txBody>
      <dsp:txXfrm>
        <a:off x="4767465" y="1492315"/>
        <a:ext cx="1367716" cy="8492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622A9-5790-461E-9B12-88EFDE0E67A5}">
      <dsp:nvSpPr>
        <dsp:cNvPr id="0" name=""/>
        <dsp:cNvSpPr/>
      </dsp:nvSpPr>
      <dsp:spPr>
        <a:xfrm>
          <a:off x="569894" y="0"/>
          <a:ext cx="3851920" cy="3851920"/>
        </a:xfrm>
        <a:prstGeom prst="triangle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7C0A0B-05EC-45C5-BBD7-6C80136216D1}">
      <dsp:nvSpPr>
        <dsp:cNvPr id="0" name=""/>
        <dsp:cNvSpPr/>
      </dsp:nvSpPr>
      <dsp:spPr>
        <a:xfrm>
          <a:off x="1662444" y="385568"/>
          <a:ext cx="4170568" cy="54769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Times New Roman" pitchFamily="18" charset="0"/>
              <a:cs typeface="Times New Roman" pitchFamily="18" charset="0"/>
            </a:rPr>
            <a:t>Provozní výsledek hospodaření</a:t>
          </a:r>
        </a:p>
      </dsp:txBody>
      <dsp:txXfrm>
        <a:off x="1689180" y="412304"/>
        <a:ext cx="4117096" cy="494222"/>
      </dsp:txXfrm>
    </dsp:sp>
    <dsp:sp modelId="{1E0C68E4-6BB1-4AF8-B349-FDC80B0854C8}">
      <dsp:nvSpPr>
        <dsp:cNvPr id="0" name=""/>
        <dsp:cNvSpPr/>
      </dsp:nvSpPr>
      <dsp:spPr>
        <a:xfrm>
          <a:off x="1662444" y="1001724"/>
          <a:ext cx="4170568" cy="54769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Times New Roman" pitchFamily="18" charset="0"/>
              <a:cs typeface="Times New Roman" pitchFamily="18" charset="0"/>
            </a:rPr>
            <a:t>Finanční výsledek hospodaření</a:t>
          </a:r>
        </a:p>
      </dsp:txBody>
      <dsp:txXfrm>
        <a:off x="1689180" y="1028460"/>
        <a:ext cx="4117096" cy="494222"/>
      </dsp:txXfrm>
    </dsp:sp>
    <dsp:sp modelId="{8CA8C40E-C1C2-405F-BCF2-0890E466D9A2}">
      <dsp:nvSpPr>
        <dsp:cNvPr id="0" name=""/>
        <dsp:cNvSpPr/>
      </dsp:nvSpPr>
      <dsp:spPr>
        <a:xfrm>
          <a:off x="1662444" y="1617881"/>
          <a:ext cx="4170568" cy="54769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Times New Roman" pitchFamily="18" charset="0"/>
              <a:cs typeface="Times New Roman" pitchFamily="18" charset="0"/>
            </a:rPr>
            <a:t>Výsledek hospodaření za běžnou činnost</a:t>
          </a:r>
        </a:p>
      </dsp:txBody>
      <dsp:txXfrm>
        <a:off x="1689180" y="1644617"/>
        <a:ext cx="4117096" cy="494222"/>
      </dsp:txXfrm>
    </dsp:sp>
    <dsp:sp modelId="{4306AC40-9664-4B37-9E8E-4708998767B8}">
      <dsp:nvSpPr>
        <dsp:cNvPr id="0" name=""/>
        <dsp:cNvSpPr/>
      </dsp:nvSpPr>
      <dsp:spPr>
        <a:xfrm>
          <a:off x="1662444" y="2234038"/>
          <a:ext cx="4170568" cy="54769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Times New Roman" pitchFamily="18" charset="0"/>
              <a:cs typeface="Times New Roman" pitchFamily="18" charset="0"/>
            </a:rPr>
            <a:t>Výsledek hospodaření za účetní období</a:t>
          </a:r>
        </a:p>
      </dsp:txBody>
      <dsp:txXfrm>
        <a:off x="1689180" y="2260774"/>
        <a:ext cx="4117096" cy="494222"/>
      </dsp:txXfrm>
    </dsp:sp>
    <dsp:sp modelId="{12FE5A91-A24D-4249-A5E4-22064F6A422A}">
      <dsp:nvSpPr>
        <dsp:cNvPr id="0" name=""/>
        <dsp:cNvSpPr/>
      </dsp:nvSpPr>
      <dsp:spPr>
        <a:xfrm>
          <a:off x="1662444" y="2850195"/>
          <a:ext cx="4170568" cy="54769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Times New Roman" pitchFamily="18" charset="0"/>
              <a:cs typeface="Times New Roman" pitchFamily="18" charset="0"/>
            </a:rPr>
            <a:t>Výsledek hospodaření za účetní období před zdaněním</a:t>
          </a:r>
        </a:p>
      </dsp:txBody>
      <dsp:txXfrm>
        <a:off x="1689180" y="2876931"/>
        <a:ext cx="4117096" cy="4942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66766-54DA-4A69-A956-8DF13FBC558B}">
      <dsp:nvSpPr>
        <dsp:cNvPr id="0" name=""/>
        <dsp:cNvSpPr/>
      </dsp:nvSpPr>
      <dsp:spPr>
        <a:xfrm>
          <a:off x="3770704" y="2179321"/>
          <a:ext cx="91440" cy="3769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9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91AC4A-2A7A-4805-981B-AEC4C3CDDD18}">
      <dsp:nvSpPr>
        <dsp:cNvPr id="0" name=""/>
        <dsp:cNvSpPr/>
      </dsp:nvSpPr>
      <dsp:spPr>
        <a:xfrm>
          <a:off x="2628292" y="979308"/>
          <a:ext cx="1188132" cy="376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888"/>
              </a:lnTo>
              <a:lnTo>
                <a:pt x="1188132" y="256888"/>
              </a:lnTo>
              <a:lnTo>
                <a:pt x="1188132" y="3769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820EE-174C-4312-91B8-C3C98A653F03}">
      <dsp:nvSpPr>
        <dsp:cNvPr id="0" name=""/>
        <dsp:cNvSpPr/>
      </dsp:nvSpPr>
      <dsp:spPr>
        <a:xfrm>
          <a:off x="1440160" y="2179321"/>
          <a:ext cx="792087" cy="376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888"/>
              </a:lnTo>
              <a:lnTo>
                <a:pt x="792087" y="256888"/>
              </a:lnTo>
              <a:lnTo>
                <a:pt x="792087" y="3769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084BB6-FB1C-4598-AB66-112F135A5600}">
      <dsp:nvSpPr>
        <dsp:cNvPr id="0" name=""/>
        <dsp:cNvSpPr/>
      </dsp:nvSpPr>
      <dsp:spPr>
        <a:xfrm>
          <a:off x="648072" y="2179321"/>
          <a:ext cx="792088" cy="376961"/>
        </a:xfrm>
        <a:custGeom>
          <a:avLst/>
          <a:gdLst/>
          <a:ahLst/>
          <a:cxnLst/>
          <a:rect l="0" t="0" r="0" b="0"/>
          <a:pathLst>
            <a:path>
              <a:moveTo>
                <a:pt x="792088" y="0"/>
              </a:moveTo>
              <a:lnTo>
                <a:pt x="792088" y="256888"/>
              </a:lnTo>
              <a:lnTo>
                <a:pt x="0" y="256888"/>
              </a:lnTo>
              <a:lnTo>
                <a:pt x="0" y="3769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05AA1-1A1A-43B0-8D43-45D849B638AF}">
      <dsp:nvSpPr>
        <dsp:cNvPr id="0" name=""/>
        <dsp:cNvSpPr/>
      </dsp:nvSpPr>
      <dsp:spPr>
        <a:xfrm>
          <a:off x="1440160" y="979308"/>
          <a:ext cx="1188131" cy="376961"/>
        </a:xfrm>
        <a:custGeom>
          <a:avLst/>
          <a:gdLst/>
          <a:ahLst/>
          <a:cxnLst/>
          <a:rect l="0" t="0" r="0" b="0"/>
          <a:pathLst>
            <a:path>
              <a:moveTo>
                <a:pt x="1188131" y="0"/>
              </a:moveTo>
              <a:lnTo>
                <a:pt x="1188131" y="256888"/>
              </a:lnTo>
              <a:lnTo>
                <a:pt x="0" y="256888"/>
              </a:lnTo>
              <a:lnTo>
                <a:pt x="0" y="3769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832107-E24F-4D23-8205-5341D45F6CFA}">
      <dsp:nvSpPr>
        <dsp:cNvPr id="0" name=""/>
        <dsp:cNvSpPr/>
      </dsp:nvSpPr>
      <dsp:spPr>
        <a:xfrm>
          <a:off x="1980220" y="156256"/>
          <a:ext cx="1296144" cy="823051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B6A87A-FA8E-4932-884F-A09F65CCB70D}">
      <dsp:nvSpPr>
        <dsp:cNvPr id="0" name=""/>
        <dsp:cNvSpPr/>
      </dsp:nvSpPr>
      <dsp:spPr>
        <a:xfrm>
          <a:off x="2124236" y="293072"/>
          <a:ext cx="1296144" cy="8230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Analýza rozvahy</a:t>
          </a:r>
        </a:p>
      </dsp:txBody>
      <dsp:txXfrm>
        <a:off x="2148342" y="317178"/>
        <a:ext cx="1247932" cy="774839"/>
      </dsp:txXfrm>
    </dsp:sp>
    <dsp:sp modelId="{10D928BC-3732-4B37-AA37-418A1B4C82EB}">
      <dsp:nvSpPr>
        <dsp:cNvPr id="0" name=""/>
        <dsp:cNvSpPr/>
      </dsp:nvSpPr>
      <dsp:spPr>
        <a:xfrm>
          <a:off x="792088" y="1356270"/>
          <a:ext cx="1296144" cy="823051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91EA1E-B989-4199-BA01-A135E5911DD9}">
      <dsp:nvSpPr>
        <dsp:cNvPr id="0" name=""/>
        <dsp:cNvSpPr/>
      </dsp:nvSpPr>
      <dsp:spPr>
        <a:xfrm>
          <a:off x="936104" y="1493085"/>
          <a:ext cx="1296144" cy="8230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Analýza trendů – horizontální analýza</a:t>
          </a:r>
        </a:p>
      </dsp:txBody>
      <dsp:txXfrm>
        <a:off x="960210" y="1517191"/>
        <a:ext cx="1247932" cy="774839"/>
      </dsp:txXfrm>
    </dsp:sp>
    <dsp:sp modelId="{2FD7C38B-E47B-4557-A4F1-3E81EA99726A}">
      <dsp:nvSpPr>
        <dsp:cNvPr id="0" name=""/>
        <dsp:cNvSpPr/>
      </dsp:nvSpPr>
      <dsp:spPr>
        <a:xfrm>
          <a:off x="0" y="2556283"/>
          <a:ext cx="1296144" cy="823051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3FAC58-1A5F-46B8-A265-501E1653D21C}">
      <dsp:nvSpPr>
        <dsp:cNvPr id="0" name=""/>
        <dsp:cNvSpPr/>
      </dsp:nvSpPr>
      <dsp:spPr>
        <a:xfrm>
          <a:off x="144016" y="2693098"/>
          <a:ext cx="1296144" cy="8230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Vyjádřená absolutně</a:t>
          </a:r>
        </a:p>
      </dsp:txBody>
      <dsp:txXfrm>
        <a:off x="168122" y="2717204"/>
        <a:ext cx="1247932" cy="774839"/>
      </dsp:txXfrm>
    </dsp:sp>
    <dsp:sp modelId="{76038E53-CBEA-495E-B7C3-1D3244A8B9B8}">
      <dsp:nvSpPr>
        <dsp:cNvPr id="0" name=""/>
        <dsp:cNvSpPr/>
      </dsp:nvSpPr>
      <dsp:spPr>
        <a:xfrm>
          <a:off x="1584176" y="2556283"/>
          <a:ext cx="1296144" cy="823051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DFDF42-971C-4223-A17E-141B8DCB0AEB}">
      <dsp:nvSpPr>
        <dsp:cNvPr id="0" name=""/>
        <dsp:cNvSpPr/>
      </dsp:nvSpPr>
      <dsp:spPr>
        <a:xfrm>
          <a:off x="1728192" y="2693098"/>
          <a:ext cx="1296144" cy="8230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Vyjádřena relativně</a:t>
          </a:r>
        </a:p>
      </dsp:txBody>
      <dsp:txXfrm>
        <a:off x="1752298" y="2717204"/>
        <a:ext cx="1247932" cy="774839"/>
      </dsp:txXfrm>
    </dsp:sp>
    <dsp:sp modelId="{026FA05D-AFB7-44B0-8F02-0BA4A54A92D1}">
      <dsp:nvSpPr>
        <dsp:cNvPr id="0" name=""/>
        <dsp:cNvSpPr/>
      </dsp:nvSpPr>
      <dsp:spPr>
        <a:xfrm>
          <a:off x="3168352" y="1356270"/>
          <a:ext cx="1296144" cy="823051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8E4EBDC-6F57-4CA4-9ED9-91648B7FD4DA}">
      <dsp:nvSpPr>
        <dsp:cNvPr id="0" name=""/>
        <dsp:cNvSpPr/>
      </dsp:nvSpPr>
      <dsp:spPr>
        <a:xfrm>
          <a:off x="3312368" y="1493085"/>
          <a:ext cx="1296144" cy="8230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Procentní rozbor – vertikální analýza</a:t>
          </a:r>
        </a:p>
      </dsp:txBody>
      <dsp:txXfrm>
        <a:off x="3336474" y="1517191"/>
        <a:ext cx="1247932" cy="774839"/>
      </dsp:txXfrm>
    </dsp:sp>
    <dsp:sp modelId="{49DAFA7A-7C8D-4759-9141-41F28004C209}">
      <dsp:nvSpPr>
        <dsp:cNvPr id="0" name=""/>
        <dsp:cNvSpPr/>
      </dsp:nvSpPr>
      <dsp:spPr>
        <a:xfrm>
          <a:off x="3168352" y="2556283"/>
          <a:ext cx="1296144" cy="823051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6A6FCFD-720A-49A9-B1F1-D45C051BF60B}">
      <dsp:nvSpPr>
        <dsp:cNvPr id="0" name=""/>
        <dsp:cNvSpPr/>
      </dsp:nvSpPr>
      <dsp:spPr>
        <a:xfrm>
          <a:off x="3312368" y="2693098"/>
          <a:ext cx="1296144" cy="8230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Vyjádřena relativně</a:t>
          </a:r>
        </a:p>
      </dsp:txBody>
      <dsp:txXfrm>
        <a:off x="3336474" y="2717204"/>
        <a:ext cx="1247932" cy="774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053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eta.cz/pujcky-a-uvery" TargetMode="External"/><Relationship Id="rId2" Type="http://schemas.openxmlformats.org/officeDocument/2006/relationships/hyperlink" Target="https://www.moneta.cz/slovnik-pojmu/detail/co-je-kapita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oneta.cz/sporeni-a-investice/dluhopisy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Investice" TargetMode="External"/><Relationship Id="rId2" Type="http://schemas.openxmlformats.org/officeDocument/2006/relationships/hyperlink" Target="https://www.spravafirem.cz/prodej-spolecnosti/ready-made-spolecnost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.wikipedia.org/wiki/Odpi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V%C3%BDsledek_hospoda%C5%99en%C3%AD" TargetMode="External"/><Relationship Id="rId2" Type="http://schemas.openxmlformats.org/officeDocument/2006/relationships/hyperlink" Target="https://cs.wikipedia.org/wiki/N%C3%A1kla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8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Finan%C4%8Dn%C3%AD_v%C3%BDkazy" TargetMode="External"/><Relationship Id="rId2" Type="http://schemas.openxmlformats.org/officeDocument/2006/relationships/hyperlink" Target="https://cs.wikipedia.org/wiki/Finan%C4%8Dn%C3%AD_%C3%BA%C4%8Detnictv%C3%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V%C3%BDkaz_zisku_a_ztr%C3%A1ty" TargetMode="External"/><Relationship Id="rId5" Type="http://schemas.openxmlformats.org/officeDocument/2006/relationships/hyperlink" Target="https://cs.wikipedia.org/wiki/Rozvaha" TargetMode="External"/><Relationship Id="rId4" Type="http://schemas.openxmlformats.org/officeDocument/2006/relationships/hyperlink" Target="https://cs.wikipedia.org/wiki/Cash_flow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entura-api.org/wp-content/uploads/2018/10/definice-malych-a-strednich-podniku-2014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eta.cz/slovnik-pojmu/detail/co-jsou-cenne-papiry" TargetMode="External"/><Relationship Id="rId2" Type="http://schemas.openxmlformats.org/officeDocument/2006/relationships/hyperlink" Target="https://www.moneta.cz/sporeni-a-investovani/terminovane-vklady-pro-podnikan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oneta.cz/sporeni-a-investice/podilove-fondy" TargetMode="External"/><Relationship Id="rId4" Type="http://schemas.openxmlformats.org/officeDocument/2006/relationships/hyperlink" Target="https://www.moneta.cz/ucty-a-karty/bezny-uce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analýza základních účetních výkazů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Analýza rozvahy</a:t>
            </a: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Analýza výkazu zisku a ztráty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48263" y="4299942"/>
            <a:ext cx="202400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v podnikání</a:t>
            </a:r>
            <a:endParaRPr lang="cs-CZ" altLang="cs-CZ" sz="15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Strana pasív – finanční struktura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520" y="987574"/>
            <a:ext cx="7772400" cy="21812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altLang="cs-CZ" sz="2000" b="1" dirty="0"/>
              <a:t>Finanční struktura </a:t>
            </a:r>
            <a:r>
              <a:rPr lang="cs-CZ" altLang="cs-CZ" sz="2000" dirty="0"/>
              <a:t>podniku představuje strukturu podnikového kapitálu, ze kterého je financován majetek podniku.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899592" y="2088088"/>
          <a:ext cx="7272338" cy="2368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C:\Users\Petra\AppData\Local\Microsoft\Windows\Temporary Internet Files\Content.IE5\W72EAQBE\1210-1242160343u74V[1]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35646"/>
            <a:ext cx="2074397" cy="13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49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VI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820312-C998-4DDF-952C-BDB65AA16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Pasiva </a:t>
            </a:r>
            <a:endParaRPr lang="en-GB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B9B9BAD-9D53-4B89-B998-E36711F56FBD}"/>
              </a:ext>
            </a:extLst>
          </p:cNvPr>
          <p:cNvSpPr txBox="1"/>
          <p:nvPr/>
        </p:nvSpPr>
        <p:spPr>
          <a:xfrm>
            <a:off x="251520" y="711803"/>
            <a:ext cx="856895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i="0" dirty="0" err="1">
                <a:effectLst/>
                <a:latin typeface="+mj-lt"/>
              </a:rPr>
              <a:t>Pojmem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pasiva</a:t>
            </a:r>
            <a:r>
              <a:rPr lang="en-GB" sz="1600" b="0" i="0" dirty="0">
                <a:effectLst/>
                <a:latin typeface="+mj-lt"/>
              </a:rPr>
              <a:t> se </a:t>
            </a:r>
            <a:r>
              <a:rPr lang="en-GB" sz="1600" b="0" i="0" dirty="0" err="1">
                <a:effectLst/>
                <a:latin typeface="+mj-lt"/>
              </a:rPr>
              <a:t>označuje</a:t>
            </a:r>
            <a:r>
              <a:rPr lang="en-GB" sz="1600" b="0" i="0" dirty="0">
                <a:effectLst/>
                <a:latin typeface="+mj-lt"/>
              </a:rPr>
              <a:t> </a:t>
            </a:r>
            <a:r>
              <a:rPr lang="en-GB" sz="1600" b="1" i="0" dirty="0" err="1">
                <a:effectLst/>
                <a:latin typeface="+mj-lt"/>
              </a:rPr>
              <a:t>vše</a:t>
            </a:r>
            <a:r>
              <a:rPr lang="en-GB" sz="1600" b="1" i="0" dirty="0">
                <a:effectLst/>
                <a:latin typeface="+mj-lt"/>
              </a:rPr>
              <a:t>, z </a:t>
            </a:r>
            <a:r>
              <a:rPr lang="en-GB" sz="1600" b="1" i="0" dirty="0" err="1">
                <a:effectLst/>
                <a:latin typeface="+mj-lt"/>
              </a:rPr>
              <a:t>čeho</a:t>
            </a:r>
            <a:r>
              <a:rPr lang="en-GB" sz="1600" b="1" i="0" dirty="0">
                <a:effectLst/>
                <a:latin typeface="+mj-lt"/>
              </a:rPr>
              <a:t> </a:t>
            </a:r>
            <a:r>
              <a:rPr lang="en-GB" sz="1600" b="1" i="0" dirty="0" err="1">
                <a:effectLst/>
                <a:latin typeface="+mj-lt"/>
              </a:rPr>
              <a:t>byl</a:t>
            </a:r>
            <a:r>
              <a:rPr lang="en-GB" sz="1600" b="1" i="0" dirty="0">
                <a:effectLst/>
                <a:latin typeface="+mj-lt"/>
              </a:rPr>
              <a:t> </a:t>
            </a:r>
            <a:r>
              <a:rPr lang="en-GB" sz="1600" b="1" i="0" dirty="0" err="1">
                <a:effectLst/>
                <a:latin typeface="+mj-lt"/>
              </a:rPr>
              <a:t>majetek</a:t>
            </a:r>
            <a:r>
              <a:rPr lang="en-GB" sz="1600" b="1" i="0" dirty="0">
                <a:effectLst/>
                <a:latin typeface="+mj-lt"/>
              </a:rPr>
              <a:t> </a:t>
            </a:r>
            <a:r>
              <a:rPr lang="en-GB" sz="1600" b="1" i="0" dirty="0" err="1">
                <a:effectLst/>
                <a:latin typeface="+mj-lt"/>
              </a:rPr>
              <a:t>dané</a:t>
            </a:r>
            <a:r>
              <a:rPr lang="en-GB" sz="1600" b="1" i="0" dirty="0">
                <a:effectLst/>
                <a:latin typeface="+mj-lt"/>
              </a:rPr>
              <a:t> </a:t>
            </a:r>
            <a:r>
              <a:rPr lang="en-GB" sz="1600" b="1" i="0" dirty="0" err="1">
                <a:effectLst/>
                <a:latin typeface="+mj-lt"/>
              </a:rPr>
              <a:t>společnosti</a:t>
            </a:r>
            <a:r>
              <a:rPr lang="en-GB" sz="1600" b="1" i="0" dirty="0">
                <a:effectLst/>
                <a:latin typeface="+mj-lt"/>
              </a:rPr>
              <a:t> </a:t>
            </a:r>
            <a:r>
              <a:rPr lang="en-GB" sz="1600" b="1" i="0" dirty="0" err="1">
                <a:effectLst/>
                <a:latin typeface="+mj-lt"/>
              </a:rPr>
              <a:t>pořízen</a:t>
            </a:r>
            <a:r>
              <a:rPr lang="en-GB" sz="1600" b="0" i="0" dirty="0">
                <a:effectLst/>
                <a:latin typeface="+mj-lt"/>
              </a:rPr>
              <a:t>. </a:t>
            </a:r>
            <a:r>
              <a:rPr lang="en-GB" sz="1600" b="0" i="0" dirty="0" err="1">
                <a:effectLst/>
                <a:latin typeface="+mj-lt"/>
              </a:rPr>
              <a:t>Jsou</a:t>
            </a:r>
            <a:r>
              <a:rPr lang="en-GB" sz="1600" b="0" i="0" dirty="0">
                <a:effectLst/>
                <a:latin typeface="+mj-lt"/>
              </a:rPr>
              <a:t> to </a:t>
            </a:r>
            <a:r>
              <a:rPr lang="en-GB" sz="1600" b="0" i="0" dirty="0" err="1">
                <a:effectLst/>
                <a:latin typeface="+mj-lt"/>
              </a:rPr>
              <a:t>zdroje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financování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aktiv</a:t>
            </a:r>
            <a:r>
              <a:rPr lang="en-GB" sz="1600" b="0" i="0" dirty="0">
                <a:effectLst/>
                <a:latin typeface="+mj-lt"/>
              </a:rPr>
              <a:t>. </a:t>
            </a:r>
            <a:r>
              <a:rPr lang="en-GB" sz="1600" b="0" i="0" dirty="0" err="1">
                <a:effectLst/>
                <a:latin typeface="+mj-lt"/>
              </a:rPr>
              <a:t>Pasiva</a:t>
            </a:r>
            <a:r>
              <a:rPr lang="en-GB" sz="1600" b="0" i="0" dirty="0">
                <a:effectLst/>
                <a:latin typeface="+mj-lt"/>
              </a:rPr>
              <a:t> se </a:t>
            </a:r>
            <a:r>
              <a:rPr lang="en-GB" sz="1600" b="0" i="0" dirty="0" err="1">
                <a:effectLst/>
                <a:latin typeface="+mj-lt"/>
              </a:rPr>
              <a:t>dělí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na</a:t>
            </a:r>
            <a:r>
              <a:rPr lang="en-GB" sz="1600" b="0" i="0" dirty="0">
                <a:effectLst/>
                <a:latin typeface="+mj-lt"/>
              </a:rPr>
              <a:t> 2 </a:t>
            </a:r>
            <a:r>
              <a:rPr lang="en-GB" sz="1600" b="0" i="0" dirty="0" err="1">
                <a:effectLst/>
                <a:latin typeface="+mj-lt"/>
              </a:rPr>
              <a:t>hlavní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části</a:t>
            </a:r>
            <a:r>
              <a:rPr lang="en-GB" sz="1600" b="0" i="0" dirty="0">
                <a:effectLst/>
                <a:latin typeface="+mj-lt"/>
              </a:rPr>
              <a:t>:</a:t>
            </a:r>
            <a:br>
              <a:rPr lang="en-GB" sz="1600" dirty="0">
                <a:latin typeface="+mj-lt"/>
              </a:rPr>
            </a:br>
            <a:r>
              <a:rPr lang="en-GB" sz="1600" b="1" i="0" dirty="0">
                <a:effectLst/>
                <a:latin typeface="+mj-lt"/>
              </a:rPr>
              <a:t>- </a:t>
            </a:r>
            <a:r>
              <a:rPr lang="en-GB" sz="1600" b="1" i="0" dirty="0" err="1">
                <a:effectLst/>
                <a:latin typeface="+mj-lt"/>
              </a:rPr>
              <a:t>vlastní</a:t>
            </a:r>
            <a:r>
              <a:rPr lang="en-GB" sz="1600" b="1" i="0" dirty="0">
                <a:effectLst/>
                <a:latin typeface="+mj-lt"/>
              </a:rPr>
              <a:t> </a:t>
            </a:r>
            <a:r>
              <a:rPr lang="en-GB" sz="1600" b="1" i="0" dirty="0" err="1">
                <a:effectLst/>
                <a:latin typeface="+mj-lt"/>
              </a:rPr>
              <a:t>kapitál</a:t>
            </a:r>
            <a:br>
              <a:rPr lang="en-GB" sz="1600" dirty="0">
                <a:latin typeface="+mj-lt"/>
              </a:rPr>
            </a:br>
            <a:r>
              <a:rPr lang="en-GB" sz="1600" b="1" i="0" dirty="0">
                <a:effectLst/>
                <a:latin typeface="+mj-lt"/>
              </a:rPr>
              <a:t>- </a:t>
            </a:r>
            <a:r>
              <a:rPr lang="en-GB" sz="1600" b="1" i="0" dirty="0" err="1">
                <a:effectLst/>
                <a:latin typeface="+mj-lt"/>
              </a:rPr>
              <a:t>cizí</a:t>
            </a:r>
            <a:r>
              <a:rPr lang="en-GB" sz="1600" b="1" i="0" dirty="0">
                <a:effectLst/>
                <a:latin typeface="+mj-lt"/>
              </a:rPr>
              <a:t> </a:t>
            </a:r>
            <a:r>
              <a:rPr lang="en-GB" sz="1600" b="1" i="0" dirty="0" err="1">
                <a:effectLst/>
                <a:latin typeface="+mj-lt"/>
              </a:rPr>
              <a:t>kapitál</a:t>
            </a:r>
            <a:br>
              <a:rPr lang="en-GB" sz="1600" dirty="0">
                <a:latin typeface="+mj-lt"/>
              </a:rPr>
            </a:br>
            <a:endParaRPr lang="cs-CZ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0" dirty="0" err="1">
                <a:effectLst/>
                <a:latin typeface="+mj-lt"/>
              </a:rPr>
              <a:t>Vlastní</a:t>
            </a:r>
            <a:r>
              <a:rPr lang="en-GB" sz="1600" b="1" i="0" dirty="0">
                <a:effectLst/>
                <a:latin typeface="+mj-lt"/>
              </a:rPr>
              <a:t> </a:t>
            </a:r>
            <a:r>
              <a:rPr lang="en-GB" sz="1600" b="1" i="0" dirty="0" err="1">
                <a:effectLst/>
                <a:latin typeface="+mj-lt"/>
              </a:rPr>
              <a:t>kapitál</a:t>
            </a:r>
            <a:br>
              <a:rPr lang="en-GB" sz="1600" dirty="0">
                <a:latin typeface="+mj-lt"/>
              </a:rPr>
            </a:br>
            <a:r>
              <a:rPr lang="en-GB" sz="1600" b="0" i="0" dirty="0" err="1">
                <a:effectLst/>
                <a:latin typeface="+mj-lt"/>
              </a:rPr>
              <a:t>Patří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sem</a:t>
            </a:r>
            <a:r>
              <a:rPr lang="en-GB" sz="1600" b="0" i="0" dirty="0">
                <a:effectLst/>
                <a:latin typeface="+mj-lt"/>
              </a:rPr>
              <a:t> </a:t>
            </a:r>
            <a:r>
              <a:rPr lang="en-GB" sz="1600" b="1" i="0" dirty="0" err="1">
                <a:effectLst/>
                <a:latin typeface="+mj-lt"/>
              </a:rPr>
              <a:t>zdroje</a:t>
            </a:r>
            <a:r>
              <a:rPr lang="en-GB" sz="1600" b="1" i="0" dirty="0">
                <a:effectLst/>
                <a:latin typeface="+mj-lt"/>
              </a:rPr>
              <a:t>, </a:t>
            </a:r>
            <a:r>
              <a:rPr lang="en-GB" sz="1600" b="1" i="0" dirty="0" err="1">
                <a:effectLst/>
                <a:latin typeface="+mj-lt"/>
              </a:rPr>
              <a:t>které</a:t>
            </a:r>
            <a:r>
              <a:rPr lang="en-GB" sz="1600" b="1" i="0" dirty="0">
                <a:effectLst/>
                <a:latin typeface="+mj-lt"/>
              </a:rPr>
              <a:t> </a:t>
            </a:r>
            <a:r>
              <a:rPr lang="en-GB" sz="1600" b="1" i="0" dirty="0" err="1">
                <a:effectLst/>
                <a:latin typeface="+mj-lt"/>
              </a:rPr>
              <a:t>společnost</a:t>
            </a:r>
            <a:r>
              <a:rPr lang="en-GB" sz="1600" b="1" i="0" dirty="0">
                <a:effectLst/>
                <a:latin typeface="+mj-lt"/>
              </a:rPr>
              <a:t> </a:t>
            </a:r>
            <a:r>
              <a:rPr lang="en-GB" sz="1600" b="1" i="0" dirty="0" err="1">
                <a:effectLst/>
                <a:latin typeface="+mj-lt"/>
              </a:rPr>
              <a:t>nezískala</a:t>
            </a:r>
            <a:r>
              <a:rPr lang="en-GB" sz="1600" b="1" i="0" dirty="0">
                <a:effectLst/>
                <a:latin typeface="+mj-lt"/>
              </a:rPr>
              <a:t> </a:t>
            </a:r>
            <a:r>
              <a:rPr lang="en-GB" sz="1600" b="1" i="0" dirty="0" err="1">
                <a:effectLst/>
                <a:latin typeface="+mj-lt"/>
              </a:rPr>
              <a:t>prostřednictvím</a:t>
            </a:r>
            <a:r>
              <a:rPr lang="en-GB" sz="1600" b="1" i="0" dirty="0">
                <a:effectLst/>
                <a:latin typeface="+mj-lt"/>
              </a:rPr>
              <a:t> </a:t>
            </a:r>
            <a:r>
              <a:rPr lang="en-GB" sz="1600" b="1" i="0" dirty="0" err="1">
                <a:effectLst/>
                <a:latin typeface="+mj-lt"/>
              </a:rPr>
              <a:t>půjčky</a:t>
            </a:r>
            <a:r>
              <a:rPr lang="en-GB" sz="1600" b="0" i="0" dirty="0">
                <a:effectLst/>
                <a:latin typeface="+mj-lt"/>
              </a:rPr>
              <a:t>. </a:t>
            </a:r>
            <a:r>
              <a:rPr lang="en-GB" sz="1600" b="0" i="0" dirty="0" err="1">
                <a:effectLst/>
                <a:latin typeface="+mj-lt"/>
              </a:rPr>
              <a:t>Konkrétně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jde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např</a:t>
            </a:r>
            <a:r>
              <a:rPr lang="en-GB" sz="1600" b="0" i="0" dirty="0">
                <a:effectLst/>
                <a:latin typeface="+mj-lt"/>
              </a:rPr>
              <a:t>. o </a:t>
            </a:r>
            <a:r>
              <a:rPr lang="en-GB" sz="1600" b="0" i="0" dirty="0" err="1">
                <a:effectLst/>
                <a:latin typeface="+mj-lt"/>
              </a:rPr>
              <a:t>základní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vklady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majitelů</a:t>
            </a:r>
            <a:r>
              <a:rPr lang="en-GB" sz="1600" b="0" i="0" dirty="0">
                <a:effectLst/>
                <a:latin typeface="+mj-lt"/>
              </a:rPr>
              <a:t> (</a:t>
            </a:r>
            <a:r>
              <a:rPr lang="en-GB" sz="1600" b="0" i="0" dirty="0" err="1">
                <a:effectLst/>
                <a:latin typeface="+mj-lt"/>
              </a:rPr>
              <a:t>závisí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na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formě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obchodní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společnosti</a:t>
            </a:r>
            <a:r>
              <a:rPr lang="en-GB" sz="1600" b="0" i="0" dirty="0">
                <a:effectLst/>
                <a:latin typeface="+mj-lt"/>
              </a:rPr>
              <a:t>), </a:t>
            </a:r>
            <a:r>
              <a:rPr lang="en-GB" sz="1600" b="0" i="0" dirty="0" err="1">
                <a:effectLst/>
                <a:latin typeface="+mj-lt"/>
              </a:rPr>
              <a:t>dary</a:t>
            </a:r>
            <a:r>
              <a:rPr lang="en-GB" sz="1600" b="0" i="0" dirty="0">
                <a:effectLst/>
                <a:latin typeface="+mj-lt"/>
              </a:rPr>
              <a:t>, </a:t>
            </a:r>
            <a:r>
              <a:rPr lang="en-GB" sz="1600" b="0" i="0" dirty="0" err="1">
                <a:effectLst/>
                <a:latin typeface="+mj-lt"/>
              </a:rPr>
              <a:t>zisky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dosažené</a:t>
            </a:r>
            <a:r>
              <a:rPr lang="en-GB" sz="1600" b="0" i="0" dirty="0">
                <a:effectLst/>
                <a:latin typeface="+mj-lt"/>
              </a:rPr>
              <a:t> v </a:t>
            </a:r>
            <a:r>
              <a:rPr lang="en-GB" sz="1600" b="0" i="0" dirty="0" err="1">
                <a:effectLst/>
                <a:latin typeface="+mj-lt"/>
              </a:rPr>
              <a:t>rámci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činnosti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firmy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apod</a:t>
            </a:r>
            <a:r>
              <a:rPr lang="en-GB" sz="1600" b="0" i="0" dirty="0">
                <a:effectLst/>
                <a:latin typeface="+mj-lt"/>
              </a:rPr>
              <a:t>. V </a:t>
            </a:r>
            <a:r>
              <a:rPr lang="en-GB" sz="1600" b="0" i="0" dirty="0" err="1">
                <a:effectLst/>
                <a:latin typeface="+mj-lt"/>
              </a:rPr>
              <a:t>případě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dosažení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ztrát</a:t>
            </a:r>
            <a:r>
              <a:rPr lang="en-GB" sz="1600" b="0" i="0" dirty="0">
                <a:effectLst/>
                <a:latin typeface="+mj-lt"/>
              </a:rPr>
              <a:t> se </a:t>
            </a:r>
            <a:r>
              <a:rPr lang="en-GB" sz="1600" b="0" i="0" dirty="0" err="1">
                <a:effectLst/>
                <a:latin typeface="+mj-lt"/>
              </a:rPr>
              <a:t>přirozeně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objem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vlastního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kapitálu</a:t>
            </a:r>
            <a:r>
              <a:rPr lang="en-GB" sz="1600" b="0" i="0" dirty="0">
                <a:effectLst/>
                <a:latin typeface="+mj-lt"/>
              </a:rPr>
              <a:t> o </a:t>
            </a:r>
            <a:r>
              <a:rPr lang="en-GB" sz="1600" b="0" i="0" dirty="0" err="1">
                <a:effectLst/>
                <a:latin typeface="+mj-lt"/>
              </a:rPr>
              <a:t>tyto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ztráty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snižuje</a:t>
            </a:r>
            <a:r>
              <a:rPr lang="en-GB" sz="1600" b="0" i="0" dirty="0">
                <a:effectLst/>
                <a:latin typeface="+mj-lt"/>
              </a:rPr>
              <a:t>. </a:t>
            </a:r>
            <a:r>
              <a:rPr lang="en-GB" sz="1600" b="0" i="0" dirty="0" err="1">
                <a:effectLst/>
                <a:latin typeface="+mj-lt"/>
              </a:rPr>
              <a:t>Jinými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slovy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lze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vlastní</a:t>
            </a:r>
            <a:r>
              <a:rPr lang="en-GB" sz="1600" b="0" i="0" dirty="0">
                <a:effectLst/>
                <a:latin typeface="+mj-lt"/>
              </a:rPr>
              <a:t> </a:t>
            </a:r>
            <a:r>
              <a:rPr lang="en-GB" sz="1600" b="0" i="0" u="sng" dirty="0" err="1">
                <a:effectLst/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kapitál</a:t>
            </a:r>
            <a:r>
              <a:rPr lang="en-GB" sz="1600" b="0" i="0" dirty="0">
                <a:effectLst/>
                <a:latin typeface="+mj-lt"/>
              </a:rPr>
              <a:t> </a:t>
            </a:r>
            <a:r>
              <a:rPr lang="en-GB" sz="1600" b="0" i="0" dirty="0" err="1">
                <a:effectLst/>
                <a:latin typeface="+mj-lt"/>
              </a:rPr>
              <a:t>stanovit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tak</a:t>
            </a:r>
            <a:r>
              <a:rPr lang="en-GB" sz="1600" b="0" i="0" dirty="0">
                <a:effectLst/>
                <a:latin typeface="+mj-lt"/>
              </a:rPr>
              <a:t>, </a:t>
            </a:r>
            <a:r>
              <a:rPr lang="en-GB" sz="1600" b="0" i="0" dirty="0" err="1">
                <a:effectLst/>
                <a:latin typeface="+mj-lt"/>
              </a:rPr>
              <a:t>že</a:t>
            </a:r>
            <a:r>
              <a:rPr lang="en-GB" sz="1600" b="0" i="0" dirty="0">
                <a:effectLst/>
                <a:latin typeface="+mj-lt"/>
              </a:rPr>
              <a:t> se od </a:t>
            </a:r>
            <a:r>
              <a:rPr lang="en-GB" sz="1600" b="0" i="0" dirty="0" err="1">
                <a:effectLst/>
                <a:latin typeface="+mj-lt"/>
              </a:rPr>
              <a:t>celkových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aktiv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odečte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cizí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kapitál</a:t>
            </a:r>
            <a:r>
              <a:rPr lang="en-GB" sz="1600" b="0" i="0" dirty="0">
                <a:effectLst/>
                <a:latin typeface="+mj-lt"/>
              </a:rPr>
              <a:t>.</a:t>
            </a:r>
            <a:br>
              <a:rPr lang="en-GB" sz="1600" dirty="0">
                <a:latin typeface="+mj-lt"/>
              </a:rPr>
            </a:br>
            <a:endParaRPr lang="cs-CZ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0" dirty="0" err="1">
                <a:effectLst/>
                <a:latin typeface="+mj-lt"/>
              </a:rPr>
              <a:t>Cizí</a:t>
            </a:r>
            <a:r>
              <a:rPr lang="en-GB" sz="1600" b="1" i="0" dirty="0">
                <a:effectLst/>
                <a:latin typeface="+mj-lt"/>
              </a:rPr>
              <a:t> </a:t>
            </a:r>
            <a:r>
              <a:rPr lang="en-GB" sz="1600" b="1" i="0" dirty="0" err="1">
                <a:effectLst/>
                <a:latin typeface="+mj-lt"/>
              </a:rPr>
              <a:t>kapitál</a:t>
            </a:r>
            <a:br>
              <a:rPr lang="en-GB" sz="1600" dirty="0">
                <a:latin typeface="+mj-lt"/>
              </a:rPr>
            </a:br>
            <a:r>
              <a:rPr lang="en-GB" sz="1600" b="0" i="0" dirty="0" err="1">
                <a:effectLst/>
                <a:latin typeface="+mj-lt"/>
              </a:rPr>
              <a:t>Patří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sem</a:t>
            </a:r>
            <a:r>
              <a:rPr lang="en-GB" sz="1600" b="0" i="0" dirty="0">
                <a:effectLst/>
                <a:latin typeface="+mj-lt"/>
              </a:rPr>
              <a:t> </a:t>
            </a:r>
            <a:r>
              <a:rPr lang="en-GB" sz="1600" b="1" i="0" dirty="0" err="1">
                <a:effectLst/>
                <a:latin typeface="+mj-lt"/>
              </a:rPr>
              <a:t>aktuální</a:t>
            </a:r>
            <a:r>
              <a:rPr lang="en-GB" sz="1600" b="1" i="0" dirty="0">
                <a:effectLst/>
                <a:latin typeface="+mj-lt"/>
              </a:rPr>
              <a:t> </a:t>
            </a:r>
            <a:r>
              <a:rPr lang="en-GB" sz="1600" b="1" i="0" dirty="0" err="1">
                <a:effectLst/>
                <a:latin typeface="+mj-lt"/>
              </a:rPr>
              <a:t>závazky</a:t>
            </a:r>
            <a:r>
              <a:rPr lang="en-GB" sz="1600" b="0" i="0" dirty="0">
                <a:effectLst/>
                <a:latin typeface="+mj-lt"/>
              </a:rPr>
              <a:t> (</a:t>
            </a:r>
            <a:r>
              <a:rPr lang="en-GB" sz="1600" b="0" i="0" dirty="0" err="1">
                <a:effectLst/>
                <a:latin typeface="+mj-lt"/>
              </a:rPr>
              <a:t>dluhy</a:t>
            </a:r>
            <a:r>
              <a:rPr lang="en-GB" sz="1600" b="0" i="0" dirty="0">
                <a:effectLst/>
                <a:latin typeface="+mj-lt"/>
              </a:rPr>
              <a:t>) </a:t>
            </a:r>
            <a:r>
              <a:rPr lang="en-GB" sz="1600" b="0" i="0" dirty="0" err="1">
                <a:effectLst/>
                <a:latin typeface="+mj-lt"/>
              </a:rPr>
              <a:t>společnosti</a:t>
            </a:r>
            <a:r>
              <a:rPr lang="en-GB" sz="1600" b="0" i="0" dirty="0">
                <a:effectLst/>
                <a:latin typeface="+mj-lt"/>
              </a:rPr>
              <a:t>. </a:t>
            </a:r>
            <a:r>
              <a:rPr lang="en-GB" sz="1600" b="0" i="0" dirty="0" err="1">
                <a:effectLst/>
                <a:latin typeface="+mj-lt"/>
              </a:rPr>
              <a:t>Podle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doby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jejich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splatnosti</a:t>
            </a:r>
            <a:r>
              <a:rPr lang="en-GB" sz="1600" b="0" i="0" dirty="0">
                <a:effectLst/>
                <a:latin typeface="+mj-lt"/>
              </a:rPr>
              <a:t> je </a:t>
            </a:r>
            <a:r>
              <a:rPr lang="en-GB" sz="1600" b="0" i="0" dirty="0" err="1">
                <a:effectLst/>
                <a:latin typeface="+mj-lt"/>
              </a:rPr>
              <a:t>lze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rozdělit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na</a:t>
            </a:r>
            <a:r>
              <a:rPr lang="en-GB" sz="1600" b="0" i="0" dirty="0">
                <a:effectLst/>
                <a:latin typeface="+mj-lt"/>
              </a:rPr>
              <a:t>:</a:t>
            </a:r>
            <a:br>
              <a:rPr lang="en-GB" sz="1600" dirty="0">
                <a:latin typeface="+mj-lt"/>
              </a:rPr>
            </a:br>
            <a:r>
              <a:rPr lang="en-GB" sz="1600" b="1" i="0" dirty="0">
                <a:effectLst/>
                <a:latin typeface="+mj-lt"/>
              </a:rPr>
              <a:t>- </a:t>
            </a:r>
            <a:r>
              <a:rPr lang="en-GB" sz="1600" b="1" i="0" dirty="0" err="1">
                <a:effectLst/>
                <a:latin typeface="+mj-lt"/>
              </a:rPr>
              <a:t>krátkodobé</a:t>
            </a:r>
            <a:r>
              <a:rPr lang="en-GB" sz="1600" b="1" i="0" dirty="0">
                <a:effectLst/>
                <a:latin typeface="+mj-lt"/>
              </a:rPr>
              <a:t> </a:t>
            </a:r>
            <a:r>
              <a:rPr lang="en-GB" sz="1600" b="1" i="0" dirty="0" err="1">
                <a:effectLst/>
                <a:latin typeface="+mj-lt"/>
              </a:rPr>
              <a:t>závazky</a:t>
            </a:r>
            <a:r>
              <a:rPr lang="en-GB" sz="1600" b="0" i="0" dirty="0">
                <a:effectLst/>
                <a:latin typeface="+mj-lt"/>
              </a:rPr>
              <a:t> – </a:t>
            </a:r>
            <a:r>
              <a:rPr lang="en-GB" sz="1600" b="0" i="0" dirty="0" err="1">
                <a:effectLst/>
                <a:latin typeface="+mj-lt"/>
              </a:rPr>
              <a:t>splatné</a:t>
            </a:r>
            <a:r>
              <a:rPr lang="en-GB" sz="1600" b="0" i="0" dirty="0">
                <a:effectLst/>
                <a:latin typeface="+mj-lt"/>
              </a:rPr>
              <a:t> do 1 </a:t>
            </a:r>
            <a:r>
              <a:rPr lang="en-GB" sz="1600" b="0" i="0" dirty="0" err="1">
                <a:effectLst/>
                <a:latin typeface="+mj-lt"/>
              </a:rPr>
              <a:t>roku</a:t>
            </a:r>
            <a:r>
              <a:rPr lang="en-GB" sz="1600" b="0" i="0" dirty="0">
                <a:effectLst/>
                <a:latin typeface="+mj-lt"/>
              </a:rPr>
              <a:t>, </a:t>
            </a:r>
            <a:r>
              <a:rPr lang="en-GB" sz="1600" b="0" i="0" dirty="0" err="1">
                <a:effectLst/>
                <a:latin typeface="+mj-lt"/>
              </a:rPr>
              <a:t>např</a:t>
            </a:r>
            <a:r>
              <a:rPr lang="en-GB" sz="1600" b="0" i="0" dirty="0">
                <a:effectLst/>
                <a:latin typeface="+mj-lt"/>
              </a:rPr>
              <a:t>. </a:t>
            </a:r>
            <a:r>
              <a:rPr lang="en-GB" sz="1600" b="0" i="0" dirty="0" err="1">
                <a:effectLst/>
                <a:latin typeface="+mj-lt"/>
              </a:rPr>
              <a:t>závazky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vůči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dodavatelům</a:t>
            </a:r>
            <a:r>
              <a:rPr lang="en-GB" sz="1600" b="0" i="0" dirty="0">
                <a:effectLst/>
                <a:latin typeface="+mj-lt"/>
              </a:rPr>
              <a:t>, </a:t>
            </a:r>
            <a:r>
              <a:rPr lang="en-GB" sz="1600" b="0" i="0" dirty="0" err="1">
                <a:effectLst/>
                <a:latin typeface="+mj-lt"/>
              </a:rPr>
              <a:t>finančním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institucím</a:t>
            </a:r>
            <a:r>
              <a:rPr lang="en-GB" sz="1600" b="0" i="0" dirty="0">
                <a:effectLst/>
                <a:latin typeface="+mj-lt"/>
              </a:rPr>
              <a:t>, </a:t>
            </a:r>
            <a:r>
              <a:rPr lang="en-GB" sz="1600" b="0" i="0" dirty="0" err="1">
                <a:effectLst/>
                <a:latin typeface="+mj-lt"/>
              </a:rPr>
              <a:t>zaměstnancům</a:t>
            </a:r>
            <a:r>
              <a:rPr lang="en-GB" sz="1600" b="0" i="0" dirty="0">
                <a:effectLst/>
                <a:latin typeface="+mj-lt"/>
              </a:rPr>
              <a:t>, </a:t>
            </a:r>
            <a:r>
              <a:rPr lang="en-GB" sz="1600" b="0" i="0" dirty="0" err="1">
                <a:effectLst/>
                <a:latin typeface="+mj-lt"/>
              </a:rPr>
              <a:t>státu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apod</a:t>
            </a:r>
            <a:r>
              <a:rPr lang="en-GB" sz="1600" b="0" i="0" dirty="0">
                <a:effectLst/>
                <a:latin typeface="+mj-lt"/>
              </a:rPr>
              <a:t>.,</a:t>
            </a:r>
            <a:br>
              <a:rPr lang="en-GB" sz="1600" dirty="0">
                <a:latin typeface="+mj-lt"/>
              </a:rPr>
            </a:br>
            <a:r>
              <a:rPr lang="en-GB" sz="1600" b="1" i="0" dirty="0">
                <a:effectLst/>
                <a:latin typeface="+mj-lt"/>
              </a:rPr>
              <a:t>- </a:t>
            </a:r>
            <a:r>
              <a:rPr lang="en-GB" sz="1600" b="1" i="0" dirty="0" err="1">
                <a:effectLst/>
                <a:latin typeface="+mj-lt"/>
              </a:rPr>
              <a:t>dlouhodobé</a:t>
            </a:r>
            <a:r>
              <a:rPr lang="en-GB" sz="1600" b="1" i="0" dirty="0">
                <a:effectLst/>
                <a:latin typeface="+mj-lt"/>
              </a:rPr>
              <a:t> </a:t>
            </a:r>
            <a:r>
              <a:rPr lang="en-GB" sz="1600" b="1" i="0" dirty="0" err="1">
                <a:effectLst/>
                <a:latin typeface="+mj-lt"/>
              </a:rPr>
              <a:t>závazky</a:t>
            </a:r>
            <a:r>
              <a:rPr lang="en-GB" sz="1600" b="0" i="0" dirty="0">
                <a:effectLst/>
                <a:latin typeface="+mj-lt"/>
              </a:rPr>
              <a:t> – </a:t>
            </a:r>
            <a:r>
              <a:rPr lang="en-GB" sz="1600" b="0" i="0" dirty="0" err="1">
                <a:effectLst/>
                <a:latin typeface="+mj-lt"/>
              </a:rPr>
              <a:t>splatnost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nad</a:t>
            </a:r>
            <a:r>
              <a:rPr lang="en-GB" sz="1600" b="0" i="0" dirty="0">
                <a:effectLst/>
                <a:latin typeface="+mj-lt"/>
              </a:rPr>
              <a:t> 1 </a:t>
            </a:r>
            <a:r>
              <a:rPr lang="en-GB" sz="1600" b="0" i="0" dirty="0" err="1">
                <a:effectLst/>
                <a:latin typeface="+mj-lt"/>
              </a:rPr>
              <a:t>rok</a:t>
            </a:r>
            <a:r>
              <a:rPr lang="en-GB" sz="1600" b="0" i="0" dirty="0">
                <a:effectLst/>
                <a:latin typeface="+mj-lt"/>
              </a:rPr>
              <a:t>, </a:t>
            </a:r>
            <a:r>
              <a:rPr lang="en-GB" sz="1600" b="0" i="0" dirty="0" err="1">
                <a:effectLst/>
                <a:latin typeface="+mj-lt"/>
              </a:rPr>
              <a:t>např</a:t>
            </a:r>
            <a:r>
              <a:rPr lang="en-GB" sz="1600" b="0" i="0" dirty="0">
                <a:effectLst/>
                <a:latin typeface="+mj-lt"/>
              </a:rPr>
              <a:t>. </a:t>
            </a:r>
            <a:r>
              <a:rPr lang="en-GB" sz="1600" b="0" i="0" dirty="0" err="1">
                <a:effectLst/>
                <a:latin typeface="+mj-lt"/>
              </a:rPr>
              <a:t>získané</a:t>
            </a:r>
            <a:r>
              <a:rPr lang="en-GB" sz="1600" b="0" i="0" dirty="0">
                <a:effectLst/>
                <a:latin typeface="+mj-lt"/>
              </a:rPr>
              <a:t> </a:t>
            </a:r>
            <a:r>
              <a:rPr lang="en-GB" sz="1600" b="0" i="0" u="sng" dirty="0" err="1"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úvěry</a:t>
            </a:r>
            <a:r>
              <a:rPr lang="en-GB" sz="1600" b="0" i="0" dirty="0">
                <a:effectLst/>
                <a:latin typeface="+mj-lt"/>
              </a:rPr>
              <a:t>, </a:t>
            </a:r>
            <a:r>
              <a:rPr lang="en-GB" sz="1600" b="0" i="0" dirty="0" err="1">
                <a:effectLst/>
                <a:latin typeface="+mj-lt"/>
              </a:rPr>
              <a:t>vydané</a:t>
            </a:r>
            <a:r>
              <a:rPr lang="en-GB" sz="1600" b="0" i="0" dirty="0">
                <a:effectLst/>
                <a:latin typeface="+mj-lt"/>
              </a:rPr>
              <a:t> </a:t>
            </a:r>
            <a:r>
              <a:rPr lang="en-GB" sz="1600" b="0" i="0" u="sng" dirty="0" err="1">
                <a:effectLst/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dluhopisy</a:t>
            </a:r>
            <a:r>
              <a:rPr lang="en-GB" sz="1600" b="0" i="0" dirty="0">
                <a:effectLst/>
                <a:latin typeface="+mj-lt"/>
              </a:rPr>
              <a:t> </a:t>
            </a:r>
            <a:r>
              <a:rPr lang="en-GB" sz="1600" b="0" i="0" dirty="0" err="1">
                <a:effectLst/>
                <a:latin typeface="+mj-lt"/>
              </a:rPr>
              <a:t>apod</a:t>
            </a:r>
            <a:r>
              <a:rPr lang="en-GB" sz="1600" b="0" i="0" dirty="0">
                <a:effectLst/>
                <a:latin typeface="+mj-lt"/>
              </a:rPr>
              <a:t>. </a:t>
            </a:r>
            <a:endParaRPr lang="en-GB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849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5976664" cy="507703"/>
          </a:xfrm>
        </p:spPr>
        <p:txBody>
          <a:bodyPr/>
          <a:lstStyle/>
          <a:p>
            <a:r>
              <a:rPr lang="cs-CZ" dirty="0"/>
              <a:t>Finanční struktura versus kapitálová struktura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0120" y="987574"/>
            <a:ext cx="7339012" cy="3096394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6908" algn="just" defTabSz="685983">
              <a:defRPr/>
            </a:pPr>
            <a:r>
              <a:rPr lang="cs-CZ" sz="2200" dirty="0"/>
              <a:t>V rámci </a:t>
            </a:r>
            <a:r>
              <a:rPr lang="cs-CZ" sz="2200" b="1" dirty="0"/>
              <a:t>finanční struktury</a:t>
            </a:r>
            <a:r>
              <a:rPr lang="cs-CZ" sz="2200" dirty="0"/>
              <a:t> je třeba analyzovat zejména </a:t>
            </a:r>
            <a:r>
              <a:rPr lang="cs-CZ" sz="2200" i="1" dirty="0"/>
              <a:t>relaci mezi vlastním a cizím kapitálem</a:t>
            </a:r>
            <a:r>
              <a:rPr lang="cs-CZ" sz="2200" dirty="0"/>
              <a:t>. </a:t>
            </a:r>
            <a:r>
              <a:rPr lang="cs-CZ" sz="2200" b="1" dirty="0"/>
              <a:t>Kapitálovou strukturou</a:t>
            </a:r>
            <a:r>
              <a:rPr lang="cs-CZ" sz="2200" dirty="0"/>
              <a:t> se rozumí rozložení dlouhodobého vlastního a cizího kapitálu</a:t>
            </a:r>
          </a:p>
          <a:p>
            <a:pPr marL="64008" indent="0" algn="just" defTabSz="685983">
              <a:buNone/>
              <a:defRPr/>
            </a:pPr>
            <a:endParaRPr lang="cs-CZ" sz="2200" dirty="0"/>
          </a:p>
          <a:p>
            <a:pPr marL="406908" algn="just" defTabSz="685983">
              <a:defRPr/>
            </a:pPr>
            <a:r>
              <a:rPr lang="cs-CZ" sz="2200" dirty="0"/>
              <a:t>Za </a:t>
            </a:r>
            <a:r>
              <a:rPr lang="cs-CZ" sz="2200" b="1" dirty="0"/>
              <a:t>optimální finanční strukturu</a:t>
            </a:r>
            <a:r>
              <a:rPr lang="cs-CZ" sz="2200" dirty="0"/>
              <a:t> považuje takové rozložení kapitálu, které je spojeno s minimalizací veškerých nákladů na jeho pořízení a které je zároveň v souladu s předpokládaným vývojem tržeb a zisku a majetkovou strukturou podniku.</a:t>
            </a:r>
          </a:p>
        </p:txBody>
      </p:sp>
      <p:pic>
        <p:nvPicPr>
          <p:cNvPr id="4" name="Obrázek 3" descr="WELCOME HOME TO SANITARIUM: The dichotomy between time and ...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563638"/>
            <a:ext cx="1630632" cy="183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při analýze rozvahy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520" y="987574"/>
            <a:ext cx="7339012" cy="4572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85983">
              <a:defRPr/>
            </a:pPr>
            <a:r>
              <a:rPr lang="cs-CZ" altLang="cs-CZ" sz="2101" dirty="0"/>
              <a:t>zobrazuje stav hodnot v ní obsažených k danému okamžiku, nemůže dát informace o dynamice společnosti;</a:t>
            </a:r>
          </a:p>
          <a:p>
            <a:pPr algn="just" defTabSz="685983">
              <a:defRPr/>
            </a:pPr>
            <a:r>
              <a:rPr lang="cs-CZ" altLang="cs-CZ" sz="2101" dirty="0"/>
              <a:t>nepracuje s časovou hodnotou peněz, nepostihuje přesně současnou hodnotu aktiv a pasív</a:t>
            </a:r>
          </a:p>
          <a:p>
            <a:pPr algn="just" defTabSz="685983">
              <a:defRPr/>
            </a:pPr>
            <a:r>
              <a:rPr lang="cs-CZ" altLang="cs-CZ" sz="2101" dirty="0"/>
              <a:t>k určení realistické hodnoty některých položek musí být použito odhadu.</a:t>
            </a:r>
            <a:endParaRPr lang="cs-CZ" altLang="cs-CZ" sz="1800" dirty="0"/>
          </a:p>
        </p:txBody>
      </p:sp>
      <p:pic>
        <p:nvPicPr>
          <p:cNvPr id="4" name="Obrázek 3" descr="Blog Trek, the next generation: Doesn't everyone have the ...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532" y="3003798"/>
            <a:ext cx="1449860" cy="168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7524" y="210344"/>
            <a:ext cx="3564396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3622"/>
            <a:ext cx="2808312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altLang="cs-CZ" sz="1800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226939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Výkaz zisku a ztráty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721316"/>
            <a:ext cx="3175756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Euphemia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/>
              </a:defRPr>
            </a:lvl2pPr>
            <a:lvl3pPr>
              <a:defRPr>
                <a:solidFill>
                  <a:schemeClr val="tx1"/>
                </a:solidFill>
                <a:latin typeface="Euphemia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9pPr>
          </a:lstStyle>
          <a:p>
            <a:pPr defTabSz="685983"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>
                <a:solidFill>
                  <a:schemeClr val="bg1"/>
                </a:solidFill>
                <a:latin typeface="+mn-lt"/>
              </a:rPr>
              <a:t>Výkaz zisku a ztráty </a:t>
            </a:r>
            <a:r>
              <a:rPr lang="cs-CZ" altLang="cs-CZ" sz="2000" dirty="0">
                <a:solidFill>
                  <a:schemeClr val="bg1"/>
                </a:solidFill>
                <a:latin typeface="+mn-lt"/>
              </a:rPr>
              <a:t>zachycuje tokové údaje na kumulativní bázi, jejichž vývoj v čase nemusí být rovnoměrný.</a:t>
            </a:r>
          </a:p>
          <a:p>
            <a:pPr defTabSz="685983"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chemeClr val="bg1"/>
                </a:solidFill>
                <a:latin typeface="+mn-lt"/>
              </a:rPr>
              <a:t>Výsledovka je písemný přehled o výnosech, nákladech a hospodářském výsledku za určité období. </a:t>
            </a:r>
          </a:p>
          <a:p>
            <a:pPr defTabSz="685983"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chemeClr val="bg1"/>
                </a:solidFill>
                <a:latin typeface="+mn-lt"/>
              </a:rPr>
              <a:t>Zachycuje tedy pohyb výnosů a nákladů </a:t>
            </a:r>
            <a:r>
              <a:rPr lang="cs-CZ" altLang="cs-CZ" sz="2000" i="1" dirty="0">
                <a:solidFill>
                  <a:schemeClr val="bg1"/>
                </a:solidFill>
                <a:latin typeface="+mn-lt"/>
              </a:rPr>
              <a:t>!nikoliv pohyb příjmů a výdajů!.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851920" y="1290464"/>
            <a:ext cx="4536504" cy="244827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85983">
              <a:defRPr/>
            </a:pPr>
            <a:r>
              <a:rPr lang="cs-CZ" altLang="cs-CZ" sz="2101" dirty="0"/>
              <a:t>Je na rozhodnutí účetní jednotky, zda bude sestavovat výkaz zisku a ztráty v druhovém členění nebo v účelovém členění. </a:t>
            </a:r>
          </a:p>
          <a:p>
            <a:pPr algn="just" defTabSz="685983">
              <a:defRPr/>
            </a:pPr>
            <a:r>
              <a:rPr lang="cs-CZ" altLang="cs-CZ" sz="2101" dirty="0"/>
              <a:t>Členění výkazu zisku a ztráty je rozdílné pouze u provozního výsledku hospodaření.</a:t>
            </a:r>
          </a:p>
          <a:p>
            <a:pPr algn="just" defTabSz="685983">
              <a:defRPr/>
            </a:pPr>
            <a:endParaRPr lang="cs-CZ" altLang="cs-CZ" sz="2101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821" y="3558237"/>
            <a:ext cx="1374516" cy="128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5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82DDBB-E160-4096-BE10-7D01B9D0B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Výnosy </a:t>
            </a:r>
            <a:r>
              <a:rPr lang="en-US" dirty="0"/>
              <a:t>&amp; </a:t>
            </a:r>
            <a:r>
              <a:rPr lang="cs-CZ" dirty="0"/>
              <a:t>příjmy </a:t>
            </a:r>
            <a:endParaRPr lang="en-GB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154F577-1E9E-4E8A-A96D-8958BF5C7293}"/>
              </a:ext>
            </a:extLst>
          </p:cNvPr>
          <p:cNvSpPr txBox="1"/>
          <p:nvPr/>
        </p:nvSpPr>
        <p:spPr>
          <a:xfrm>
            <a:off x="179512" y="703189"/>
            <a:ext cx="846043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i="0" dirty="0" err="1">
                <a:effectLst/>
                <a:latin typeface="+mj-lt"/>
              </a:rPr>
              <a:t>Výnosy</a:t>
            </a:r>
            <a:r>
              <a:rPr lang="en-GB" sz="2000" b="0" i="0" dirty="0">
                <a:effectLst/>
                <a:latin typeface="+mj-lt"/>
              </a:rPr>
              <a:t> </a:t>
            </a:r>
            <a:r>
              <a:rPr lang="en-GB" sz="2000" b="0" i="0" dirty="0" err="1">
                <a:effectLst/>
                <a:latin typeface="+mj-lt"/>
              </a:rPr>
              <a:t>jsou</a:t>
            </a:r>
            <a:r>
              <a:rPr lang="en-GB" sz="2000" b="0" i="0" dirty="0">
                <a:effectLst/>
                <a:latin typeface="+mj-lt"/>
              </a:rPr>
              <a:t> </a:t>
            </a:r>
            <a:r>
              <a:rPr lang="en-GB" sz="2000" b="0" i="0" dirty="0" err="1">
                <a:effectLst/>
                <a:latin typeface="+mj-lt"/>
              </a:rPr>
              <a:t>peněžní</a:t>
            </a:r>
            <a:r>
              <a:rPr lang="en-GB" sz="2000" b="0" i="0" dirty="0">
                <a:effectLst/>
                <a:latin typeface="+mj-lt"/>
              </a:rPr>
              <a:t> </a:t>
            </a:r>
            <a:r>
              <a:rPr lang="en-GB" sz="2000" b="0" i="0" dirty="0" err="1">
                <a:effectLst/>
                <a:latin typeface="+mj-lt"/>
              </a:rPr>
              <a:t>částky</a:t>
            </a:r>
            <a:r>
              <a:rPr lang="en-GB" sz="2000" b="0" i="0" dirty="0">
                <a:effectLst/>
                <a:latin typeface="+mj-lt"/>
              </a:rPr>
              <a:t>, </a:t>
            </a:r>
            <a:r>
              <a:rPr lang="en-GB" sz="2000" b="0" i="0" dirty="0" err="1">
                <a:effectLst/>
                <a:latin typeface="+mj-lt"/>
              </a:rPr>
              <a:t>které</a:t>
            </a:r>
            <a:r>
              <a:rPr lang="en-GB" sz="2000" b="0" i="0" dirty="0">
                <a:effectLst/>
                <a:latin typeface="+mj-lt"/>
              </a:rPr>
              <a:t> </a:t>
            </a:r>
            <a:r>
              <a:rPr lang="en-GB" sz="2000" b="0" i="0" dirty="0" err="1">
                <a:effectLst/>
                <a:latin typeface="+mj-lt"/>
              </a:rPr>
              <a:t>získává</a:t>
            </a:r>
            <a:r>
              <a:rPr lang="en-GB" sz="2000" b="0" i="0" dirty="0">
                <a:effectLst/>
                <a:latin typeface="+mj-lt"/>
              </a:rPr>
              <a:t> </a:t>
            </a:r>
            <a:r>
              <a:rPr lang="en-GB" sz="2000" b="0" i="0" u="sng" dirty="0" err="1">
                <a:effectLst/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společnost</a:t>
            </a:r>
            <a:r>
              <a:rPr lang="en-GB" sz="2000" b="0" i="0" dirty="0">
                <a:effectLst/>
                <a:latin typeface="+mj-lt"/>
              </a:rPr>
              <a:t> za </a:t>
            </a:r>
            <a:r>
              <a:rPr lang="en-GB" sz="2000" b="0" i="0" dirty="0" err="1">
                <a:effectLst/>
                <a:latin typeface="+mj-lt"/>
              </a:rPr>
              <a:t>své</a:t>
            </a:r>
            <a:r>
              <a:rPr lang="en-GB" sz="2000" b="0" i="0" dirty="0">
                <a:effectLst/>
                <a:latin typeface="+mj-lt"/>
              </a:rPr>
              <a:t> </a:t>
            </a:r>
            <a:r>
              <a:rPr lang="en-GB" sz="2000" b="0" i="0" dirty="0" err="1">
                <a:effectLst/>
                <a:latin typeface="+mj-lt"/>
              </a:rPr>
              <a:t>podnikání</a:t>
            </a:r>
            <a:r>
              <a:rPr lang="en-GB" sz="2000" b="0" i="0" dirty="0">
                <a:effectLst/>
                <a:latin typeface="+mj-lt"/>
              </a:rPr>
              <a:t> bez </a:t>
            </a:r>
            <a:r>
              <a:rPr lang="en-GB" sz="2000" b="0" i="0" dirty="0" err="1">
                <a:effectLst/>
                <a:latin typeface="+mj-lt"/>
              </a:rPr>
              <a:t>ohledu</a:t>
            </a:r>
            <a:r>
              <a:rPr lang="en-GB" sz="2000" b="0" i="0" dirty="0">
                <a:effectLst/>
                <a:latin typeface="+mj-lt"/>
              </a:rPr>
              <a:t> </a:t>
            </a:r>
            <a:r>
              <a:rPr lang="en-GB" sz="2000" b="0" i="0" dirty="0" err="1">
                <a:effectLst/>
                <a:latin typeface="+mj-lt"/>
              </a:rPr>
              <a:t>na</a:t>
            </a:r>
            <a:r>
              <a:rPr lang="en-GB" sz="2000" b="0" i="0" dirty="0">
                <a:effectLst/>
                <a:latin typeface="+mj-lt"/>
              </a:rPr>
              <a:t> </a:t>
            </a:r>
            <a:r>
              <a:rPr lang="en-GB" sz="2000" b="0" i="0" dirty="0" err="1">
                <a:effectLst/>
                <a:latin typeface="+mj-lt"/>
              </a:rPr>
              <a:t>skutečnost</a:t>
            </a:r>
            <a:r>
              <a:rPr lang="en-GB" sz="2000" b="0" i="0" dirty="0">
                <a:effectLst/>
                <a:latin typeface="+mj-lt"/>
              </a:rPr>
              <a:t>, </a:t>
            </a:r>
            <a:r>
              <a:rPr lang="en-GB" sz="2000" b="0" i="0" dirty="0" err="1">
                <a:effectLst/>
                <a:latin typeface="+mj-lt"/>
              </a:rPr>
              <a:t>zda</a:t>
            </a:r>
            <a:r>
              <a:rPr lang="en-GB" sz="2000" b="0" i="0" dirty="0">
                <a:effectLst/>
                <a:latin typeface="+mj-lt"/>
              </a:rPr>
              <a:t> </a:t>
            </a:r>
            <a:r>
              <a:rPr lang="en-GB" sz="2000" b="0" i="0" dirty="0" err="1">
                <a:effectLst/>
                <a:latin typeface="+mj-lt"/>
              </a:rPr>
              <a:t>již</a:t>
            </a:r>
            <a:r>
              <a:rPr lang="en-GB" sz="2000" b="0" i="0" dirty="0">
                <a:effectLst/>
                <a:latin typeface="+mj-lt"/>
              </a:rPr>
              <a:t> </a:t>
            </a:r>
            <a:r>
              <a:rPr lang="en-GB" sz="2000" b="0" i="0" dirty="0" err="1">
                <a:effectLst/>
                <a:latin typeface="+mj-lt"/>
              </a:rPr>
              <a:t>došlo</a:t>
            </a:r>
            <a:r>
              <a:rPr lang="en-GB" sz="2000" b="0" i="0" dirty="0">
                <a:effectLst/>
                <a:latin typeface="+mj-lt"/>
              </a:rPr>
              <a:t> k </a:t>
            </a:r>
            <a:r>
              <a:rPr lang="en-GB" sz="2000" b="0" i="0" dirty="0" err="1">
                <a:effectLst/>
                <a:latin typeface="+mj-lt"/>
              </a:rPr>
              <a:t>jejich</a:t>
            </a:r>
            <a:r>
              <a:rPr lang="en-GB" sz="2000" b="0" i="0" dirty="0">
                <a:effectLst/>
                <a:latin typeface="+mj-lt"/>
              </a:rPr>
              <a:t> </a:t>
            </a:r>
            <a:r>
              <a:rPr lang="en-GB" sz="2000" b="0" i="0" dirty="0" err="1">
                <a:effectLst/>
                <a:latin typeface="+mj-lt"/>
              </a:rPr>
              <a:t>úhradě</a:t>
            </a:r>
            <a:r>
              <a:rPr lang="en-GB" sz="2000" b="0" i="0" dirty="0">
                <a:effectLst/>
                <a:latin typeface="+mj-lt"/>
              </a:rPr>
              <a:t>. </a:t>
            </a:r>
            <a:endParaRPr lang="cs-CZ" sz="2000" b="0" i="0" dirty="0">
              <a:effectLst/>
              <a:latin typeface="+mj-lt"/>
            </a:endParaRPr>
          </a:p>
          <a:p>
            <a:endParaRPr lang="cs-CZ" sz="2000" b="0" i="0" dirty="0"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+mj-lt"/>
              </a:rPr>
              <a:t>Po </a:t>
            </a:r>
            <a:r>
              <a:rPr lang="en-GB" sz="2000" b="0" i="0" dirty="0" err="1">
                <a:effectLst/>
                <a:latin typeface="+mj-lt"/>
              </a:rPr>
              <a:t>úhradě</a:t>
            </a:r>
            <a:r>
              <a:rPr lang="en-GB" sz="2000" b="0" i="0" dirty="0">
                <a:effectLst/>
                <a:latin typeface="+mj-lt"/>
              </a:rPr>
              <a:t> </a:t>
            </a:r>
            <a:r>
              <a:rPr lang="en-GB" sz="2000" b="0" i="0" dirty="0" err="1">
                <a:effectLst/>
                <a:latin typeface="+mj-lt"/>
              </a:rPr>
              <a:t>peněžních</a:t>
            </a:r>
            <a:r>
              <a:rPr lang="en-GB" sz="2000" b="0" i="0" dirty="0">
                <a:effectLst/>
                <a:latin typeface="+mj-lt"/>
              </a:rPr>
              <a:t> </a:t>
            </a:r>
            <a:r>
              <a:rPr lang="en-GB" sz="2000" b="0" i="0" dirty="0" err="1">
                <a:effectLst/>
                <a:latin typeface="+mj-lt"/>
              </a:rPr>
              <a:t>prostředků</a:t>
            </a:r>
            <a:r>
              <a:rPr lang="en-GB" sz="2000" b="0" i="0" dirty="0">
                <a:effectLst/>
                <a:latin typeface="+mj-lt"/>
              </a:rPr>
              <a:t> se </a:t>
            </a:r>
            <a:r>
              <a:rPr lang="en-GB" sz="2000" b="0" i="0" dirty="0" err="1">
                <a:effectLst/>
                <a:latin typeface="+mj-lt"/>
              </a:rPr>
              <a:t>již</a:t>
            </a:r>
            <a:r>
              <a:rPr lang="en-GB" sz="2000" b="0" i="0" dirty="0">
                <a:effectLst/>
                <a:latin typeface="+mj-lt"/>
              </a:rPr>
              <a:t> </a:t>
            </a:r>
            <a:r>
              <a:rPr lang="en-GB" sz="2000" b="0" i="0" dirty="0" err="1">
                <a:effectLst/>
                <a:latin typeface="+mj-lt"/>
              </a:rPr>
              <a:t>jedná</a:t>
            </a:r>
            <a:r>
              <a:rPr lang="en-GB" sz="2000" b="0" i="0" dirty="0">
                <a:effectLst/>
                <a:latin typeface="+mj-lt"/>
              </a:rPr>
              <a:t> o </a:t>
            </a:r>
            <a:r>
              <a:rPr lang="en-GB" sz="2000" b="0" i="0" dirty="0" err="1">
                <a:effectLst/>
                <a:latin typeface="+mj-lt"/>
              </a:rPr>
              <a:t>příjmy</a:t>
            </a:r>
            <a:r>
              <a:rPr lang="cs-CZ" sz="2000" dirty="0">
                <a:latin typeface="+mj-lt"/>
              </a:rPr>
              <a:t>!!!!!</a:t>
            </a:r>
            <a:r>
              <a:rPr lang="en-GB" sz="2000" b="0" i="0" dirty="0">
                <a:effectLst/>
                <a:latin typeface="+mj-lt"/>
              </a:rPr>
              <a:t>.</a:t>
            </a:r>
            <a:endParaRPr lang="cs-CZ" sz="2000" b="0" i="0" dirty="0">
              <a:effectLst/>
              <a:latin typeface="+mj-lt"/>
            </a:endParaRPr>
          </a:p>
          <a:p>
            <a:pPr algn="l"/>
            <a:endParaRPr lang="cs-CZ" sz="2000" b="0" i="0" dirty="0">
              <a:effectLst/>
              <a:latin typeface="+mj-lt"/>
            </a:endParaRPr>
          </a:p>
          <a:p>
            <a:pPr algn="l"/>
            <a:r>
              <a:rPr lang="en-GB" sz="2000" b="0" i="0" dirty="0" err="1">
                <a:effectLst/>
                <a:latin typeface="+mj-lt"/>
              </a:rPr>
              <a:t>Výnosy</a:t>
            </a:r>
            <a:r>
              <a:rPr lang="en-GB" sz="2000" b="0" i="0" dirty="0">
                <a:effectLst/>
                <a:latin typeface="+mj-lt"/>
              </a:rPr>
              <a:t> </a:t>
            </a:r>
            <a:r>
              <a:rPr lang="en-GB" sz="2000" b="0" i="0" dirty="0" err="1">
                <a:effectLst/>
                <a:latin typeface="+mj-lt"/>
              </a:rPr>
              <a:t>podniku</a:t>
            </a:r>
            <a:r>
              <a:rPr lang="en-GB" sz="2000" b="0" i="0" dirty="0">
                <a:effectLst/>
                <a:latin typeface="+mj-lt"/>
              </a:rPr>
              <a:t> </a:t>
            </a:r>
            <a:r>
              <a:rPr lang="en-GB" sz="2000" b="0" i="0" dirty="0" err="1">
                <a:effectLst/>
                <a:latin typeface="+mj-lt"/>
              </a:rPr>
              <a:t>tvoří</a:t>
            </a:r>
            <a:r>
              <a:rPr lang="en-GB" sz="2000" b="0" i="0" dirty="0">
                <a:effectLst/>
                <a:latin typeface="+mj-lt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i="0" dirty="0" err="1">
                <a:effectLst/>
                <a:latin typeface="+mj-lt"/>
              </a:rPr>
              <a:t>provozní</a:t>
            </a:r>
            <a:r>
              <a:rPr lang="en-GB" sz="2000" b="1" i="0" dirty="0">
                <a:effectLst/>
                <a:latin typeface="+mj-lt"/>
              </a:rPr>
              <a:t> </a:t>
            </a:r>
            <a:r>
              <a:rPr lang="en-GB" sz="2000" b="1" i="0" dirty="0" err="1">
                <a:effectLst/>
                <a:latin typeface="+mj-lt"/>
              </a:rPr>
              <a:t>výnosy</a:t>
            </a:r>
            <a:r>
              <a:rPr lang="en-GB" sz="2000" b="0" i="0" dirty="0">
                <a:effectLst/>
                <a:latin typeface="+mj-lt"/>
              </a:rPr>
              <a:t> </a:t>
            </a:r>
            <a:r>
              <a:rPr lang="en-GB" sz="2000" b="0" i="0" dirty="0" err="1">
                <a:effectLst/>
                <a:latin typeface="+mj-lt"/>
              </a:rPr>
              <a:t>získané</a:t>
            </a:r>
            <a:r>
              <a:rPr lang="en-GB" sz="2000" b="0" i="0" dirty="0">
                <a:effectLst/>
                <a:latin typeface="+mj-lt"/>
              </a:rPr>
              <a:t> v </a:t>
            </a:r>
            <a:r>
              <a:rPr lang="en-GB" sz="2000" b="0" i="0" dirty="0" err="1">
                <a:effectLst/>
                <a:latin typeface="+mj-lt"/>
              </a:rPr>
              <a:t>provozně-hospodářské</a:t>
            </a:r>
            <a:r>
              <a:rPr lang="en-GB" sz="2000" b="0" i="0" dirty="0">
                <a:effectLst/>
                <a:latin typeface="+mj-lt"/>
              </a:rPr>
              <a:t> </a:t>
            </a:r>
            <a:r>
              <a:rPr lang="en-GB" sz="2000" b="0" i="0" dirty="0" err="1">
                <a:effectLst/>
                <a:latin typeface="+mj-lt"/>
              </a:rPr>
              <a:t>činnosti</a:t>
            </a:r>
            <a:r>
              <a:rPr lang="en-GB" sz="2000" b="0" i="0" dirty="0">
                <a:effectLst/>
                <a:latin typeface="+mj-lt"/>
              </a:rPr>
              <a:t> </a:t>
            </a:r>
            <a:r>
              <a:rPr lang="en-GB" sz="2000" b="0" i="0" dirty="0" err="1">
                <a:effectLst/>
                <a:latin typeface="+mj-lt"/>
              </a:rPr>
              <a:t>podniku</a:t>
            </a:r>
            <a:r>
              <a:rPr lang="en-GB" sz="2000" dirty="0">
                <a:latin typeface="+mj-lt"/>
              </a:rPr>
              <a:t> (</a:t>
            </a:r>
            <a:r>
              <a:rPr lang="en-GB" sz="2000" dirty="0" err="1">
                <a:latin typeface="+mj-lt"/>
              </a:rPr>
              <a:t>tržby</a:t>
            </a:r>
            <a:r>
              <a:rPr lang="en-GB" sz="2000" dirty="0">
                <a:latin typeface="+mj-lt"/>
              </a:rPr>
              <a:t> z </a:t>
            </a:r>
            <a:r>
              <a:rPr lang="en-GB" sz="2000" dirty="0" err="1">
                <a:latin typeface="+mj-lt"/>
              </a:rPr>
              <a:t>prodeje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výrobků</a:t>
            </a:r>
            <a:r>
              <a:rPr lang="en-GB" sz="2000" dirty="0">
                <a:latin typeface="+mj-lt"/>
              </a:rPr>
              <a:t>, </a:t>
            </a:r>
            <a:r>
              <a:rPr lang="en-GB" sz="2000" dirty="0" err="1">
                <a:latin typeface="+mj-lt"/>
              </a:rPr>
              <a:t>zboží</a:t>
            </a:r>
            <a:r>
              <a:rPr lang="en-GB" sz="2000" dirty="0">
                <a:latin typeface="+mj-lt"/>
              </a:rPr>
              <a:t> a </a:t>
            </a:r>
            <a:r>
              <a:rPr lang="en-GB" sz="2000" dirty="0" err="1">
                <a:latin typeface="+mj-lt"/>
              </a:rPr>
              <a:t>služeb</a:t>
            </a:r>
            <a:r>
              <a:rPr lang="en-GB" sz="2000" b="0" i="0" dirty="0">
                <a:effectLst/>
                <a:latin typeface="+mj-lt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1" i="0" dirty="0" err="1">
                <a:effectLst/>
                <a:latin typeface="+mj-lt"/>
              </a:rPr>
              <a:t>finanční</a:t>
            </a:r>
            <a:r>
              <a:rPr lang="en-GB" sz="2000" b="1" i="0" dirty="0">
                <a:effectLst/>
                <a:latin typeface="+mj-lt"/>
              </a:rPr>
              <a:t> </a:t>
            </a:r>
            <a:r>
              <a:rPr lang="en-GB" sz="2000" b="1" i="0" dirty="0" err="1">
                <a:effectLst/>
                <a:latin typeface="+mj-lt"/>
              </a:rPr>
              <a:t>výnosy</a:t>
            </a:r>
            <a:r>
              <a:rPr lang="en-GB" sz="2000" b="0" i="0" dirty="0">
                <a:effectLst/>
                <a:latin typeface="+mj-lt"/>
              </a:rPr>
              <a:t> </a:t>
            </a:r>
            <a:r>
              <a:rPr lang="en-GB" sz="2000" b="0" i="0" dirty="0" err="1">
                <a:effectLst/>
                <a:latin typeface="+mj-lt"/>
              </a:rPr>
              <a:t>získané</a:t>
            </a:r>
            <a:r>
              <a:rPr lang="en-GB" sz="2000" b="0" i="0" dirty="0">
                <a:effectLst/>
                <a:latin typeface="+mj-lt"/>
              </a:rPr>
              <a:t> z </a:t>
            </a:r>
            <a:r>
              <a:rPr lang="en-GB" sz="2000" b="0" i="0" dirty="0" err="1">
                <a:effectLst/>
                <a:latin typeface="+mj-lt"/>
              </a:rPr>
              <a:t>finančních</a:t>
            </a:r>
            <a:r>
              <a:rPr lang="en-GB" sz="2000" b="0" i="0" dirty="0">
                <a:effectLst/>
                <a:latin typeface="+mj-lt"/>
              </a:rPr>
              <a:t> </a:t>
            </a:r>
            <a:r>
              <a:rPr lang="en-GB" sz="2000" b="0" i="0" u="none" strike="noStrike" dirty="0" err="1">
                <a:effectLst/>
                <a:latin typeface="+mj-lt"/>
                <a:hlinkClick r:id="rId3" tooltip="Investi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investic</a:t>
            </a:r>
            <a:r>
              <a:rPr lang="en-GB" sz="2000" b="0" i="0" dirty="0">
                <a:effectLst/>
                <a:latin typeface="+mj-lt"/>
              </a:rPr>
              <a:t>, </a:t>
            </a:r>
            <a:r>
              <a:rPr lang="en-GB" sz="2000" b="0" i="0" dirty="0" err="1">
                <a:effectLst/>
                <a:latin typeface="+mj-lt"/>
              </a:rPr>
              <a:t>cenných</a:t>
            </a:r>
            <a:r>
              <a:rPr lang="en-GB" sz="2000" b="0" i="0" dirty="0">
                <a:effectLst/>
                <a:latin typeface="+mj-lt"/>
              </a:rPr>
              <a:t> </a:t>
            </a:r>
            <a:r>
              <a:rPr lang="en-GB" sz="2000" b="0" i="0" dirty="0" err="1">
                <a:effectLst/>
                <a:latin typeface="+mj-lt"/>
              </a:rPr>
              <a:t>papírů</a:t>
            </a:r>
            <a:r>
              <a:rPr lang="en-GB" sz="2000" b="0" i="0" dirty="0">
                <a:effectLst/>
                <a:latin typeface="+mj-lt"/>
              </a:rPr>
              <a:t>, </a:t>
            </a:r>
            <a:r>
              <a:rPr lang="en-GB" sz="2000" b="0" i="0" dirty="0" err="1">
                <a:effectLst/>
                <a:latin typeface="+mj-lt"/>
              </a:rPr>
              <a:t>vkladů</a:t>
            </a:r>
            <a:r>
              <a:rPr lang="en-GB" sz="2000" b="0" i="0" dirty="0">
                <a:effectLst/>
                <a:latin typeface="+mj-lt"/>
              </a:rPr>
              <a:t> a </a:t>
            </a:r>
            <a:r>
              <a:rPr lang="en-GB" sz="2000" b="0" i="0" dirty="0" err="1">
                <a:effectLst/>
                <a:latin typeface="+mj-lt"/>
              </a:rPr>
              <a:t>účastí</a:t>
            </a:r>
            <a:r>
              <a:rPr lang="cs-CZ" sz="2000" b="0" i="0" dirty="0">
                <a:effectLst/>
                <a:latin typeface="+mj-lt"/>
              </a:rPr>
              <a:t> (</a:t>
            </a:r>
            <a:r>
              <a:rPr lang="en-GB" sz="2000" b="0" i="0" dirty="0" err="1">
                <a:effectLst/>
                <a:latin typeface="+mj-lt"/>
              </a:rPr>
              <a:t>tržby</a:t>
            </a:r>
            <a:r>
              <a:rPr lang="en-GB" sz="2000" b="0" i="0" dirty="0">
                <a:effectLst/>
                <a:latin typeface="+mj-lt"/>
              </a:rPr>
              <a:t> z </a:t>
            </a:r>
            <a:r>
              <a:rPr lang="en-GB" sz="2000" b="0" i="0" dirty="0" err="1">
                <a:effectLst/>
                <a:latin typeface="+mj-lt"/>
              </a:rPr>
              <a:t>prodeje</a:t>
            </a:r>
            <a:r>
              <a:rPr lang="en-GB" sz="2000" b="0" i="0" dirty="0">
                <a:effectLst/>
                <a:latin typeface="+mj-lt"/>
              </a:rPr>
              <a:t> </a:t>
            </a:r>
            <a:r>
              <a:rPr lang="en-GB" sz="2000" b="0" i="0" dirty="0" err="1">
                <a:effectLst/>
                <a:latin typeface="+mj-lt"/>
              </a:rPr>
              <a:t>cenných</a:t>
            </a:r>
            <a:r>
              <a:rPr lang="en-GB" sz="2000" b="0" i="0" dirty="0">
                <a:effectLst/>
                <a:latin typeface="+mj-lt"/>
              </a:rPr>
              <a:t> </a:t>
            </a:r>
            <a:r>
              <a:rPr lang="en-GB" sz="2000" b="0" i="0" dirty="0" err="1">
                <a:effectLst/>
                <a:latin typeface="+mj-lt"/>
              </a:rPr>
              <a:t>papírů</a:t>
            </a:r>
            <a:r>
              <a:rPr lang="en-GB" sz="2000" b="0" i="0" dirty="0">
                <a:effectLst/>
                <a:latin typeface="+mj-lt"/>
              </a:rPr>
              <a:t>, </a:t>
            </a:r>
            <a:r>
              <a:rPr lang="en-GB" sz="2000" b="0" i="0" dirty="0" err="1">
                <a:effectLst/>
                <a:latin typeface="+mj-lt"/>
              </a:rPr>
              <a:t>úroky</a:t>
            </a:r>
            <a:r>
              <a:rPr lang="en-GB" sz="2000" b="0" i="0" dirty="0">
                <a:effectLst/>
                <a:latin typeface="+mj-lt"/>
              </a:rPr>
              <a:t> z </a:t>
            </a:r>
            <a:r>
              <a:rPr lang="en-GB" sz="2000" b="0" i="0" dirty="0" err="1">
                <a:effectLst/>
                <a:latin typeface="+mj-lt"/>
              </a:rPr>
              <a:t>vkladů</a:t>
            </a:r>
            <a:r>
              <a:rPr lang="en-GB" sz="2000" b="0" i="0" dirty="0">
                <a:effectLst/>
                <a:latin typeface="+mj-lt"/>
              </a:rPr>
              <a:t>, </a:t>
            </a:r>
            <a:r>
              <a:rPr lang="en-GB" sz="2000" b="0" i="0" dirty="0" err="1">
                <a:effectLst/>
                <a:latin typeface="+mj-lt"/>
              </a:rPr>
              <a:t>získané</a:t>
            </a:r>
            <a:r>
              <a:rPr lang="en-GB" sz="2000" b="0" i="0" dirty="0">
                <a:effectLst/>
                <a:latin typeface="+mj-lt"/>
              </a:rPr>
              <a:t> </a:t>
            </a:r>
            <a:r>
              <a:rPr lang="en-GB" sz="2000" b="0" i="0" dirty="0" err="1">
                <a:effectLst/>
                <a:latin typeface="+mj-lt"/>
              </a:rPr>
              <a:t>dividendy</a:t>
            </a:r>
            <a:r>
              <a:rPr lang="en-GB" sz="2000" b="0" i="0" dirty="0">
                <a:effectLst/>
                <a:latin typeface="+mj-lt"/>
              </a:rPr>
              <a:t>, </a:t>
            </a:r>
            <a:r>
              <a:rPr lang="en-GB" sz="2000" b="0" i="0" dirty="0" err="1">
                <a:effectLst/>
                <a:latin typeface="+mj-lt"/>
              </a:rPr>
              <a:t>kurzové</a:t>
            </a:r>
            <a:r>
              <a:rPr lang="en-GB" sz="2000" b="0" i="0" dirty="0">
                <a:effectLst/>
                <a:latin typeface="+mj-lt"/>
              </a:rPr>
              <a:t> </a:t>
            </a:r>
            <a:r>
              <a:rPr lang="en-GB" sz="2000" b="0" i="0" dirty="0" err="1">
                <a:effectLst/>
                <a:latin typeface="+mj-lt"/>
              </a:rPr>
              <a:t>zisky</a:t>
            </a:r>
            <a:r>
              <a:rPr lang="en-GB" sz="2000" b="0" i="0" dirty="0">
                <a:effectLst/>
                <a:latin typeface="+mj-lt"/>
              </a:rPr>
              <a:t> </a:t>
            </a:r>
            <a:r>
              <a:rPr lang="en-GB" sz="2000" b="0" i="0" dirty="0" err="1">
                <a:effectLst/>
                <a:latin typeface="+mj-lt"/>
              </a:rPr>
              <a:t>aj</a:t>
            </a:r>
            <a:r>
              <a:rPr lang="en-GB" sz="2000" b="0" i="0" dirty="0">
                <a:effectLst/>
                <a:latin typeface="+mj-lt"/>
              </a:rPr>
              <a:t>.</a:t>
            </a:r>
            <a:r>
              <a:rPr lang="cs-CZ" sz="2000" b="0" i="0" dirty="0">
                <a:effectLst/>
                <a:latin typeface="+mj-lt"/>
              </a:rPr>
              <a:t>)</a:t>
            </a:r>
            <a:endParaRPr lang="en-GB" sz="2000" b="0" i="0" dirty="0">
              <a:effectLst/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i="0" dirty="0" err="1">
                <a:effectLst/>
                <a:latin typeface="+mj-lt"/>
              </a:rPr>
              <a:t>mimořádné</a:t>
            </a:r>
            <a:r>
              <a:rPr lang="en-GB" sz="2000" b="1" i="0" dirty="0">
                <a:effectLst/>
                <a:latin typeface="+mj-lt"/>
              </a:rPr>
              <a:t> </a:t>
            </a:r>
            <a:r>
              <a:rPr lang="en-GB" sz="2000" b="1" i="0" dirty="0" err="1">
                <a:effectLst/>
                <a:latin typeface="+mj-lt"/>
              </a:rPr>
              <a:t>výnosy</a:t>
            </a:r>
            <a:r>
              <a:rPr lang="en-GB" sz="2000" b="0" i="0" dirty="0">
                <a:effectLst/>
                <a:latin typeface="+mj-lt"/>
              </a:rPr>
              <a:t> </a:t>
            </a:r>
            <a:r>
              <a:rPr lang="en-GB" sz="2000" b="0" i="0" dirty="0" err="1">
                <a:effectLst/>
                <a:latin typeface="+mj-lt"/>
              </a:rPr>
              <a:t>získané</a:t>
            </a:r>
            <a:r>
              <a:rPr lang="en-GB" sz="2000" b="0" i="0" dirty="0">
                <a:effectLst/>
                <a:latin typeface="+mj-lt"/>
              </a:rPr>
              <a:t> </a:t>
            </a:r>
            <a:r>
              <a:rPr lang="en-GB" sz="2000" b="0" i="0" dirty="0" err="1">
                <a:effectLst/>
                <a:latin typeface="+mj-lt"/>
              </a:rPr>
              <a:t>mimořádně</a:t>
            </a:r>
            <a:r>
              <a:rPr lang="en-GB" sz="2000" b="0" i="0" dirty="0">
                <a:effectLst/>
                <a:latin typeface="+mj-lt"/>
              </a:rPr>
              <a:t>, </a:t>
            </a:r>
            <a:r>
              <a:rPr lang="en-GB" sz="2000" b="0" i="0" dirty="0" err="1">
                <a:effectLst/>
                <a:latin typeface="+mj-lt"/>
              </a:rPr>
              <a:t>například</a:t>
            </a:r>
            <a:r>
              <a:rPr lang="en-GB" sz="2000" b="0" i="0" dirty="0">
                <a:effectLst/>
                <a:latin typeface="+mj-lt"/>
              </a:rPr>
              <a:t> </a:t>
            </a:r>
            <a:r>
              <a:rPr lang="en-GB" sz="2000" b="0" i="0" dirty="0" err="1">
                <a:effectLst/>
                <a:latin typeface="+mj-lt"/>
              </a:rPr>
              <a:t>prodejem</a:t>
            </a:r>
            <a:r>
              <a:rPr lang="en-GB" sz="2000" b="0" i="0" dirty="0">
                <a:effectLst/>
                <a:latin typeface="+mj-lt"/>
              </a:rPr>
              <a:t> </a:t>
            </a:r>
            <a:r>
              <a:rPr lang="en-GB" sz="2000" b="0" i="0" u="none" strike="noStrike" dirty="0" err="1">
                <a:effectLst/>
                <a:latin typeface="+mj-lt"/>
                <a:hlinkClick r:id="rId4" tooltip="Odp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odepsaných</a:t>
            </a:r>
            <a:r>
              <a:rPr lang="en-GB" sz="2000" dirty="0">
                <a:latin typeface="+mj-lt"/>
              </a:rPr>
              <a:t> </a:t>
            </a:r>
            <a:r>
              <a:rPr lang="en-GB" sz="2000" dirty="0" err="1">
                <a:latin typeface="+mj-lt"/>
              </a:rPr>
              <a:t>strojů</a:t>
            </a:r>
            <a:r>
              <a:rPr lang="cs-CZ" sz="2000" dirty="0">
                <a:latin typeface="+mj-lt"/>
              </a:rPr>
              <a:t>, </a:t>
            </a:r>
            <a:r>
              <a:rPr lang="en-GB" sz="2000" dirty="0" err="1">
                <a:latin typeface="+mj-lt"/>
              </a:rPr>
              <a:t>výnosy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vzniklé</a:t>
            </a:r>
            <a:r>
              <a:rPr lang="en-GB" sz="2000" dirty="0">
                <a:latin typeface="+mj-lt"/>
              </a:rPr>
              <a:t> z </a:t>
            </a:r>
            <a:r>
              <a:rPr lang="en-GB" sz="2000" dirty="0" err="1">
                <a:latin typeface="+mj-lt"/>
              </a:rPr>
              <a:t>neočekávaných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událostí</a:t>
            </a:r>
            <a:r>
              <a:rPr lang="en-GB" sz="2000" dirty="0">
                <a:latin typeface="+mj-lt"/>
              </a:rPr>
              <a:t>, </a:t>
            </a:r>
            <a:r>
              <a:rPr lang="en-GB" sz="2000" dirty="0" err="1">
                <a:latin typeface="+mj-lt"/>
              </a:rPr>
              <a:t>např</a:t>
            </a:r>
            <a:r>
              <a:rPr lang="en-GB" sz="2000" dirty="0">
                <a:latin typeface="+mj-lt"/>
              </a:rPr>
              <a:t>. </a:t>
            </a:r>
            <a:r>
              <a:rPr lang="en-GB" sz="2000" dirty="0" err="1">
                <a:latin typeface="+mj-lt"/>
              </a:rPr>
              <a:t>náhrada</a:t>
            </a:r>
            <a:r>
              <a:rPr lang="en-GB" sz="2000" dirty="0">
                <a:latin typeface="+mj-lt"/>
              </a:rPr>
              <a:t> od </a:t>
            </a:r>
            <a:r>
              <a:rPr lang="en-GB" sz="2000" dirty="0" err="1">
                <a:latin typeface="+mj-lt"/>
              </a:rPr>
              <a:t>pojišťovny</a:t>
            </a:r>
            <a:endParaRPr lang="cs-CZ" sz="20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6018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0BFE42-DAF3-46B9-A989-478C2C8BB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Náklady </a:t>
            </a:r>
            <a:r>
              <a:rPr lang="en-US" dirty="0"/>
              <a:t>&amp; </a:t>
            </a:r>
            <a:r>
              <a:rPr lang="cs-CZ" dirty="0"/>
              <a:t>výdaje </a:t>
            </a:r>
            <a:endParaRPr lang="en-GB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227953D-4844-49A7-83B6-F8F089E4A2D1}"/>
              </a:ext>
            </a:extLst>
          </p:cNvPr>
          <p:cNvSpPr txBox="1"/>
          <p:nvPr/>
        </p:nvSpPr>
        <p:spPr>
          <a:xfrm>
            <a:off x="230112" y="771550"/>
            <a:ext cx="868377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i="0" dirty="0">
                <a:effectLst/>
                <a:latin typeface="+mj-lt"/>
              </a:rPr>
              <a:t>Náklad</a:t>
            </a:r>
            <a:r>
              <a:rPr lang="pl-PL" b="0" i="0" dirty="0">
                <a:effectLst/>
                <a:latin typeface="+mj-lt"/>
              </a:rPr>
              <a:t> je spotřeba ekonomického zdroje, která je obvykle spojena s výdajem peněz.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+mj-lt"/>
              </a:rPr>
              <a:t>Náklad</a:t>
            </a:r>
            <a:r>
              <a:rPr lang="en-GB" b="0" i="0" dirty="0">
                <a:effectLst/>
                <a:latin typeface="+mj-lt"/>
              </a:rPr>
              <a:t> je </a:t>
            </a:r>
            <a:r>
              <a:rPr lang="en-GB" b="0" i="0" dirty="0" err="1">
                <a:effectLst/>
                <a:latin typeface="+mj-lt"/>
              </a:rPr>
              <a:t>ekonomický</a:t>
            </a:r>
            <a:r>
              <a:rPr lang="en-GB" b="0" i="0" dirty="0">
                <a:effectLst/>
                <a:latin typeface="+mj-lt"/>
              </a:rPr>
              <a:t> a </a:t>
            </a:r>
            <a:r>
              <a:rPr lang="en-GB" b="0" i="0" dirty="0" err="1">
                <a:effectLst/>
                <a:latin typeface="+mj-lt"/>
              </a:rPr>
              <a:t>účetní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pojem</a:t>
            </a:r>
            <a:r>
              <a:rPr lang="en-GB" b="0" i="0" dirty="0">
                <a:effectLst/>
                <a:latin typeface="+mj-lt"/>
              </a:rPr>
              <a:t>, </a:t>
            </a:r>
            <a:r>
              <a:rPr lang="en-GB" b="0" i="0" dirty="0" err="1">
                <a:effectLst/>
                <a:latin typeface="+mj-lt"/>
              </a:rPr>
              <a:t>znamenající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spotřebování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ekonomického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zdroje</a:t>
            </a:r>
            <a:r>
              <a:rPr lang="en-GB" b="0" i="0" dirty="0">
                <a:effectLst/>
                <a:latin typeface="+mj-lt"/>
              </a:rPr>
              <a:t>, </a:t>
            </a:r>
            <a:r>
              <a:rPr lang="en-GB" b="0" i="0" dirty="0" err="1">
                <a:effectLst/>
                <a:latin typeface="+mj-lt"/>
              </a:rPr>
              <a:t>které</a:t>
            </a:r>
            <a:r>
              <a:rPr lang="en-GB" b="0" i="0" dirty="0">
                <a:effectLst/>
                <a:latin typeface="+mj-lt"/>
              </a:rPr>
              <a:t> je </a:t>
            </a:r>
            <a:r>
              <a:rPr lang="en-GB" b="0" i="0" dirty="0" err="1">
                <a:effectLst/>
                <a:latin typeface="+mj-lt"/>
              </a:rPr>
              <a:t>obvykle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spojené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též</a:t>
            </a:r>
            <a:r>
              <a:rPr lang="en-GB" b="0" i="0" dirty="0">
                <a:effectLst/>
                <a:latin typeface="+mj-lt"/>
              </a:rPr>
              <a:t> se </a:t>
            </a:r>
            <a:r>
              <a:rPr lang="en-GB" b="0" i="0" dirty="0" err="1">
                <a:effectLst/>
                <a:latin typeface="+mj-lt"/>
              </a:rPr>
              <a:t>současným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nebo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budoucím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výdejem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peněz</a:t>
            </a:r>
            <a:r>
              <a:rPr lang="en-GB" b="0" i="0" dirty="0">
                <a:effectLst/>
                <a:latin typeface="+mj-lt"/>
              </a:rPr>
              <a:t>.</a:t>
            </a:r>
            <a:r>
              <a:rPr lang="cs-CZ" b="0" i="0" dirty="0">
                <a:effectLst/>
                <a:latin typeface="+mj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+mj-lt"/>
              </a:rPr>
              <a:t>Po </a:t>
            </a:r>
            <a:r>
              <a:rPr lang="en-GB" b="0" i="0" dirty="0" err="1">
                <a:effectLst/>
                <a:latin typeface="+mj-lt"/>
              </a:rPr>
              <a:t>úhradě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peněžních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prostředků</a:t>
            </a:r>
            <a:r>
              <a:rPr lang="en-GB" b="0" i="0" dirty="0">
                <a:effectLst/>
                <a:latin typeface="+mj-lt"/>
              </a:rPr>
              <a:t> se </a:t>
            </a:r>
            <a:r>
              <a:rPr lang="en-GB" b="0" i="0" dirty="0" err="1">
                <a:effectLst/>
                <a:latin typeface="+mj-lt"/>
              </a:rPr>
              <a:t>již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jedná</a:t>
            </a:r>
            <a:r>
              <a:rPr lang="en-GB" b="0" i="0" dirty="0">
                <a:effectLst/>
                <a:latin typeface="+mj-lt"/>
              </a:rPr>
              <a:t> o </a:t>
            </a:r>
            <a:r>
              <a:rPr lang="cs-CZ" b="0" i="0" dirty="0">
                <a:effectLst/>
                <a:latin typeface="+mj-lt"/>
              </a:rPr>
              <a:t>výdaje!!!!</a:t>
            </a:r>
            <a:endParaRPr lang="pl-PL" b="0" i="0" dirty="0">
              <a:effectLst/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i="0" dirty="0">
              <a:effectLst/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i="0" dirty="0">
                <a:effectLst/>
                <a:latin typeface="+mj-lt"/>
              </a:rPr>
              <a:t>Náklady</a:t>
            </a:r>
            <a:r>
              <a:rPr lang="cs-CZ" b="1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podniku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tvoří</a:t>
            </a:r>
            <a:r>
              <a:rPr lang="cs-CZ" b="1" i="0" dirty="0">
                <a:effectLst/>
                <a:latin typeface="+mj-lt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+mj-lt"/>
              </a:rPr>
              <a:t>provozní</a:t>
            </a:r>
            <a:r>
              <a:rPr lang="en-GB" b="0" i="0" dirty="0">
                <a:effectLst/>
                <a:latin typeface="+mj-lt"/>
              </a:rPr>
              <a:t> - </a:t>
            </a:r>
            <a:r>
              <a:rPr lang="en-GB" b="0" i="0" dirty="0" err="1">
                <a:effectLst/>
                <a:latin typeface="+mj-lt"/>
              </a:rPr>
              <a:t>zejména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spotřeba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materiálu</a:t>
            </a:r>
            <a:r>
              <a:rPr lang="en-GB" b="0" i="0" dirty="0">
                <a:effectLst/>
                <a:latin typeface="+mj-lt"/>
              </a:rPr>
              <a:t> a </a:t>
            </a:r>
            <a:r>
              <a:rPr lang="en-GB" b="0" i="0" dirty="0" err="1">
                <a:effectLst/>
                <a:latin typeface="+mj-lt"/>
              </a:rPr>
              <a:t>energií</a:t>
            </a:r>
            <a:r>
              <a:rPr lang="en-GB" b="0" i="0" dirty="0">
                <a:effectLst/>
                <a:latin typeface="+mj-lt"/>
              </a:rPr>
              <a:t>, </a:t>
            </a:r>
            <a:r>
              <a:rPr lang="en-GB" dirty="0" err="1">
                <a:latin typeface="+mj-lt"/>
              </a:rPr>
              <a:t>spotřeba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služeb</a:t>
            </a:r>
            <a:r>
              <a:rPr lang="cs-CZ" dirty="0">
                <a:latin typeface="+mj-lt"/>
              </a:rPr>
              <a:t>,</a:t>
            </a:r>
            <a:r>
              <a:rPr lang="en-GB" dirty="0"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náklady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na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opravy</a:t>
            </a:r>
            <a:r>
              <a:rPr lang="en-GB" b="0" i="0" dirty="0">
                <a:effectLst/>
                <a:latin typeface="+mj-lt"/>
              </a:rPr>
              <a:t> a </a:t>
            </a:r>
            <a:r>
              <a:rPr lang="en-GB" b="0" i="0" dirty="0" err="1">
                <a:effectLst/>
                <a:latin typeface="+mj-lt"/>
              </a:rPr>
              <a:t>údržbu</a:t>
            </a:r>
            <a:r>
              <a:rPr lang="en-GB" b="0" i="0" dirty="0">
                <a:effectLst/>
                <a:latin typeface="+mj-lt"/>
              </a:rPr>
              <a:t>, </a:t>
            </a:r>
            <a:r>
              <a:rPr lang="en-GB" b="0" i="0" dirty="0" err="1">
                <a:effectLst/>
                <a:latin typeface="+mj-lt"/>
              </a:rPr>
              <a:t>mzdové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náklady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či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odpisy</a:t>
            </a:r>
            <a:r>
              <a:rPr lang="cs-CZ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nájemné</a:t>
            </a:r>
            <a:r>
              <a:rPr lang="cs-CZ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osobní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náklady</a:t>
            </a:r>
            <a:r>
              <a:rPr lang="cs-CZ" dirty="0">
                <a:latin typeface="+mj-lt"/>
              </a:rPr>
              <a:t> (</a:t>
            </a:r>
            <a:r>
              <a:rPr lang="en-GB" dirty="0" err="1">
                <a:latin typeface="+mj-lt"/>
              </a:rPr>
              <a:t>hrubé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mzdy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zaměstnanců</a:t>
            </a:r>
            <a:r>
              <a:rPr lang="cs-CZ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pojistné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na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zdr</a:t>
            </a:r>
            <a:r>
              <a:rPr lang="en-GB" dirty="0">
                <a:latin typeface="+mj-lt"/>
              </a:rPr>
              <a:t>. a soc. </a:t>
            </a:r>
            <a:r>
              <a:rPr lang="en-GB" dirty="0" err="1">
                <a:latin typeface="+mj-lt"/>
              </a:rPr>
              <a:t>pojištění</a:t>
            </a:r>
            <a:r>
              <a:rPr lang="en-GB" dirty="0">
                <a:latin typeface="+mj-lt"/>
              </a:rPr>
              <a:t> (co </a:t>
            </a:r>
            <a:r>
              <a:rPr lang="en-GB" dirty="0" err="1">
                <a:latin typeface="+mj-lt"/>
              </a:rPr>
              <a:t>hradí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zaměstnavatel</a:t>
            </a:r>
            <a:r>
              <a:rPr lang="en-GB" dirty="0">
                <a:latin typeface="+mj-lt"/>
              </a:rPr>
              <a:t>)</a:t>
            </a:r>
            <a:r>
              <a:rPr lang="cs-CZ" dirty="0">
                <a:latin typeface="+mj-lt"/>
              </a:rPr>
              <a:t>), </a:t>
            </a:r>
            <a:r>
              <a:rPr lang="en-GB" dirty="0" err="1">
                <a:latin typeface="+mj-lt"/>
              </a:rPr>
              <a:t>daně</a:t>
            </a:r>
            <a:r>
              <a:rPr lang="en-GB" dirty="0">
                <a:latin typeface="+mj-lt"/>
              </a:rPr>
              <a:t> (z </a:t>
            </a:r>
            <a:r>
              <a:rPr lang="en-GB" dirty="0" err="1">
                <a:latin typeface="+mj-lt"/>
              </a:rPr>
              <a:t>nemovitosti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silniční</a:t>
            </a:r>
            <a:r>
              <a:rPr lang="en-GB" dirty="0">
                <a:latin typeface="+mj-lt"/>
              </a:rPr>
              <a:t>) </a:t>
            </a:r>
            <a:r>
              <a:rPr lang="en-GB" b="1" i="0" dirty="0" err="1">
                <a:effectLst/>
                <a:latin typeface="+mj-lt"/>
              </a:rPr>
              <a:t>finanční</a:t>
            </a:r>
            <a:r>
              <a:rPr lang="en-GB" b="0" i="0" dirty="0">
                <a:effectLst/>
                <a:latin typeface="+mj-lt"/>
              </a:rPr>
              <a:t> - </a:t>
            </a:r>
            <a:r>
              <a:rPr lang="en-GB" b="0" i="0" dirty="0" err="1">
                <a:effectLst/>
                <a:latin typeface="+mj-lt"/>
              </a:rPr>
              <a:t>zejména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bankovní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poplatky</a:t>
            </a:r>
            <a:r>
              <a:rPr lang="en-GB" b="0" i="0" dirty="0">
                <a:effectLst/>
                <a:latin typeface="+mj-lt"/>
              </a:rPr>
              <a:t>, </a:t>
            </a:r>
            <a:r>
              <a:rPr lang="en-GB" b="0" i="0" dirty="0" err="1">
                <a:effectLst/>
                <a:latin typeface="+mj-lt"/>
              </a:rPr>
              <a:t>úroky</a:t>
            </a:r>
            <a:r>
              <a:rPr lang="en-GB" b="0" i="0" dirty="0">
                <a:effectLst/>
                <a:latin typeface="+mj-lt"/>
              </a:rPr>
              <a:t> z </a:t>
            </a:r>
            <a:r>
              <a:rPr lang="en-GB" b="0" i="0" dirty="0" err="1">
                <a:effectLst/>
                <a:latin typeface="+mj-lt"/>
              </a:rPr>
              <a:t>úvěrů</a:t>
            </a:r>
            <a:r>
              <a:rPr lang="cs-CZ" b="0" i="0" dirty="0">
                <a:effectLst/>
                <a:latin typeface="+mj-lt"/>
              </a:rPr>
              <a:t>, </a:t>
            </a:r>
            <a:r>
              <a:rPr lang="en-GB" dirty="0" err="1">
                <a:latin typeface="+mj-lt"/>
              </a:rPr>
              <a:t>kurzové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ztráty</a:t>
            </a:r>
            <a:r>
              <a:rPr lang="en-GB" dirty="0">
                <a:latin typeface="+mj-lt"/>
              </a:rPr>
              <a:t> (</a:t>
            </a:r>
            <a:r>
              <a:rPr lang="en-GB" dirty="0" err="1">
                <a:latin typeface="+mj-lt"/>
              </a:rPr>
              <a:t>akcie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obligace</a:t>
            </a:r>
            <a:r>
              <a:rPr lang="en-GB" dirty="0">
                <a:latin typeface="+mj-lt"/>
              </a:rPr>
              <a:t>)</a:t>
            </a:r>
            <a:endParaRPr lang="en-GB" b="0" i="0" dirty="0">
              <a:effectLst/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+mj-lt"/>
              </a:rPr>
              <a:t>mimořádné</a:t>
            </a:r>
            <a:r>
              <a:rPr lang="en-GB" b="0" i="0" dirty="0">
                <a:effectLst/>
                <a:latin typeface="+mj-lt"/>
              </a:rPr>
              <a:t> - </a:t>
            </a:r>
            <a:r>
              <a:rPr lang="en-GB" b="0" i="0" dirty="0" err="1">
                <a:effectLst/>
                <a:latin typeface="+mj-lt"/>
              </a:rPr>
              <a:t>lze</a:t>
            </a:r>
            <a:r>
              <a:rPr lang="en-GB" b="0" i="0" dirty="0">
                <a:effectLst/>
                <a:latin typeface="+mj-lt"/>
              </a:rPr>
              <a:t> je </a:t>
            </a:r>
            <a:r>
              <a:rPr lang="en-GB" b="0" i="0" dirty="0" err="1">
                <a:effectLst/>
                <a:latin typeface="+mj-lt"/>
              </a:rPr>
              <a:t>těžko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ovlivnit</a:t>
            </a:r>
            <a:r>
              <a:rPr lang="en-GB" b="0" i="0" dirty="0">
                <a:effectLst/>
                <a:latin typeface="+mj-lt"/>
              </a:rPr>
              <a:t> - </a:t>
            </a:r>
            <a:r>
              <a:rPr lang="en-GB" b="0" i="0" dirty="0" err="1">
                <a:effectLst/>
                <a:latin typeface="+mj-lt"/>
              </a:rPr>
              <a:t>např</a:t>
            </a:r>
            <a:r>
              <a:rPr lang="en-GB" b="0" i="0" dirty="0">
                <a:effectLst/>
                <a:latin typeface="+mj-lt"/>
              </a:rPr>
              <a:t>. </a:t>
            </a:r>
            <a:r>
              <a:rPr lang="en-GB" b="0" i="0" dirty="0" err="1">
                <a:effectLst/>
                <a:latin typeface="+mj-lt"/>
              </a:rPr>
              <a:t>škody</a:t>
            </a:r>
            <a:r>
              <a:rPr lang="en-GB" b="0" i="0" dirty="0">
                <a:effectLst/>
                <a:latin typeface="+mj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4874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6EA54F-8ED1-4448-BBE4-51D62A747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Zisk </a:t>
            </a:r>
            <a:r>
              <a:rPr lang="en-US" dirty="0"/>
              <a:t>&amp; </a:t>
            </a:r>
            <a:r>
              <a:rPr lang="cs-CZ" dirty="0"/>
              <a:t>ztráta </a:t>
            </a:r>
            <a:endParaRPr lang="en-GB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C4074AD-D0F6-4253-918E-BCCE19CF9621}"/>
              </a:ext>
            </a:extLst>
          </p:cNvPr>
          <p:cNvSpPr txBox="1"/>
          <p:nvPr/>
        </p:nvSpPr>
        <p:spPr>
          <a:xfrm>
            <a:off x="323528" y="915566"/>
            <a:ext cx="784887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 err="1">
                <a:effectLst/>
                <a:latin typeface="+mj-lt"/>
              </a:rPr>
              <a:t>Rozdíl</a:t>
            </a:r>
            <a:r>
              <a:rPr lang="en-GB" sz="2000" b="0" i="0" dirty="0">
                <a:effectLst/>
                <a:latin typeface="+mj-lt"/>
              </a:rPr>
              <a:t> </a:t>
            </a:r>
            <a:r>
              <a:rPr lang="en-GB" sz="2000" b="0" i="0" dirty="0" err="1">
                <a:effectLst/>
                <a:latin typeface="+mj-lt"/>
              </a:rPr>
              <a:t>mezi</a:t>
            </a:r>
            <a:r>
              <a:rPr lang="en-GB" sz="2000" b="0" i="0" dirty="0">
                <a:effectLst/>
                <a:latin typeface="+mj-lt"/>
              </a:rPr>
              <a:t> </a:t>
            </a:r>
            <a:r>
              <a:rPr lang="en-GB" sz="2000" b="0" i="0" dirty="0" err="1">
                <a:effectLst/>
                <a:latin typeface="+mj-lt"/>
              </a:rPr>
              <a:t>výnosy</a:t>
            </a:r>
            <a:r>
              <a:rPr lang="en-GB" sz="2000" b="0" i="0" dirty="0">
                <a:effectLst/>
                <a:latin typeface="+mj-lt"/>
              </a:rPr>
              <a:t> a </a:t>
            </a:r>
            <a:r>
              <a:rPr lang="en-GB" sz="2000" b="0" i="0" u="none" strike="noStrike" dirty="0" err="1">
                <a:effectLst/>
                <a:latin typeface="+mj-lt"/>
                <a:hlinkClick r:id="rId2" tooltip="Nákla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náklady</a:t>
            </a:r>
            <a:r>
              <a:rPr lang="en-GB" sz="2000" b="0" i="0" dirty="0">
                <a:effectLst/>
                <a:latin typeface="+mj-lt"/>
              </a:rPr>
              <a:t> </a:t>
            </a:r>
            <a:r>
              <a:rPr lang="en-GB" sz="2000" b="0" i="0" dirty="0" err="1">
                <a:effectLst/>
                <a:latin typeface="+mj-lt"/>
              </a:rPr>
              <a:t>tvoří</a:t>
            </a:r>
            <a:r>
              <a:rPr lang="en-GB" sz="2000" b="0" i="0" dirty="0">
                <a:effectLst/>
                <a:latin typeface="+mj-lt"/>
              </a:rPr>
              <a:t> </a:t>
            </a:r>
            <a:r>
              <a:rPr lang="en-GB" sz="2000" b="0" i="0" u="none" strike="noStrike" dirty="0" err="1">
                <a:effectLst/>
                <a:latin typeface="+mj-lt"/>
                <a:hlinkClick r:id="rId3" tooltip="Výsledek hospodařen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výsledek</a:t>
            </a:r>
            <a:r>
              <a:rPr lang="en-GB" sz="2000" b="0" i="0" u="none" strike="noStrike" dirty="0">
                <a:effectLst/>
                <a:latin typeface="+mj-lt"/>
                <a:hlinkClick r:id="rId3" tooltip="Výsledek hospodařen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000" b="0" i="0" u="none" strike="noStrike" dirty="0" err="1">
                <a:effectLst/>
                <a:latin typeface="+mj-lt"/>
                <a:hlinkClick r:id="rId3" tooltip="Výsledek hospodařen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hospodaření</a:t>
            </a:r>
            <a:r>
              <a:rPr lang="en-GB" sz="2000" b="0" i="0" dirty="0">
                <a:effectLst/>
                <a:latin typeface="+mj-lt"/>
              </a:rPr>
              <a:t> </a:t>
            </a:r>
            <a:r>
              <a:rPr lang="en-GB" sz="2000" b="0" i="0" dirty="0" err="1">
                <a:effectLst/>
                <a:latin typeface="+mj-lt"/>
              </a:rPr>
              <a:t>podniku</a:t>
            </a:r>
            <a:r>
              <a:rPr lang="en-GB" sz="2000" b="0" i="0" dirty="0">
                <a:effectLst/>
                <a:latin typeface="+mj-lt"/>
              </a:rPr>
              <a:t>: </a:t>
            </a:r>
            <a:endParaRPr lang="cs-CZ" sz="2000" b="0" i="0" dirty="0">
              <a:effectLst/>
              <a:latin typeface="+mj-lt"/>
            </a:endParaRPr>
          </a:p>
          <a:p>
            <a:pPr algn="ctr"/>
            <a:endParaRPr lang="cs-CZ" sz="2000" dirty="0">
              <a:latin typeface="+mj-lt"/>
            </a:endParaRPr>
          </a:p>
          <a:p>
            <a:pPr algn="ctr"/>
            <a:r>
              <a:rPr lang="cs-CZ" sz="2000" dirty="0">
                <a:latin typeface="+mj-lt"/>
              </a:rPr>
              <a:t>Výsledek hospodaření = Výnosy – Náklady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2000" b="0" i="0" dirty="0">
              <a:effectLst/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0" i="0" dirty="0">
                <a:effectLst/>
                <a:latin typeface="+mj-lt"/>
              </a:rPr>
              <a:t>Jestli </a:t>
            </a:r>
            <a:r>
              <a:rPr lang="cs-CZ" sz="2000" dirty="0">
                <a:latin typeface="+mj-lt"/>
              </a:rPr>
              <a:t>Výnosy </a:t>
            </a:r>
            <a:r>
              <a:rPr lang="en-US" sz="2000" dirty="0">
                <a:latin typeface="+mj-lt"/>
              </a:rPr>
              <a:t>&gt;</a:t>
            </a:r>
            <a:r>
              <a:rPr lang="cs-CZ" sz="2000" dirty="0">
                <a:latin typeface="+mj-lt"/>
              </a:rPr>
              <a:t> Náklady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bude</a:t>
            </a:r>
            <a:r>
              <a:rPr lang="cs-CZ" sz="2000" dirty="0">
                <a:latin typeface="+mj-lt"/>
              </a:rPr>
              <a:t>:</a:t>
            </a:r>
          </a:p>
          <a:p>
            <a:pPr algn="ctr"/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Zisk</a:t>
            </a:r>
            <a:r>
              <a:rPr lang="en-US" sz="2000" dirty="0">
                <a:latin typeface="+mj-lt"/>
              </a:rPr>
              <a:t> </a:t>
            </a:r>
            <a:r>
              <a:rPr lang="cs-CZ" sz="2000" dirty="0">
                <a:latin typeface="+mj-lt"/>
              </a:rPr>
              <a:t>= Výnosy – Náklady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0" i="0" dirty="0">
                <a:effectLst/>
                <a:latin typeface="+mj-lt"/>
              </a:rPr>
              <a:t>Jestli </a:t>
            </a:r>
            <a:r>
              <a:rPr lang="cs-CZ" sz="2000" dirty="0">
                <a:latin typeface="+mj-lt"/>
              </a:rPr>
              <a:t>Výnosy </a:t>
            </a:r>
            <a:r>
              <a:rPr lang="en-US" sz="2000" dirty="0">
                <a:latin typeface="+mj-lt"/>
              </a:rPr>
              <a:t>&lt;</a:t>
            </a:r>
            <a:r>
              <a:rPr lang="cs-CZ" sz="2000" dirty="0">
                <a:latin typeface="+mj-lt"/>
              </a:rPr>
              <a:t> Náklady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bude</a:t>
            </a:r>
            <a:r>
              <a:rPr lang="cs-CZ" sz="2000" dirty="0">
                <a:latin typeface="+mj-lt"/>
              </a:rPr>
              <a:t>:</a:t>
            </a:r>
          </a:p>
          <a:p>
            <a:pPr algn="ctr"/>
            <a:r>
              <a:rPr lang="en-US" sz="2000" dirty="0">
                <a:latin typeface="+mj-lt"/>
              </a:rPr>
              <a:t> </a:t>
            </a:r>
            <a:r>
              <a:rPr lang="cs-CZ" sz="2000" dirty="0">
                <a:latin typeface="+mj-lt"/>
              </a:rPr>
              <a:t>Ztráta </a:t>
            </a:r>
            <a:r>
              <a:rPr lang="en-US" sz="2000" dirty="0">
                <a:latin typeface="+mj-lt"/>
              </a:rPr>
              <a:t> </a:t>
            </a:r>
            <a:r>
              <a:rPr lang="cs-CZ" sz="2000" dirty="0">
                <a:latin typeface="+mj-lt"/>
              </a:rPr>
              <a:t>= Výnosy – Náklady </a:t>
            </a:r>
          </a:p>
          <a:p>
            <a:pPr algn="l"/>
            <a:r>
              <a:rPr lang="cs-CZ" sz="2000" dirty="0">
                <a:latin typeface="+mj-lt"/>
              </a:rPr>
              <a:t> </a:t>
            </a:r>
            <a:endParaRPr lang="cs-CZ" sz="2000" b="0" i="0" dirty="0">
              <a:effectLst/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6753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00800" cy="507703"/>
          </a:xfrm>
        </p:spPr>
        <p:txBody>
          <a:bodyPr/>
          <a:lstStyle/>
          <a:p>
            <a:r>
              <a:rPr lang="cs-CZ" dirty="0"/>
              <a:t>Struktura výsledků hospodaření ve Výkazu zisku a ztráty</a:t>
            </a:r>
          </a:p>
        </p:txBody>
      </p:sp>
      <p:graphicFrame>
        <p:nvGraphicFramePr>
          <p:cNvPr id="3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484436"/>
              </p:ext>
            </p:extLst>
          </p:nvPr>
        </p:nvGraphicFramePr>
        <p:xfrm>
          <a:off x="755576" y="915566"/>
          <a:ext cx="6402908" cy="385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707654"/>
            <a:ext cx="1625721" cy="162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12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A640A5-140F-42A1-87F6-E596894DD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632848" cy="507703"/>
          </a:xfrm>
        </p:spPr>
        <p:txBody>
          <a:bodyPr/>
          <a:lstStyle/>
          <a:p>
            <a:r>
              <a:rPr lang="cs-CZ" dirty="0"/>
              <a:t>Struktura výsledků hospodaření ve Výkazu zisku a ztráty</a:t>
            </a:r>
            <a:endParaRPr lang="en-GB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892EB6F-8DD2-4655-B769-02A0BC589E7A}"/>
              </a:ext>
            </a:extLst>
          </p:cNvPr>
          <p:cNvSpPr txBox="1"/>
          <p:nvPr/>
        </p:nvSpPr>
        <p:spPr>
          <a:xfrm>
            <a:off x="179512" y="703189"/>
            <a:ext cx="871296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GB" b="1" i="0" dirty="0" err="1">
                <a:solidFill>
                  <a:srgbClr val="000000"/>
                </a:solidFill>
                <a:effectLst/>
                <a:latin typeface="+mj-lt"/>
              </a:rPr>
              <a:t>Provozní</a:t>
            </a:r>
            <a:r>
              <a:rPr lang="en-GB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j-lt"/>
              </a:rPr>
              <a:t>výsledek</a:t>
            </a:r>
            <a:r>
              <a:rPr lang="en-GB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j-lt"/>
              </a:rPr>
              <a:t>hospodaření</a:t>
            </a:r>
            <a:r>
              <a:rPr lang="en-GB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-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tento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údaj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nám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říká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kolik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účetní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jednotka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vydělala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svou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běžnou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podnikatelskou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činností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tj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tím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, co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obvykle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dělá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vyjma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ziskových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/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ztrátových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operací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na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finančních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trzích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) bez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uvážení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daně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z 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příjmu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právnických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osob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cs-CZ" b="0" i="0" dirty="0">
              <a:solidFill>
                <a:srgbClr val="000000"/>
              </a:solidFill>
              <a:effectLst/>
              <a:latin typeface="+mj-l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b="1" i="0" dirty="0" err="1">
                <a:solidFill>
                  <a:srgbClr val="000000"/>
                </a:solidFill>
                <a:effectLst/>
                <a:latin typeface="+mj-lt"/>
              </a:rPr>
              <a:t>Finanční</a:t>
            </a:r>
            <a:r>
              <a:rPr lang="en-GB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j-lt"/>
              </a:rPr>
              <a:t>výsledek</a:t>
            </a:r>
            <a:r>
              <a:rPr lang="en-GB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j-lt"/>
              </a:rPr>
              <a:t>hospodaření</a:t>
            </a:r>
            <a:r>
              <a:rPr lang="en-GB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-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tento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údaj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nám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říká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kolik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účetní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jednotka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vydělala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v 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rámci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své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finanční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činnosti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,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většiny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účetních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jednotek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se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nejedná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o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hlavní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předmět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podnikání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cs-CZ" b="0" i="0" dirty="0">
              <a:solidFill>
                <a:srgbClr val="000000"/>
              </a:solidFill>
              <a:effectLst/>
              <a:latin typeface="+mj-l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b="1" i="0" dirty="0" err="1">
                <a:solidFill>
                  <a:srgbClr val="000000"/>
                </a:solidFill>
                <a:effectLst/>
                <a:latin typeface="+mj-lt"/>
              </a:rPr>
              <a:t>Výsledek</a:t>
            </a:r>
            <a:r>
              <a:rPr lang="en-GB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j-lt"/>
              </a:rPr>
              <a:t>hospodaření</a:t>
            </a:r>
            <a:r>
              <a:rPr lang="en-GB" b="1" i="0" dirty="0">
                <a:solidFill>
                  <a:srgbClr val="000000"/>
                </a:solidFill>
                <a:effectLst/>
                <a:latin typeface="+mj-lt"/>
              </a:rPr>
              <a:t> za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j-lt"/>
              </a:rPr>
              <a:t>běžnou</a:t>
            </a:r>
            <a:r>
              <a:rPr lang="en-GB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j-lt"/>
              </a:rPr>
              <a:t>činnost</a:t>
            </a:r>
            <a:r>
              <a:rPr lang="en-GB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-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jedná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se o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součet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Provozního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Finančního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výsledku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hospodaření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poníženého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o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daň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z 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příjmů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za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běžnou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činnosti</a:t>
            </a:r>
            <a:endParaRPr lang="cs-CZ" b="0" i="0" dirty="0">
              <a:solidFill>
                <a:srgbClr val="000000"/>
              </a:solidFill>
              <a:effectLst/>
              <a:latin typeface="+mj-l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b="1" i="0" dirty="0" err="1">
                <a:solidFill>
                  <a:srgbClr val="000000"/>
                </a:solidFill>
                <a:effectLst/>
                <a:latin typeface="+mj-lt"/>
              </a:rPr>
              <a:t>Mimořádný</a:t>
            </a:r>
            <a:r>
              <a:rPr lang="en-GB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j-lt"/>
              </a:rPr>
              <a:t>výsledek</a:t>
            </a:r>
            <a:r>
              <a:rPr lang="en-GB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j-lt"/>
              </a:rPr>
              <a:t>hospodaření</a:t>
            </a:r>
            <a:r>
              <a:rPr lang="en-GB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-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jedná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se o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mimořádné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resp.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nahodilé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výnosy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náklady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účetní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jednotky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během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účetního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období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1" i="0" dirty="0" err="1">
                <a:solidFill>
                  <a:srgbClr val="000000"/>
                </a:solidFill>
                <a:effectLst/>
                <a:latin typeface="+mj-lt"/>
              </a:rPr>
              <a:t>Výsledek</a:t>
            </a:r>
            <a:r>
              <a:rPr lang="en-GB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j-lt"/>
              </a:rPr>
              <a:t>hospodaření</a:t>
            </a:r>
            <a:r>
              <a:rPr lang="en-GB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j-lt"/>
              </a:rPr>
              <a:t>před</a:t>
            </a:r>
            <a:r>
              <a:rPr lang="en-GB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j-lt"/>
              </a:rPr>
              <a:t>zdaněním</a:t>
            </a:r>
            <a:r>
              <a:rPr lang="en-GB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- je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představován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součtem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Provozního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Finančního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výsledku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hospodaření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rozdílem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mezi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mimořádnými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výnosy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náklady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1" i="0" dirty="0" err="1">
                <a:solidFill>
                  <a:srgbClr val="000000"/>
                </a:solidFill>
                <a:effectLst/>
                <a:latin typeface="+mj-lt"/>
              </a:rPr>
              <a:t>Výsledek</a:t>
            </a:r>
            <a:r>
              <a:rPr lang="en-GB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j-lt"/>
              </a:rPr>
              <a:t>hospodaření</a:t>
            </a:r>
            <a:r>
              <a:rPr lang="en-GB" b="1" i="0" dirty="0">
                <a:solidFill>
                  <a:srgbClr val="000000"/>
                </a:solidFill>
                <a:effectLst/>
                <a:latin typeface="+mj-lt"/>
              </a:rPr>
              <a:t> za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j-lt"/>
              </a:rPr>
              <a:t>účetní</a:t>
            </a:r>
            <a:r>
              <a:rPr lang="en-GB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j-lt"/>
              </a:rPr>
              <a:t>období</a:t>
            </a:r>
            <a:r>
              <a:rPr lang="en-GB" b="1" i="0" dirty="0">
                <a:solidFill>
                  <a:srgbClr val="000000"/>
                </a:solidFill>
                <a:effectLst/>
                <a:latin typeface="+mj-lt"/>
              </a:rPr>
              <a:t> („po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j-lt"/>
              </a:rPr>
              <a:t>zdanění</a:t>
            </a:r>
            <a:r>
              <a:rPr lang="en-GB" b="1" i="0" dirty="0">
                <a:solidFill>
                  <a:srgbClr val="000000"/>
                </a:solidFill>
                <a:effectLst/>
                <a:latin typeface="+mj-lt"/>
              </a:rPr>
              <a:t>“) 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-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tato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položka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představuje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čistý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výsledek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hospodaření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účetní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jednotky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182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317730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36476" y="1379271"/>
            <a:ext cx="3134816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účetní výkazy  jsou součástí výroční zprávy společností jako účetní závěrka a k ní příslušná příloha k účetní závěrce.</a:t>
            </a: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Povinnost sestavovat všechny výkazy je závislá na velikosti podniku.</a:t>
            </a: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střední velikosti jsou povinně sestavovány všechny čtyři výkazy</a:t>
            </a: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účetní výkazy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76657026"/>
              </p:ext>
            </p:extLst>
          </p:nvPr>
        </p:nvGraphicFramePr>
        <p:xfrm>
          <a:off x="4061100" y="1131590"/>
          <a:ext cx="490338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0929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r>
              <a:rPr lang="cs-CZ" dirty="0"/>
              <a:t>Problémy při práci s Výkazem zisku a ztráty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7544" y="1059582"/>
            <a:ext cx="7339012" cy="4572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85983">
              <a:defRPr/>
            </a:pPr>
            <a:r>
              <a:rPr lang="cs-CZ" altLang="cs-CZ" sz="2101" dirty="0"/>
              <a:t>obsahuje </a:t>
            </a:r>
            <a:r>
              <a:rPr lang="cs-CZ" altLang="cs-CZ" sz="2101" b="1" dirty="0"/>
              <a:t>tokové veličiny</a:t>
            </a:r>
            <a:r>
              <a:rPr lang="cs-CZ" altLang="cs-CZ" sz="2101" dirty="0"/>
              <a:t>; </a:t>
            </a:r>
          </a:p>
          <a:p>
            <a:pPr algn="just" defTabSz="685983">
              <a:defRPr/>
            </a:pPr>
            <a:r>
              <a:rPr lang="cs-CZ" altLang="cs-CZ" sz="2101" dirty="0"/>
              <a:t>výnosy dosažené v určitém období a náklady s nimi spojené nemusí být vynaloženy ve stejném období – </a:t>
            </a:r>
            <a:r>
              <a:rPr lang="cs-CZ" altLang="cs-CZ" sz="2101" b="1" dirty="0"/>
              <a:t>časové rozlišení výnosů a nákladů;</a:t>
            </a:r>
          </a:p>
          <a:p>
            <a:pPr defTabSz="685983">
              <a:defRPr/>
            </a:pPr>
            <a:r>
              <a:rPr lang="cs-CZ" altLang="cs-CZ" sz="2101" dirty="0"/>
              <a:t>nákladové a výnosové položky se neopírají o skutečné peněžní toky !!!!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31790"/>
            <a:ext cx="3313977" cy="17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3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D9ED53-9305-43D1-BA9F-E94741DEC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i="0" dirty="0" err="1">
                <a:effectLst/>
              </a:rPr>
              <a:t>Přehled</a:t>
            </a:r>
            <a:r>
              <a:rPr lang="en-GB" sz="2400" i="0" dirty="0">
                <a:effectLst/>
              </a:rPr>
              <a:t> o </a:t>
            </a:r>
            <a:r>
              <a:rPr lang="en-GB" sz="2400" i="0" dirty="0" err="1">
                <a:effectLst/>
              </a:rPr>
              <a:t>peněžních</a:t>
            </a:r>
            <a:r>
              <a:rPr lang="en-GB" sz="2400" i="0" dirty="0">
                <a:effectLst/>
              </a:rPr>
              <a:t> </a:t>
            </a:r>
            <a:r>
              <a:rPr lang="en-GB" sz="2400" i="0" dirty="0" err="1">
                <a:effectLst/>
              </a:rPr>
              <a:t>tocích</a:t>
            </a:r>
            <a:r>
              <a:rPr lang="en-GB" sz="2400" i="0" dirty="0">
                <a:effectLst/>
              </a:rPr>
              <a:t> </a:t>
            </a:r>
            <a:endParaRPr lang="en-GB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DF91926-D5A0-4C7B-81B8-D8C23BDE352B}"/>
              </a:ext>
            </a:extLst>
          </p:cNvPr>
          <p:cNvSpPr txBox="1"/>
          <p:nvPr/>
        </p:nvSpPr>
        <p:spPr>
          <a:xfrm>
            <a:off x="107504" y="682747"/>
            <a:ext cx="878497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+mj-lt"/>
              </a:rPr>
              <a:t>Přehled</a:t>
            </a:r>
            <a:r>
              <a:rPr lang="en-GB" b="1" i="0" dirty="0">
                <a:effectLst/>
                <a:latin typeface="+mj-lt"/>
              </a:rPr>
              <a:t> o </a:t>
            </a:r>
            <a:r>
              <a:rPr lang="en-GB" b="1" i="0" dirty="0" err="1">
                <a:effectLst/>
                <a:latin typeface="+mj-lt"/>
              </a:rPr>
              <a:t>peněžních</a:t>
            </a:r>
            <a:r>
              <a:rPr lang="en-GB" b="1" i="0" dirty="0">
                <a:effectLst/>
                <a:latin typeface="+mj-lt"/>
              </a:rPr>
              <a:t> </a:t>
            </a:r>
            <a:r>
              <a:rPr lang="en-GB" b="1" i="0" dirty="0" err="1">
                <a:effectLst/>
                <a:latin typeface="+mj-lt"/>
              </a:rPr>
              <a:t>tocích</a:t>
            </a:r>
            <a:r>
              <a:rPr lang="en-GB" b="0" i="0" dirty="0">
                <a:effectLst/>
                <a:latin typeface="+mj-lt"/>
              </a:rPr>
              <a:t> (</a:t>
            </a:r>
            <a:r>
              <a:rPr lang="en-GB" b="0" i="0" dirty="0" err="1">
                <a:effectLst/>
                <a:latin typeface="+mj-lt"/>
              </a:rPr>
              <a:t>anglicky</a:t>
            </a:r>
            <a:r>
              <a:rPr lang="en-GB" b="0" i="0" dirty="0">
                <a:effectLst/>
                <a:latin typeface="+mj-lt"/>
              </a:rPr>
              <a:t> </a:t>
            </a:r>
            <a:r>
              <a:rPr lang="en-GB" b="1" i="0" dirty="0">
                <a:effectLst/>
                <a:latin typeface="+mj-lt"/>
              </a:rPr>
              <a:t>cash flow statement</a:t>
            </a:r>
            <a:r>
              <a:rPr lang="en-GB" b="0" i="0" dirty="0">
                <a:effectLst/>
                <a:latin typeface="+mj-lt"/>
              </a:rPr>
              <a:t>) je </a:t>
            </a:r>
            <a:r>
              <a:rPr lang="en-GB" b="0" i="0" dirty="0" err="1">
                <a:effectLst/>
                <a:latin typeface="+mj-lt"/>
              </a:rPr>
              <a:t>ve</a:t>
            </a:r>
            <a:r>
              <a:rPr lang="en-GB" b="0" i="0" dirty="0">
                <a:effectLst/>
                <a:latin typeface="+mj-lt"/>
              </a:rPr>
              <a:t> </a:t>
            </a:r>
            <a:r>
              <a:rPr lang="en-GB" b="0" i="0" u="none" strike="noStrike" dirty="0" err="1">
                <a:effectLst/>
                <a:latin typeface="+mj-lt"/>
                <a:hlinkClick r:id="rId2" tooltip="Finanční účetnictv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finančním</a:t>
            </a:r>
            <a:r>
              <a:rPr lang="en-GB" b="0" i="0" u="none" strike="noStrike" dirty="0">
                <a:effectLst/>
                <a:latin typeface="+mj-lt"/>
                <a:hlinkClick r:id="rId2" tooltip="Finanční účetnictv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0" i="0" u="none" strike="noStrike" dirty="0" err="1">
                <a:effectLst/>
                <a:latin typeface="+mj-lt"/>
                <a:hlinkClick r:id="rId2" tooltip="Finanční účetnictv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účetnictví</a:t>
            </a:r>
            <a:r>
              <a:rPr lang="en-GB" b="0" i="0" dirty="0">
                <a:effectLst/>
                <a:latin typeface="+mj-lt"/>
              </a:rPr>
              <a:t> </a:t>
            </a:r>
            <a:r>
              <a:rPr lang="en-GB" b="0" i="0" dirty="0" err="1">
                <a:effectLst/>
                <a:latin typeface="+mj-lt"/>
              </a:rPr>
              <a:t>jedním</a:t>
            </a:r>
            <a:r>
              <a:rPr lang="en-GB" b="0" i="0" dirty="0">
                <a:effectLst/>
                <a:latin typeface="+mj-lt"/>
              </a:rPr>
              <a:t> z </a:t>
            </a:r>
            <a:r>
              <a:rPr lang="en-GB" b="0" i="0" u="none" strike="noStrike" dirty="0" err="1">
                <a:effectLst/>
                <a:latin typeface="+mj-lt"/>
                <a:hlinkClick r:id="rId3" tooltip="Finanční výkaz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finančních</a:t>
            </a:r>
            <a:r>
              <a:rPr lang="en-GB" b="0" i="0" u="none" strike="noStrike" dirty="0">
                <a:effectLst/>
                <a:latin typeface="+mj-lt"/>
                <a:hlinkClick r:id="rId3" tooltip="Finanční výkaz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0" i="0" u="none" strike="noStrike" dirty="0" err="1">
                <a:effectLst/>
                <a:latin typeface="+mj-lt"/>
                <a:hlinkClick r:id="rId3" tooltip="Finanční výkaz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výkazů</a:t>
            </a:r>
            <a:r>
              <a:rPr lang="en-GB" b="0" i="0" dirty="0">
                <a:effectLst/>
                <a:latin typeface="+mj-lt"/>
              </a:rPr>
              <a:t>, </a:t>
            </a:r>
            <a:r>
              <a:rPr lang="en-GB" b="0" i="0" dirty="0" err="1">
                <a:effectLst/>
                <a:latin typeface="+mj-lt"/>
              </a:rPr>
              <a:t>který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zobrazuje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zdroj</a:t>
            </a:r>
            <a:r>
              <a:rPr lang="en-GB" b="0" i="0" dirty="0">
                <a:effectLst/>
                <a:latin typeface="+mj-lt"/>
              </a:rPr>
              <a:t> a </a:t>
            </a:r>
            <a:r>
              <a:rPr lang="en-GB" b="0" i="0" dirty="0" err="1">
                <a:effectLst/>
                <a:latin typeface="+mj-lt"/>
              </a:rPr>
              <a:t>využití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peněžních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prostředků</a:t>
            </a:r>
            <a:r>
              <a:rPr lang="en-GB" b="0" i="0" dirty="0">
                <a:effectLst/>
                <a:latin typeface="+mj-lt"/>
              </a:rPr>
              <a:t> a </a:t>
            </a:r>
            <a:r>
              <a:rPr lang="en-GB" b="0" i="0" dirty="0" err="1">
                <a:effectLst/>
                <a:latin typeface="+mj-lt"/>
              </a:rPr>
              <a:t>peněžních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ekvivalentů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podniku</a:t>
            </a:r>
            <a:r>
              <a:rPr lang="en-GB" b="0" i="0" dirty="0">
                <a:effectLst/>
                <a:latin typeface="+mj-lt"/>
              </a:rPr>
              <a:t>. </a:t>
            </a:r>
            <a:endParaRPr lang="cs-CZ" b="0" i="0" dirty="0">
              <a:effectLst/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+mj-lt"/>
              </a:rPr>
              <a:t>Přehled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peněžních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toků</a:t>
            </a:r>
            <a:r>
              <a:rPr lang="en-GB" b="0" i="0" dirty="0">
                <a:effectLst/>
                <a:latin typeface="+mj-lt"/>
              </a:rPr>
              <a:t> (</a:t>
            </a:r>
            <a:r>
              <a:rPr lang="en-GB" b="0" i="0" u="none" strike="noStrike" dirty="0">
                <a:effectLst/>
                <a:latin typeface="+mj-lt"/>
                <a:hlinkClick r:id="rId4" tooltip="Cash flo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cash flow</a:t>
            </a:r>
            <a:r>
              <a:rPr lang="en-GB" b="0" i="0" dirty="0">
                <a:effectLst/>
                <a:latin typeface="+mj-lt"/>
              </a:rPr>
              <a:t>) </a:t>
            </a:r>
            <a:r>
              <a:rPr lang="en-GB" b="0" i="0" dirty="0" err="1">
                <a:effectLst/>
                <a:latin typeface="+mj-lt"/>
              </a:rPr>
              <a:t>doplňuje</a:t>
            </a:r>
            <a:r>
              <a:rPr lang="en-GB" b="0" i="0" dirty="0">
                <a:effectLst/>
                <a:latin typeface="+mj-lt"/>
              </a:rPr>
              <a:t> </a:t>
            </a:r>
            <a:r>
              <a:rPr lang="en-GB" b="0" i="0" u="none" strike="noStrike" dirty="0" err="1">
                <a:effectLst/>
                <a:latin typeface="+mj-lt"/>
                <a:hlinkClick r:id="rId5" tooltip="Rozvah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rozvahu</a:t>
            </a:r>
            <a:r>
              <a:rPr lang="en-GB" b="0" i="0" dirty="0">
                <a:effectLst/>
                <a:latin typeface="+mj-lt"/>
              </a:rPr>
              <a:t> a </a:t>
            </a:r>
            <a:r>
              <a:rPr lang="en-GB" b="0" i="0" u="none" strike="noStrike" dirty="0" err="1">
                <a:effectLst/>
                <a:latin typeface="+mj-lt"/>
                <a:hlinkClick r:id="rId6" tooltip="Výkaz zisku a ztrá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výkaz</a:t>
            </a:r>
            <a:r>
              <a:rPr lang="en-GB" b="0" i="0" u="none" strike="noStrike" dirty="0">
                <a:effectLst/>
                <a:latin typeface="+mj-lt"/>
                <a:hlinkClick r:id="rId6" tooltip="Výkaz zisku a ztrá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0" i="0" u="none" strike="noStrike" dirty="0" err="1">
                <a:effectLst/>
                <a:latin typeface="+mj-lt"/>
                <a:hlinkClick r:id="rId6" tooltip="Výkaz zisku a ztrá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zisků</a:t>
            </a:r>
            <a:r>
              <a:rPr lang="en-GB" b="0" i="0" u="none" strike="noStrike" dirty="0">
                <a:effectLst/>
                <a:latin typeface="+mj-lt"/>
                <a:hlinkClick r:id="rId6" tooltip="Výkaz zisku a ztrá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</a:t>
            </a:r>
            <a:r>
              <a:rPr lang="en-GB" b="0" i="0" u="none" strike="noStrike" dirty="0" err="1">
                <a:effectLst/>
                <a:latin typeface="+mj-lt"/>
                <a:hlinkClick r:id="rId6" tooltip="Výkaz zisku a ztrá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ztrát</a:t>
            </a:r>
            <a:r>
              <a:rPr lang="en-GB" b="0" i="0" dirty="0">
                <a:effectLst/>
                <a:latin typeface="+mj-lt"/>
              </a:rPr>
              <a:t> </a:t>
            </a:r>
            <a:endParaRPr lang="cs-CZ" b="0" i="0" dirty="0">
              <a:effectLst/>
              <a:latin typeface="+mj-lt"/>
            </a:endParaRPr>
          </a:p>
          <a:p>
            <a:endParaRPr lang="cs-CZ" b="0" i="0" dirty="0">
              <a:effectLst/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+mj-lt"/>
              </a:rPr>
              <a:t>Přehled</a:t>
            </a:r>
            <a:r>
              <a:rPr lang="en-GB" b="0" i="0" dirty="0">
                <a:effectLst/>
                <a:latin typeface="+mj-lt"/>
              </a:rPr>
              <a:t> o </a:t>
            </a:r>
            <a:r>
              <a:rPr lang="en-GB" b="0" i="0" dirty="0" err="1">
                <a:effectLst/>
                <a:latin typeface="+mj-lt"/>
              </a:rPr>
              <a:t>peněžních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tocích</a:t>
            </a:r>
            <a:r>
              <a:rPr lang="en-GB" b="0" i="0" dirty="0">
                <a:effectLst/>
                <a:latin typeface="+mj-lt"/>
              </a:rPr>
              <a:t> je </a:t>
            </a:r>
            <a:r>
              <a:rPr lang="en-GB" b="0" i="0" dirty="0" err="1">
                <a:effectLst/>
                <a:latin typeface="+mj-lt"/>
              </a:rPr>
              <a:t>členěn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odděleně</a:t>
            </a:r>
            <a:r>
              <a:rPr lang="en-GB" b="0" i="0" dirty="0">
                <a:effectLst/>
                <a:latin typeface="+mj-lt"/>
              </a:rPr>
              <a:t> za </a:t>
            </a:r>
            <a:r>
              <a:rPr lang="en-GB" b="0" i="0" dirty="0" err="1">
                <a:effectLst/>
                <a:latin typeface="+mj-lt"/>
              </a:rPr>
              <a:t>tyto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činnosti</a:t>
            </a:r>
            <a:r>
              <a:rPr lang="en-GB" b="0" i="0" dirty="0">
                <a:effectLst/>
                <a:latin typeface="+mj-lt"/>
              </a:rPr>
              <a:t>:</a:t>
            </a:r>
            <a:endParaRPr lang="cs-CZ" b="0" i="0" dirty="0"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+mj-lt"/>
              </a:rPr>
              <a:t>Provozní</a:t>
            </a:r>
            <a:r>
              <a:rPr lang="en-GB" b="1" i="0" dirty="0">
                <a:effectLst/>
                <a:latin typeface="+mj-lt"/>
              </a:rPr>
              <a:t> (</a:t>
            </a:r>
            <a:r>
              <a:rPr lang="en-GB" b="1" i="0" dirty="0" err="1">
                <a:effectLst/>
                <a:latin typeface="+mj-lt"/>
              </a:rPr>
              <a:t>hlavní</a:t>
            </a:r>
            <a:r>
              <a:rPr lang="en-GB" b="1" i="0" dirty="0">
                <a:effectLst/>
                <a:latin typeface="+mj-lt"/>
              </a:rPr>
              <a:t>) </a:t>
            </a:r>
            <a:r>
              <a:rPr lang="en-GB" b="1" i="0" dirty="0" err="1">
                <a:effectLst/>
                <a:latin typeface="+mj-lt"/>
              </a:rPr>
              <a:t>činnosti</a:t>
            </a:r>
            <a:r>
              <a:rPr lang="en-GB" b="1" i="0" dirty="0">
                <a:effectLst/>
                <a:latin typeface="+mj-lt"/>
              </a:rPr>
              <a:t> (Operating Activities)</a:t>
            </a:r>
            <a:r>
              <a:rPr lang="en-GB" b="0" i="0" dirty="0">
                <a:effectLst/>
                <a:latin typeface="+mj-lt"/>
              </a:rPr>
              <a:t> – </a:t>
            </a:r>
            <a:r>
              <a:rPr lang="en-GB" b="0" i="0" dirty="0" err="1">
                <a:effectLst/>
                <a:latin typeface="+mj-lt"/>
              </a:rPr>
              <a:t>všechny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peněžní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toky</a:t>
            </a:r>
            <a:r>
              <a:rPr lang="en-GB" b="0" i="0" dirty="0">
                <a:effectLst/>
                <a:latin typeface="+mj-lt"/>
              </a:rPr>
              <a:t>, </a:t>
            </a:r>
            <a:r>
              <a:rPr lang="en-GB" b="0" i="0" dirty="0" err="1">
                <a:effectLst/>
                <a:latin typeface="+mj-lt"/>
              </a:rPr>
              <a:t>které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vyplývají</a:t>
            </a:r>
            <a:r>
              <a:rPr lang="en-GB" b="0" i="0" dirty="0">
                <a:effectLst/>
                <a:latin typeface="+mj-lt"/>
              </a:rPr>
              <a:t> z </a:t>
            </a:r>
            <a:r>
              <a:rPr lang="en-GB" b="0" i="0" dirty="0" err="1">
                <a:effectLst/>
                <a:latin typeface="+mj-lt"/>
              </a:rPr>
              <a:t>hlavní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podnikové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činnosti</a:t>
            </a:r>
            <a:r>
              <a:rPr lang="en-GB" b="0" i="0" dirty="0">
                <a:effectLst/>
                <a:latin typeface="+mj-lt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+mj-lt"/>
              </a:rPr>
              <a:t>Investičních</a:t>
            </a:r>
            <a:r>
              <a:rPr lang="en-GB" b="1" i="0" dirty="0">
                <a:effectLst/>
                <a:latin typeface="+mj-lt"/>
              </a:rPr>
              <a:t> </a:t>
            </a:r>
            <a:r>
              <a:rPr lang="en-GB" b="1" i="0" dirty="0" err="1">
                <a:effectLst/>
                <a:latin typeface="+mj-lt"/>
              </a:rPr>
              <a:t>činností</a:t>
            </a:r>
            <a:r>
              <a:rPr lang="en-GB" b="1" i="0" dirty="0">
                <a:effectLst/>
                <a:latin typeface="+mj-lt"/>
              </a:rPr>
              <a:t> (Investing Activities)</a:t>
            </a:r>
            <a:r>
              <a:rPr lang="en-GB" b="0" i="0" dirty="0">
                <a:effectLst/>
                <a:latin typeface="+mj-lt"/>
              </a:rPr>
              <a:t> – </a:t>
            </a:r>
            <a:r>
              <a:rPr lang="en-GB" b="0" i="0" dirty="0" err="1">
                <a:effectLst/>
                <a:latin typeface="+mj-lt"/>
              </a:rPr>
              <a:t>sem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patří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pořízení</a:t>
            </a:r>
            <a:r>
              <a:rPr lang="en-GB" b="0" i="0" dirty="0">
                <a:effectLst/>
                <a:latin typeface="+mj-lt"/>
              </a:rPr>
              <a:t> a </a:t>
            </a:r>
            <a:r>
              <a:rPr lang="en-GB" b="0" i="0" dirty="0" err="1">
                <a:effectLst/>
                <a:latin typeface="+mj-lt"/>
              </a:rPr>
              <a:t>prodej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hmotného</a:t>
            </a:r>
            <a:r>
              <a:rPr lang="en-GB" b="0" i="0" dirty="0">
                <a:effectLst/>
                <a:latin typeface="+mj-lt"/>
              </a:rPr>
              <a:t> a </a:t>
            </a:r>
            <a:r>
              <a:rPr lang="en-GB" b="0" i="0" dirty="0" err="1">
                <a:effectLst/>
                <a:latin typeface="+mj-lt"/>
              </a:rPr>
              <a:t>nehmotného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majetku</a:t>
            </a:r>
            <a:r>
              <a:rPr lang="en-GB" b="0" i="0" dirty="0">
                <a:effectLst/>
                <a:latin typeface="+mj-lt"/>
              </a:rPr>
              <a:t>, </a:t>
            </a:r>
            <a:r>
              <a:rPr lang="en-GB" b="0" i="0" dirty="0" err="1">
                <a:effectLst/>
                <a:latin typeface="+mj-lt"/>
              </a:rPr>
              <a:t>dále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poskytování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dlouhodobých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půjček</a:t>
            </a:r>
            <a:r>
              <a:rPr lang="en-GB" b="0" i="0" dirty="0">
                <a:effectLst/>
                <a:latin typeface="+mj-lt"/>
              </a:rPr>
              <a:t> a </a:t>
            </a:r>
            <a:r>
              <a:rPr lang="en-GB" b="0" i="0" dirty="0" err="1">
                <a:effectLst/>
                <a:latin typeface="+mj-lt"/>
              </a:rPr>
              <a:t>přijímání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jejich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splátek</a:t>
            </a:r>
            <a:r>
              <a:rPr lang="cs-CZ" b="0" i="0" dirty="0">
                <a:effectLst/>
                <a:latin typeface="+mj-lt"/>
              </a:rPr>
              <a:t>, pořízení finančních investic (cenné papíry, deposit) a získané příjmy od operace s nimi (získané příjmy od prodeje, získané úroky, dividenda)</a:t>
            </a:r>
            <a:r>
              <a:rPr lang="en-GB" b="0" i="0" dirty="0">
                <a:effectLst/>
                <a:latin typeface="+mj-lt"/>
              </a:rPr>
              <a:t>.</a:t>
            </a:r>
            <a:r>
              <a:rPr lang="cs-CZ" b="0" i="0" dirty="0">
                <a:effectLst/>
                <a:latin typeface="+mj-lt"/>
              </a:rPr>
              <a:t> </a:t>
            </a:r>
            <a:endParaRPr lang="en-GB" b="0" i="0" dirty="0">
              <a:effectLst/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+mj-lt"/>
              </a:rPr>
              <a:t>Finanční</a:t>
            </a:r>
            <a:r>
              <a:rPr lang="en-GB" b="1" i="0" dirty="0">
                <a:effectLst/>
                <a:latin typeface="+mj-lt"/>
              </a:rPr>
              <a:t> </a:t>
            </a:r>
            <a:r>
              <a:rPr lang="en-GB" b="1" i="0" dirty="0" err="1">
                <a:effectLst/>
                <a:latin typeface="+mj-lt"/>
              </a:rPr>
              <a:t>činnosti</a:t>
            </a:r>
            <a:r>
              <a:rPr lang="en-GB" b="1" i="0" dirty="0">
                <a:effectLst/>
                <a:latin typeface="+mj-lt"/>
              </a:rPr>
              <a:t> (Financing Activities)</a:t>
            </a:r>
            <a:r>
              <a:rPr lang="en-GB" b="0" i="0" dirty="0">
                <a:effectLst/>
                <a:latin typeface="+mj-lt"/>
              </a:rPr>
              <a:t> – </a:t>
            </a:r>
            <a:r>
              <a:rPr lang="en-GB" b="0" i="0" dirty="0" err="1">
                <a:effectLst/>
                <a:latin typeface="+mj-lt"/>
              </a:rPr>
              <a:t>zahrnují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finanční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toky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ovlivňující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velikost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jmění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jednotky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navýšení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vlastního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kapitálu</a:t>
            </a:r>
            <a:r>
              <a:rPr lang="cs-CZ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přijaté</a:t>
            </a:r>
            <a:r>
              <a:rPr lang="en-GB" dirty="0"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půjčky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nebo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úvěry</a:t>
            </a:r>
            <a:r>
              <a:rPr lang="en-GB" b="0" i="0" dirty="0">
                <a:effectLst/>
                <a:latin typeface="+mj-lt"/>
              </a:rPr>
              <a:t>, </a:t>
            </a:r>
            <a:r>
              <a:rPr lang="en-GB" b="0" i="0" dirty="0" err="1">
                <a:effectLst/>
                <a:latin typeface="+mj-lt"/>
              </a:rPr>
              <a:t>výplata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úrokůz</a:t>
            </a:r>
            <a:r>
              <a:rPr lang="cs-CZ" b="0" i="0" dirty="0">
                <a:effectLst/>
                <a:latin typeface="+mj-lt"/>
              </a:rPr>
              <a:t> úvěru, výplata </a:t>
            </a:r>
            <a:r>
              <a:rPr lang="en-GB" b="0" i="0" dirty="0">
                <a:effectLst/>
                <a:latin typeface="+mj-lt"/>
              </a:rPr>
              <a:t>dividend.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9601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D9ED53-9305-43D1-BA9F-E94741DEC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i="0" dirty="0" err="1">
                <a:effectLst/>
              </a:rPr>
              <a:t>Přehled</a:t>
            </a:r>
            <a:r>
              <a:rPr lang="en-GB" sz="2400" i="0" dirty="0">
                <a:effectLst/>
              </a:rPr>
              <a:t> o </a:t>
            </a:r>
            <a:r>
              <a:rPr lang="en-GB" sz="2400" i="0" dirty="0" err="1">
                <a:effectLst/>
              </a:rPr>
              <a:t>peněžních</a:t>
            </a:r>
            <a:r>
              <a:rPr lang="en-GB" sz="2400" i="0" dirty="0">
                <a:effectLst/>
              </a:rPr>
              <a:t> </a:t>
            </a:r>
            <a:r>
              <a:rPr lang="en-GB" sz="2400" i="0" dirty="0" err="1">
                <a:effectLst/>
              </a:rPr>
              <a:t>tocích</a:t>
            </a:r>
            <a:r>
              <a:rPr lang="en-GB" sz="2400" i="0" dirty="0">
                <a:effectLst/>
              </a:rPr>
              <a:t> </a:t>
            </a:r>
            <a:endParaRPr lang="en-GB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DF91926-D5A0-4C7B-81B8-D8C23BDE352B}"/>
              </a:ext>
            </a:extLst>
          </p:cNvPr>
          <p:cNvSpPr txBox="1"/>
          <p:nvPr/>
        </p:nvSpPr>
        <p:spPr>
          <a:xfrm>
            <a:off x="107504" y="682747"/>
            <a:ext cx="864096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Pro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vyhodnocení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přehledu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o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peněžních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tocích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z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pohledu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celkových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kladných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či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záporných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toků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existuje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těchto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14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možných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základních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variant (JD):</a:t>
            </a:r>
            <a:endParaRPr lang="cs-CZ" sz="2000" dirty="0">
              <a:solidFill>
                <a:srgbClr val="202122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2000" b="0" i="0" dirty="0">
              <a:solidFill>
                <a:srgbClr val="202122"/>
              </a:solidFill>
              <a:effectLst/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202122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2000" b="0" i="0" dirty="0">
              <a:solidFill>
                <a:srgbClr val="202122"/>
              </a:solidFill>
              <a:effectLst/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202122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2000" b="0" i="0" dirty="0">
              <a:solidFill>
                <a:srgbClr val="202122"/>
              </a:solidFill>
              <a:effectLst/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2000" b="0" i="0" dirty="0">
              <a:solidFill>
                <a:srgbClr val="202122"/>
              </a:solidFill>
              <a:effectLst/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Komentář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: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Jako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nejlepší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můžeme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vyhodnotit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variantu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6b.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Peněžní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prostředky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vytvořené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z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provozní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hlavní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činnosti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pokrývají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výdaje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investiční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oblasti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(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pořízení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investic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) a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výdaje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finanční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oblasti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(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výplatu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dividend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včetně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splácení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případných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úvěrů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). A u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této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varianty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je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ještě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celkový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peněžní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tok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2000" b="0" i="0" dirty="0" err="1">
                <a:solidFill>
                  <a:srgbClr val="202122"/>
                </a:solidFill>
                <a:effectLst/>
                <a:latin typeface="+mj-lt"/>
              </a:rPr>
              <a:t>kladný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+mj-lt"/>
              </a:rPr>
              <a:t>.</a:t>
            </a:r>
            <a:endParaRPr lang="cs-CZ" sz="2000" b="0" i="0" dirty="0">
              <a:solidFill>
                <a:srgbClr val="202122"/>
              </a:solidFill>
              <a:effectLst/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 dirty="0">
              <a:latin typeface="+mj-lt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F8A3149-A25D-43D0-AC5F-E9B65C65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75606"/>
            <a:ext cx="662473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22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5650"/>
            <a:ext cx="8849480" cy="507703"/>
          </a:xfrm>
        </p:spPr>
        <p:txBody>
          <a:bodyPr/>
          <a:lstStyle/>
          <a:p>
            <a:r>
              <a:rPr lang="cs-CZ" dirty="0"/>
              <a:t>Vztah výsledku hospodaření a hotovosti z </a:t>
            </a:r>
            <a:r>
              <a:rPr lang="en-GB" b="0" i="0" dirty="0" err="1">
                <a:effectLst/>
                <a:latin typeface="+mj-lt"/>
              </a:rPr>
              <a:t>Přehled</a:t>
            </a:r>
            <a:r>
              <a:rPr lang="cs-CZ" b="0" i="0" dirty="0">
                <a:effectLst/>
                <a:latin typeface="+mj-lt"/>
              </a:rPr>
              <a:t>u</a:t>
            </a:r>
            <a:r>
              <a:rPr lang="en-GB" b="0" i="0" dirty="0">
                <a:effectLst/>
                <a:latin typeface="+mj-lt"/>
              </a:rPr>
              <a:t> o </a:t>
            </a:r>
            <a:r>
              <a:rPr lang="en-GB" b="0" i="0" dirty="0" err="1">
                <a:effectLst/>
                <a:latin typeface="+mj-lt"/>
              </a:rPr>
              <a:t>peněžních</a:t>
            </a:r>
            <a:r>
              <a:rPr lang="en-GB" b="0" i="0" dirty="0">
                <a:effectLst/>
                <a:latin typeface="+mj-lt"/>
              </a:rPr>
              <a:t> </a:t>
            </a:r>
            <a:r>
              <a:rPr lang="en-GB" b="0" i="0" dirty="0" err="1">
                <a:effectLst/>
                <a:latin typeface="+mj-lt"/>
              </a:rPr>
              <a:t>tocích</a:t>
            </a:r>
            <a:r>
              <a:rPr lang="en-GB" b="0" i="0" dirty="0">
                <a:effectLst/>
                <a:latin typeface="+mj-lt"/>
              </a:rPr>
              <a:t> </a:t>
            </a:r>
            <a:endParaRPr lang="cs-CZ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520" y="987574"/>
            <a:ext cx="7344816" cy="38164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altLang="cs-CZ" sz="2000" b="1" dirty="0"/>
              <a:t>Hospodářský výsledek z provozní činnost je zisk, peněžní tok z provozní činnosti je kladný. </a:t>
            </a:r>
          </a:p>
          <a:p>
            <a:pPr algn="just"/>
            <a:r>
              <a:rPr lang="cs-CZ" altLang="cs-CZ" sz="2000" b="1" dirty="0"/>
              <a:t>Hospodářský výsledek z provozní činnosti je zisk, peněžní tok z provozní činnosti je záporný. </a:t>
            </a:r>
            <a:r>
              <a:rPr lang="cs-CZ" altLang="cs-CZ" sz="2000" dirty="0"/>
              <a:t> </a:t>
            </a:r>
          </a:p>
          <a:p>
            <a:pPr algn="just"/>
            <a:r>
              <a:rPr lang="cs-CZ" altLang="cs-CZ" sz="2000" b="1" dirty="0"/>
              <a:t>Hospodářský výsledek z provozní činnosti je ztráta, peněžní tok z provozní činnosti je kladný.</a:t>
            </a:r>
            <a:r>
              <a:rPr lang="cs-CZ" altLang="cs-CZ" sz="2000" dirty="0"/>
              <a:t> </a:t>
            </a:r>
          </a:p>
          <a:p>
            <a:pPr algn="just"/>
            <a:r>
              <a:rPr lang="cs-CZ" altLang="cs-CZ" sz="2000" b="1" dirty="0"/>
              <a:t>Hospodářský výsledek z provozní činnosti je ztráta, peněžní tok z provozní činnosti je záporný.</a:t>
            </a:r>
            <a:r>
              <a:rPr lang="cs-CZ" altLang="cs-CZ" sz="2000" dirty="0"/>
              <a:t> </a:t>
            </a:r>
          </a:p>
        </p:txBody>
      </p:sp>
      <p:pic>
        <p:nvPicPr>
          <p:cNvPr id="4" name="Obrázek 3" descr="Image of money, money images, money picture, dollar image ...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35846"/>
            <a:ext cx="1469168" cy="156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6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A23CC1-6ACE-4943-952F-8DEB1F310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dirty="0" err="1">
                <a:effectLst/>
              </a:rPr>
              <a:t>Základní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vazby</a:t>
            </a:r>
            <a:r>
              <a:rPr lang="en-GB" b="0" i="0" dirty="0">
                <a:effectLst/>
              </a:rPr>
              <a:t> a </a:t>
            </a:r>
            <a:r>
              <a:rPr lang="en-GB" b="0" i="0" dirty="0" err="1">
                <a:effectLst/>
              </a:rPr>
              <a:t>transakce</a:t>
            </a:r>
            <a:br>
              <a:rPr lang="en-GB" b="0" i="0" dirty="0">
                <a:effectLst/>
              </a:rPr>
            </a:br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4FA48E4-CF37-4739-B60F-55CF6F94B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203598"/>
            <a:ext cx="4994006" cy="250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75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1C0981-E6E7-4647-93BB-7F211045E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dirty="0" err="1">
                <a:effectLst/>
              </a:rPr>
              <a:t>Základní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vazby</a:t>
            </a:r>
            <a:r>
              <a:rPr lang="en-GB" b="0" i="0" dirty="0">
                <a:effectLst/>
              </a:rPr>
              <a:t> a </a:t>
            </a:r>
            <a:r>
              <a:rPr lang="en-GB" b="0" i="0" dirty="0" err="1">
                <a:effectLst/>
              </a:rPr>
              <a:t>transakce</a:t>
            </a:r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6EACD6E-37FB-4305-B22B-28ED3068C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59" y="771550"/>
            <a:ext cx="4671465" cy="164606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9A20EA8-25E9-42D2-8959-42E67D56CC6C}"/>
              </a:ext>
            </a:extLst>
          </p:cNvPr>
          <p:cNvSpPr txBox="1"/>
          <p:nvPr/>
        </p:nvSpPr>
        <p:spPr>
          <a:xfrm>
            <a:off x="4788024" y="794043"/>
            <a:ext cx="412624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n-GB" sz="1600" b="0" i="0" dirty="0" err="1">
                <a:effectLst/>
                <a:latin typeface="+mj-lt"/>
              </a:rPr>
              <a:t>Transakce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jsou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finančně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účinné</a:t>
            </a:r>
            <a:r>
              <a:rPr lang="en-GB" sz="1600" b="0" i="0" dirty="0">
                <a:effectLst/>
                <a:latin typeface="+mj-lt"/>
              </a:rPr>
              <a:t>, </a:t>
            </a:r>
            <a:r>
              <a:rPr lang="en-GB" sz="1600" b="0" i="0" dirty="0" err="1">
                <a:effectLst/>
                <a:latin typeface="+mj-lt"/>
              </a:rPr>
              <a:t>tzn</a:t>
            </a:r>
            <a:r>
              <a:rPr lang="en-GB" sz="1600" b="0" i="0" dirty="0">
                <a:effectLst/>
                <a:latin typeface="+mj-lt"/>
              </a:rPr>
              <a:t>. </a:t>
            </a:r>
            <a:r>
              <a:rPr lang="en-GB" sz="1600" b="0" i="0" dirty="0" err="1">
                <a:effectLst/>
                <a:latin typeface="+mj-lt"/>
              </a:rPr>
              <a:t>ovlivňují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peněžní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prostředky</a:t>
            </a:r>
            <a:r>
              <a:rPr lang="en-GB" sz="1600" b="0" i="0" dirty="0">
                <a:effectLst/>
                <a:latin typeface="+mj-lt"/>
              </a:rPr>
              <a:t>, ale </a:t>
            </a:r>
            <a:r>
              <a:rPr lang="en-GB" sz="1600" b="0" i="0" dirty="0" err="1">
                <a:effectLst/>
                <a:latin typeface="+mj-lt"/>
              </a:rPr>
              <a:t>neovlivňují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zisk</a:t>
            </a:r>
            <a:r>
              <a:rPr lang="en-GB" sz="1600" b="0" i="0" dirty="0">
                <a:effectLst/>
                <a:latin typeface="+mj-lt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GB" sz="1600" b="0" i="0" dirty="0" err="1">
                <a:effectLst/>
                <a:latin typeface="+mj-lt"/>
              </a:rPr>
              <a:t>Transakce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jsou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ziskově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účinné</a:t>
            </a:r>
            <a:r>
              <a:rPr lang="en-GB" sz="1600" b="0" i="0" dirty="0">
                <a:effectLst/>
                <a:latin typeface="+mj-lt"/>
              </a:rPr>
              <a:t>, </a:t>
            </a:r>
            <a:r>
              <a:rPr lang="en-GB" sz="1600" b="0" i="0" dirty="0" err="1">
                <a:effectLst/>
                <a:latin typeface="+mj-lt"/>
              </a:rPr>
              <a:t>ovlivňují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zisk</a:t>
            </a:r>
            <a:r>
              <a:rPr lang="en-GB" sz="1600" b="0" i="0" dirty="0">
                <a:effectLst/>
                <a:latin typeface="+mj-lt"/>
              </a:rPr>
              <a:t>, ale </a:t>
            </a:r>
            <a:r>
              <a:rPr lang="en-GB" sz="1600" b="0" i="0" dirty="0" err="1">
                <a:effectLst/>
                <a:latin typeface="+mj-lt"/>
              </a:rPr>
              <a:t>neovlivňují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peněžní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prostředky</a:t>
            </a:r>
            <a:r>
              <a:rPr lang="en-GB" sz="1600" b="0" i="0" dirty="0">
                <a:effectLst/>
                <a:latin typeface="+mj-lt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GB" sz="1600" b="0" i="0" dirty="0" err="1">
                <a:effectLst/>
                <a:latin typeface="+mj-lt"/>
              </a:rPr>
              <a:t>Transakce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jsou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ziskově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i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finančně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účinné</a:t>
            </a:r>
            <a:r>
              <a:rPr lang="en-GB" sz="1600" b="0" i="0" dirty="0">
                <a:effectLst/>
                <a:latin typeface="+mj-lt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GB" sz="1600" b="0" i="0" dirty="0" err="1">
                <a:effectLst/>
                <a:latin typeface="+mj-lt"/>
              </a:rPr>
              <a:t>Transakce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neovlivňují</a:t>
            </a:r>
            <a:r>
              <a:rPr lang="en-GB" sz="1600" b="0" i="0" dirty="0">
                <a:effectLst/>
                <a:latin typeface="+mj-lt"/>
              </a:rPr>
              <a:t> ani </a:t>
            </a:r>
            <a:r>
              <a:rPr lang="en-GB" sz="1600" b="0" i="0" dirty="0" err="1">
                <a:effectLst/>
                <a:latin typeface="+mj-lt"/>
              </a:rPr>
              <a:t>zisk</a:t>
            </a:r>
            <a:r>
              <a:rPr lang="en-GB" sz="1600" b="0" i="0" dirty="0">
                <a:effectLst/>
                <a:latin typeface="+mj-lt"/>
              </a:rPr>
              <a:t>, ani </a:t>
            </a:r>
            <a:r>
              <a:rPr lang="en-GB" sz="1600" b="0" i="0" dirty="0" err="1">
                <a:effectLst/>
                <a:latin typeface="+mj-lt"/>
              </a:rPr>
              <a:t>peněžní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prostředky</a:t>
            </a:r>
            <a:r>
              <a:rPr lang="en-GB" sz="1600" b="0" i="0" dirty="0">
                <a:effectLst/>
                <a:latin typeface="+mj-lt"/>
              </a:rPr>
              <a:t>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0A91190-55B7-47BE-A30E-716B75372FBC}"/>
              </a:ext>
            </a:extLst>
          </p:cNvPr>
          <p:cNvSpPr txBox="1"/>
          <p:nvPr/>
        </p:nvSpPr>
        <p:spPr>
          <a:xfrm>
            <a:off x="116559" y="2490262"/>
            <a:ext cx="891993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dirty="0" err="1">
                <a:effectLst/>
                <a:latin typeface="+mj-lt"/>
              </a:rPr>
              <a:t>Transakce</a:t>
            </a:r>
            <a:r>
              <a:rPr lang="en-GB" sz="1600" b="1" i="0" dirty="0">
                <a:effectLst/>
                <a:latin typeface="+mj-lt"/>
              </a:rPr>
              <a:t> 1</a:t>
            </a:r>
            <a:r>
              <a:rPr lang="en-GB" sz="1600" b="0" i="0" dirty="0">
                <a:effectLst/>
                <a:latin typeface="+mj-lt"/>
              </a:rPr>
              <a:t> </a:t>
            </a:r>
            <a:r>
              <a:rPr lang="en-GB" sz="1600" b="0" i="0" dirty="0" err="1">
                <a:effectLst/>
                <a:latin typeface="+mj-lt"/>
              </a:rPr>
              <a:t>zachycují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peněžní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toky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sledovaného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období</a:t>
            </a:r>
            <a:r>
              <a:rPr lang="en-GB" sz="1600" b="0" i="0" dirty="0">
                <a:effectLst/>
                <a:latin typeface="+mj-lt"/>
              </a:rPr>
              <a:t>, </a:t>
            </a:r>
            <a:r>
              <a:rPr lang="en-GB" sz="1600" b="0" i="0" dirty="0" err="1">
                <a:effectLst/>
                <a:latin typeface="+mj-lt"/>
              </a:rPr>
              <a:t>které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mají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charakter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finanční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operace</a:t>
            </a:r>
            <a:r>
              <a:rPr lang="en-GB" sz="1600" b="0" i="0" dirty="0">
                <a:effectLst/>
                <a:latin typeface="+mj-lt"/>
              </a:rPr>
              <a:t> (</a:t>
            </a:r>
            <a:r>
              <a:rPr lang="en-GB" sz="1600" b="0" i="0" dirty="0" err="1">
                <a:effectLst/>
                <a:latin typeface="+mj-lt"/>
              </a:rPr>
              <a:t>např</a:t>
            </a:r>
            <a:r>
              <a:rPr lang="en-GB" sz="1600" b="0" i="0" dirty="0">
                <a:effectLst/>
                <a:latin typeface="+mj-lt"/>
              </a:rPr>
              <a:t>. </a:t>
            </a:r>
            <a:r>
              <a:rPr lang="en-GB" sz="1600" b="0" i="0" dirty="0" err="1">
                <a:effectLst/>
                <a:latin typeface="+mj-lt"/>
              </a:rPr>
              <a:t>přijetí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dotace</a:t>
            </a:r>
            <a:r>
              <a:rPr lang="en-GB" sz="1600" b="0" i="0" dirty="0">
                <a:effectLst/>
                <a:latin typeface="+mj-lt"/>
              </a:rPr>
              <a:t>, </a:t>
            </a:r>
            <a:r>
              <a:rPr lang="en-GB" sz="1600" b="0" i="0" dirty="0" err="1">
                <a:effectLst/>
                <a:latin typeface="+mj-lt"/>
              </a:rPr>
              <a:t>úvěru</a:t>
            </a:r>
            <a:r>
              <a:rPr lang="en-GB" sz="1600" b="0" i="0" dirty="0">
                <a:effectLst/>
                <a:latin typeface="+mj-lt"/>
              </a:rPr>
              <a:t>) </a:t>
            </a:r>
            <a:r>
              <a:rPr lang="en-GB" sz="1600" b="0" i="0" dirty="0" err="1">
                <a:effectLst/>
                <a:latin typeface="+mj-lt"/>
              </a:rPr>
              <a:t>nebo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které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nemají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věcnou</a:t>
            </a:r>
            <a:r>
              <a:rPr lang="en-GB" sz="1600" b="0" i="0" dirty="0">
                <a:effectLst/>
                <a:latin typeface="+mj-lt"/>
              </a:rPr>
              <a:t> a </a:t>
            </a:r>
            <a:r>
              <a:rPr lang="en-GB" sz="1600" b="0" i="0" dirty="0" err="1">
                <a:effectLst/>
                <a:latin typeface="+mj-lt"/>
              </a:rPr>
              <a:t>časovou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vazbu</a:t>
            </a:r>
            <a:r>
              <a:rPr lang="en-GB" sz="1600" b="0" i="0" dirty="0">
                <a:effectLst/>
                <a:latin typeface="+mj-lt"/>
              </a:rPr>
              <a:t> k </a:t>
            </a:r>
            <a:r>
              <a:rPr lang="en-GB" sz="1600" b="0" i="0" dirty="0" err="1">
                <a:effectLst/>
                <a:latin typeface="+mj-lt"/>
              </a:rPr>
              <a:t>danému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sledovanému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období</a:t>
            </a:r>
            <a:r>
              <a:rPr lang="en-GB" sz="1600" b="0" i="0" dirty="0">
                <a:effectLst/>
                <a:latin typeface="+mj-lt"/>
              </a:rPr>
              <a:t>. </a:t>
            </a:r>
            <a:r>
              <a:rPr lang="en-GB" sz="1600" b="0" i="0" dirty="0" err="1">
                <a:effectLst/>
                <a:latin typeface="+mj-lt"/>
              </a:rPr>
              <a:t>Hospodářská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zapříčiněnost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buď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již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nastala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před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sledovaným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obdobím</a:t>
            </a:r>
            <a:r>
              <a:rPr lang="en-GB" sz="1600" b="0" i="0" dirty="0">
                <a:effectLst/>
                <a:latin typeface="+mj-lt"/>
              </a:rPr>
              <a:t>, </a:t>
            </a:r>
            <a:r>
              <a:rPr lang="en-GB" sz="1600" b="0" i="0" dirty="0" err="1">
                <a:effectLst/>
                <a:latin typeface="+mj-lt"/>
              </a:rPr>
              <a:t>nebo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nastane</a:t>
            </a:r>
            <a:r>
              <a:rPr lang="en-GB" sz="1600" b="0" i="0" dirty="0">
                <a:effectLst/>
                <a:latin typeface="+mj-lt"/>
              </a:rPr>
              <a:t> po </a:t>
            </a:r>
            <a:r>
              <a:rPr lang="en-GB" sz="1600" b="0" i="0" dirty="0" err="1">
                <a:effectLst/>
                <a:latin typeface="+mj-lt"/>
              </a:rPr>
              <a:t>něm</a:t>
            </a:r>
            <a:r>
              <a:rPr lang="en-GB" sz="1600" b="0" i="0" dirty="0">
                <a:effectLst/>
                <a:latin typeface="+mj-lt"/>
              </a:rPr>
              <a:t>.</a:t>
            </a:r>
            <a:endParaRPr lang="cs-CZ" sz="1600" b="0" i="0" dirty="0">
              <a:effectLst/>
              <a:latin typeface="+mj-lt"/>
            </a:endParaRPr>
          </a:p>
          <a:p>
            <a:r>
              <a:rPr lang="en-GB" sz="1600" b="1" i="0" dirty="0" err="1">
                <a:effectLst/>
                <a:latin typeface="+mj-lt"/>
              </a:rPr>
              <a:t>Transakce</a:t>
            </a:r>
            <a:r>
              <a:rPr lang="en-GB" sz="1600" b="1" i="0" dirty="0">
                <a:effectLst/>
                <a:latin typeface="+mj-lt"/>
              </a:rPr>
              <a:t> 2</a:t>
            </a:r>
            <a:r>
              <a:rPr lang="en-GB" sz="1600" b="0" i="0" dirty="0">
                <a:effectLst/>
                <a:latin typeface="+mj-lt"/>
              </a:rPr>
              <a:t> se </a:t>
            </a:r>
            <a:r>
              <a:rPr lang="en-GB" sz="1600" b="0" i="0" dirty="0" err="1">
                <a:effectLst/>
                <a:latin typeface="+mj-lt"/>
              </a:rPr>
              <a:t>týkají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toků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časově</a:t>
            </a:r>
            <a:r>
              <a:rPr lang="en-GB" sz="1600" b="0" i="0" dirty="0">
                <a:effectLst/>
                <a:latin typeface="+mj-lt"/>
              </a:rPr>
              <a:t> a </a:t>
            </a:r>
            <a:r>
              <a:rPr lang="en-GB" sz="1600" b="0" i="0" dirty="0" err="1">
                <a:effectLst/>
                <a:latin typeface="+mj-lt"/>
              </a:rPr>
              <a:t>věcně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zapříčiněných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ve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sledovaném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období</a:t>
            </a:r>
            <a:r>
              <a:rPr lang="en-GB" sz="1600" b="0" i="0" dirty="0">
                <a:effectLst/>
                <a:latin typeface="+mj-lt"/>
              </a:rPr>
              <a:t>, u </a:t>
            </a:r>
            <a:r>
              <a:rPr lang="en-GB" sz="1600" b="0" i="0" dirty="0" err="1">
                <a:effectLst/>
                <a:latin typeface="+mj-lt"/>
              </a:rPr>
              <a:t>nichž</a:t>
            </a:r>
            <a:r>
              <a:rPr lang="en-GB" sz="1600" b="0" i="0" dirty="0">
                <a:effectLst/>
                <a:latin typeface="+mj-lt"/>
              </a:rPr>
              <a:t> se </a:t>
            </a:r>
            <a:r>
              <a:rPr lang="en-GB" sz="1600" b="0" i="0" dirty="0" err="1">
                <a:effectLst/>
                <a:latin typeface="+mj-lt"/>
              </a:rPr>
              <a:t>již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realizovaly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peněžní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toky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před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tímto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obdobím</a:t>
            </a:r>
            <a:r>
              <a:rPr lang="en-GB" sz="1600" b="0" i="0" dirty="0">
                <a:effectLst/>
                <a:latin typeface="+mj-lt"/>
              </a:rPr>
              <a:t>, </a:t>
            </a:r>
            <a:r>
              <a:rPr lang="en-GB" sz="1600" b="0" i="0" dirty="0" err="1">
                <a:effectLst/>
                <a:latin typeface="+mj-lt"/>
              </a:rPr>
              <a:t>nebo</a:t>
            </a:r>
            <a:r>
              <a:rPr lang="en-GB" sz="1600" b="0" i="0" dirty="0">
                <a:effectLst/>
                <a:latin typeface="+mj-lt"/>
              </a:rPr>
              <a:t> se </a:t>
            </a:r>
            <a:r>
              <a:rPr lang="en-GB" sz="1600" b="0" i="0" dirty="0" err="1">
                <a:effectLst/>
                <a:latin typeface="+mj-lt"/>
              </a:rPr>
              <a:t>budou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realizovat</a:t>
            </a:r>
            <a:r>
              <a:rPr lang="en-GB" sz="1600" b="0" i="0" dirty="0">
                <a:effectLst/>
                <a:latin typeface="+mj-lt"/>
              </a:rPr>
              <a:t> po </a:t>
            </a:r>
            <a:r>
              <a:rPr lang="en-GB" sz="1600" b="0" i="0" dirty="0" err="1">
                <a:effectLst/>
                <a:latin typeface="+mj-lt"/>
              </a:rPr>
              <a:t>něm</a:t>
            </a:r>
            <a:r>
              <a:rPr lang="en-GB" sz="1600" b="0" i="0" dirty="0">
                <a:effectLst/>
                <a:latin typeface="+mj-lt"/>
              </a:rPr>
              <a:t>.</a:t>
            </a:r>
            <a:endParaRPr lang="cs-CZ" sz="1600" dirty="0">
              <a:latin typeface="+mj-lt"/>
            </a:endParaRPr>
          </a:p>
          <a:p>
            <a:r>
              <a:rPr lang="en-GB" sz="1600" b="1" i="0" dirty="0" err="1">
                <a:effectLst/>
                <a:latin typeface="+mj-lt"/>
              </a:rPr>
              <a:t>Transakce</a:t>
            </a:r>
            <a:r>
              <a:rPr lang="en-GB" sz="1600" b="1" i="0" dirty="0">
                <a:effectLst/>
                <a:latin typeface="+mj-lt"/>
              </a:rPr>
              <a:t> 3</a:t>
            </a:r>
            <a:r>
              <a:rPr lang="en-GB" sz="1600" b="0" i="0" dirty="0">
                <a:effectLst/>
                <a:latin typeface="+mj-lt"/>
              </a:rPr>
              <a:t> </a:t>
            </a:r>
            <a:r>
              <a:rPr lang="en-GB" sz="1600" b="0" i="0" dirty="0" err="1">
                <a:effectLst/>
                <a:latin typeface="+mj-lt"/>
              </a:rPr>
              <a:t>jsou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vlastně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nejjednodušší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transakce</a:t>
            </a:r>
            <a:r>
              <a:rPr lang="en-GB" sz="1600" b="0" i="0" dirty="0">
                <a:effectLst/>
                <a:latin typeface="+mj-lt"/>
              </a:rPr>
              <a:t>, </a:t>
            </a:r>
            <a:r>
              <a:rPr lang="en-GB" sz="1600" b="0" i="0" dirty="0" err="1">
                <a:effectLst/>
                <a:latin typeface="+mj-lt"/>
              </a:rPr>
              <a:t>neboť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zachycují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peněžní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toky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věcně</a:t>
            </a:r>
            <a:r>
              <a:rPr lang="en-GB" sz="1600" b="0" i="0" dirty="0">
                <a:effectLst/>
                <a:latin typeface="+mj-lt"/>
              </a:rPr>
              <a:t> a </a:t>
            </a:r>
            <a:r>
              <a:rPr lang="en-GB" sz="1600" b="0" i="0" dirty="0" err="1">
                <a:effectLst/>
                <a:latin typeface="+mj-lt"/>
              </a:rPr>
              <a:t>časově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zapříčiněné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ve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sledovaném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období</a:t>
            </a:r>
            <a:r>
              <a:rPr lang="en-GB" sz="1600" b="0" i="0" dirty="0">
                <a:effectLst/>
                <a:latin typeface="+mj-lt"/>
              </a:rPr>
              <a:t>.</a:t>
            </a:r>
            <a:endParaRPr lang="cs-CZ" sz="1600" b="0" i="0" dirty="0">
              <a:effectLst/>
              <a:latin typeface="+mj-lt"/>
            </a:endParaRPr>
          </a:p>
          <a:p>
            <a:r>
              <a:rPr lang="en-GB" sz="1600" b="1" i="0" dirty="0" err="1">
                <a:effectLst/>
                <a:latin typeface="+mj-lt"/>
              </a:rPr>
              <a:t>Transakce</a:t>
            </a:r>
            <a:r>
              <a:rPr lang="en-GB" sz="1600" b="1" i="0" dirty="0">
                <a:effectLst/>
                <a:latin typeface="+mj-lt"/>
              </a:rPr>
              <a:t> 4</a:t>
            </a:r>
            <a:r>
              <a:rPr lang="en-GB" sz="1600" b="0" i="0" dirty="0">
                <a:effectLst/>
                <a:latin typeface="+mj-lt"/>
              </a:rPr>
              <a:t> se </a:t>
            </a:r>
            <a:r>
              <a:rPr lang="en-GB" sz="1600" b="0" i="0" dirty="0" err="1">
                <a:effectLst/>
                <a:latin typeface="+mj-lt"/>
              </a:rPr>
              <a:t>týkají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neziskových</a:t>
            </a:r>
            <a:r>
              <a:rPr lang="en-GB" sz="1600" b="0" i="0" dirty="0">
                <a:effectLst/>
                <a:latin typeface="+mj-lt"/>
              </a:rPr>
              <a:t> a </a:t>
            </a:r>
            <a:r>
              <a:rPr lang="en-GB" sz="1600" b="0" i="0" dirty="0" err="1">
                <a:effectLst/>
                <a:latin typeface="+mj-lt"/>
              </a:rPr>
              <a:t>nefinančních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přesunů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uvnitř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rozvahy</a:t>
            </a:r>
            <a:r>
              <a:rPr lang="en-GB" sz="1600" b="0" i="0" dirty="0">
                <a:effectLst/>
                <a:latin typeface="+mj-lt"/>
              </a:rPr>
              <a:t>, </a:t>
            </a:r>
            <a:r>
              <a:rPr lang="en-GB" sz="1600" b="0" i="0" dirty="0" err="1">
                <a:effectLst/>
                <a:latin typeface="+mj-lt"/>
              </a:rPr>
              <a:t>odehrávají</a:t>
            </a:r>
            <a:r>
              <a:rPr lang="en-GB" sz="1600" b="0" i="0" dirty="0">
                <a:effectLst/>
                <a:latin typeface="+mj-lt"/>
              </a:rPr>
              <a:t> se v </a:t>
            </a:r>
            <a:r>
              <a:rPr lang="en-GB" sz="1600" b="0" i="0" dirty="0" err="1">
                <a:effectLst/>
                <a:latin typeface="+mj-lt"/>
              </a:rPr>
              <a:t>rámci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nepeněžních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položek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majetku</a:t>
            </a:r>
            <a:r>
              <a:rPr lang="en-GB" sz="1600" b="0" i="0" dirty="0">
                <a:effectLst/>
                <a:latin typeface="+mj-lt"/>
              </a:rPr>
              <a:t> a </a:t>
            </a:r>
            <a:r>
              <a:rPr lang="en-GB" sz="1600" b="0" i="0" dirty="0" err="1">
                <a:effectLst/>
                <a:latin typeface="+mj-lt"/>
              </a:rPr>
              <a:t>finančních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zdrojů</a:t>
            </a:r>
            <a:r>
              <a:rPr lang="en-GB" sz="1600" b="0" i="0" dirty="0">
                <a:effectLst/>
                <a:latin typeface="+mj-lt"/>
              </a:rPr>
              <a:t> a </a:t>
            </a:r>
            <a:r>
              <a:rPr lang="en-GB" sz="1600" b="0" i="0" dirty="0" err="1">
                <a:effectLst/>
                <a:latin typeface="+mj-lt"/>
              </a:rPr>
              <a:t>nemají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vliv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na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velikost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zisku</a:t>
            </a:r>
            <a:r>
              <a:rPr lang="en-GB" sz="1600" b="0" i="0" dirty="0">
                <a:effectLst/>
                <a:latin typeface="+mj-lt"/>
              </a:rPr>
              <a:t>, ani </a:t>
            </a:r>
            <a:r>
              <a:rPr lang="en-GB" sz="1600" b="0" i="0" dirty="0" err="1">
                <a:effectLst/>
                <a:latin typeface="+mj-lt"/>
              </a:rPr>
              <a:t>na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velikost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peněžních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prostředků</a:t>
            </a:r>
            <a:r>
              <a:rPr lang="en-GB" sz="1600" b="0" i="0" dirty="0">
                <a:effectLst/>
                <a:latin typeface="+mj-lt"/>
              </a:rPr>
              <a:t>. </a:t>
            </a:r>
            <a:r>
              <a:rPr lang="en-GB" sz="1600" b="0" i="0" dirty="0" err="1">
                <a:effectLst/>
                <a:latin typeface="+mj-lt"/>
              </a:rPr>
              <a:t>Patří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sem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i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převody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mezi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jednotlivými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druhy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peněžních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prostředků</a:t>
            </a:r>
            <a:r>
              <a:rPr lang="en-GB" sz="1600" b="0" i="0" dirty="0">
                <a:effectLst/>
                <a:latin typeface="+mj-lt"/>
              </a:rPr>
              <a:t>.</a:t>
            </a:r>
            <a:endParaRPr lang="en-GB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4292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7524" y="21034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3622"/>
            <a:ext cx="2808312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altLang="cs-CZ" sz="1800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Analýza rozvahy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3995936" y="915565"/>
          <a:ext cx="4608512" cy="3672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28092" y="1412940"/>
            <a:ext cx="267636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Euphemia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/>
              </a:defRPr>
            </a:lvl2pPr>
            <a:lvl3pPr>
              <a:defRPr>
                <a:solidFill>
                  <a:schemeClr val="tx1"/>
                </a:solidFill>
                <a:latin typeface="Euphemia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9pPr>
          </a:lstStyle>
          <a:p>
            <a:pPr marL="434975" lvl="2" indent="-342900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stav a vývoj bilanční sumy a jejich položek;</a:t>
            </a:r>
          </a:p>
          <a:p>
            <a:pPr marL="434975" lvl="2" indent="-342900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strukturu aktiv;</a:t>
            </a:r>
          </a:p>
          <a:p>
            <a:pPr marL="434975" lvl="2" indent="-342900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struktura pasív;</a:t>
            </a:r>
          </a:p>
          <a:p>
            <a:pPr marL="434975" lvl="2" indent="-342900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relace mezi složkami aktiv a pasív.</a:t>
            </a:r>
          </a:p>
        </p:txBody>
      </p:sp>
    </p:spTree>
    <p:extLst>
      <p:ext uri="{BB962C8B-B14F-4D97-AF65-F5344CB8AC3E}">
        <p14:creationId xmlns:p14="http://schemas.microsoft.com/office/powerpoint/2010/main" val="393454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5400600" cy="507703"/>
          </a:xfrm>
        </p:spPr>
        <p:txBody>
          <a:bodyPr/>
          <a:lstStyle/>
          <a:p>
            <a:r>
              <a:rPr lang="cs-CZ" dirty="0"/>
              <a:t>Výpočet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 txBox="1">
                <a:spLocks/>
              </p:cNvSpPr>
              <p:nvPr/>
            </p:nvSpPr>
            <p:spPr>
              <a:xfrm>
                <a:off x="395536" y="1059582"/>
                <a:ext cx="7704667" cy="379495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2000" dirty="0"/>
                  <a:t>Horizontální analýza – absolutně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i="1" smtClean="0">
                          <a:latin typeface="Cambria Math" panose="02040503050406030204" pitchFamily="18" charset="0"/>
                        </a:rPr>
                        <m:t>h𝑜𝑑𝑛𝑜𝑡𝑎</m:t>
                      </m:r>
                      <m:r>
                        <a:rPr lang="cs-CZ" sz="16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600" i="1" smtClean="0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cs-CZ" sz="16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600" i="1" smtClean="0">
                          <a:latin typeface="Cambria Math" panose="02040503050406030204" pitchFamily="18" charset="0"/>
                        </a:rPr>
                        <m:t>𝑠𝑡</m:t>
                      </m:r>
                      <m:r>
                        <a:rPr lang="cs-CZ" sz="1600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cs-CZ" sz="1600" i="1" smtClean="0">
                          <a:latin typeface="Cambria Math" panose="02040503050406030204" pitchFamily="18" charset="0"/>
                        </a:rPr>
                        <m:t>𝑣𝑎𝑗</m:t>
                      </m:r>
                      <m:r>
                        <a:rPr lang="cs-CZ" sz="1600" i="1" smtClean="0"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cs-CZ" sz="160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cs-CZ" sz="1600" i="1" smtClean="0"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cs-CZ" sz="16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16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600" i="1" smtClean="0">
                          <a:latin typeface="Cambria Math" panose="02040503050406030204" pitchFamily="18" charset="0"/>
                        </a:rPr>
                        <m:t>𝑟𝑜𝑐𝑒</m:t>
                      </m:r>
                      <m:r>
                        <a:rPr lang="cs-CZ" sz="160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cs-CZ" sz="1600" i="1" smtClean="0">
                          <a:latin typeface="Cambria Math" panose="02040503050406030204" pitchFamily="18" charset="0"/>
                        </a:rPr>
                        <m:t>h𝑜𝑑𝑛𝑜𝑡𝑎</m:t>
                      </m:r>
                      <m:r>
                        <a:rPr lang="cs-CZ" sz="16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60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cs-CZ" sz="16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6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cs-CZ" sz="1600" i="1" smtClean="0">
                          <a:latin typeface="Cambria Math" panose="02040503050406030204" pitchFamily="18" charset="0"/>
                        </a:rPr>
                        <m:t>ř</m:t>
                      </m:r>
                      <m:r>
                        <a:rPr lang="cs-CZ" sz="1600" i="1" smtClean="0">
                          <a:latin typeface="Cambria Math" panose="02040503050406030204" pitchFamily="18" charset="0"/>
                        </a:rPr>
                        <m:t>𝑒𝑑𝑐h𝑜𝑧</m:t>
                      </m:r>
                      <m:r>
                        <a:rPr lang="cs-CZ" sz="1600" i="1" smtClean="0"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cs-CZ" sz="16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16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600" i="1" smtClean="0">
                          <a:latin typeface="Cambria Math" panose="02040503050406030204" pitchFamily="18" charset="0"/>
                        </a:rPr>
                        <m:t>𝑟𝑜𝑐𝑒</m:t>
                      </m:r>
                    </m:oMath>
                  </m:oMathPara>
                </a14:m>
                <a:endParaRPr lang="cs-CZ" sz="1600" dirty="0"/>
              </a:p>
              <a:p>
                <a:endParaRPr lang="cs-CZ" sz="2000" dirty="0"/>
              </a:p>
              <a:p>
                <a:r>
                  <a:rPr lang="cs-CZ" sz="2000" dirty="0"/>
                  <a:t>Horizontální analýza – relativně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h𝑜𝑑𝑛𝑜𝑡𝑎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𝑣𝑒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𝑠𝑡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𝑣𝑎𝑗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𝑟𝑜𝑐𝑒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h𝑜𝑑𝑛𝑜𝑡𝑎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ř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𝑒𝑑𝑐h𝑜𝑧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𝑟𝑜𝑐𝑒</m:t>
                        </m:r>
                        <m:r>
                          <m:rPr>
                            <m:nor/>
                          </m:rPr>
                          <a:rPr lang="cs-CZ" sz="1800" dirty="0"/>
                          <m:t> </m:t>
                        </m:r>
                      </m:num>
                      <m:den>
                        <m:r>
                          <a:rPr lang="cs-CZ" sz="1800" i="1" smtClean="0">
                            <a:latin typeface="Cambria Math" panose="02040503050406030204" pitchFamily="18" charset="0"/>
                          </a:rPr>
                          <m:t>h𝑜𝑑𝑛𝑜𝑡𝑎</m:t>
                        </m:r>
                        <m:r>
                          <a:rPr lang="cs-CZ" sz="18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180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cs-CZ" sz="18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180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sz="1800" i="1" smtClean="0">
                            <a:latin typeface="Cambria Math" panose="02040503050406030204" pitchFamily="18" charset="0"/>
                          </a:rPr>
                          <m:t>ř</m:t>
                        </m:r>
                        <m:r>
                          <a:rPr lang="cs-CZ" sz="1800" i="1" smtClean="0">
                            <a:latin typeface="Cambria Math" panose="02040503050406030204" pitchFamily="18" charset="0"/>
                          </a:rPr>
                          <m:t>𝑒𝑑𝑐h𝑜𝑧</m:t>
                        </m:r>
                        <m:r>
                          <a:rPr lang="cs-CZ" sz="1800" i="1" smtClean="0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a:rPr lang="cs-CZ" sz="180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sz="18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1800" i="1" smtClean="0">
                            <a:latin typeface="Cambria Math" panose="02040503050406030204" pitchFamily="18" charset="0"/>
                          </a:rPr>
                          <m:t>𝑟𝑜𝑐𝑒</m:t>
                        </m:r>
                      </m:den>
                    </m:f>
                  </m:oMath>
                </a14:m>
                <a:r>
                  <a:rPr lang="cs-CZ" sz="2400" dirty="0"/>
                  <a:t> </a:t>
                </a:r>
                <a:r>
                  <a:rPr lang="cs-CZ" sz="1800" i="1" dirty="0"/>
                  <a:t>*100</a:t>
                </a:r>
              </a:p>
              <a:p>
                <a:endParaRPr lang="cs-CZ" sz="2000" dirty="0"/>
              </a:p>
              <a:p>
                <a:r>
                  <a:rPr lang="cs-CZ" sz="2000" dirty="0"/>
                  <a:t>Vertikální analýza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cs-CZ" sz="160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cs-CZ" sz="160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cs-CZ" sz="1600" i="1" smtClean="0">
                              <a:latin typeface="Cambria Math" panose="02040503050406030204" pitchFamily="18" charset="0"/>
                            </a:rPr>
                            <m:t>čí </m:t>
                          </m:r>
                          <m:r>
                            <a:rPr lang="cs-CZ" sz="1600" i="1" smtClean="0">
                              <a:latin typeface="Cambria Math" panose="02040503050406030204" pitchFamily="18" charset="0"/>
                            </a:rPr>
                            <m:t>𝑝𝑜𝑙𝑜</m:t>
                          </m:r>
                          <m:r>
                            <a:rPr lang="cs-CZ" sz="1600" i="1" smtClean="0"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a:rPr lang="cs-CZ" sz="1600" i="1" smtClean="0">
                              <a:latin typeface="Cambria Math" panose="02040503050406030204" pitchFamily="18" charset="0"/>
                            </a:rPr>
                            <m:t>𝑘𝑦</m:t>
                          </m:r>
                          <m:r>
                            <a:rPr lang="cs-CZ" sz="16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1600" i="1" smtClean="0">
                              <a:latin typeface="Cambria Math" panose="02040503050406030204" pitchFamily="18" charset="0"/>
                            </a:rPr>
                            <m:t>𝑎𝑘𝑡𝑖𝑣</m:t>
                          </m:r>
                          <m:r>
                            <a:rPr lang="cs-CZ" sz="1600" i="1" smtClean="0">
                              <a:latin typeface="Cambria Math" panose="02040503050406030204" pitchFamily="18" charset="0"/>
                            </a:rPr>
                            <m:t> č</m:t>
                          </m:r>
                          <m:r>
                            <a:rPr lang="cs-CZ" sz="160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sz="16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1600" i="1" smtClean="0">
                              <a:latin typeface="Cambria Math" panose="02040503050406030204" pitchFamily="18" charset="0"/>
                            </a:rPr>
                            <m:t>𝑝𝑎𝑠</m:t>
                          </m:r>
                          <m:r>
                            <a:rPr lang="cs-CZ" sz="160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cs-CZ" sz="160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cs-CZ" sz="1600" i="1" smtClean="0">
                              <a:latin typeface="Cambria Math" panose="02040503050406030204" pitchFamily="18" charset="0"/>
                            </a:rPr>
                            <m:t>𝑐𝑒𝑙𝑘𝑜𝑣</m:t>
                          </m:r>
                          <m:r>
                            <a:rPr lang="cs-CZ" sz="1600" i="1" smtClean="0">
                              <a:latin typeface="Cambria Math" panose="02040503050406030204" pitchFamily="18" charset="0"/>
                            </a:rPr>
                            <m:t>á </m:t>
                          </m:r>
                          <m:r>
                            <a:rPr lang="cs-CZ" sz="1600" i="1" smtClean="0">
                              <a:latin typeface="Cambria Math" panose="02040503050406030204" pitchFamily="18" charset="0"/>
                            </a:rPr>
                            <m:t>𝑎𝑘𝑡𝑖𝑣𝑎</m:t>
                          </m:r>
                          <m:r>
                            <a:rPr lang="cs-CZ" sz="1600" i="1" smtClean="0">
                              <a:latin typeface="Cambria Math" panose="02040503050406030204" pitchFamily="18" charset="0"/>
                            </a:rPr>
                            <m:t> č</m:t>
                          </m:r>
                          <m:r>
                            <a:rPr lang="cs-CZ" sz="160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sz="16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1600" i="1" smtClean="0">
                              <a:latin typeface="Cambria Math" panose="02040503050406030204" pitchFamily="18" charset="0"/>
                            </a:rPr>
                            <m:t>𝑝𝑎𝑠</m:t>
                          </m:r>
                          <m:r>
                            <a:rPr lang="cs-CZ" sz="160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cs-CZ" sz="1600" i="1" smtClean="0">
                              <a:latin typeface="Cambria Math" panose="02040503050406030204" pitchFamily="18" charset="0"/>
                            </a:rPr>
                            <m:t>𝑣𝑎</m:t>
                          </m:r>
                        </m:den>
                      </m:f>
                    </m:oMath>
                  </m:oMathPara>
                </a14:m>
                <a:endParaRPr lang="cs-CZ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059582"/>
                <a:ext cx="7704667" cy="3794952"/>
              </a:xfrm>
              <a:prstGeom prst="rect">
                <a:avLst/>
              </a:prstGeom>
              <a:blipFill>
                <a:blip r:embed="rId2"/>
                <a:stretch>
                  <a:fillRect l="-712" t="-9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 descr="Free illustration: &lt;strong&gt;Calculation&lt;/strong&gt;, White Male, 3D Model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87774"/>
            <a:ext cx="1806704" cy="180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12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 descr="Article: The Power of Thank-You Notes — People Matters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87774"/>
            <a:ext cx="3227828" cy="181565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691680" y="2283718"/>
            <a:ext cx="5086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422800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pPr algn="l"/>
            <a:r>
              <a:rPr lang="pl-PL" b="0" i="0" dirty="0">
                <a:solidFill>
                  <a:srgbClr val="30787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Definice mikro, malého a středního podniku</a:t>
            </a:r>
            <a:endParaRPr lang="pl-PL" b="0" i="0" dirty="0">
              <a:solidFill>
                <a:srgbClr val="307871"/>
              </a:solidFill>
              <a:effectLst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322FB42-A73B-4645-BB5C-622E8B39D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347614"/>
            <a:ext cx="856895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3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C4E8D2-E3D5-4674-9578-3E0C9C3B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336704" cy="507703"/>
          </a:xfrm>
        </p:spPr>
        <p:txBody>
          <a:bodyPr/>
          <a:lstStyle/>
          <a:p>
            <a:r>
              <a:rPr lang="en-GB" dirty="0" err="1"/>
              <a:t>Výroční</a:t>
            </a:r>
            <a:r>
              <a:rPr lang="en-GB" dirty="0"/>
              <a:t> </a:t>
            </a:r>
            <a:r>
              <a:rPr lang="en-GB" dirty="0" err="1"/>
              <a:t>zpráva</a:t>
            </a:r>
            <a:r>
              <a:rPr lang="en-GB" dirty="0"/>
              <a:t> </a:t>
            </a:r>
            <a:r>
              <a:rPr lang="cs-CZ" dirty="0" err="1"/>
              <a:t>Vinselekt</a:t>
            </a:r>
            <a:r>
              <a:rPr lang="cs-CZ" dirty="0"/>
              <a:t> </a:t>
            </a:r>
            <a:r>
              <a:rPr lang="cs-CZ" dirty="0" err="1"/>
              <a:t>Michlovský</a:t>
            </a:r>
            <a:r>
              <a:rPr lang="cs-CZ" dirty="0"/>
              <a:t>, a.s.</a:t>
            </a:r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80421C4-75D1-4AC7-B4BD-E4897271A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20" y="771550"/>
            <a:ext cx="3185436" cy="67061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9A1B243-D7DD-4537-A572-496B835E1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20" y="1490359"/>
            <a:ext cx="2472572" cy="342226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07F2266-E1FE-4D39-8D55-E41AE5FDDB50}"/>
              </a:ext>
            </a:extLst>
          </p:cNvPr>
          <p:cNvSpPr txBox="1"/>
          <p:nvPr/>
        </p:nvSpPr>
        <p:spPr>
          <a:xfrm>
            <a:off x="3419872" y="843558"/>
            <a:ext cx="55518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i="0" dirty="0" err="1">
                <a:effectLst/>
                <a:latin typeface="+mj-lt"/>
              </a:rPr>
              <a:t>Založení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firmy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Vinselekt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Michlovský</a:t>
            </a:r>
            <a:r>
              <a:rPr lang="en-GB" sz="1600" b="0" i="0" dirty="0">
                <a:effectLst/>
                <a:latin typeface="+mj-lt"/>
              </a:rPr>
              <a:t> </a:t>
            </a:r>
            <a:r>
              <a:rPr lang="en-GB" sz="1600" b="0" i="0" dirty="0" err="1">
                <a:effectLst/>
                <a:latin typeface="+mj-lt"/>
              </a:rPr>
              <a:t>a.s.</a:t>
            </a:r>
            <a:r>
              <a:rPr lang="en-GB" sz="1600" b="0" i="0" dirty="0">
                <a:effectLst/>
                <a:latin typeface="+mj-lt"/>
              </a:rPr>
              <a:t> v </a:t>
            </a:r>
            <a:r>
              <a:rPr lang="en-GB" sz="1600" b="0" i="0" dirty="0" err="1">
                <a:effectLst/>
                <a:latin typeface="+mj-lt"/>
              </a:rPr>
              <a:t>roce</a:t>
            </a:r>
            <a:r>
              <a:rPr lang="en-GB" sz="1600" b="0" i="0" dirty="0">
                <a:effectLst/>
                <a:latin typeface="+mj-lt"/>
              </a:rPr>
              <a:t> </a:t>
            </a:r>
            <a:r>
              <a:rPr lang="en-GB" sz="1600" b="1" i="0" dirty="0">
                <a:effectLst/>
                <a:latin typeface="+mj-lt"/>
              </a:rPr>
              <a:t>1993</a:t>
            </a:r>
            <a:r>
              <a:rPr lang="en-GB" sz="1600" b="0" i="0" dirty="0">
                <a:effectLst/>
                <a:latin typeface="+mj-lt"/>
              </a:rPr>
              <a:t> </a:t>
            </a:r>
            <a:r>
              <a:rPr lang="en-GB" sz="1600" b="0" i="0" dirty="0" err="1">
                <a:effectLst/>
                <a:latin typeface="+mj-lt"/>
              </a:rPr>
              <a:t>předcházela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více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než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třicetiletá</a:t>
            </a:r>
            <a:r>
              <a:rPr lang="en-GB" sz="1600" b="0" i="0" dirty="0">
                <a:effectLst/>
                <a:latin typeface="+mj-lt"/>
              </a:rPr>
              <a:t> cesta </a:t>
            </a:r>
            <a:r>
              <a:rPr lang="en-GB" sz="1600" b="0" i="0" dirty="0" err="1">
                <a:effectLst/>
                <a:latin typeface="+mj-lt"/>
              </a:rPr>
              <a:t>vinařského</a:t>
            </a:r>
            <a:r>
              <a:rPr lang="en-GB" sz="1600" b="0" i="0" dirty="0">
                <a:effectLst/>
                <a:latin typeface="+mj-lt"/>
              </a:rPr>
              <a:t> guru </a:t>
            </a:r>
            <a:r>
              <a:rPr lang="en-GB" sz="1600" b="1" i="0" dirty="0">
                <a:effectLst/>
                <a:latin typeface="+mj-lt"/>
              </a:rPr>
              <a:t>Doc. Ing. </a:t>
            </a:r>
            <a:r>
              <a:rPr lang="en-GB" sz="1600" b="1" i="0" dirty="0" err="1">
                <a:effectLst/>
                <a:latin typeface="+mj-lt"/>
              </a:rPr>
              <a:t>Miloše</a:t>
            </a:r>
            <a:r>
              <a:rPr lang="en-GB" sz="1600" b="1" i="0" dirty="0">
                <a:effectLst/>
                <a:latin typeface="+mj-lt"/>
              </a:rPr>
              <a:t> </a:t>
            </a:r>
            <a:r>
              <a:rPr lang="en-GB" sz="1600" b="1" i="0" dirty="0" err="1">
                <a:effectLst/>
                <a:latin typeface="+mj-lt"/>
              </a:rPr>
              <a:t>Michlovského</a:t>
            </a:r>
            <a:r>
              <a:rPr lang="en-GB" sz="1600" b="1" i="0" dirty="0">
                <a:effectLst/>
                <a:latin typeface="+mj-lt"/>
              </a:rPr>
              <a:t>, </a:t>
            </a:r>
            <a:r>
              <a:rPr lang="en-GB" sz="1600" b="1" i="0" dirty="0" err="1">
                <a:effectLst/>
                <a:latin typeface="+mj-lt"/>
              </a:rPr>
              <a:t>DrSc</a:t>
            </a:r>
            <a:r>
              <a:rPr lang="en-GB" sz="1600" b="0" i="0" dirty="0">
                <a:effectLst/>
                <a:latin typeface="+mj-lt"/>
              </a:rPr>
              <a:t>. </a:t>
            </a:r>
            <a:r>
              <a:rPr lang="en-GB" sz="1600" b="0" i="0" dirty="0" err="1">
                <a:effectLst/>
                <a:latin typeface="+mj-lt"/>
              </a:rPr>
              <a:t>profesionálním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vinařským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světem</a:t>
            </a:r>
            <a:r>
              <a:rPr lang="en-GB" sz="1600" b="0" i="0" dirty="0">
                <a:effectLst/>
                <a:latin typeface="+mj-lt"/>
              </a:rPr>
              <a:t>. </a:t>
            </a:r>
            <a:endParaRPr lang="cs-CZ" sz="1600" b="0" i="0" dirty="0"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i="0" dirty="0" err="1">
                <a:effectLst/>
                <a:latin typeface="+mj-lt"/>
              </a:rPr>
              <a:t>Vinařství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obhospodařuje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cca</a:t>
            </a:r>
            <a:r>
              <a:rPr lang="en-GB" sz="1600" b="0" i="0" dirty="0">
                <a:effectLst/>
                <a:latin typeface="+mj-lt"/>
              </a:rPr>
              <a:t> </a:t>
            </a:r>
            <a:r>
              <a:rPr lang="en-GB" sz="1600" b="1" i="0" dirty="0">
                <a:effectLst/>
                <a:latin typeface="+mj-lt"/>
              </a:rPr>
              <a:t>125 ha</a:t>
            </a:r>
            <a:r>
              <a:rPr lang="en-GB" sz="1600" b="0" i="0" dirty="0">
                <a:effectLst/>
                <a:latin typeface="+mj-lt"/>
              </a:rPr>
              <a:t> </a:t>
            </a:r>
            <a:r>
              <a:rPr lang="en-GB" sz="1600" b="0" i="0" dirty="0" err="1">
                <a:effectLst/>
                <a:latin typeface="+mj-lt"/>
              </a:rPr>
              <a:t>vlastních</a:t>
            </a:r>
            <a:r>
              <a:rPr lang="en-GB" sz="1600" b="0" i="0" dirty="0">
                <a:effectLst/>
                <a:latin typeface="+mj-lt"/>
              </a:rPr>
              <a:t> vinic </a:t>
            </a:r>
            <a:r>
              <a:rPr lang="en-GB" sz="1600" b="0" i="0" dirty="0" err="1">
                <a:effectLst/>
                <a:latin typeface="+mj-lt"/>
              </a:rPr>
              <a:t>na</a:t>
            </a:r>
            <a:r>
              <a:rPr lang="en-GB" sz="1600" b="0" i="0" dirty="0">
                <a:effectLst/>
                <a:latin typeface="+mj-lt"/>
              </a:rPr>
              <a:t> </a:t>
            </a:r>
            <a:r>
              <a:rPr lang="en-GB" sz="1600" b="0" i="0" dirty="0" err="1">
                <a:effectLst/>
                <a:latin typeface="+mj-lt"/>
              </a:rPr>
              <a:t>jižní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Moravě</a:t>
            </a:r>
            <a:r>
              <a:rPr lang="cs-CZ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ve</a:t>
            </a:r>
            <a:r>
              <a:rPr lang="en-GB" sz="1600" b="0" i="0" dirty="0">
                <a:effectLst/>
                <a:latin typeface="+mj-lt"/>
              </a:rPr>
              <a:t> </a:t>
            </a:r>
            <a:r>
              <a:rPr lang="en-GB" sz="1600" b="0" i="0" dirty="0" err="1">
                <a:effectLst/>
                <a:latin typeface="+mj-lt"/>
              </a:rPr>
              <a:t>velkopavlovické</a:t>
            </a:r>
            <a:r>
              <a:rPr lang="en-GB" sz="1600" b="0" i="0" dirty="0">
                <a:effectLst/>
                <a:latin typeface="+mj-lt"/>
              </a:rPr>
              <a:t> a </a:t>
            </a:r>
            <a:r>
              <a:rPr lang="en-GB" sz="1600" b="0" i="0" dirty="0" err="1">
                <a:effectLst/>
                <a:latin typeface="+mj-lt"/>
              </a:rPr>
              <a:t>mikulovské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podoblasti</a:t>
            </a:r>
            <a:r>
              <a:rPr lang="en-GB" sz="1600" b="0" i="0" dirty="0">
                <a:effectLst/>
                <a:latin typeface="+mj-lt"/>
              </a:rPr>
              <a:t>.</a:t>
            </a:r>
            <a:endParaRPr lang="en-GB" sz="1600" dirty="0">
              <a:latin typeface="+mj-lt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672A40A-465D-4937-9244-4597E88B5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424" y="2351788"/>
            <a:ext cx="6552728" cy="169940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748DBC4-E6C7-4E60-9CE9-65DDABFFCD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9424" y="4051195"/>
            <a:ext cx="2857748" cy="41913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2A6D621-8E51-471A-A850-8B934A5DE2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1800" y="4479376"/>
            <a:ext cx="6530906" cy="6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98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C4E8D2-E3D5-4674-9578-3E0C9C3B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336704" cy="507703"/>
          </a:xfrm>
        </p:spPr>
        <p:txBody>
          <a:bodyPr/>
          <a:lstStyle/>
          <a:p>
            <a:r>
              <a:rPr lang="en-GB" dirty="0" err="1"/>
              <a:t>Výroční</a:t>
            </a:r>
            <a:r>
              <a:rPr lang="en-GB" dirty="0"/>
              <a:t> </a:t>
            </a:r>
            <a:r>
              <a:rPr lang="en-GB" dirty="0" err="1"/>
              <a:t>zpráva</a:t>
            </a:r>
            <a:r>
              <a:rPr lang="en-GB" dirty="0"/>
              <a:t> </a:t>
            </a:r>
            <a:r>
              <a:rPr lang="cs-CZ" dirty="0" err="1"/>
              <a:t>Vinselekt</a:t>
            </a:r>
            <a:r>
              <a:rPr lang="cs-CZ" dirty="0"/>
              <a:t> </a:t>
            </a:r>
            <a:r>
              <a:rPr lang="cs-CZ" dirty="0" err="1"/>
              <a:t>Michlovský</a:t>
            </a:r>
            <a:r>
              <a:rPr lang="cs-CZ" dirty="0"/>
              <a:t>, a.s.</a:t>
            </a:r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80421C4-75D1-4AC7-B4BD-E4897271A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20" y="771550"/>
            <a:ext cx="3185436" cy="67061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9A1B243-D7DD-4537-A572-496B835E1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20" y="1490359"/>
            <a:ext cx="2472572" cy="342226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05499103-A6A4-490E-8322-9AE7B1CB1C63}"/>
              </a:ext>
            </a:extLst>
          </p:cNvPr>
          <p:cNvSpPr txBox="1"/>
          <p:nvPr/>
        </p:nvSpPr>
        <p:spPr>
          <a:xfrm>
            <a:off x="3203848" y="1971585"/>
            <a:ext cx="56166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https://or.justice.cz/ias/ui/rejstrik-$firma?jenPlatne=PLATNE&amp;nazev=vinselekt+michlovsk%C3%BD&amp;polozek=50&amp;typHledani=STARTS_WITH</a:t>
            </a:r>
          </a:p>
        </p:txBody>
      </p:sp>
    </p:spTree>
    <p:extLst>
      <p:ext uri="{BB962C8B-B14F-4D97-AF65-F5344CB8AC3E}">
        <p14:creationId xmlns:p14="http://schemas.microsoft.com/office/powerpoint/2010/main" val="1841530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275606"/>
            <a:ext cx="3096344" cy="331236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2000" dirty="0">
                <a:solidFill>
                  <a:schemeClr val="bg1"/>
                </a:solidFill>
              </a:rPr>
              <a:t>Rozvaha je stavovým účetním výkazem, který zachycuje bilanční formou stav hospodářských prostředků (aktiva) a zdrojů jejich financování (pasíva) vždy k určitému datu. </a:t>
            </a:r>
          </a:p>
          <a:p>
            <a:pPr marL="0" indent="0">
              <a:buNone/>
            </a:pPr>
            <a:endParaRPr lang="cs-CZ" altLang="cs-CZ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altLang="cs-CZ" sz="2000" dirty="0">
                <a:solidFill>
                  <a:schemeClr val="bg1"/>
                </a:solidFill>
              </a:rPr>
              <a:t>Aktiva = Pasíva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Rozvaha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16989722"/>
              </p:ext>
            </p:extLst>
          </p:nvPr>
        </p:nvGraphicFramePr>
        <p:xfrm>
          <a:off x="3995936" y="972651"/>
          <a:ext cx="4752528" cy="3388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7760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896544" cy="507703"/>
          </a:xfrm>
        </p:spPr>
        <p:txBody>
          <a:bodyPr/>
          <a:lstStyle/>
          <a:p>
            <a:r>
              <a:rPr lang="cs-CZ" dirty="0"/>
              <a:t>Rozvaha – strana aktiv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42270597"/>
              </p:ext>
            </p:extLst>
          </p:nvPr>
        </p:nvGraphicFramePr>
        <p:xfrm>
          <a:off x="179512" y="2390663"/>
          <a:ext cx="4032448" cy="204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41603" y="1078874"/>
            <a:ext cx="8532440" cy="93610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800" b="1" dirty="0"/>
              <a:t>Majetková struktura </a:t>
            </a:r>
            <a:r>
              <a:rPr lang="cs-CZ" altLang="cs-CZ" sz="1800" dirty="0"/>
              <a:t>podniku představuje podrobnou strukturu aktiv podniku. </a:t>
            </a:r>
          </a:p>
          <a:p>
            <a:r>
              <a:rPr lang="cs-CZ" altLang="cs-CZ" sz="1800" dirty="0"/>
              <a:t>Základním hlediskem členění aktiv je především doba jejich upotřebitelnosti. 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99875486"/>
              </p:ext>
            </p:extLst>
          </p:nvPr>
        </p:nvGraphicFramePr>
        <p:xfrm>
          <a:off x="4341912" y="2283718"/>
          <a:ext cx="4532131" cy="2461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VI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VI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95CC93-EDAF-4610-8827-5FC3C8FC7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Stálá a oběžná aktiva</a:t>
            </a:r>
            <a:endParaRPr lang="en-GB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5D93263-26B1-4DE1-B657-2C1FB21DED7D}"/>
              </a:ext>
            </a:extLst>
          </p:cNvPr>
          <p:cNvSpPr txBox="1"/>
          <p:nvPr/>
        </p:nvSpPr>
        <p:spPr>
          <a:xfrm>
            <a:off x="107504" y="669920"/>
            <a:ext cx="8712968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i="0" dirty="0" err="1">
                <a:effectLst/>
                <a:latin typeface="+mj-lt"/>
              </a:rPr>
              <a:t>Pojmem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aktiva</a:t>
            </a:r>
            <a:r>
              <a:rPr lang="en-GB" sz="1600" b="0" i="0" dirty="0">
                <a:effectLst/>
                <a:latin typeface="+mj-lt"/>
              </a:rPr>
              <a:t> se </a:t>
            </a:r>
            <a:r>
              <a:rPr lang="en-GB" sz="1600" b="0" i="0" dirty="0" err="1">
                <a:effectLst/>
                <a:latin typeface="+mj-lt"/>
              </a:rPr>
              <a:t>označuje</a:t>
            </a:r>
            <a:r>
              <a:rPr lang="en-GB" sz="1600" b="0" i="0" dirty="0">
                <a:effectLst/>
                <a:latin typeface="+mj-lt"/>
              </a:rPr>
              <a:t> </a:t>
            </a:r>
            <a:r>
              <a:rPr lang="en-GB" sz="1600" b="1" i="0" dirty="0" err="1">
                <a:effectLst/>
                <a:latin typeface="+mj-lt"/>
              </a:rPr>
              <a:t>vše</a:t>
            </a:r>
            <a:r>
              <a:rPr lang="en-GB" sz="1600" b="1" i="0" dirty="0">
                <a:effectLst/>
                <a:latin typeface="+mj-lt"/>
              </a:rPr>
              <a:t>, co </a:t>
            </a:r>
            <a:r>
              <a:rPr lang="en-GB" sz="1600" b="1" i="0" dirty="0" err="1">
                <a:effectLst/>
                <a:latin typeface="+mj-lt"/>
              </a:rPr>
              <a:t>daná</a:t>
            </a:r>
            <a:r>
              <a:rPr lang="en-GB" sz="1600" b="1" i="0" dirty="0">
                <a:effectLst/>
                <a:latin typeface="+mj-lt"/>
              </a:rPr>
              <a:t> </a:t>
            </a:r>
            <a:r>
              <a:rPr lang="en-GB" sz="1600" b="1" i="0" dirty="0" err="1">
                <a:effectLst/>
                <a:latin typeface="+mj-lt"/>
              </a:rPr>
              <a:t>společnost</a:t>
            </a:r>
            <a:r>
              <a:rPr lang="en-GB" sz="1600" b="1" i="0" dirty="0">
                <a:effectLst/>
                <a:latin typeface="+mj-lt"/>
              </a:rPr>
              <a:t> </a:t>
            </a:r>
            <a:r>
              <a:rPr lang="en-GB" sz="1600" b="1" i="0" dirty="0" err="1">
                <a:effectLst/>
                <a:latin typeface="+mj-lt"/>
              </a:rPr>
              <a:t>vlastní</a:t>
            </a:r>
            <a:r>
              <a:rPr lang="en-GB" sz="1600" b="0" i="0" dirty="0">
                <a:effectLst/>
                <a:latin typeface="+mj-lt"/>
              </a:rPr>
              <a:t> – </a:t>
            </a:r>
            <a:r>
              <a:rPr lang="en-GB" sz="1600" b="0" i="0" dirty="0" err="1">
                <a:effectLst/>
                <a:latin typeface="+mj-lt"/>
              </a:rPr>
              <a:t>její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majetek</a:t>
            </a:r>
            <a:r>
              <a:rPr lang="en-GB" sz="1600" b="0" i="0" dirty="0">
                <a:effectLst/>
                <a:latin typeface="+mj-lt"/>
              </a:rPr>
              <a:t>. Je to </a:t>
            </a:r>
            <a:r>
              <a:rPr lang="en-GB" sz="1600" b="0" i="0" dirty="0" err="1">
                <a:effectLst/>
                <a:latin typeface="+mj-lt"/>
              </a:rPr>
              <a:t>vše</a:t>
            </a:r>
            <a:r>
              <a:rPr lang="en-GB" sz="1600" b="0" i="0" dirty="0">
                <a:effectLst/>
                <a:latin typeface="+mj-lt"/>
              </a:rPr>
              <a:t>, co </a:t>
            </a:r>
            <a:r>
              <a:rPr lang="en-GB" sz="1600" b="0" i="0" dirty="0" err="1">
                <a:effectLst/>
                <a:latin typeface="+mj-lt"/>
              </a:rPr>
              <a:t>společnost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nabyla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minulými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aktivitami</a:t>
            </a:r>
            <a:r>
              <a:rPr lang="en-GB" sz="1600" b="0" i="0" dirty="0">
                <a:effectLst/>
                <a:latin typeface="+mj-lt"/>
              </a:rPr>
              <a:t> a od </a:t>
            </a:r>
            <a:r>
              <a:rPr lang="en-GB" sz="1600" b="0" i="0" dirty="0" err="1">
                <a:effectLst/>
                <a:latin typeface="+mj-lt"/>
              </a:rPr>
              <a:t>čeho</a:t>
            </a:r>
            <a:r>
              <a:rPr lang="en-GB" sz="1600" b="0" i="0" dirty="0">
                <a:effectLst/>
                <a:latin typeface="+mj-lt"/>
              </a:rPr>
              <a:t> se </a:t>
            </a:r>
            <a:r>
              <a:rPr lang="en-GB" sz="1600" b="0" i="0" dirty="0" err="1">
                <a:effectLst/>
                <a:latin typeface="+mj-lt"/>
              </a:rPr>
              <a:t>očekává</a:t>
            </a:r>
            <a:r>
              <a:rPr lang="en-GB" sz="1600" b="0" i="0" dirty="0">
                <a:effectLst/>
                <a:latin typeface="+mj-lt"/>
              </a:rPr>
              <a:t>, </a:t>
            </a:r>
            <a:r>
              <a:rPr lang="en-GB" sz="1600" b="0" i="0" dirty="0" err="1">
                <a:effectLst/>
                <a:latin typeface="+mj-lt"/>
              </a:rPr>
              <a:t>že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přinese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ekonomický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užitek</a:t>
            </a:r>
            <a:r>
              <a:rPr lang="en-GB" sz="1600" b="0" i="0" dirty="0">
                <a:effectLst/>
                <a:latin typeface="+mj-lt"/>
              </a:rPr>
              <a:t> v </a:t>
            </a:r>
            <a:r>
              <a:rPr lang="en-GB" sz="1600" b="0" i="0" dirty="0" err="1">
                <a:effectLst/>
                <a:latin typeface="+mj-lt"/>
              </a:rPr>
              <a:t>budoucnu</a:t>
            </a:r>
            <a:r>
              <a:rPr lang="en-GB" sz="1600" b="0" i="0" dirty="0">
                <a:effectLst/>
                <a:latin typeface="+mj-lt"/>
              </a:rPr>
              <a:t>. </a:t>
            </a:r>
            <a:r>
              <a:rPr lang="en-GB" sz="1600" b="0" i="0" dirty="0" err="1">
                <a:effectLst/>
                <a:latin typeface="+mj-lt"/>
              </a:rPr>
              <a:t>Podle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časového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kritéria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lze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aktiva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rozdělit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na</a:t>
            </a:r>
            <a:r>
              <a:rPr lang="en-GB" sz="1600" b="0" i="0" dirty="0">
                <a:effectLst/>
                <a:latin typeface="+mj-lt"/>
              </a:rPr>
              <a:t> 2 </a:t>
            </a:r>
            <a:r>
              <a:rPr lang="en-GB" sz="1600" b="0" i="0" dirty="0" err="1">
                <a:effectLst/>
                <a:latin typeface="+mj-lt"/>
              </a:rPr>
              <a:t>části</a:t>
            </a:r>
            <a:r>
              <a:rPr lang="en-GB" sz="1600" b="0" i="0" dirty="0">
                <a:effectLst/>
                <a:latin typeface="+mj-lt"/>
              </a:rPr>
              <a:t>:</a:t>
            </a:r>
            <a:br>
              <a:rPr lang="en-GB" sz="1600" dirty="0">
                <a:latin typeface="+mj-lt"/>
              </a:rPr>
            </a:br>
            <a:r>
              <a:rPr lang="en-GB" sz="1600" b="1" i="0" dirty="0">
                <a:effectLst/>
                <a:latin typeface="+mj-lt"/>
              </a:rPr>
              <a:t>- </a:t>
            </a:r>
            <a:r>
              <a:rPr lang="en-GB" sz="1600" b="1" i="0" dirty="0" err="1">
                <a:effectLst/>
                <a:latin typeface="+mj-lt"/>
              </a:rPr>
              <a:t>dlouhodobá</a:t>
            </a:r>
            <a:r>
              <a:rPr lang="en-GB" sz="1600" b="1" i="0" dirty="0">
                <a:effectLst/>
                <a:latin typeface="+mj-lt"/>
              </a:rPr>
              <a:t> </a:t>
            </a:r>
            <a:r>
              <a:rPr lang="en-GB" sz="1600" b="1" i="0" dirty="0" err="1">
                <a:effectLst/>
                <a:latin typeface="+mj-lt"/>
              </a:rPr>
              <a:t>aktiva</a:t>
            </a:r>
            <a:r>
              <a:rPr lang="en-GB" sz="1600" b="0" i="0" dirty="0">
                <a:effectLst/>
                <a:latin typeface="+mj-lt"/>
              </a:rPr>
              <a:t> – </a:t>
            </a:r>
            <a:r>
              <a:rPr lang="en-GB" sz="1600" b="0" i="0" dirty="0" err="1">
                <a:effectLst/>
                <a:latin typeface="+mj-lt"/>
              </a:rPr>
              <a:t>společnost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majetek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drží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déle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než</a:t>
            </a:r>
            <a:r>
              <a:rPr lang="en-GB" sz="1600" b="0" i="0" dirty="0">
                <a:effectLst/>
                <a:latin typeface="+mj-lt"/>
              </a:rPr>
              <a:t> 1 </a:t>
            </a:r>
            <a:r>
              <a:rPr lang="en-GB" sz="1600" b="0" i="0" dirty="0" err="1">
                <a:effectLst/>
                <a:latin typeface="+mj-lt"/>
              </a:rPr>
              <a:t>rok</a:t>
            </a:r>
            <a:r>
              <a:rPr lang="en-GB" sz="1600" b="0" i="0" dirty="0">
                <a:effectLst/>
                <a:latin typeface="+mj-lt"/>
              </a:rPr>
              <a:t>,</a:t>
            </a:r>
            <a:br>
              <a:rPr lang="en-GB" sz="1600" dirty="0">
                <a:latin typeface="+mj-lt"/>
              </a:rPr>
            </a:br>
            <a:r>
              <a:rPr lang="en-GB" sz="1600" b="1" i="0" dirty="0">
                <a:effectLst/>
                <a:latin typeface="+mj-lt"/>
              </a:rPr>
              <a:t>- </a:t>
            </a:r>
            <a:r>
              <a:rPr lang="en-GB" sz="1600" b="1" i="0" dirty="0" err="1">
                <a:effectLst/>
                <a:latin typeface="+mj-lt"/>
              </a:rPr>
              <a:t>krátkodobá</a:t>
            </a:r>
            <a:r>
              <a:rPr lang="en-GB" sz="1600" b="1" i="0" dirty="0">
                <a:effectLst/>
                <a:latin typeface="+mj-lt"/>
              </a:rPr>
              <a:t> </a:t>
            </a:r>
            <a:r>
              <a:rPr lang="en-GB" sz="1600" b="1" i="0" dirty="0" err="1">
                <a:effectLst/>
                <a:latin typeface="+mj-lt"/>
              </a:rPr>
              <a:t>aktiva</a:t>
            </a:r>
            <a:r>
              <a:rPr lang="en-GB" sz="1600" b="0" i="0" dirty="0">
                <a:effectLst/>
                <a:latin typeface="+mj-lt"/>
              </a:rPr>
              <a:t> – </a:t>
            </a:r>
            <a:r>
              <a:rPr lang="en-GB" sz="1600" b="0" i="0" dirty="0" err="1">
                <a:effectLst/>
                <a:latin typeface="+mj-lt"/>
              </a:rPr>
              <a:t>také</a:t>
            </a:r>
            <a:r>
              <a:rPr lang="en-GB" sz="1600" b="0" i="0" dirty="0">
                <a:effectLst/>
                <a:latin typeface="+mj-lt"/>
              </a:rPr>
              <a:t> se </a:t>
            </a:r>
            <a:r>
              <a:rPr lang="en-GB" sz="1600" b="0" i="0" dirty="0" err="1">
                <a:effectLst/>
                <a:latin typeface="+mj-lt"/>
              </a:rPr>
              <a:t>jim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říká</a:t>
            </a:r>
            <a:r>
              <a:rPr lang="en-GB" sz="1600" b="0" i="0" dirty="0">
                <a:effectLst/>
                <a:latin typeface="+mj-lt"/>
              </a:rPr>
              <a:t> </a:t>
            </a:r>
            <a:r>
              <a:rPr lang="en-GB" sz="1600" b="1" i="0" dirty="0" err="1">
                <a:effectLst/>
                <a:latin typeface="+mj-lt"/>
              </a:rPr>
              <a:t>oběžná</a:t>
            </a:r>
            <a:r>
              <a:rPr lang="en-GB" sz="1600" b="1" i="0" dirty="0">
                <a:effectLst/>
                <a:latin typeface="+mj-lt"/>
              </a:rPr>
              <a:t> </a:t>
            </a:r>
            <a:r>
              <a:rPr lang="en-GB" sz="1600" b="1" i="0" dirty="0" err="1">
                <a:effectLst/>
                <a:latin typeface="+mj-lt"/>
              </a:rPr>
              <a:t>aktiva</a:t>
            </a:r>
            <a:r>
              <a:rPr lang="en-GB" sz="1600" b="0" i="0" dirty="0">
                <a:effectLst/>
                <a:latin typeface="+mj-lt"/>
              </a:rPr>
              <a:t>, </a:t>
            </a:r>
            <a:r>
              <a:rPr lang="en-GB" sz="1600" b="0" i="0" dirty="0" err="1">
                <a:effectLst/>
                <a:latin typeface="+mj-lt"/>
              </a:rPr>
              <a:t>daný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subjekt</a:t>
            </a:r>
            <a:r>
              <a:rPr lang="en-GB" sz="1600" b="0" i="0" dirty="0">
                <a:effectLst/>
                <a:latin typeface="+mj-lt"/>
              </a:rPr>
              <a:t> je </a:t>
            </a:r>
            <a:r>
              <a:rPr lang="en-GB" sz="1600" b="0" i="0" dirty="0" err="1">
                <a:effectLst/>
                <a:latin typeface="+mj-lt"/>
              </a:rPr>
              <a:t>drží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nejdéle</a:t>
            </a:r>
            <a:r>
              <a:rPr lang="en-GB" sz="1600" b="0" i="0" dirty="0">
                <a:effectLst/>
                <a:latin typeface="+mj-lt"/>
              </a:rPr>
              <a:t> 1 </a:t>
            </a:r>
            <a:r>
              <a:rPr lang="en-GB" sz="1600" b="0" i="0" dirty="0" err="1">
                <a:effectLst/>
                <a:latin typeface="+mj-lt"/>
              </a:rPr>
              <a:t>rok</a:t>
            </a:r>
            <a:r>
              <a:rPr lang="en-GB" sz="1600" b="0" i="0" dirty="0">
                <a:effectLst/>
                <a:latin typeface="+mj-lt"/>
              </a:rPr>
              <a:t> (</a:t>
            </a:r>
            <a:r>
              <a:rPr lang="en-GB" sz="1600" b="0" i="0" dirty="0" err="1">
                <a:effectLst/>
                <a:latin typeface="+mj-lt"/>
              </a:rPr>
              <a:t>tzn</a:t>
            </a:r>
            <a:r>
              <a:rPr lang="en-GB" sz="1600" b="0" i="0" dirty="0">
                <a:effectLst/>
                <a:latin typeface="+mj-lt"/>
              </a:rPr>
              <a:t>. po </a:t>
            </a:r>
            <a:r>
              <a:rPr lang="en-GB" sz="1600" b="0" i="0" dirty="0" err="1">
                <a:effectLst/>
                <a:latin typeface="+mj-lt"/>
              </a:rPr>
              <a:t>dobu</a:t>
            </a:r>
            <a:r>
              <a:rPr lang="en-GB" sz="1600" b="0" i="0" dirty="0">
                <a:effectLst/>
                <a:latin typeface="+mj-lt"/>
              </a:rPr>
              <a:t> 1 </a:t>
            </a:r>
            <a:r>
              <a:rPr lang="en-GB" sz="1600" b="0" i="0" dirty="0" err="1">
                <a:effectLst/>
                <a:latin typeface="+mj-lt"/>
              </a:rPr>
              <a:t>účetního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období</a:t>
            </a:r>
            <a:r>
              <a:rPr lang="en-GB" sz="1600" b="0" i="0" dirty="0">
                <a:effectLst/>
                <a:latin typeface="+mj-lt"/>
              </a:rPr>
              <a:t>).</a:t>
            </a:r>
            <a:endParaRPr lang="cs-CZ" sz="1600" b="0" i="0" dirty="0">
              <a:effectLst/>
              <a:latin typeface="+mj-lt"/>
            </a:endParaRPr>
          </a:p>
          <a:p>
            <a:endParaRPr lang="cs-CZ" sz="1600" b="0" i="0" dirty="0"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0" dirty="0" err="1">
                <a:effectLst/>
                <a:latin typeface="+mj-lt"/>
              </a:rPr>
              <a:t>Dlouhodobá</a:t>
            </a:r>
            <a:r>
              <a:rPr lang="en-GB" sz="1600" b="1" i="0" dirty="0">
                <a:effectLst/>
                <a:latin typeface="+mj-lt"/>
              </a:rPr>
              <a:t> </a:t>
            </a:r>
            <a:r>
              <a:rPr lang="en-GB" sz="1600" b="1" i="0" dirty="0" err="1">
                <a:effectLst/>
                <a:latin typeface="+mj-lt"/>
              </a:rPr>
              <a:t>aktiva</a:t>
            </a:r>
            <a:r>
              <a:rPr lang="en-GB" sz="1600" b="0" i="0" dirty="0">
                <a:effectLst/>
                <a:latin typeface="+mj-lt"/>
              </a:rPr>
              <a:t>:</a:t>
            </a:r>
            <a:br>
              <a:rPr lang="en-GB" sz="1600" dirty="0">
                <a:latin typeface="+mj-lt"/>
              </a:rPr>
            </a:br>
            <a:r>
              <a:rPr lang="en-GB" sz="1600" b="1" i="0" dirty="0">
                <a:effectLst/>
                <a:latin typeface="+mj-lt"/>
              </a:rPr>
              <a:t>- </a:t>
            </a:r>
            <a:r>
              <a:rPr lang="en-GB" sz="1600" b="1" i="0" dirty="0" err="1">
                <a:effectLst/>
                <a:latin typeface="+mj-lt"/>
              </a:rPr>
              <a:t>hmotná</a:t>
            </a:r>
            <a:r>
              <a:rPr lang="en-GB" sz="1600" b="1" i="0" dirty="0">
                <a:effectLst/>
                <a:latin typeface="+mj-lt"/>
              </a:rPr>
              <a:t> </a:t>
            </a:r>
            <a:r>
              <a:rPr lang="en-GB" sz="1600" b="1" i="0" dirty="0" err="1">
                <a:effectLst/>
                <a:latin typeface="+mj-lt"/>
              </a:rPr>
              <a:t>aktiva</a:t>
            </a:r>
            <a:r>
              <a:rPr lang="en-GB" sz="1600" b="0" i="0" dirty="0">
                <a:effectLst/>
                <a:latin typeface="+mj-lt"/>
              </a:rPr>
              <a:t> – </a:t>
            </a:r>
            <a:r>
              <a:rPr lang="en-GB" sz="1600" b="0" i="0" dirty="0" err="1">
                <a:effectLst/>
                <a:latin typeface="+mj-lt"/>
              </a:rPr>
              <a:t>vozidla</a:t>
            </a:r>
            <a:r>
              <a:rPr lang="en-GB" sz="1600" b="0" i="0" dirty="0">
                <a:effectLst/>
                <a:latin typeface="+mj-lt"/>
              </a:rPr>
              <a:t>, </a:t>
            </a:r>
            <a:r>
              <a:rPr lang="en-GB" sz="1600" b="0" i="0" dirty="0" err="1">
                <a:effectLst/>
                <a:latin typeface="+mj-lt"/>
              </a:rPr>
              <a:t>stroje</a:t>
            </a:r>
            <a:r>
              <a:rPr lang="en-GB" sz="1600" b="0" i="0" dirty="0">
                <a:effectLst/>
                <a:latin typeface="+mj-lt"/>
              </a:rPr>
              <a:t>, </a:t>
            </a:r>
            <a:r>
              <a:rPr lang="en-GB" sz="1600" b="0" i="0" dirty="0" err="1">
                <a:effectLst/>
                <a:latin typeface="+mj-lt"/>
              </a:rPr>
              <a:t>stavby</a:t>
            </a:r>
            <a:r>
              <a:rPr lang="en-GB" sz="1600" b="0" i="0" dirty="0">
                <a:effectLst/>
                <a:latin typeface="+mj-lt"/>
              </a:rPr>
              <a:t>, </a:t>
            </a:r>
            <a:r>
              <a:rPr lang="en-GB" sz="1600" b="0" i="0" dirty="0" err="1">
                <a:effectLst/>
                <a:latin typeface="+mj-lt"/>
              </a:rPr>
              <a:t>budovy</a:t>
            </a:r>
            <a:r>
              <a:rPr lang="en-GB" sz="1600" b="0" i="0" dirty="0">
                <a:effectLst/>
                <a:latin typeface="+mj-lt"/>
              </a:rPr>
              <a:t>, </a:t>
            </a:r>
            <a:r>
              <a:rPr lang="en-GB" sz="1600" b="0" i="0" dirty="0" err="1">
                <a:effectLst/>
                <a:latin typeface="+mj-lt"/>
              </a:rPr>
              <a:t>pozemky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atd</a:t>
            </a:r>
            <a:r>
              <a:rPr lang="en-GB" sz="1600" b="0" i="0" dirty="0">
                <a:effectLst/>
                <a:latin typeface="+mj-lt"/>
              </a:rPr>
              <a:t>.; </a:t>
            </a:r>
            <a:r>
              <a:rPr lang="en-GB" sz="1600" b="0" i="0" dirty="0" err="1">
                <a:effectLst/>
                <a:latin typeface="+mj-lt"/>
              </a:rPr>
              <a:t>dlouhodobá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hmotná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aktiva</a:t>
            </a:r>
            <a:r>
              <a:rPr lang="en-GB" sz="1600" b="0" i="0" dirty="0">
                <a:effectLst/>
                <a:latin typeface="+mj-lt"/>
              </a:rPr>
              <a:t> se </a:t>
            </a:r>
            <a:r>
              <a:rPr lang="en-GB" sz="1600" b="0" i="0" dirty="0" err="1">
                <a:effectLst/>
                <a:latin typeface="+mj-lt"/>
              </a:rPr>
              <a:t>také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někdy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označují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jako</a:t>
            </a:r>
            <a:r>
              <a:rPr lang="en-GB" sz="1600" b="0" i="0" dirty="0">
                <a:effectLst/>
                <a:latin typeface="+mj-lt"/>
              </a:rPr>
              <a:t> </a:t>
            </a:r>
            <a:r>
              <a:rPr lang="en-GB" sz="1600" b="1" i="0" dirty="0" err="1">
                <a:effectLst/>
                <a:latin typeface="+mj-lt"/>
              </a:rPr>
              <a:t>stálá</a:t>
            </a:r>
            <a:r>
              <a:rPr lang="en-GB" sz="1600" b="1" i="0" dirty="0">
                <a:effectLst/>
                <a:latin typeface="+mj-lt"/>
              </a:rPr>
              <a:t> </a:t>
            </a:r>
            <a:r>
              <a:rPr lang="en-GB" sz="1600" b="1" i="0" dirty="0" err="1">
                <a:effectLst/>
                <a:latin typeface="+mj-lt"/>
              </a:rPr>
              <a:t>aktiva</a:t>
            </a:r>
            <a:r>
              <a:rPr lang="en-GB" sz="1600" b="0" i="0" dirty="0">
                <a:effectLst/>
                <a:latin typeface="+mj-lt"/>
              </a:rPr>
              <a:t>,</a:t>
            </a:r>
            <a:br>
              <a:rPr lang="en-GB" sz="1600" dirty="0">
                <a:latin typeface="+mj-lt"/>
              </a:rPr>
            </a:br>
            <a:r>
              <a:rPr lang="en-GB" sz="1600" b="1" i="0" dirty="0">
                <a:effectLst/>
                <a:latin typeface="+mj-lt"/>
              </a:rPr>
              <a:t>- </a:t>
            </a:r>
            <a:r>
              <a:rPr lang="en-GB" sz="1600" b="1" i="0" dirty="0" err="1">
                <a:effectLst/>
                <a:latin typeface="+mj-lt"/>
              </a:rPr>
              <a:t>nehmotná</a:t>
            </a:r>
            <a:r>
              <a:rPr lang="en-GB" sz="1600" b="1" i="0" dirty="0">
                <a:effectLst/>
                <a:latin typeface="+mj-lt"/>
              </a:rPr>
              <a:t> </a:t>
            </a:r>
            <a:r>
              <a:rPr lang="en-GB" sz="1600" b="1" i="0" dirty="0" err="1">
                <a:effectLst/>
                <a:latin typeface="+mj-lt"/>
              </a:rPr>
              <a:t>aktiva</a:t>
            </a:r>
            <a:r>
              <a:rPr lang="en-GB" sz="1600" b="0" i="0" dirty="0">
                <a:effectLst/>
                <a:latin typeface="+mj-lt"/>
              </a:rPr>
              <a:t> – software, </a:t>
            </a:r>
            <a:r>
              <a:rPr lang="en-GB" sz="1600" b="0" i="0" dirty="0" err="1">
                <a:effectLst/>
                <a:latin typeface="+mj-lt"/>
              </a:rPr>
              <a:t>patenty</a:t>
            </a:r>
            <a:r>
              <a:rPr lang="en-GB" sz="1600" b="0" i="0" dirty="0">
                <a:effectLst/>
                <a:latin typeface="+mj-lt"/>
              </a:rPr>
              <a:t>, licence </a:t>
            </a:r>
            <a:r>
              <a:rPr lang="en-GB" sz="1600" b="0" i="0" dirty="0" err="1">
                <a:effectLst/>
                <a:latin typeface="+mj-lt"/>
              </a:rPr>
              <a:t>atd</a:t>
            </a:r>
            <a:r>
              <a:rPr lang="en-GB" sz="1600" b="0" i="0" dirty="0">
                <a:effectLst/>
                <a:latin typeface="+mj-lt"/>
              </a:rPr>
              <a:t>.,</a:t>
            </a:r>
            <a:br>
              <a:rPr lang="en-GB" sz="1600" dirty="0">
                <a:latin typeface="+mj-lt"/>
              </a:rPr>
            </a:br>
            <a:r>
              <a:rPr lang="en-GB" sz="1600" b="1" i="0" dirty="0">
                <a:effectLst/>
                <a:latin typeface="+mj-lt"/>
              </a:rPr>
              <a:t>- </a:t>
            </a:r>
            <a:r>
              <a:rPr lang="en-GB" sz="1600" b="1" i="0" dirty="0" err="1">
                <a:effectLst/>
                <a:latin typeface="+mj-lt"/>
              </a:rPr>
              <a:t>finanční</a:t>
            </a:r>
            <a:r>
              <a:rPr lang="en-GB" sz="1600" b="1" i="0" dirty="0">
                <a:effectLst/>
                <a:latin typeface="+mj-lt"/>
              </a:rPr>
              <a:t> </a:t>
            </a:r>
            <a:r>
              <a:rPr lang="en-GB" sz="1600" b="1" i="0" dirty="0" err="1">
                <a:effectLst/>
                <a:latin typeface="+mj-lt"/>
              </a:rPr>
              <a:t>aktiva</a:t>
            </a:r>
            <a:r>
              <a:rPr lang="en-GB" sz="1600" b="0" i="0" dirty="0">
                <a:effectLst/>
                <a:latin typeface="+mj-lt"/>
              </a:rPr>
              <a:t> – </a:t>
            </a:r>
            <a:r>
              <a:rPr lang="en-GB" sz="1600" b="0" i="0" dirty="0" err="1">
                <a:effectLst/>
                <a:latin typeface="+mj-lt"/>
              </a:rPr>
              <a:t>dlouhodobé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investiční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instrumenty</a:t>
            </a:r>
            <a:r>
              <a:rPr lang="en-GB" sz="1600" b="0" i="0" dirty="0">
                <a:effectLst/>
                <a:latin typeface="+mj-lt"/>
              </a:rPr>
              <a:t> (</a:t>
            </a:r>
            <a:r>
              <a:rPr lang="en-GB" sz="1600" b="0" i="0" u="sng" dirty="0" err="1">
                <a:effectLst/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termínované</a:t>
            </a:r>
            <a:r>
              <a:rPr lang="en-GB" sz="1600" b="0" i="0" u="sng" dirty="0">
                <a:effectLst/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u="sng" dirty="0" err="1">
                <a:effectLst/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vklady</a:t>
            </a:r>
            <a:r>
              <a:rPr lang="en-GB" sz="1600" b="0" i="0" dirty="0">
                <a:effectLst/>
                <a:latin typeface="+mj-lt"/>
              </a:rPr>
              <a:t>, </a:t>
            </a:r>
            <a:r>
              <a:rPr lang="en-GB" sz="1600" b="0" i="0" u="sng" dirty="0" err="1"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cenné</a:t>
            </a:r>
            <a:r>
              <a:rPr lang="en-GB" sz="1600" b="0" i="0" u="sng" dirty="0"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u="sng" dirty="0" err="1"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papíry</a:t>
            </a:r>
            <a:r>
              <a:rPr lang="en-GB" sz="1600" b="0" i="0" dirty="0">
                <a:effectLst/>
                <a:latin typeface="+mj-lt"/>
              </a:rPr>
              <a:t>) </a:t>
            </a:r>
            <a:r>
              <a:rPr lang="en-GB" sz="1600" b="0" i="0" dirty="0" err="1">
                <a:effectLst/>
                <a:latin typeface="+mj-lt"/>
              </a:rPr>
              <a:t>atd</a:t>
            </a:r>
            <a:r>
              <a:rPr lang="en-GB" sz="1600" b="0" i="0" dirty="0">
                <a:effectLst/>
                <a:latin typeface="+mj-lt"/>
              </a:rPr>
              <a:t>.</a:t>
            </a:r>
            <a:br>
              <a:rPr lang="en-GB" sz="1600" dirty="0">
                <a:latin typeface="+mj-lt"/>
              </a:rPr>
            </a:br>
            <a:endParaRPr lang="cs-CZ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0" dirty="0" err="1">
                <a:effectLst/>
                <a:latin typeface="+mj-lt"/>
              </a:rPr>
              <a:t>Krátkodobá</a:t>
            </a:r>
            <a:r>
              <a:rPr lang="en-GB" sz="1600" b="1" i="0" dirty="0">
                <a:effectLst/>
                <a:latin typeface="+mj-lt"/>
              </a:rPr>
              <a:t> (</a:t>
            </a:r>
            <a:r>
              <a:rPr lang="en-GB" sz="1600" b="1" i="0" dirty="0" err="1">
                <a:effectLst/>
                <a:latin typeface="+mj-lt"/>
              </a:rPr>
              <a:t>oběžná</a:t>
            </a:r>
            <a:r>
              <a:rPr lang="en-GB" sz="1600" b="1" i="0" dirty="0">
                <a:effectLst/>
                <a:latin typeface="+mj-lt"/>
              </a:rPr>
              <a:t>) </a:t>
            </a:r>
            <a:r>
              <a:rPr lang="en-GB" sz="1600" b="1" i="0" dirty="0" err="1">
                <a:effectLst/>
                <a:latin typeface="+mj-lt"/>
              </a:rPr>
              <a:t>aktiva</a:t>
            </a:r>
            <a:br>
              <a:rPr lang="en-GB" sz="1600" dirty="0">
                <a:latin typeface="+mj-lt"/>
              </a:rPr>
            </a:br>
            <a:r>
              <a:rPr lang="en-GB" sz="1600" b="0" i="0" dirty="0" err="1">
                <a:effectLst/>
                <a:latin typeface="+mj-lt"/>
              </a:rPr>
              <a:t>Mezi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majetek</a:t>
            </a:r>
            <a:r>
              <a:rPr lang="en-GB" sz="1600" b="0" i="0" dirty="0">
                <a:effectLst/>
                <a:latin typeface="+mj-lt"/>
              </a:rPr>
              <a:t>, </a:t>
            </a:r>
            <a:r>
              <a:rPr lang="en-GB" sz="1600" b="0" i="0" dirty="0" err="1">
                <a:effectLst/>
                <a:latin typeface="+mj-lt"/>
              </a:rPr>
              <a:t>který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společnost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obvykle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drží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maximálně</a:t>
            </a:r>
            <a:r>
              <a:rPr lang="en-GB" sz="1600" b="0" i="0" dirty="0">
                <a:effectLst/>
                <a:latin typeface="+mj-lt"/>
              </a:rPr>
              <a:t> 1 </a:t>
            </a:r>
            <a:r>
              <a:rPr lang="en-GB" sz="1600" b="0" i="0" dirty="0" err="1">
                <a:effectLst/>
                <a:latin typeface="+mj-lt"/>
              </a:rPr>
              <a:t>rok</a:t>
            </a:r>
            <a:r>
              <a:rPr lang="en-GB" sz="1600" b="0" i="0" dirty="0">
                <a:effectLst/>
                <a:latin typeface="+mj-lt"/>
              </a:rPr>
              <a:t>, </a:t>
            </a:r>
            <a:r>
              <a:rPr lang="en-GB" sz="1600" b="0" i="0" dirty="0" err="1">
                <a:effectLst/>
                <a:latin typeface="+mj-lt"/>
              </a:rPr>
              <a:t>patří</a:t>
            </a:r>
            <a:r>
              <a:rPr lang="en-GB" sz="1600" b="0" i="0" dirty="0">
                <a:effectLst/>
                <a:latin typeface="+mj-lt"/>
              </a:rPr>
              <a:t> </a:t>
            </a:r>
            <a:r>
              <a:rPr lang="en-GB" sz="1600" b="0" i="0" dirty="0" err="1">
                <a:effectLst/>
                <a:latin typeface="+mj-lt"/>
              </a:rPr>
              <a:t>např</a:t>
            </a:r>
            <a:r>
              <a:rPr lang="en-GB" sz="1600" b="0" i="0" dirty="0">
                <a:effectLst/>
                <a:latin typeface="+mj-lt"/>
              </a:rPr>
              <a:t>. </a:t>
            </a:r>
            <a:r>
              <a:rPr lang="en-GB" sz="1600" b="1" i="0" dirty="0" err="1">
                <a:effectLst/>
                <a:latin typeface="+mj-lt"/>
              </a:rPr>
              <a:t>zásoby</a:t>
            </a:r>
            <a:r>
              <a:rPr lang="en-GB" sz="1600" b="1" i="0" dirty="0">
                <a:effectLst/>
                <a:latin typeface="+mj-lt"/>
              </a:rPr>
              <a:t>, </a:t>
            </a:r>
            <a:r>
              <a:rPr lang="en-GB" sz="1600" b="1" i="0" dirty="0" err="1">
                <a:effectLst/>
                <a:latin typeface="+mj-lt"/>
              </a:rPr>
              <a:t>materiál</a:t>
            </a:r>
            <a:r>
              <a:rPr lang="en-GB" sz="1600" b="0" i="0" dirty="0">
                <a:effectLst/>
                <a:latin typeface="+mj-lt"/>
              </a:rPr>
              <a:t>, </a:t>
            </a:r>
            <a:r>
              <a:rPr lang="en-GB" sz="1600" b="0" i="0" dirty="0" err="1">
                <a:effectLst/>
                <a:latin typeface="+mj-lt"/>
              </a:rPr>
              <a:t>krátkodobé</a:t>
            </a:r>
            <a:r>
              <a:rPr lang="en-GB" sz="1600" b="0" i="0" dirty="0">
                <a:effectLst/>
                <a:latin typeface="+mj-lt"/>
              </a:rPr>
              <a:t> </a:t>
            </a:r>
            <a:r>
              <a:rPr lang="en-GB" sz="1600" b="1" i="0" dirty="0" err="1">
                <a:effectLst/>
                <a:latin typeface="+mj-lt"/>
              </a:rPr>
              <a:t>pohledávky</a:t>
            </a:r>
            <a:r>
              <a:rPr lang="en-GB" sz="1600" b="0" i="0" dirty="0">
                <a:effectLst/>
                <a:latin typeface="+mj-lt"/>
              </a:rPr>
              <a:t>, </a:t>
            </a:r>
            <a:r>
              <a:rPr lang="en-GB" sz="1600" b="0" i="0" dirty="0" err="1">
                <a:effectLst/>
                <a:latin typeface="+mj-lt"/>
              </a:rPr>
              <a:t>peněžní</a:t>
            </a:r>
            <a:r>
              <a:rPr lang="en-GB" sz="1600" b="0" i="0" dirty="0">
                <a:effectLst/>
                <a:latin typeface="+mj-lt"/>
              </a:rPr>
              <a:t> </a:t>
            </a:r>
            <a:r>
              <a:rPr lang="en-GB" sz="1600" b="1" i="0" dirty="0" err="1">
                <a:effectLst/>
                <a:latin typeface="+mj-lt"/>
              </a:rPr>
              <a:t>prostředky</a:t>
            </a:r>
            <a:r>
              <a:rPr lang="en-GB" sz="1600" b="1" i="0" dirty="0">
                <a:effectLst/>
                <a:latin typeface="+mj-lt"/>
              </a:rPr>
              <a:t>, </a:t>
            </a:r>
            <a:r>
              <a:rPr lang="en-GB" sz="1600" b="1" i="0" dirty="0" err="1">
                <a:effectLst/>
                <a:latin typeface="+mj-lt"/>
              </a:rPr>
              <a:t>peníze</a:t>
            </a:r>
            <a:r>
              <a:rPr lang="en-GB" sz="1600" b="1" i="0" dirty="0">
                <a:effectLst/>
                <a:latin typeface="+mj-lt"/>
              </a:rPr>
              <a:t> </a:t>
            </a:r>
            <a:r>
              <a:rPr lang="en-GB" sz="1600" b="1" i="0" dirty="0" err="1">
                <a:effectLst/>
                <a:latin typeface="+mj-lt"/>
              </a:rPr>
              <a:t>na</a:t>
            </a:r>
            <a:r>
              <a:rPr lang="en-GB" sz="1600" b="1" i="0" dirty="0">
                <a:effectLst/>
                <a:latin typeface="+mj-lt"/>
              </a:rPr>
              <a:t> </a:t>
            </a:r>
            <a:r>
              <a:rPr lang="en-GB" sz="1600" b="1" i="0" dirty="0" err="1">
                <a:effectLst/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účtech</a:t>
            </a:r>
            <a:r>
              <a:rPr lang="en-GB" sz="1600" b="1" i="0" dirty="0">
                <a:effectLst/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 </a:t>
            </a:r>
            <a:r>
              <a:rPr lang="en-GB" sz="1600" b="1" i="0" dirty="0" err="1">
                <a:effectLst/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bankách</a:t>
            </a:r>
            <a:r>
              <a:rPr lang="en-GB" sz="1600" b="1" i="0" dirty="0">
                <a:effectLst/>
                <a:latin typeface="+mj-lt"/>
              </a:rPr>
              <a:t>, </a:t>
            </a:r>
            <a:r>
              <a:rPr lang="en-GB" sz="1600" b="1" i="0" dirty="0" err="1">
                <a:effectLst/>
                <a:latin typeface="+mj-lt"/>
              </a:rPr>
              <a:t>krátkodobé</a:t>
            </a:r>
            <a:r>
              <a:rPr lang="en-GB" sz="1600" b="1" i="0" dirty="0">
                <a:effectLst/>
                <a:latin typeface="+mj-lt"/>
              </a:rPr>
              <a:t> </a:t>
            </a:r>
            <a:r>
              <a:rPr lang="en-GB" sz="1600" b="1" i="0" dirty="0" err="1">
                <a:effectLst/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investiční</a:t>
            </a:r>
            <a:r>
              <a:rPr lang="en-GB" sz="1600" b="1" i="0" dirty="0">
                <a:effectLst/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1" i="0" dirty="0" err="1">
                <a:effectLst/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instrumenty</a:t>
            </a:r>
            <a:r>
              <a:rPr lang="en-GB" sz="1600" b="0" i="0" dirty="0">
                <a:effectLst/>
                <a:latin typeface="+mj-lt"/>
              </a:rPr>
              <a:t> </a:t>
            </a:r>
            <a:r>
              <a:rPr lang="en-GB" sz="1600" b="0" i="0" dirty="0" err="1">
                <a:effectLst/>
                <a:latin typeface="+mj-lt"/>
              </a:rPr>
              <a:t>apod</a:t>
            </a:r>
            <a:r>
              <a:rPr lang="en-GB" sz="1600" b="0" i="0" dirty="0">
                <a:effectLst/>
                <a:latin typeface="+mj-lt"/>
              </a:rPr>
              <a:t>.</a:t>
            </a:r>
            <a:endParaRPr lang="en-GB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208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264696" cy="507703"/>
          </a:xfrm>
        </p:spPr>
        <p:txBody>
          <a:bodyPr/>
          <a:lstStyle/>
          <a:p>
            <a:r>
              <a:rPr lang="cs-CZ" dirty="0"/>
              <a:t>Faktory ovlivňující majetkovou strukturu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520" y="1059582"/>
            <a:ext cx="7772400" cy="37078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000" dirty="0"/>
              <a:t>Na výši celkového majetku podniku mají vliv </a:t>
            </a:r>
            <a:r>
              <a:rPr lang="cs-CZ" altLang="cs-CZ" sz="2000" b="1" dirty="0"/>
              <a:t>tři základní faktory</a:t>
            </a:r>
            <a:r>
              <a:rPr lang="cs-CZ" altLang="cs-CZ" sz="2000" dirty="0"/>
              <a:t>: </a:t>
            </a:r>
          </a:p>
          <a:p>
            <a:pPr lvl="1"/>
            <a:r>
              <a:rPr lang="cs-CZ" altLang="cs-CZ" sz="2000" dirty="0"/>
              <a:t>rozsah podnikových výkonů, </a:t>
            </a:r>
          </a:p>
          <a:p>
            <a:pPr lvl="1"/>
            <a:r>
              <a:rPr lang="cs-CZ" altLang="cs-CZ" sz="2000" dirty="0"/>
              <a:t>stupeň využití celkového majetku</a:t>
            </a:r>
          </a:p>
          <a:p>
            <a:pPr lvl="1"/>
            <a:r>
              <a:rPr lang="cs-CZ" altLang="cs-CZ" sz="2000" dirty="0"/>
              <a:t>cena majetku</a:t>
            </a:r>
          </a:p>
          <a:p>
            <a:r>
              <a:rPr lang="cs-CZ" altLang="cs-CZ" sz="2000" b="1" dirty="0"/>
              <a:t>Majetková struktura závisí </a:t>
            </a:r>
            <a:r>
              <a:rPr lang="cs-CZ" altLang="cs-CZ" sz="2000" dirty="0"/>
              <a:t>také na:</a:t>
            </a:r>
          </a:p>
          <a:p>
            <a:pPr lvl="1"/>
            <a:r>
              <a:rPr lang="cs-CZ" altLang="cs-CZ" sz="2000" dirty="0"/>
              <a:t>technické náročnosti výroby</a:t>
            </a:r>
          </a:p>
          <a:p>
            <a:pPr lvl="1"/>
            <a:r>
              <a:rPr lang="cs-CZ" altLang="cs-CZ" sz="2000" dirty="0"/>
              <a:t>rozvinutosti peněžního a kapitálového trhu </a:t>
            </a:r>
          </a:p>
          <a:p>
            <a:pPr lvl="1"/>
            <a:r>
              <a:rPr lang="cs-CZ" altLang="cs-CZ" sz="2000" dirty="0"/>
              <a:t>ovlivněna konkrétní ekonomickou situací podniku a orientací jeho hospodářské politiky</a:t>
            </a:r>
            <a:endParaRPr lang="cs-CZ" altLang="cs-CZ" sz="2000" i="1" dirty="0"/>
          </a:p>
        </p:txBody>
      </p:sp>
      <p:pic>
        <p:nvPicPr>
          <p:cNvPr id="4" name="Picture 6" descr="C:\Users\Petra\AppData\Local\Microsoft\Windows\Temporary Internet Files\Content.IE5\MRO04TWT\factory-48890_640[1]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1484313"/>
            <a:ext cx="1889125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29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e84f35-634c-4b6d-9d14-2f446a0989d8">
      <Terms xmlns="http://schemas.microsoft.com/office/infopath/2007/PartnerControls"/>
    </lcf76f155ced4ddcb4097134ff3c332f>
    <TaxCatchAll xmlns="72721b38-28c8-4b9b-bc5b-83b7e069eb5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F055260BDF654D8EDFCCF2A02A9508" ma:contentTypeVersion="13" ma:contentTypeDescription="Vytvoří nový dokument" ma:contentTypeScope="" ma:versionID="a1c9eb57aede88589d10a254775906fd">
  <xsd:schema xmlns:xsd="http://www.w3.org/2001/XMLSchema" xmlns:xs="http://www.w3.org/2001/XMLSchema" xmlns:p="http://schemas.microsoft.com/office/2006/metadata/properties" xmlns:ns2="6fe84f35-634c-4b6d-9d14-2f446a0989d8" xmlns:ns3="72721b38-28c8-4b9b-bc5b-83b7e069eb50" targetNamespace="http://schemas.microsoft.com/office/2006/metadata/properties" ma:root="true" ma:fieldsID="db65682f3bd2ad04f8be5f9bc2544a9c" ns2:_="" ns3:_="">
    <xsd:import namespace="6fe84f35-634c-4b6d-9d14-2f446a0989d8"/>
    <xsd:import namespace="72721b38-28c8-4b9b-bc5b-83b7e069eb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84f35-634c-4b6d-9d14-2f446a0989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Značky obrázků" ma:readOnly="false" ma:fieldId="{5cf76f15-5ced-4ddc-b409-7134ff3c332f}" ma:taxonomyMulti="true" ma:sspId="bce56c0d-8add-4fe5-85a8-9b3e3d2b7a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21b38-28c8-4b9b-bc5b-83b7e069eb50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7e44da7a-b4e4-40f3-8b62-465d32d98f8d}" ma:internalName="TaxCatchAll" ma:showField="CatchAllData" ma:web="72721b38-28c8-4b9b-bc5b-83b7e069eb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192817-C2D4-4956-9487-53CE869065FD}">
  <ds:schemaRefs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6fe84f35-634c-4b6d-9d14-2f446a0989d8"/>
    <ds:schemaRef ds:uri="http://schemas.microsoft.com/office/2006/metadata/properties"/>
    <ds:schemaRef ds:uri="http://purl.org/dc/terms/"/>
    <ds:schemaRef ds:uri="72721b38-28c8-4b9b-bc5b-83b7e069eb50"/>
  </ds:schemaRefs>
</ds:datastoreItem>
</file>

<file path=customXml/itemProps2.xml><?xml version="1.0" encoding="utf-8"?>
<ds:datastoreItem xmlns:ds="http://schemas.openxmlformats.org/officeDocument/2006/customXml" ds:itemID="{A98E511F-5FA6-46EB-AEB6-C87DA19134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DBEB18-87EC-4F5B-A663-645E7BAF29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e84f35-634c-4b6d-9d14-2f446a0989d8"/>
    <ds:schemaRef ds:uri="72721b38-28c8-4b9b-bc5b-83b7e069eb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3902</TotalTime>
  <Words>2086</Words>
  <Application>Microsoft Office PowerPoint</Application>
  <PresentationFormat>Předvádění na obrazovce (16:9)</PresentationFormat>
  <Paragraphs>188</Paragraphs>
  <Slides>28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 Math</vt:lpstr>
      <vt:lpstr>Times New Roman</vt:lpstr>
      <vt:lpstr>SLU</vt:lpstr>
      <vt:lpstr>Finanční analýza základních účetních výkazů</vt:lpstr>
      <vt:lpstr>Prezentace aplikace PowerPoint</vt:lpstr>
      <vt:lpstr>Definice mikro, malého a středního podniku</vt:lpstr>
      <vt:lpstr>Výroční zpráva Vinselekt Michlovský, a.s.</vt:lpstr>
      <vt:lpstr>Výroční zpráva Vinselekt Michlovský, a.s.</vt:lpstr>
      <vt:lpstr>Prezentace aplikace PowerPoint</vt:lpstr>
      <vt:lpstr>Rozvaha – strana aktiv</vt:lpstr>
      <vt:lpstr>Stálá a oběžná aktiva</vt:lpstr>
      <vt:lpstr>Faktory ovlivňující majetkovou strukturu</vt:lpstr>
      <vt:lpstr>Strana pasív – finanční struktura</vt:lpstr>
      <vt:lpstr>Pasiva </vt:lpstr>
      <vt:lpstr>Finanční struktura versus kapitálová struktura</vt:lpstr>
      <vt:lpstr>Problémy při analýze rozvahy</vt:lpstr>
      <vt:lpstr>Prezentace aplikace PowerPoint</vt:lpstr>
      <vt:lpstr>Výnosy &amp; příjmy </vt:lpstr>
      <vt:lpstr>Náklady &amp; výdaje </vt:lpstr>
      <vt:lpstr>Zisk &amp; ztráta </vt:lpstr>
      <vt:lpstr>Struktura výsledků hospodaření ve Výkazu zisku a ztráty</vt:lpstr>
      <vt:lpstr>Struktura výsledků hospodaření ve Výkazu zisku a ztráty</vt:lpstr>
      <vt:lpstr>Problémy při práci s Výkazem zisku a ztráty</vt:lpstr>
      <vt:lpstr>Přehled o peněžních tocích </vt:lpstr>
      <vt:lpstr>Přehled o peněžních tocích </vt:lpstr>
      <vt:lpstr>Vztah výsledku hospodaření a hotovosti z Přehledu o peněžních tocích </vt:lpstr>
      <vt:lpstr>Základní vazby a transakce </vt:lpstr>
      <vt:lpstr>Základní vazby a transakce</vt:lpstr>
      <vt:lpstr>Prezentace aplikace PowerPoint</vt:lpstr>
      <vt:lpstr>Výpočet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Tetiana Konieva</cp:lastModifiedBy>
  <cp:revision>138</cp:revision>
  <cp:lastPrinted>2021-05-03T07:46:10Z</cp:lastPrinted>
  <dcterms:created xsi:type="dcterms:W3CDTF">2016-07-06T15:42:34Z</dcterms:created>
  <dcterms:modified xsi:type="dcterms:W3CDTF">2024-04-27T19:21:36Z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0x0101008EF055260BDF654D8EDFCCF2A02A9508</vt:lpwstr>
  </property>
</Properties>
</file>