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390" r:id="rId7"/>
    <p:sldId id="392" r:id="rId8"/>
    <p:sldId id="376" r:id="rId9"/>
    <p:sldId id="378" r:id="rId10"/>
    <p:sldId id="374" r:id="rId11"/>
    <p:sldId id="387" r:id="rId12"/>
    <p:sldId id="380" r:id="rId13"/>
    <p:sldId id="371" r:id="rId14"/>
    <p:sldId id="373" r:id="rId15"/>
    <p:sldId id="367" r:id="rId16"/>
    <p:sldId id="388" r:id="rId17"/>
    <p:sldId id="368" r:id="rId18"/>
    <p:sldId id="343" r:id="rId19"/>
    <p:sldId id="369" r:id="rId20"/>
    <p:sldId id="370" r:id="rId21"/>
    <p:sldId id="372" r:id="rId22"/>
    <p:sldId id="379" r:id="rId23"/>
    <p:sldId id="382" r:id="rId24"/>
    <p:sldId id="389" r:id="rId25"/>
    <p:sldId id="282" r:id="rId26"/>
  </p:sldIdLst>
  <p:sldSz cx="9144000" cy="5143500" type="screen16x9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981E3A"/>
    <a:srgbClr val="9F2B2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60"/>
  </p:normalViewPr>
  <p:slideViewPr>
    <p:cSldViewPr>
      <p:cViewPr varScale="1">
        <p:scale>
          <a:sx n="112" d="100"/>
          <a:sy n="112" d="100"/>
        </p:scale>
        <p:origin x="61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4F75-53B8-494E-9CAC-FA5464EAA3D2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72547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2" y="9379984"/>
            <a:ext cx="2972547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ABF00-4210-4AC7-93DD-E53A328AF9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4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690269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13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40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6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97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7200800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483518"/>
            <a:ext cx="6840760" cy="410445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</a:t>
            </a:r>
            <a:r>
              <a:rPr lang="en-US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Dlužnické cenné papíry</a:t>
            </a:r>
            <a:r>
              <a:rPr lang="en-GB" sz="36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Běžný a procentní výnos z kupónu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Výnosy finančních dokumentů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296144" cy="10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F309D-096D-4B76-AC65-6F7E8ADB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b="1" dirty="0"/>
              <a:t>Příklad – současná hodnota krátkodobého dlužnického CP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F9399FA3-2B6B-4474-BF02-2A775B9BD5B0}"/>
                  </a:ext>
                </a:extLst>
              </p:cNvPr>
              <p:cNvSpPr/>
              <p:nvPr/>
            </p:nvSpPr>
            <p:spPr>
              <a:xfrm>
                <a:off x="260822" y="843558"/>
                <a:ext cx="8343626" cy="4025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1700" dirty="0">
                    <a:solidFill>
                      <a:srgbClr val="307871"/>
                    </a:solidFill>
                  </a:rPr>
                  <a:t>Vypočtěte, za jakou cenu byste byli ochotni za státní pokladniční poukázku vydávanou MF USA zaplatit. Její nominální hodnota je 100 USD a splatnost je 1 rok. Požadujeme roční výnos 4 %.</a:t>
                </a:r>
              </a:p>
              <a:p>
                <a:r>
                  <a:rPr lang="cs-CZ" altLang="cs-CZ" sz="1700" b="1" dirty="0">
                    <a:solidFill>
                      <a:srgbClr val="307871"/>
                    </a:solidFill>
                  </a:rPr>
                  <a:t>Jaká je její současná hodnota?  Jsme ochotni SPP koupit za cenu 90 USD?</a:t>
                </a:r>
              </a:p>
              <a:p>
                <a:endParaRPr lang="cs-CZ" altLang="cs-CZ" sz="1700" b="1" dirty="0">
                  <a:solidFill>
                    <a:srgbClr val="30787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altLang="cs-CZ" sz="1700" b="0" i="1" smtClean="0">
                          <a:solidFill>
                            <a:srgbClr val="307871"/>
                          </a:solidFill>
                        </a:rPr>
                        <m:t>𝑃𝑉</m:t>
                      </m:r>
                      <m:r>
                        <a:rPr lang="cs-CZ" altLang="cs-CZ" sz="1700" i="1">
                          <a:solidFill>
                            <a:srgbClr val="307871"/>
                          </a:solidFill>
                        </a:rPr>
                        <m:t>= 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</a:rPr>
                          </m:ctrlPr>
                        </m:fPr>
                        <m:num>
                          <m:r>
                            <a:rPr lang="cs-CZ" altLang="cs-CZ" sz="1700" i="1">
                              <a:solidFill>
                                <a:srgbClr val="307871"/>
                              </a:solidFill>
                            </a:rPr>
                            <m:t>𝑁𝐻</m:t>
                          </m:r>
                        </m:num>
                        <m:den>
                          <m:sSup>
                            <m:sSup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</a:rPr>
                                    <m:t>1+</m:t>
                                  </m:r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1700" dirty="0">
                  <a:solidFill>
                    <a:srgbClr val="307871"/>
                  </a:solidFill>
                </a:endParaRPr>
              </a:p>
              <a:p>
                <a:endParaRPr lang="cs-CZ" sz="1700" dirty="0">
                  <a:solidFill>
                    <a:srgbClr val="30787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altLang="cs-CZ" sz="1700" b="0" i="1" smtClean="0">
                          <a:solidFill>
                            <a:srgbClr val="307871"/>
                          </a:solidFill>
                        </a:rPr>
                        <m:t>𝑃𝑉</m:t>
                      </m:r>
                      <m:r>
                        <a:rPr lang="cs-CZ" altLang="cs-CZ" sz="1700" i="1">
                          <a:solidFill>
                            <a:srgbClr val="307871"/>
                          </a:solidFill>
                        </a:rPr>
                        <m:t>= 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</a:rPr>
                          </m:ctrlPr>
                        </m:fPr>
                        <m:num>
                          <m:r>
                            <a:rPr lang="cs-CZ" altLang="cs-CZ" sz="1700" b="0" i="1" smtClean="0">
                              <a:solidFill>
                                <a:srgbClr val="307871"/>
                              </a:solidFill>
                            </a:rPr>
                            <m:t>100</m:t>
                          </m:r>
                        </m:num>
                        <m:den>
                          <m:sSup>
                            <m:sSup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</a:rPr>
                                    <m:t>1+</m:t>
                                  </m:r>
                                  <m:r>
                                    <a:rPr lang="cs-CZ" altLang="cs-CZ" sz="1700" b="0" i="1" smtClean="0">
                                      <a:solidFill>
                                        <a:srgbClr val="307871"/>
                                      </a:solidFill>
                                    </a:rPr>
                                    <m:t>0,04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b="0" i="1" smtClean="0">
                                  <a:solidFill>
                                    <a:srgbClr val="307871"/>
                                  </a:solidFill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</a:rPr>
                        <m:t>=96,15 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</a:rPr>
                        <m:t>𝑈𝑆𝐷</m:t>
                      </m:r>
                    </m:oMath>
                  </m:oMathPara>
                </a14:m>
                <a:endParaRPr lang="cs-CZ" altLang="cs-CZ" sz="1700" b="0" dirty="0">
                  <a:solidFill>
                    <a:srgbClr val="307871"/>
                  </a:solidFill>
                </a:endParaRPr>
              </a:p>
              <a:p>
                <a:endParaRPr lang="cs-CZ" altLang="cs-CZ" sz="1700" b="0" dirty="0">
                  <a:solidFill>
                    <a:srgbClr val="307871"/>
                  </a:solidFill>
                </a:endParaRPr>
              </a:p>
              <a:p>
                <a:r>
                  <a:rPr lang="cs-CZ" sz="1700" b="1" u="sng" dirty="0">
                    <a:solidFill>
                      <a:srgbClr val="307871"/>
                    </a:solidFill>
                  </a:rPr>
                  <a:t>Maximální</a:t>
                </a:r>
                <a:r>
                  <a:rPr lang="cs-CZ" sz="1700" dirty="0">
                    <a:solidFill>
                      <a:srgbClr val="307871"/>
                    </a:solidFill>
                  </a:rPr>
                  <a:t> cena, ze kterou jsme ochotni koupit</a:t>
                </a:r>
                <a:r>
                  <a:rPr lang="en-US" sz="1700" dirty="0">
                    <a:solidFill>
                      <a:srgbClr val="307871"/>
                    </a:solidFill>
                  </a:rPr>
                  <a:t> </a:t>
                </a:r>
                <a:r>
                  <a:rPr lang="cs-CZ" sz="1700" dirty="0">
                    <a:solidFill>
                      <a:srgbClr val="307871"/>
                    </a:solidFill>
                  </a:rPr>
                  <a:t>Státní pokladniční poukázku </a:t>
                </a:r>
                <a:r>
                  <a:rPr lang="en-US" sz="1700" dirty="0">
                    <a:solidFill>
                      <a:srgbClr val="307871"/>
                    </a:solidFill>
                  </a:rPr>
                  <a:t>je </a:t>
                </a:r>
                <a:r>
                  <a:rPr lang="cs-CZ" sz="1700" b="1" dirty="0">
                    <a:solidFill>
                      <a:srgbClr val="307871"/>
                    </a:solidFill>
                  </a:rPr>
                  <a:t>96,15 USD </a:t>
                </a:r>
                <a:endParaRPr lang="en-US" sz="1700" b="1" dirty="0">
                  <a:solidFill>
                    <a:srgbClr val="307871"/>
                  </a:solidFill>
                </a:endParaRPr>
              </a:p>
              <a:p>
                <a:r>
                  <a:rPr lang="cs-CZ" sz="1700" dirty="0">
                    <a:solidFill>
                      <a:srgbClr val="307871"/>
                    </a:solidFill>
                  </a:rPr>
                  <a:t> </a:t>
                </a:r>
              </a:p>
              <a:p>
                <a:r>
                  <a:rPr lang="cs-CZ" sz="1700" b="1" dirty="0">
                    <a:solidFill>
                      <a:srgbClr val="307871"/>
                    </a:solidFill>
                  </a:rPr>
                  <a:t>SPP jsme ochotni koupit za 90 USD</a:t>
                </a:r>
                <a:r>
                  <a:rPr lang="en-US" sz="1700" b="1" dirty="0">
                    <a:solidFill>
                      <a:srgbClr val="307871"/>
                    </a:solidFill>
                  </a:rPr>
                  <a:t>, proto</a:t>
                </a:r>
                <a:r>
                  <a:rPr lang="cs-CZ" sz="1700" b="1" dirty="0">
                    <a:solidFill>
                      <a:srgbClr val="307871"/>
                    </a:solidFill>
                  </a:rPr>
                  <a:t>že ten cenný papír je na trhu podhodnocený:</a:t>
                </a:r>
              </a:p>
              <a:p>
                <a:r>
                  <a:rPr lang="en-US" sz="1700" b="1" dirty="0">
                    <a:solidFill>
                      <a:srgbClr val="307871"/>
                    </a:solidFill>
                  </a:rPr>
                  <a:t>90 &lt; 96,15</a:t>
                </a:r>
                <a:r>
                  <a:rPr lang="cs-CZ" sz="1700" dirty="0">
                    <a:solidFill>
                      <a:srgbClr val="307871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F9399FA3-2B6B-4474-BF02-2A775B9BD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2" y="843558"/>
                <a:ext cx="8343626" cy="4025269"/>
              </a:xfrm>
              <a:prstGeom prst="rect">
                <a:avLst/>
              </a:prstGeom>
              <a:blipFill>
                <a:blip r:embed="rId2"/>
                <a:stretch>
                  <a:fillRect l="-512" t="-303" b="-1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161333E-D6AD-4D57-9FE2-E7AEEDE60AEB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EC7E0-1646-4670-AA90-0C844B9C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49262"/>
            <a:ext cx="7920880" cy="507703"/>
          </a:xfrm>
        </p:spPr>
        <p:txBody>
          <a:bodyPr/>
          <a:lstStyle/>
          <a:p>
            <a:r>
              <a:rPr lang="cs-CZ" b="1" dirty="0"/>
              <a:t>Výnos (výnosnost) krátkodobého dlužnického CP </a:t>
            </a:r>
            <a:r>
              <a:rPr lang="cs-CZ" altLang="cs-CZ" sz="2400" b="1" u="sng" dirty="0">
                <a:solidFill>
                  <a:srgbClr val="307871"/>
                </a:solidFill>
                <a:latin typeface="+mj-lt"/>
              </a:rPr>
              <a:t>bez kupónových plateb</a:t>
            </a:r>
            <a:r>
              <a:rPr lang="cs-CZ" b="1" u="sng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5C8262B8-7622-4953-84CA-5592BFC6F05B}"/>
                  </a:ext>
                </a:extLst>
              </p:cNvPr>
              <p:cNvSpPr/>
              <p:nvPr/>
            </p:nvSpPr>
            <p:spPr>
              <a:xfrm>
                <a:off x="323528" y="915566"/>
                <a:ext cx="8856984" cy="3784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s-CZ" altLang="cs-CZ" b="1" dirty="0">
                    <a:solidFill>
                      <a:srgbClr val="307871"/>
                    </a:solidFill>
                  </a:rPr>
                  <a:t>Výpočet výnosu 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(výnosnosti) krátkodobého dlužnického CP </a:t>
                </a:r>
                <a:r>
                  <a:rPr lang="cs-CZ" altLang="cs-CZ" b="1" dirty="0">
                    <a:solidFill>
                      <a:srgbClr val="307871"/>
                    </a:solidFill>
                  </a:rPr>
                  <a:t>bez kupónových plateb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: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𝑉𝐻</m:t>
                      </m:r>
                      <m:r>
                        <a:rPr lang="cs-CZ" altLang="cs-CZ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num>
                        <m:den>
                          <m:sSup>
                            <m:sSupPr>
                              <m:ctrlPr>
                                <a:rPr lang="cs-CZ" altLang="cs-CZ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altLang="cs-CZ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b="0" i="1" smtClean="0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altLang="cs-CZ" dirty="0">
                  <a:solidFill>
                    <a:srgbClr val="30787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alt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cs-CZ" altLang="cs-CZ" dirty="0">
                  <a:solidFill>
                    <a:srgbClr val="307871"/>
                  </a:solidFill>
                </a:endParaRPr>
              </a:p>
              <a:p>
                <a:pPr lvl="2"/>
                <a:endParaRPr lang="cs-CZ" dirty="0">
                  <a:solidFill>
                    <a:srgbClr val="307871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𝑉𝐻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cs-CZ" dirty="0">
                  <a:solidFill>
                    <a:srgbClr val="307871"/>
                  </a:solidFill>
                </a:endParaRPr>
              </a:p>
              <a:p>
                <a:endParaRPr lang="cs-CZ" dirty="0">
                  <a:solidFill>
                    <a:srgbClr val="307871"/>
                  </a:solidFill>
                </a:endParaRPr>
              </a:p>
              <a:p>
                <a:r>
                  <a:rPr lang="cs-CZ" b="1" dirty="0">
                    <a:solidFill>
                      <a:srgbClr val="307871"/>
                    </a:solidFill>
                  </a:rPr>
                  <a:t>Příklad: </a:t>
                </a:r>
                <a:r>
                  <a:rPr lang="cs-CZ" dirty="0">
                    <a:solidFill>
                      <a:srgbClr val="307871"/>
                    </a:solidFill>
                  </a:rPr>
                  <a:t>Jaký je výnos z SPP, pokud je její nominální hodnota (NH) 100 USD a vnitřní hodnota (VH) je 94 USD?</a:t>
                </a:r>
              </a:p>
              <a:p>
                <a:endParaRPr lang="cs-CZ" dirty="0">
                  <a:solidFill>
                    <a:srgbClr val="30787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  <m:r>
                      <a:rPr lang="cs-CZ" i="1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cs-CZ" dirty="0">
                    <a:solidFill>
                      <a:srgbClr val="307871"/>
                    </a:solidFill>
                  </a:rPr>
                  <a:t> = 0,0639 = 6,39 %</a:t>
                </a:r>
              </a:p>
              <a:p>
                <a:r>
                  <a:rPr lang="cs-CZ" b="1" dirty="0">
                    <a:solidFill>
                      <a:srgbClr val="307871"/>
                    </a:solidFill>
                  </a:rPr>
                  <a:t>Výnos ze státní pokladniční poukázky je 6,39 % (roční výnosnost). </a:t>
                </a: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5C8262B8-7622-4953-84CA-5592BFC6F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15566"/>
                <a:ext cx="8856984" cy="3784819"/>
              </a:xfrm>
              <a:prstGeom prst="rect">
                <a:avLst/>
              </a:prstGeom>
              <a:blipFill>
                <a:blip r:embed="rId2"/>
                <a:stretch>
                  <a:fillRect l="-551" t="-805"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0F692CD-722B-4E7A-ADC1-14741D9ED3C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  <a:latin typeface="+mn-lt"/>
              </a:rPr>
              <a:t>Dluhopis</a:t>
            </a:r>
            <a:endParaRPr lang="en-US" b="1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5566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84024" y="771550"/>
            <a:ext cx="496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</a:rPr>
              <a:t>Dluhopis = obligace, bond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307871"/>
                </a:solidFill>
              </a:rPr>
              <a:t>Dlužnický </a:t>
            </a:r>
            <a:r>
              <a:rPr lang="cs-CZ" altLang="cs-CZ" sz="1600" b="1" dirty="0">
                <a:solidFill>
                  <a:srgbClr val="307871"/>
                </a:solidFill>
              </a:rPr>
              <a:t>dlouhodobý</a:t>
            </a:r>
            <a:r>
              <a:rPr lang="cs-CZ" altLang="cs-CZ" sz="1600" dirty="0">
                <a:solidFill>
                  <a:srgbClr val="307871"/>
                </a:solidFill>
              </a:rPr>
              <a:t> cenný papír 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rgbClr val="307871"/>
              </a:solidFill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07871"/>
                </a:solidFill>
              </a:rPr>
              <a:t>Emitent</a:t>
            </a:r>
            <a:r>
              <a:rPr lang="cs-CZ" altLang="cs-CZ" sz="1600" dirty="0">
                <a:solidFill>
                  <a:srgbClr val="307871"/>
                </a:solidFill>
              </a:rPr>
              <a:t> dluhopisu (vláda, města, obce, banka, podniky) = </a:t>
            </a:r>
            <a:r>
              <a:rPr lang="cs-CZ" altLang="cs-CZ" sz="1600" b="1" dirty="0">
                <a:solidFill>
                  <a:srgbClr val="307871"/>
                </a:solidFill>
              </a:rPr>
              <a:t>dlužník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07871"/>
                </a:solidFill>
              </a:rPr>
              <a:t>Vlastník</a:t>
            </a:r>
            <a:r>
              <a:rPr lang="cs-CZ" altLang="cs-CZ" sz="1600" dirty="0">
                <a:solidFill>
                  <a:srgbClr val="307871"/>
                </a:solidFill>
              </a:rPr>
              <a:t> (držitel) dluhopisu (investor) = </a:t>
            </a:r>
            <a:r>
              <a:rPr lang="cs-CZ" altLang="cs-CZ" sz="1600" b="1" dirty="0">
                <a:solidFill>
                  <a:srgbClr val="307871"/>
                </a:solidFill>
              </a:rPr>
              <a:t>věřitel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9DBF3EC-AFEA-434E-B6D4-F1F38DBCD29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249B51-68E8-4E11-9052-9CB4572D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69" y="998517"/>
            <a:ext cx="3955683" cy="23619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D299ECC-BECC-4ECB-A006-544940E1CB51}"/>
              </a:ext>
            </a:extLst>
          </p:cNvPr>
          <p:cNvSpPr txBox="1"/>
          <p:nvPr/>
        </p:nvSpPr>
        <p:spPr>
          <a:xfrm>
            <a:off x="0" y="4154537"/>
            <a:ext cx="896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07871"/>
                </a:solidFill>
              </a:rPr>
              <a:t>Emitent </a:t>
            </a:r>
            <a:r>
              <a:rPr lang="cs-CZ" altLang="cs-CZ" sz="1600" dirty="0">
                <a:solidFill>
                  <a:srgbClr val="307871"/>
                </a:solidFill>
              </a:rPr>
              <a:t>většinou vydává dluhopis s cílem získat dlouhodobé finanční prostředky - alternativa bankovního úvěru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B150E0-670C-481D-98DE-4AE29A8EECE4}"/>
              </a:ext>
            </a:extLst>
          </p:cNvPr>
          <p:cNvSpPr txBox="1"/>
          <p:nvPr/>
        </p:nvSpPr>
        <p:spPr>
          <a:xfrm>
            <a:off x="0" y="3055842"/>
            <a:ext cx="88292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307871"/>
                </a:solidFill>
              </a:rPr>
              <a:t>Emitent</a:t>
            </a:r>
            <a:r>
              <a:rPr lang="cs-CZ" sz="1600" dirty="0">
                <a:solidFill>
                  <a:srgbClr val="307871"/>
                </a:solidFill>
              </a:rPr>
              <a:t> se vlastníkovi zavazuje: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že ve stanovené době splatnosti splatí nominální hodnotu dluhopisu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307871"/>
                </a:solidFill>
              </a:rPr>
              <a:t>že v dohodnutých termínech bude vlastníkovi vyplácet výnosy z dluhopisu (kuponové platby, příp. prémie nebo diskont)</a:t>
            </a:r>
          </a:p>
        </p:txBody>
      </p:sp>
    </p:spTree>
    <p:extLst>
      <p:ext uri="{BB962C8B-B14F-4D97-AF65-F5344CB8AC3E}">
        <p14:creationId xmlns:p14="http://schemas.microsoft.com/office/powerpoint/2010/main" val="309739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11878-01F1-498E-9730-C363D3EA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Členění dluhopisu dle </a:t>
            </a:r>
            <a:r>
              <a:rPr lang="en-GB" b="1" i="0" u="none" strike="noStrike" baseline="0" dirty="0" err="1">
                <a:solidFill>
                  <a:srgbClr val="307871"/>
                </a:solidFill>
              </a:rPr>
              <a:t>emitenta</a:t>
            </a:r>
            <a:r>
              <a:rPr lang="en-GB" b="1" i="0" u="none" strike="noStrike" baseline="0" dirty="0">
                <a:solidFill>
                  <a:srgbClr val="307871"/>
                </a:solidFill>
              </a:rPr>
              <a:t> 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0150ADA-47F5-4E19-8C14-221F20E7CD20}"/>
              </a:ext>
            </a:extLst>
          </p:cNvPr>
          <p:cNvSpPr/>
          <p:nvPr/>
        </p:nvSpPr>
        <p:spPr>
          <a:xfrm>
            <a:off x="107504" y="771550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Státní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dluhopisy</a:t>
            </a:r>
            <a:r>
              <a:rPr lang="en-GB" sz="1800" b="1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emituje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vláda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obvykle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zastoupená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ministerstvem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financí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Jedná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se 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dluhové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cenné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papíry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vyjadřující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závazek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daného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státu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vůči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jeho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věřitelům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Státní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dluho-pisy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obvykle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využívání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ke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krytí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státního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rozpočtu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státního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dluhu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 </a:t>
            </a:r>
            <a:endParaRPr lang="cs-CZ" sz="1800" b="0" i="0" u="none" strike="noStrike" baseline="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Komunální</a:t>
            </a:r>
            <a:r>
              <a:rPr lang="cs-CZ" b="1" dirty="0">
                <a:solidFill>
                  <a:srgbClr val="307871"/>
                </a:solidFill>
              </a:rPr>
              <a:t> </a:t>
            </a: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dluhopisy</a:t>
            </a:r>
            <a:r>
              <a:rPr lang="en-GB" sz="1800" b="1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emitované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místními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samosprávními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jednotkami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nejčastěji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městy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obcemi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nebo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územními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celky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Emise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těchto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dluhopisů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slouží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zejména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pokrytí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deficitu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rozpočtu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těchto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správních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jednotek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případně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podporu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různých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investic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aktivit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v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rámci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města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či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regionu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 </a:t>
            </a:r>
            <a:endParaRPr lang="cs-CZ" sz="1800" b="0" i="0" u="none" strike="noStrike" baseline="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bankovní</a:t>
            </a:r>
            <a:r>
              <a:rPr lang="en-GB" sz="1800" b="1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dluhopisy</a:t>
            </a:r>
            <a:r>
              <a:rPr lang="en-GB" sz="1800" b="1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vydávány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bankami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které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mají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často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mezinárodní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charakter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Vydáním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bankovních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dluhopisů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komerční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banky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získávají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peněžní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prostředky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své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čin-nosti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rozvoj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endParaRPr lang="cs-CZ" sz="1800" b="0" i="0" u="none" strike="noStrike" baseline="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podnikové</a:t>
            </a:r>
            <a:r>
              <a:rPr lang="en-GB" sz="1800" b="1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1" i="0" u="none" strike="noStrike" baseline="0" dirty="0" err="1">
                <a:solidFill>
                  <a:srgbClr val="307871"/>
                </a:solidFill>
              </a:rPr>
              <a:t>dluhopisy</a:t>
            </a:r>
            <a:r>
              <a:rPr lang="en-GB" sz="1800" b="1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emitují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nefinančními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společnosti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Cílem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emise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podnikových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dlu-hopisů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získání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dlouhodobého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kapitálu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pro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potřeby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společnosti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Tento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druh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obligací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před-stavuje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pro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firmu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alternativní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zdroj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dlouhodobého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financování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podniku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. Proto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jsou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podni-kové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dluhopisy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především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alternativa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k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dlouhodobým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bankovním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1800" b="0" i="0" u="none" strike="noStrike" baseline="0" dirty="0" err="1">
                <a:solidFill>
                  <a:srgbClr val="307871"/>
                </a:solidFill>
              </a:rPr>
              <a:t>úvěrům</a:t>
            </a:r>
            <a:r>
              <a:rPr lang="en-GB" sz="1800" b="0" i="0" u="none" strike="noStrike" baseline="0" dirty="0">
                <a:solidFill>
                  <a:srgbClr val="307871"/>
                </a:solidFill>
              </a:rPr>
              <a:t> </a:t>
            </a:r>
            <a:endParaRPr lang="cs-CZ" sz="2000" dirty="0">
              <a:solidFill>
                <a:srgbClr val="307871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639E0FF-F241-4323-BAF4-9882395D6A9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0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11878-01F1-498E-9730-C363D3EA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Členění dluhopisu podle výnosu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0150ADA-47F5-4E19-8C14-221F20E7CD20}"/>
              </a:ext>
            </a:extLst>
          </p:cNvPr>
          <p:cNvSpPr/>
          <p:nvPr/>
        </p:nvSpPr>
        <p:spPr>
          <a:xfrm>
            <a:off x="179512" y="703189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307871"/>
                </a:solidFill>
              </a:rPr>
              <a:t>Pevná </a:t>
            </a:r>
            <a:r>
              <a:rPr lang="cs-CZ" altLang="cs-CZ" sz="2000" dirty="0">
                <a:solidFill>
                  <a:srgbClr val="307871"/>
                </a:solidFill>
              </a:rPr>
              <a:t>kupónová sazba (s pevným výnosem)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přinášejí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vždy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stejnou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výši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vyplacené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kupónové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platby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Kupónová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sazba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pevně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stanovená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po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celou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dobu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životnosti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dluhopisu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nemění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se. </a:t>
            </a:r>
            <a:endParaRPr lang="cs-CZ" alt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307871"/>
                </a:solidFill>
              </a:rPr>
              <a:t>Pohyblivá</a:t>
            </a:r>
            <a:r>
              <a:rPr lang="cs-CZ" altLang="cs-CZ" sz="2000" dirty="0">
                <a:solidFill>
                  <a:srgbClr val="307871"/>
                </a:solidFill>
              </a:rPr>
              <a:t> (plovoucí) kupónová sazba (s variabilním výnosem)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kupónová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platba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se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během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životnosti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dluhopisu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může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měnit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podle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aktuálního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vývoje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kupónové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sazby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Kupónová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sazba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bývá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obvykle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navázána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například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úrokovou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sazbu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mezibankovního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peněžního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trhu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jako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LIBOR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nebo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PRIBOR </a:t>
            </a:r>
            <a:endParaRPr lang="cs-CZ" alt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307871"/>
                </a:solidFill>
              </a:rPr>
              <a:t>Nulová </a:t>
            </a:r>
            <a:r>
              <a:rPr lang="cs-CZ" altLang="cs-CZ" sz="2000" dirty="0">
                <a:solidFill>
                  <a:srgbClr val="307871"/>
                </a:solidFill>
              </a:rPr>
              <a:t>kupónová sazba (</a:t>
            </a:r>
            <a:r>
              <a:rPr lang="cs-CZ" altLang="cs-CZ" sz="2000" dirty="0" err="1">
                <a:solidFill>
                  <a:srgbClr val="307871"/>
                </a:solidFill>
              </a:rPr>
              <a:t>zero</a:t>
            </a:r>
            <a:r>
              <a:rPr lang="cs-CZ" altLang="cs-CZ" sz="2000" dirty="0">
                <a:solidFill>
                  <a:srgbClr val="307871"/>
                </a:solidFill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</a:rPr>
              <a:t>coupon</a:t>
            </a:r>
            <a:r>
              <a:rPr lang="cs-CZ" altLang="cs-CZ" sz="2000" dirty="0">
                <a:solidFill>
                  <a:srgbClr val="307871"/>
                </a:solidFill>
              </a:rPr>
              <a:t> </a:t>
            </a:r>
            <a:r>
              <a:rPr lang="cs-CZ" altLang="cs-CZ" sz="2000" dirty="0" err="1">
                <a:solidFill>
                  <a:srgbClr val="307871"/>
                </a:solidFill>
              </a:rPr>
              <a:t>bonds</a:t>
            </a:r>
            <a:r>
              <a:rPr lang="cs-CZ" altLang="cs-CZ" sz="2000" dirty="0">
                <a:solidFill>
                  <a:srgbClr val="307871"/>
                </a:solidFill>
              </a:rPr>
              <a:t>)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nepřinášejí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majiteli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žádnou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kupónovou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platbu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Výnos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z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jejich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držby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tak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vyplývá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pouze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z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rozdílu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mezi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prodejní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nákupní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</a:rPr>
              <a:t>cenou</a:t>
            </a:r>
            <a:r>
              <a:rPr lang="en-GB" sz="2000" b="0" i="0" u="none" strike="noStrike" baseline="0" dirty="0">
                <a:solidFill>
                  <a:srgbClr val="307871"/>
                </a:solidFill>
              </a:rPr>
              <a:t> </a:t>
            </a:r>
            <a:endParaRPr lang="cs-CZ" alt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rgbClr val="307871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639E0FF-F241-4323-BAF4-9882395D6A90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Dluhopisy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15566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323528" y="1046710"/>
            <a:ext cx="8291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Dluhopisy s nulovým kuponem  (</a:t>
            </a:r>
            <a:r>
              <a:rPr lang="cs-CZ" sz="2000" b="1" dirty="0" err="1">
                <a:solidFill>
                  <a:srgbClr val="307871"/>
                </a:solidFill>
              </a:rPr>
              <a:t>zerobond</a:t>
            </a:r>
            <a:r>
              <a:rPr lang="cs-CZ" sz="2000" b="1" dirty="0">
                <a:solidFill>
                  <a:srgbClr val="30787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Nepřináší majiteli kuponovou platbu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Výnos z držby vyplývá z </a:t>
            </a:r>
            <a:r>
              <a:rPr lang="cs-CZ" sz="2000" u="sng" dirty="0">
                <a:solidFill>
                  <a:srgbClr val="307871"/>
                </a:solidFill>
              </a:rPr>
              <a:t>rozdílu mezi prodejní a nákupní cenou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Dluhopisy jsou při emisi </a:t>
            </a:r>
            <a:r>
              <a:rPr lang="cs-CZ" sz="2000" u="sng" dirty="0">
                <a:solidFill>
                  <a:srgbClr val="307871"/>
                </a:solidFill>
              </a:rPr>
              <a:t>prodávány za nižší než nominální cenu </a:t>
            </a:r>
            <a:r>
              <a:rPr lang="cs-CZ" sz="2000" dirty="0">
                <a:solidFill>
                  <a:srgbClr val="307871"/>
                </a:solidFill>
              </a:rPr>
              <a:t>(s diskontem) a v den splatnosti je vyplácena nominální hodnota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307871"/>
                </a:solidFill>
              </a:rPr>
              <a:t>Postupně umořovaný dluhopis (</a:t>
            </a:r>
            <a:r>
              <a:rPr lang="cs-CZ" sz="2000" b="1" dirty="0" err="1">
                <a:solidFill>
                  <a:srgbClr val="307871"/>
                </a:solidFill>
              </a:rPr>
              <a:t>straight</a:t>
            </a:r>
            <a:r>
              <a:rPr lang="cs-CZ" sz="2000" b="1" dirty="0">
                <a:solidFill>
                  <a:srgbClr val="307871"/>
                </a:solidFill>
              </a:rPr>
              <a:t> bond):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</a:rPr>
              <a:t>Nominální hodnota je obvykle splácená v rovnoměrných splátkách po celou dobu platnosti dluhopisu a kuponová platba se odvozuje pouze z doposud nesplacené části nominální hodnoty</a:t>
            </a:r>
            <a:endParaRPr lang="cs-CZ" sz="2000" i="1" dirty="0">
              <a:solidFill>
                <a:srgbClr val="307871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BE1E35D-04DE-4541-9EE3-69064E76A6B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6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59E60-13DA-42AF-8646-1451CF7B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b="1" dirty="0"/>
              <a:t>Vnitřní hodnota - Současná hodnota dluhopisu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1B209A7-CBFC-43F8-A846-DCB49478602F}"/>
              </a:ext>
            </a:extLst>
          </p:cNvPr>
          <p:cNvSpPr/>
          <p:nvPr/>
        </p:nvSpPr>
        <p:spPr>
          <a:xfrm>
            <a:off x="395536" y="1275606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rgbClr val="307871"/>
                </a:solidFill>
              </a:rPr>
              <a:t>Vnitřní hodnota - současná hodnota dluhopisu: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2000" b="1" dirty="0">
              <a:solidFill>
                <a:srgbClr val="30787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Za jakou cenu je výhodné dluhopis koupit?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rgbClr val="30787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Při výpočtu se používá koncept současné hodnoty.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rgbClr val="30787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Je to pravděpodobná cena na trhu – odhadovaná (potencionální) tržní cena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1683BD0-9D94-4A1D-9148-EC735064060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7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8086A-F147-4E4B-8403-1DD4DBA2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Současná hodnota </a:t>
            </a:r>
            <a:r>
              <a:rPr lang="cs-CZ" b="1" dirty="0" err="1"/>
              <a:t>zerobondu</a:t>
            </a: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426657D-4013-4F6A-8EE2-266A9F8BB6F6}"/>
                  </a:ext>
                </a:extLst>
              </p:cNvPr>
              <p:cNvSpPr/>
              <p:nvPr/>
            </p:nvSpPr>
            <p:spPr>
              <a:xfrm>
                <a:off x="143508" y="1348687"/>
                <a:ext cx="8856984" cy="3029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000" b="1" dirty="0">
                    <a:solidFill>
                      <a:srgbClr val="307871"/>
                    </a:solidFill>
                  </a:rPr>
                  <a:t>Výpočet současné hodnoty - PV </a:t>
                </a:r>
                <a:r>
                  <a:rPr lang="cs-CZ" altLang="cs-CZ" sz="2000" b="1" dirty="0" err="1">
                    <a:solidFill>
                      <a:srgbClr val="307871"/>
                    </a:solidFill>
                  </a:rPr>
                  <a:t>zerobondu</a:t>
                </a:r>
                <a:r>
                  <a:rPr lang="cs-CZ" altLang="cs-CZ" sz="2000" b="1" dirty="0">
                    <a:solidFill>
                      <a:srgbClr val="307871"/>
                    </a:solidFill>
                  </a:rPr>
                  <a:t>:</a:t>
                </a:r>
              </a:p>
              <a:p>
                <a:endParaRPr lang="cs-CZ" altLang="cs-CZ" sz="2000" b="0" i="1" dirty="0">
                  <a:solidFill>
                    <a:srgbClr val="307871"/>
                  </a:solidFill>
                </a:endParaRPr>
              </a:p>
              <a:p>
                <a:pPr lvl="1"/>
                <a:r>
                  <a:rPr lang="cs-CZ" altLang="cs-CZ" sz="2000" b="0" dirty="0">
                    <a:solidFill>
                      <a:srgbClr val="307871"/>
                    </a:solidFill>
                  </a:rPr>
                  <a:t>PV</a:t>
                </a:r>
                <a14:m>
                  <m:oMath xmlns:m="http://schemas.openxmlformats.org/officeDocument/2006/math">
                    <m:r>
                      <a:rPr lang="cs-CZ" altLang="cs-CZ" sz="20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num>
                      <m:den>
                        <m:sSup>
                          <m:sSupPr>
                            <m:ctrlPr>
                              <a:rPr lang="cs-CZ" altLang="cs-CZ" sz="20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altLang="cs-CZ" sz="2000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sz="2000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altLang="cs-CZ" sz="2000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altLang="cs-CZ" sz="20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cs-CZ" altLang="cs-CZ" sz="2000" dirty="0">
                  <a:solidFill>
                    <a:srgbClr val="307871"/>
                  </a:solidFill>
                </a:endParaRPr>
              </a:p>
              <a:p>
                <a:endParaRPr lang="cs-CZ" altLang="cs-CZ" sz="2000" dirty="0">
                  <a:solidFill>
                    <a:srgbClr val="307871"/>
                  </a:solidFill>
                </a:endParaRPr>
              </a:p>
              <a:p>
                <a:pPr lvl="1"/>
                <a:endParaRPr lang="cs-CZ" altLang="cs-CZ" sz="2000" dirty="0">
                  <a:solidFill>
                    <a:srgbClr val="307871"/>
                  </a:solidFill>
                </a:endParaRP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PV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…	současná hodnota (tj. vnitřní hodnota, odhadovaná tržní cena) v Kč</a:t>
                </a: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NH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… 	nominální hodnota v Kč</a:t>
                </a: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r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   … 	požadovaný výnos (výnosnost) z investice vyjádřený číslem</a:t>
                </a: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n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  … 	splatnost dluhopisu v letech</a:t>
                </a: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426657D-4013-4F6A-8EE2-266A9F8BB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348687"/>
                <a:ext cx="8856984" cy="3029484"/>
              </a:xfrm>
              <a:prstGeom prst="rect">
                <a:avLst/>
              </a:prstGeom>
              <a:blipFill>
                <a:blip r:embed="rId2"/>
                <a:stretch>
                  <a:fillRect l="-758" t="-1006" r="-344" b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C5A0312-049F-456B-9078-A9797A957933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2CE210-B479-4A8E-BDD3-620D46F2F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843558"/>
            <a:ext cx="3357533" cy="20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7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7629E-FC82-4270-8A3C-DCC54A03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b="1" dirty="0"/>
              <a:t>Příklad – současná </a:t>
            </a:r>
            <a:r>
              <a:rPr lang="cs-CZ" b="1" dirty="0" err="1"/>
              <a:t>zerobondu</a:t>
            </a:r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7AD956F-562B-4E1D-AC19-C69B35A1286F}"/>
                  </a:ext>
                </a:extLst>
              </p:cNvPr>
              <p:cNvSpPr/>
              <p:nvPr/>
            </p:nvSpPr>
            <p:spPr>
              <a:xfrm>
                <a:off x="179512" y="771550"/>
                <a:ext cx="8640960" cy="3995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>
                    <a:solidFill>
                      <a:srgbClr val="307871"/>
                    </a:solidFill>
                  </a:rPr>
                  <a:t>Vypočtěte </a:t>
                </a:r>
                <a:r>
                  <a:rPr lang="cs-CZ" b="1" dirty="0">
                    <a:solidFill>
                      <a:srgbClr val="307871"/>
                    </a:solidFill>
                  </a:rPr>
                  <a:t>současnou hodnotu </a:t>
                </a:r>
                <a:r>
                  <a:rPr lang="cs-CZ" b="1" dirty="0" err="1">
                    <a:solidFill>
                      <a:srgbClr val="307871"/>
                    </a:solidFill>
                  </a:rPr>
                  <a:t>zerobondu</a:t>
                </a:r>
                <a:r>
                  <a:rPr lang="cs-CZ" b="1" dirty="0">
                    <a:solidFill>
                      <a:srgbClr val="307871"/>
                    </a:solidFill>
                  </a:rPr>
                  <a:t> </a:t>
                </a:r>
                <a:r>
                  <a:rPr lang="cs-CZ" dirty="0">
                    <a:solidFill>
                      <a:srgbClr val="307871"/>
                    </a:solidFill>
                  </a:rPr>
                  <a:t>se splatností 3 roky a nominální hodnotou</a:t>
                </a:r>
              </a:p>
              <a:p>
                <a:r>
                  <a:rPr lang="cs-CZ" dirty="0">
                    <a:solidFill>
                      <a:srgbClr val="307871"/>
                    </a:solidFill>
                  </a:rPr>
                  <a:t> 1 000 Kč. Požadujete roční výnosnost 12 %. </a:t>
                </a:r>
              </a:p>
              <a:p>
                <a:r>
                  <a:rPr lang="cs-CZ" dirty="0">
                    <a:solidFill>
                      <a:srgbClr val="307871"/>
                    </a:solidFill>
                  </a:rPr>
                  <a:t>Byli byste ochotni při požadovaném výnosu </a:t>
                </a:r>
                <a:r>
                  <a:rPr lang="cs-CZ" b="1" dirty="0">
                    <a:solidFill>
                      <a:srgbClr val="307871"/>
                    </a:solidFill>
                  </a:rPr>
                  <a:t>koupit tuto obligaci za 720 Kč</a:t>
                </a:r>
                <a:r>
                  <a:rPr lang="cs-CZ" dirty="0">
                    <a:solidFill>
                      <a:srgbClr val="307871"/>
                    </a:solidFill>
                  </a:rPr>
                  <a:t>?</a:t>
                </a:r>
              </a:p>
              <a:p>
                <a:endParaRPr lang="cs-CZ" dirty="0">
                  <a:solidFill>
                    <a:srgbClr val="307871"/>
                  </a:solidFill>
                </a:endParaRPr>
              </a:p>
              <a:p>
                <a:r>
                  <a:rPr lang="cs-CZ" altLang="cs-CZ" dirty="0">
                    <a:solidFill>
                      <a:srgbClr val="307871"/>
                    </a:solidFill>
                  </a:rPr>
                  <a:t>PV </a:t>
                </a:r>
                <a14:m>
                  <m:oMath xmlns:m="http://schemas.openxmlformats.org/officeDocument/2006/math">
                    <m:r>
                      <a:rPr lang="cs-CZ" altLang="cs-CZ" i="1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num>
                      <m:den>
                        <m:sSup>
                          <m:sSupPr>
                            <m:ctrlPr>
                              <a:rPr lang="cs-CZ" altLang="cs-CZ" i="1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altLang="cs-CZ" i="1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i="1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altLang="cs-CZ" i="1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altLang="cs-CZ" i="1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cs-CZ" dirty="0">
                  <a:solidFill>
                    <a:srgbClr val="307871"/>
                  </a:solidFill>
                </a:endParaRPr>
              </a:p>
              <a:p>
                <a:endParaRPr lang="cs-CZ" dirty="0">
                  <a:solidFill>
                    <a:srgbClr val="307871"/>
                  </a:solidFill>
                </a:endParaRPr>
              </a:p>
              <a:p>
                <a:r>
                  <a:rPr lang="cs-CZ" altLang="cs-CZ" dirty="0">
                    <a:solidFill>
                      <a:srgbClr val="307871"/>
                    </a:solidFill>
                  </a:rPr>
                  <a:t>PV </a:t>
                </a:r>
                <a14:m>
                  <m:oMath xmlns:m="http://schemas.openxmlformats.org/officeDocument/2006/math">
                    <m:r>
                      <a:rPr lang="cs-CZ" altLang="cs-CZ" i="1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1 000</m:t>
                        </m:r>
                      </m:num>
                      <m:den>
                        <m:sSup>
                          <m:sSupPr>
                            <m:ctrlPr>
                              <a:rPr lang="cs-CZ" altLang="cs-CZ" i="1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altLang="cs-CZ" i="1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i="1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0,12</m:t>
                                </m:r>
                              </m:e>
                            </m:d>
                          </m:e>
                          <m:sup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>
                    <a:solidFill>
                      <a:srgbClr val="307871"/>
                    </a:solidFill>
                  </a:rPr>
                  <a:t> = 711,78 Kč</a:t>
                </a:r>
              </a:p>
              <a:p>
                <a:endParaRPr lang="cs-CZ" dirty="0">
                  <a:solidFill>
                    <a:srgbClr val="30787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307871"/>
                    </a:solidFill>
                  </a:rPr>
                  <a:t>Současná (vnitřní) hodnota </a:t>
                </a:r>
                <a:r>
                  <a:rPr lang="cs-CZ" dirty="0" err="1">
                    <a:solidFill>
                      <a:srgbClr val="307871"/>
                    </a:solidFill>
                  </a:rPr>
                  <a:t>zerobondu</a:t>
                </a:r>
                <a:r>
                  <a:rPr lang="cs-CZ" dirty="0">
                    <a:solidFill>
                      <a:srgbClr val="307871"/>
                    </a:solidFill>
                  </a:rPr>
                  <a:t> je 711,78 Kč. </a:t>
                </a:r>
                <a:endParaRPr lang="en-US" dirty="0">
                  <a:solidFill>
                    <a:srgbClr val="30787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b="1" dirty="0">
                    <a:solidFill>
                      <a:srgbClr val="307871"/>
                    </a:solidFill>
                  </a:rPr>
                  <a:t>Maximální cena, za kterou jsme ochotni </a:t>
                </a:r>
                <a:r>
                  <a:rPr lang="cs-CZ" b="1" dirty="0" err="1">
                    <a:solidFill>
                      <a:srgbClr val="307871"/>
                    </a:solidFill>
                  </a:rPr>
                  <a:t>zerobond</a:t>
                </a:r>
                <a:r>
                  <a:rPr lang="cs-CZ" b="1" dirty="0">
                    <a:solidFill>
                      <a:srgbClr val="307871"/>
                    </a:solidFill>
                  </a:rPr>
                  <a:t> koupit je 711,78 Kč</a:t>
                </a:r>
                <a:r>
                  <a:rPr lang="cs-CZ" dirty="0">
                    <a:solidFill>
                      <a:srgbClr val="307871"/>
                    </a:solidFill>
                  </a:rPr>
                  <a:t>. </a:t>
                </a:r>
                <a:endParaRPr lang="en-US" dirty="0">
                  <a:solidFill>
                    <a:srgbClr val="30787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307871"/>
                    </a:solidFill>
                  </a:rPr>
                  <a:t>Nabízená cena </a:t>
                </a:r>
                <a:r>
                  <a:rPr lang="cs-CZ" dirty="0" err="1">
                    <a:solidFill>
                      <a:srgbClr val="307871"/>
                    </a:solidFill>
                  </a:rPr>
                  <a:t>zerobondu</a:t>
                </a:r>
                <a:r>
                  <a:rPr lang="cs-CZ" dirty="0">
                    <a:solidFill>
                      <a:srgbClr val="307871"/>
                    </a:solidFill>
                  </a:rPr>
                  <a:t> na trhu je 720 Kč. </a:t>
                </a:r>
                <a:r>
                  <a:rPr lang="en-US" dirty="0">
                    <a:solidFill>
                      <a:srgbClr val="307871"/>
                    </a:solidFill>
                  </a:rPr>
                  <a:t>720 </a:t>
                </a:r>
                <a:r>
                  <a:rPr lang="cs-CZ" dirty="0">
                    <a:solidFill>
                      <a:srgbClr val="307871"/>
                    </a:solidFill>
                  </a:rPr>
                  <a:t>Kč </a:t>
                </a:r>
                <a:r>
                  <a:rPr lang="en-US" dirty="0">
                    <a:solidFill>
                      <a:srgbClr val="307871"/>
                    </a:solidFill>
                  </a:rPr>
                  <a:t>&gt; 711,78 </a:t>
                </a:r>
                <a:r>
                  <a:rPr lang="cs-CZ" dirty="0">
                    <a:solidFill>
                      <a:srgbClr val="307871"/>
                    </a:solidFill>
                  </a:rPr>
                  <a:t>Kč, </a:t>
                </a:r>
                <a:r>
                  <a:rPr lang="cs-CZ" dirty="0" err="1">
                    <a:solidFill>
                      <a:srgbClr val="307871"/>
                    </a:solidFill>
                  </a:rPr>
                  <a:t>zerobond</a:t>
                </a:r>
                <a:r>
                  <a:rPr lang="cs-CZ" dirty="0">
                    <a:solidFill>
                      <a:srgbClr val="307871"/>
                    </a:solidFill>
                  </a:rPr>
                  <a:t> je nadhodnocen.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307871"/>
                    </a:solidFill>
                  </a:rPr>
                  <a:t>Proto </a:t>
                </a:r>
                <a:r>
                  <a:rPr lang="cs-CZ" dirty="0" err="1">
                    <a:solidFill>
                      <a:srgbClr val="307871"/>
                    </a:solidFill>
                  </a:rPr>
                  <a:t>zerobond</a:t>
                </a:r>
                <a:r>
                  <a:rPr lang="cs-CZ" dirty="0">
                    <a:solidFill>
                      <a:srgbClr val="307871"/>
                    </a:solidFill>
                  </a:rPr>
                  <a:t> nekoupíme.</a:t>
                </a:r>
                <a:endParaRPr lang="cs-CZ" b="1" dirty="0">
                  <a:solidFill>
                    <a:srgbClr val="307871"/>
                  </a:solidFill>
                </a:endParaRP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7AD956F-562B-4E1D-AC19-C69B35A12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71550"/>
                <a:ext cx="8640960" cy="3995709"/>
              </a:xfrm>
              <a:prstGeom prst="rect">
                <a:avLst/>
              </a:prstGeom>
              <a:blipFill>
                <a:blip r:embed="rId2"/>
                <a:stretch>
                  <a:fillRect l="-564" t="-916" b="-1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50EA9F8-FE96-472F-B123-BF6426D2469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CA7-9F13-4C05-B2D4-4B3B63C7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507703"/>
          </a:xfrm>
        </p:spPr>
        <p:txBody>
          <a:bodyPr/>
          <a:lstStyle/>
          <a:p>
            <a:r>
              <a:rPr lang="cs-CZ" sz="2300" b="1" dirty="0"/>
              <a:t>Současná hodnota dluhopisu s opakovanými kuponovými platbami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5EAA4068-6B55-4490-918B-A6F714F22F82}"/>
                  </a:ext>
                </a:extLst>
              </p:cNvPr>
              <p:cNvSpPr/>
              <p:nvPr/>
            </p:nvSpPr>
            <p:spPr>
              <a:xfrm>
                <a:off x="251520" y="894224"/>
                <a:ext cx="8640960" cy="3925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b="0" dirty="0">
                    <a:solidFill>
                      <a:srgbClr val="307871"/>
                    </a:solidFill>
                  </a:rPr>
                  <a:t>Výpočet </a:t>
                </a:r>
                <a:r>
                  <a:rPr lang="cs-CZ" altLang="cs-CZ" b="1" dirty="0">
                    <a:solidFill>
                      <a:srgbClr val="307871"/>
                    </a:solidFill>
                  </a:rPr>
                  <a:t>současné hodnoty (vnitřní hodnoty PV) </a:t>
                </a:r>
                <a:r>
                  <a:rPr lang="cs-CZ" altLang="cs-CZ" b="0" dirty="0">
                    <a:solidFill>
                      <a:srgbClr val="307871"/>
                    </a:solidFill>
                  </a:rPr>
                  <a:t>dluhopisu s </a:t>
                </a:r>
                <a:r>
                  <a:rPr lang="cs-CZ" sz="1800" b="1" dirty="0">
                    <a:solidFill>
                      <a:srgbClr val="307871"/>
                    </a:solidFill>
                  </a:rPr>
                  <a:t>opakovanými </a:t>
                </a:r>
                <a:r>
                  <a:rPr lang="cs-CZ" altLang="cs-CZ" b="0" dirty="0">
                    <a:solidFill>
                      <a:srgbClr val="307871"/>
                    </a:solidFill>
                  </a:rPr>
                  <a:t>kuponovými platb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ami:</a:t>
                </a:r>
              </a:p>
              <a:p>
                <a:endParaRPr lang="cs-CZ" altLang="cs-CZ" b="0" dirty="0">
                  <a:solidFill>
                    <a:srgbClr val="307871"/>
                  </a:solidFill>
                </a:endParaRPr>
              </a:p>
              <a:p>
                <a:r>
                  <a:rPr lang="cs-CZ" altLang="cs-CZ" b="0" dirty="0">
                    <a:solidFill>
                      <a:srgbClr val="307871"/>
                    </a:solidFill>
                  </a:rPr>
                  <a:t>PV </a:t>
                </a:r>
                <a14:m>
                  <m:oMath xmlns:m="http://schemas.openxmlformats.org/officeDocument/2006/math"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𝐾𝑃</m:t>
                            </m:r>
                          </m:e>
                          <m:sub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𝐾𝑃</m:t>
                            </m:r>
                          </m:e>
                          <m:sub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𝐾𝑃</m:t>
                            </m:r>
                          </m:e>
                          <m:sub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num>
                      <m:den>
                        <m:sSup>
                          <m:sSupPr>
                            <m:ctrlP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altLang="cs-CZ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altLang="cs-CZ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cs-CZ" altLang="cs-CZ" i="1" dirty="0">
                  <a:solidFill>
                    <a:srgbClr val="307871"/>
                  </a:solidFill>
                </a:endParaRPr>
              </a:p>
              <a:p>
                <a:endParaRPr lang="cs-CZ" altLang="cs-CZ" i="1" dirty="0">
                  <a:solidFill>
                    <a:srgbClr val="30787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cs-CZ" altLang="cs-CZ" i="1" dirty="0">
                    <a:solidFill>
                      <a:srgbClr val="307871"/>
                    </a:solidFill>
                  </a:rPr>
                  <a:t>	PV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... </a:t>
                </a:r>
                <a:r>
                  <a:rPr lang="cs-CZ" altLang="cs-CZ" i="1" dirty="0">
                    <a:solidFill>
                      <a:srgbClr val="307871"/>
                    </a:solidFill>
                  </a:rPr>
                  <a:t>	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Současná hodnota(tržní hodnota, vnitřní hodnota) v Kč</a:t>
                </a:r>
                <a:r>
                  <a:rPr lang="cs-CZ" altLang="cs-CZ" i="1" baseline="-25000" dirty="0">
                    <a:solidFill>
                      <a:srgbClr val="307871"/>
                    </a:solidFill>
                  </a:rPr>
                  <a:t>	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altLang="cs-CZ" i="1" baseline="-25000" dirty="0">
                    <a:solidFill>
                      <a:srgbClr val="307871"/>
                    </a:solidFill>
                  </a:rPr>
                  <a:t>	</a:t>
                </a:r>
                <a:r>
                  <a:rPr lang="cs-CZ" altLang="cs-CZ" i="1" dirty="0">
                    <a:solidFill>
                      <a:srgbClr val="307871"/>
                    </a:solidFill>
                  </a:rPr>
                  <a:t>r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 … 	požadovaný výnos vyjádřený číslem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altLang="cs-CZ" i="1" dirty="0">
                    <a:solidFill>
                      <a:srgbClr val="307871"/>
                    </a:solidFill>
                  </a:rPr>
                  <a:t>	KP</a:t>
                </a:r>
                <a:r>
                  <a:rPr lang="cs-CZ" altLang="cs-CZ" i="1" baseline="-25000" dirty="0">
                    <a:solidFill>
                      <a:srgbClr val="307871"/>
                    </a:solidFill>
                  </a:rPr>
                  <a:t>1,2,…n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 …	kupónová platba v Kč v roce </a:t>
                </a:r>
                <a:r>
                  <a:rPr lang="cs-CZ" altLang="cs-CZ" i="1" dirty="0">
                    <a:solidFill>
                      <a:srgbClr val="307871"/>
                    </a:solidFill>
                  </a:rPr>
                  <a:t>1, 2, …n 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altLang="cs-CZ" dirty="0">
                    <a:solidFill>
                      <a:srgbClr val="307871"/>
                    </a:solidFill>
                  </a:rPr>
                  <a:t>		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altLang="cs-CZ" dirty="0">
                    <a:solidFill>
                      <a:srgbClr val="307871"/>
                    </a:solidFill>
                  </a:rPr>
                  <a:t>Pokud je kuponová sazba (</a:t>
                </a:r>
                <a:r>
                  <a:rPr lang="cs-CZ" altLang="cs-CZ" i="1" dirty="0">
                    <a:solidFill>
                      <a:srgbClr val="307871"/>
                    </a:solidFill>
                  </a:rPr>
                  <a:t>KS)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10 % a nominální hodnota je  1 000 Kč, pak kuponová platba je 100 Kč: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altLang="cs-CZ" dirty="0">
                    <a:solidFill>
                      <a:srgbClr val="307871"/>
                    </a:solidFill>
                  </a:rPr>
                  <a:t>	        	</a:t>
                </a:r>
                <a14:m>
                  <m:oMath xmlns:m="http://schemas.openxmlformats.org/officeDocument/2006/math"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𝐾𝑃</m:t>
                    </m:r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𝐾𝑆</m:t>
                    </m:r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altLang="cs-CZ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𝑁𝐻</m:t>
                    </m:r>
                  </m:oMath>
                </a14:m>
                <a:endParaRPr lang="cs-CZ" altLang="cs-CZ" i="1" dirty="0">
                  <a:solidFill>
                    <a:srgbClr val="307871"/>
                  </a:solidFill>
                </a:endParaRPr>
              </a:p>
            </p:txBody>
          </p:sp>
        </mc:Choice>
        <mc:Fallback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5EAA4068-6B55-4490-918B-A6F714F22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4224"/>
                <a:ext cx="8640960" cy="3925690"/>
              </a:xfrm>
              <a:prstGeom prst="rect">
                <a:avLst/>
              </a:prstGeom>
              <a:blipFill>
                <a:blip r:embed="rId2"/>
                <a:stretch>
                  <a:fillRect l="-564" t="-932" r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D4C7661-496C-4485-B166-70A519A34144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7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b="1" dirty="0">
                <a:solidFill>
                  <a:srgbClr val="307871"/>
                </a:solidFill>
              </a:rPr>
              <a:t>Dlužnické cenné papíry </a:t>
            </a:r>
            <a:r>
              <a:rPr lang="en-US" b="1" dirty="0">
                <a:solidFill>
                  <a:srgbClr val="307871"/>
                </a:solidFill>
              </a:rPr>
              <a:t>CP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196614" y="703189"/>
            <a:ext cx="79621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Vyjadřují dlužnický vztah mezi vlastníkem CP a jeho emitentem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Emitent CP je dlužník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Vlastník CP vystupuje jako věřitel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Krátkodobé dlužnické CP: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Státní pokladniční poukázky (SPP)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Depozitní certifikáty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Směnky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Komerční papíry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Dlouhodobé dlužnické CP: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Dluhopisy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Hypoteční zástavní listy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</a:rPr>
              <a:t>Investiční certifikáty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C26AB9-0F6E-4EFC-903F-CFCFCA40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46" y="1656271"/>
            <a:ext cx="3326326" cy="23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AC566-73A8-42B1-83A9-289EE3F4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1470"/>
            <a:ext cx="7776864" cy="651719"/>
          </a:xfrm>
        </p:spPr>
        <p:txBody>
          <a:bodyPr/>
          <a:lstStyle/>
          <a:p>
            <a:r>
              <a:rPr lang="cs-CZ" b="1" dirty="0"/>
              <a:t>Příklad – současná hodnota (vnitřní hodnota) dluhopisu s opakovanými kuponovými platbami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B3FB66DB-AE1C-47E7-8B3B-F42856DCBD7E}"/>
                  </a:ext>
                </a:extLst>
              </p:cNvPr>
              <p:cNvSpPr/>
              <p:nvPr/>
            </p:nvSpPr>
            <p:spPr>
              <a:xfrm>
                <a:off x="251520" y="855706"/>
                <a:ext cx="8784976" cy="4025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1700" dirty="0">
                    <a:solidFill>
                      <a:srgbClr val="307871"/>
                    </a:solidFill>
                  </a:rPr>
                  <a:t>Dluhopis s dobou splatnosti 3 roky má nominální hodnotu 1 000 Kč, pevnou kuponovou sazbu 6 % a roční požadovaný výnos 4 %. Vypočtěte současnu hodnotu</a:t>
                </a:r>
                <a:r>
                  <a:rPr lang="cs-CZ" altLang="cs-CZ" sz="1700" b="1" dirty="0">
                    <a:solidFill>
                      <a:srgbClr val="307871"/>
                    </a:solidFill>
                  </a:rPr>
                  <a:t> </a:t>
                </a:r>
                <a:r>
                  <a:rPr lang="cs-CZ" altLang="cs-CZ" sz="1700" dirty="0">
                    <a:solidFill>
                      <a:srgbClr val="307871"/>
                    </a:solidFill>
                  </a:rPr>
                  <a:t>dluhopisu.</a:t>
                </a:r>
              </a:p>
              <a:p>
                <a:endParaRPr lang="cs-CZ" altLang="cs-CZ" sz="1700" dirty="0">
                  <a:solidFill>
                    <a:srgbClr val="30787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cs-CZ" altLang="cs-CZ" sz="17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𝐾𝑃</m:t>
                              </m:r>
                            </m:e>
                            <m:sub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cs-CZ" altLang="cs-CZ" sz="17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𝐾𝑃</m:t>
                              </m:r>
                            </m:e>
                            <m:sub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altLang="cs-CZ" sz="17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𝐾𝑃</m:t>
                              </m:r>
                            </m:e>
                            <m:sub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cs-CZ" altLang="cs-CZ" sz="17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num>
                        <m:den>
                          <m:sSup>
                            <m:sSup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altLang="cs-CZ" sz="1700" i="1" dirty="0">
                  <a:solidFill>
                    <a:srgbClr val="307871"/>
                  </a:solidFill>
                </a:endParaRPr>
              </a:p>
              <a:p>
                <a:endParaRPr lang="cs-CZ" altLang="cs-CZ" sz="1700" dirty="0">
                  <a:solidFill>
                    <a:srgbClr val="30787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cs-CZ" altLang="cs-CZ" sz="17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700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cs-CZ" altLang="cs-CZ" sz="1700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0,04</m:t>
                          </m:r>
                        </m:den>
                      </m:f>
                      <m:r>
                        <a:rPr lang="cs-CZ" altLang="cs-CZ" sz="17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700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sSup>
                            <m:sSup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b="0" i="1" smtClean="0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1+0,04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altLang="cs-CZ" sz="17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17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700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sSup>
                            <m:sSupPr>
                              <m:ctrlPr>
                                <a:rPr lang="cs-CZ" altLang="cs-CZ" sz="1700" i="1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i="1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cs-CZ" altLang="cs-CZ" sz="1700" b="0" i="1" smtClean="0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0,04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b="0" i="1" smtClean="0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1700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1700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1 000</m:t>
                          </m:r>
                        </m:num>
                        <m:den>
                          <m:sSup>
                            <m:sSupPr>
                              <m:ctrlPr>
                                <a:rPr lang="cs-CZ" altLang="cs-CZ" sz="1700" b="0" i="1" smtClean="0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altLang="cs-CZ" sz="1700" b="0" i="1" smtClean="0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altLang="cs-CZ" sz="1700" b="0" i="1" smtClean="0">
                                      <a:solidFill>
                                        <a:srgbClr val="307871"/>
                                      </a:solidFill>
                                      <a:latin typeface="Cambria Math" panose="02040503050406030204" pitchFamily="18" charset="0"/>
                                    </a:rPr>
                                    <m:t>1+0,04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altLang="cs-CZ" sz="1700" b="0" i="1" smtClean="0">
                                  <a:solidFill>
                                    <a:srgbClr val="30787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altLang="cs-CZ" sz="1700" i="1" dirty="0">
                  <a:solidFill>
                    <a:srgbClr val="307871"/>
                  </a:solidFill>
                </a:endParaRPr>
              </a:p>
              <a:p>
                <a:endParaRPr lang="cs-CZ" altLang="cs-CZ" sz="1700" i="1" dirty="0">
                  <a:solidFill>
                    <a:srgbClr val="30787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𝐾𝑃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𝐾𝑃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2=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𝐾𝑃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3=1000∗0,06=60 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č. </m:t>
                      </m:r>
                    </m:oMath>
                  </m:oMathPara>
                </a14:m>
                <a:endParaRPr lang="cs-CZ" altLang="cs-CZ" sz="1700" b="0" i="1" dirty="0">
                  <a:solidFill>
                    <a:srgbClr val="30787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k-SK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=1 055,50 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cs-CZ" altLang="cs-CZ" sz="17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altLang="cs-CZ" sz="1700" i="1" dirty="0">
                  <a:solidFill>
                    <a:srgbClr val="307871"/>
                  </a:solidFill>
                </a:endParaRPr>
              </a:p>
              <a:p>
                <a:r>
                  <a:rPr lang="cs-CZ" altLang="cs-CZ" sz="1700" dirty="0">
                    <a:solidFill>
                      <a:srgbClr val="307871"/>
                    </a:solidFill>
                  </a:rPr>
                  <a:t>	</a:t>
                </a:r>
              </a:p>
              <a:p>
                <a:r>
                  <a:rPr lang="cs-CZ" altLang="cs-CZ" sz="1700" b="1" dirty="0">
                    <a:solidFill>
                      <a:srgbClr val="307871"/>
                    </a:solidFill>
                  </a:rPr>
                  <a:t>Současná hodnota dluhopisu je 1 055,50 Kč. </a:t>
                </a:r>
              </a:p>
              <a:p>
                <a:r>
                  <a:rPr lang="cs-CZ" altLang="cs-CZ" sz="1700" dirty="0">
                    <a:solidFill>
                      <a:srgbClr val="307871"/>
                    </a:solidFill>
                  </a:rPr>
                  <a:t>Současná hodnota dluhopisu znamená, že abychom dosáhli požadovaného výnosu 4 % ročně, musíme dluhopis koupit </a:t>
                </a:r>
                <a:r>
                  <a:rPr lang="cs-CZ" altLang="cs-CZ" sz="1700" b="1" dirty="0">
                    <a:solidFill>
                      <a:srgbClr val="307871"/>
                    </a:solidFill>
                  </a:rPr>
                  <a:t>za maximálně 1 055,50 Kč</a:t>
                </a:r>
                <a:r>
                  <a:rPr lang="cs-CZ" altLang="cs-CZ" sz="1700" dirty="0">
                    <a:solidFill>
                      <a:srgbClr val="30787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B3FB66DB-AE1C-47E7-8B3B-F42856DCB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5706"/>
                <a:ext cx="8784976" cy="4025269"/>
              </a:xfrm>
              <a:prstGeom prst="rect">
                <a:avLst/>
              </a:prstGeom>
              <a:blipFill>
                <a:blip r:embed="rId2"/>
                <a:stretch>
                  <a:fillRect l="-416" t="-303" r="-833" b="-1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6A2AAB6-DB5E-45CA-B642-814494FB3CC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6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AC566-73A8-42B1-83A9-289EE3F4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1"/>
            <a:ext cx="8424936" cy="504056"/>
          </a:xfrm>
        </p:spPr>
        <p:txBody>
          <a:bodyPr/>
          <a:lstStyle/>
          <a:p>
            <a:r>
              <a:rPr lang="en-GB" b="1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Vztah</a:t>
            </a:r>
            <a:r>
              <a:rPr lang="en-GB" b="1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b="1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mezi</a:t>
            </a:r>
            <a:r>
              <a:rPr lang="en-GB" b="1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b="1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kuponovou</a:t>
            </a:r>
            <a:r>
              <a:rPr lang="en-GB" b="1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b="1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sazbou</a:t>
            </a:r>
            <a:r>
              <a:rPr lang="en-GB" b="1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b="1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cenou</a:t>
            </a:r>
            <a:r>
              <a:rPr lang="en-GB" b="1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b="1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požadovaným</a:t>
            </a:r>
            <a:r>
              <a:rPr lang="en-GB" b="1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b="1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výnosem</a:t>
            </a:r>
            <a:endParaRPr lang="cs-CZ" b="1" dirty="0">
              <a:solidFill>
                <a:srgbClr val="307871"/>
              </a:solidFill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6A2AAB6-DB5E-45CA-B642-814494FB3CC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467F88F-98F4-4613-8FED-EE022C0237C9}"/>
              </a:ext>
            </a:extLst>
          </p:cNvPr>
          <p:cNvSpPr txBox="1"/>
          <p:nvPr/>
        </p:nvSpPr>
        <p:spPr>
          <a:xfrm>
            <a:off x="179512" y="843558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Vztah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mezi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kuponovou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sazbou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cenou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a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požadovaným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výnosem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se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vyvíjí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podle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základ-ních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pravidel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vyplývajících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jak z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aritmetických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pravidel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výpočtu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tak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i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principu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časové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hodnoty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peněz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: </a:t>
            </a:r>
            <a:endParaRPr lang="cs-CZ" sz="2000" b="0" i="0" u="none" strike="noStrike" baseline="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endParaRPr lang="en-GB" sz="2000" b="0" i="0" u="none" strike="noStrike" baseline="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•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Pokud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se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kuponová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sazba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rovná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požadovanému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výnosu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resp.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vnitřní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hodnota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dluhopisu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se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rovná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nominální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hodnotě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</a:t>
            </a:r>
            <a:endParaRPr lang="cs-CZ" sz="2000" b="0" i="0" u="none" strike="noStrike" baseline="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•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Pokud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kuponová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sazba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vyšší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než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požadovaný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výnos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resp.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vnitřní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hodnota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dluhopisu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vyšší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než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nominální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hodnota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  <a:endParaRPr lang="cs-CZ" sz="2000" b="0" i="0" u="none" strike="noStrike" baseline="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endParaRPr lang="en-GB" sz="2000" b="0" i="0" u="none" strike="noStrike" baseline="0" dirty="0">
              <a:solidFill>
                <a:srgbClr val="307871"/>
              </a:solidFill>
              <a:latin typeface="Times New Roman" panose="02020603050405020304" pitchFamily="18" charset="0"/>
            </a:endParaRPr>
          </a:p>
          <a:p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•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Pokud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kuponová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sazba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nižší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než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požadovaný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výnos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cena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resp.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vnitřní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hodnota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dluhopisu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nižší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než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nominální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307871"/>
                </a:solidFill>
                <a:latin typeface="Times New Roman" panose="02020603050405020304" pitchFamily="18" charset="0"/>
              </a:rPr>
              <a:t>hodnota</a:t>
            </a:r>
            <a:r>
              <a:rPr lang="en-GB" sz="2000" b="0" i="0" u="none" strike="noStrike" baseline="0" dirty="0">
                <a:solidFill>
                  <a:srgbClr val="307871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2332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pPr marL="91440"/>
            <a:r>
              <a:rPr lang="cs-CZ" sz="2400" b="1" dirty="0">
                <a:solidFill>
                  <a:srgbClr val="307871"/>
                </a:solidFill>
              </a:rPr>
              <a:t>Krátkodobé dlužnické CP: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107504" y="756469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Státní pokladniční poukázky (SPP) </a:t>
            </a:r>
            <a:r>
              <a:rPr lang="cs-CZ" dirty="0">
                <a:solidFill>
                  <a:srgbClr val="307871"/>
                </a:solidFill>
              </a:rPr>
              <a:t>-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krátkodobé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cenné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papíry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emitovány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s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cílem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krytí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deficitu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státního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rozpočtu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tedy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krytí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krátkodobého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nesouladu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mezi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příjmy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výdaji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státního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rozpočtu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Doba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splatnosti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státních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pokladničních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poukázek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maximálně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1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rok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většinou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se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emitují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období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3, 6 a 9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měsíců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V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České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republice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vydává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státní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pokladniční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poukázky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Ministerstvo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financí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České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republiky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prostřednictvím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České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národní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banky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</a:t>
            </a:r>
            <a:r>
              <a:rPr lang="cs-CZ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Státní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pokladniční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poukázky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nakupují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především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komerční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banky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Kvůli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vysoké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likviditě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dobré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obchodovatelnosti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přinášejí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státní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pokladniční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poukázky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nižší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výnos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než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ostatní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druhy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cenných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papírů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 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DA05D7-EA8A-4373-8D78-0C3794CF0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43558"/>
            <a:ext cx="1677783" cy="24212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BBB73F3-3415-4A8C-B14A-F555F6582007}"/>
              </a:ext>
            </a:extLst>
          </p:cNvPr>
          <p:cNvSpPr txBox="1"/>
          <p:nvPr/>
        </p:nvSpPr>
        <p:spPr>
          <a:xfrm>
            <a:off x="107504" y="3895790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Depozitní certifikáty </a:t>
            </a:r>
            <a:r>
              <a:rPr lang="cs-CZ" dirty="0">
                <a:solidFill>
                  <a:srgbClr val="307871"/>
                </a:solidFill>
              </a:rPr>
              <a:t>-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úročené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cenné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papíry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potvrzující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uložení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peněžních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prostředků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do bank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nebo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jiných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depozitních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institucí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přesně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stanovené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období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</a:t>
            </a:r>
            <a:endParaRPr lang="cs-CZ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4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pPr marL="91440"/>
            <a:r>
              <a:rPr lang="cs-CZ" sz="2400" b="1" dirty="0">
                <a:solidFill>
                  <a:srgbClr val="307871"/>
                </a:solidFill>
              </a:rPr>
              <a:t>Krátkodobé dlužnické CP: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87574"/>
            <a:ext cx="8229600" cy="4929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/>
            <a:endParaRPr lang="cs-CZ" alt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107504" y="703189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Směnky</a:t>
            </a:r>
            <a:r>
              <a:rPr lang="cs-CZ" dirty="0">
                <a:solidFill>
                  <a:srgbClr val="307871"/>
                </a:solidFill>
              </a:rPr>
              <a:t> -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cenný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papír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napsaný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v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přesně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stanovené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formě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kterého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vyplývá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jedné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straně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bezpodmínečný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písemně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potvrzený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platební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závazek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dlužníka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zaplatit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částku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uvede-nou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směnce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druhé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straně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právo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majitele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směnky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požadovat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stanovené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době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tuto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úhradu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Doba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splatnosti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směnky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zpravidla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do 12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měsíců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D1E897-995E-46A9-AB1C-9449EAA9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63" y="703189"/>
            <a:ext cx="3158303" cy="244628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77F0432-34D9-4FCD-8DBF-7CFA558902FD}"/>
              </a:ext>
            </a:extLst>
          </p:cNvPr>
          <p:cNvSpPr txBox="1"/>
          <p:nvPr/>
        </p:nvSpPr>
        <p:spPr>
          <a:xfrm>
            <a:off x="31582" y="3184584"/>
            <a:ext cx="8892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307871"/>
                </a:solidFill>
              </a:rPr>
              <a:t>Komerční papíry </a:t>
            </a:r>
            <a:r>
              <a:rPr lang="cs-CZ" dirty="0">
                <a:solidFill>
                  <a:srgbClr val="307871"/>
                </a:solidFill>
              </a:rPr>
              <a:t>-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krátkodobý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dlužnický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cenný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papír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který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emituje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ekonomicky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silná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společnost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často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s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nadnárodní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působností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Jedná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se o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zdroj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krátkodobých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peněžních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pro-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středků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a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tedy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alternativou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krátkodobým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bankovním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úvěrům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Cílem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emise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komerčních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papírů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je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získání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finančních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prostředků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ke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krytí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provozních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potřeb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například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výplata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mezd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nákup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surovin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zaplacení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krátkodobých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závazků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vůči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obchodním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parterům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či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daňovému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307871"/>
                </a:solidFill>
              </a:rPr>
              <a:t>úřadu</a:t>
            </a:r>
            <a:r>
              <a:rPr lang="en-GB" b="0" i="0" u="none" strike="noStrike" baseline="0" dirty="0">
                <a:solidFill>
                  <a:srgbClr val="307871"/>
                </a:solidFill>
              </a:rPr>
              <a:t>. </a:t>
            </a:r>
            <a:endParaRPr lang="cs-CZ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9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A1587-AB53-4873-9008-31653E43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463"/>
            <a:ext cx="8640960" cy="507703"/>
          </a:xfrm>
        </p:spPr>
        <p:txBody>
          <a:bodyPr/>
          <a:lstStyle/>
          <a:p>
            <a:r>
              <a:rPr lang="cs-CZ" b="1" dirty="0"/>
              <a:t>Procentní výnos dlužnického CP s fixními kuponovými platbami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0F63AE0-DBBC-4786-B431-BEA5BB68B3A6}"/>
                  </a:ext>
                </a:extLst>
              </p:cNvPr>
              <p:cNvSpPr/>
              <p:nvPr/>
            </p:nvSpPr>
            <p:spPr>
              <a:xfrm>
                <a:off x="251520" y="771550"/>
                <a:ext cx="8064896" cy="3933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Výpočet </a:t>
                </a:r>
                <a:r>
                  <a:rPr lang="cs-CZ" altLang="cs-CZ" b="1" dirty="0">
                    <a:solidFill>
                      <a:srgbClr val="307871"/>
                    </a:solidFill>
                    <a:latin typeface="+mj-lt"/>
                  </a:rPr>
                  <a:t>procentního výnosu </a:t>
                </a:r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zahrnuje</a:t>
                </a:r>
                <a:r>
                  <a:rPr lang="cs-CZ" altLang="cs-CZ" b="1" dirty="0">
                    <a:solidFill>
                      <a:srgbClr val="307871"/>
                    </a:solidFill>
                    <a:latin typeface="+mj-lt"/>
                  </a:rPr>
                  <a:t> pouze kuponovou složku </a:t>
                </a:r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a ignoruje kapitálové zisky nebo ztráty.</a:t>
                </a:r>
              </a:p>
              <a:p>
                <a:endParaRPr lang="cs-CZ" altLang="cs-CZ" dirty="0">
                  <a:solidFill>
                    <a:srgbClr val="307871"/>
                  </a:solidFill>
                  <a:latin typeface="+mj-lt"/>
                </a:endParaRPr>
              </a:p>
              <a:p>
                <a:r>
                  <a:rPr lang="cs-CZ" altLang="cs-CZ" b="1" dirty="0">
                    <a:solidFill>
                      <a:srgbClr val="307871"/>
                    </a:solidFill>
                    <a:latin typeface="+mj-lt"/>
                  </a:rPr>
                  <a:t>Procentní výnos </a:t>
                </a:r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je vztah mezi kuponovou platbou a nominální hodnotou dluhopisu.</a:t>
                </a:r>
              </a:p>
              <a:p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 </a:t>
                </a:r>
              </a:p>
              <a:p>
                <a:r>
                  <a:rPr lang="cs-CZ" altLang="cs-CZ" b="1" dirty="0">
                    <a:solidFill>
                      <a:srgbClr val="307871"/>
                    </a:solidFill>
                    <a:latin typeface="+mj-lt"/>
                  </a:rPr>
                  <a:t>Procentní výnos </a:t>
                </a:r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se vypočte podle tohoto vztahu:</a:t>
                </a:r>
              </a:p>
              <a:p>
                <a:endParaRPr lang="cs-CZ" altLang="cs-CZ" i="1" dirty="0">
                  <a:solidFill>
                    <a:srgbClr val="307871"/>
                  </a:solidFill>
                  <a:latin typeface="+mj-lt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alt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altLang="cs-CZ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𝐾𝑃</m:t>
                          </m:r>
                        </m:num>
                        <m:den>
                          <m:r>
                            <a:rPr lang="cs-CZ" altLang="cs-CZ" b="0" i="1" smtClean="0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den>
                      </m:f>
                    </m:oMath>
                  </m:oMathPara>
                </a14:m>
                <a:endParaRPr lang="cs-CZ" altLang="cs-CZ" i="1" dirty="0">
                  <a:solidFill>
                    <a:srgbClr val="307871"/>
                  </a:solidFill>
                  <a:latin typeface="+mj-lt"/>
                </a:endParaRPr>
              </a:p>
              <a:p>
                <a:pPr lvl="2"/>
                <a:endParaRPr lang="cs-CZ" altLang="cs-CZ" i="1" dirty="0">
                  <a:solidFill>
                    <a:srgbClr val="307871"/>
                  </a:solidFill>
                  <a:latin typeface="+mj-lt"/>
                </a:endParaRPr>
              </a:p>
              <a:p>
                <a:pPr lvl="2"/>
                <a:r>
                  <a:rPr lang="cs-CZ" altLang="cs-CZ" i="1" dirty="0" err="1">
                    <a:solidFill>
                      <a:srgbClr val="307871"/>
                    </a:solidFill>
                    <a:latin typeface="+mj-lt"/>
                  </a:rPr>
                  <a:t>c</a:t>
                </a:r>
                <a:r>
                  <a:rPr lang="cs-CZ" altLang="cs-CZ" i="1" baseline="-25000" dirty="0" err="1">
                    <a:solidFill>
                      <a:srgbClr val="307871"/>
                    </a:solidFill>
                    <a:latin typeface="+mj-lt"/>
                  </a:rPr>
                  <a:t>r</a:t>
                </a:r>
                <a:r>
                  <a:rPr lang="cs-CZ" altLang="cs-CZ" i="1" dirty="0">
                    <a:solidFill>
                      <a:srgbClr val="307871"/>
                    </a:solidFill>
                    <a:latin typeface="+mj-lt"/>
                  </a:rPr>
                  <a:t> </a:t>
                </a:r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… 	procentní výnos (nutno převést na %)</a:t>
                </a:r>
              </a:p>
              <a:p>
                <a:pPr lvl="2"/>
                <a:r>
                  <a:rPr lang="cs-CZ" altLang="cs-CZ" i="1" dirty="0">
                    <a:solidFill>
                      <a:srgbClr val="307871"/>
                    </a:solidFill>
                    <a:latin typeface="+mj-lt"/>
                  </a:rPr>
                  <a:t>NH</a:t>
                </a:r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 … 	nominální hodnota dluhopisu v Kč</a:t>
                </a:r>
              </a:p>
              <a:p>
                <a:pPr lvl="2"/>
                <a:r>
                  <a:rPr lang="cs-CZ" altLang="cs-CZ" i="1" dirty="0">
                    <a:solidFill>
                      <a:srgbClr val="307871"/>
                    </a:solidFill>
                    <a:latin typeface="+mj-lt"/>
                  </a:rPr>
                  <a:t>KP</a:t>
                </a:r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… 	kuponové platby v Kč</a:t>
                </a:r>
              </a:p>
              <a:p>
                <a:r>
                  <a:rPr lang="cs-CZ" altLang="cs-CZ" dirty="0">
                    <a:solidFill>
                      <a:srgbClr val="307871"/>
                    </a:solidFill>
                    <a:latin typeface="+mj-lt"/>
                  </a:rPr>
                  <a:t>	</a:t>
                </a: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0F63AE0-DBBC-4786-B431-BEA5BB68B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064896" cy="3933064"/>
              </a:xfrm>
              <a:prstGeom prst="rect">
                <a:avLst/>
              </a:prstGeom>
              <a:blipFill>
                <a:blip r:embed="rId2"/>
                <a:stretch>
                  <a:fillRect l="-605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FD4174C-D3A0-4D68-9F34-755159354AAB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A8416C-F0E0-4AD6-AA62-59A95ED9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35597"/>
            <a:ext cx="3096344" cy="23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8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233A7-8ED0-4A9B-9D23-EA994975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1470"/>
            <a:ext cx="7992888" cy="651719"/>
          </a:xfrm>
        </p:spPr>
        <p:txBody>
          <a:bodyPr/>
          <a:lstStyle/>
          <a:p>
            <a:r>
              <a:rPr lang="cs-CZ" b="1" dirty="0"/>
              <a:t>Příklad – výpočet </a:t>
            </a:r>
            <a:r>
              <a:rPr lang="cs-CZ" b="1" u="sng" dirty="0"/>
              <a:t>procentního výnosu </a:t>
            </a:r>
            <a:r>
              <a:rPr lang="cs-CZ" b="1" dirty="0"/>
              <a:t>dlužnického CP s fixními kuponovými platbami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2BB46C6-E700-40C6-814C-B95D0E60D4C3}"/>
                  </a:ext>
                </a:extLst>
              </p:cNvPr>
              <p:cNvSpPr/>
              <p:nvPr/>
            </p:nvSpPr>
            <p:spPr>
              <a:xfrm>
                <a:off x="251520" y="915566"/>
                <a:ext cx="8568952" cy="388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dirty="0">
                    <a:solidFill>
                      <a:srgbClr val="307871"/>
                    </a:solidFill>
                    <a:latin typeface="+mj-lt"/>
                  </a:rPr>
                  <a:t>Vypočtěte </a:t>
                </a:r>
                <a:r>
                  <a:rPr lang="cs-CZ" sz="2000" b="1" dirty="0">
                    <a:solidFill>
                      <a:srgbClr val="307871"/>
                    </a:solidFill>
                    <a:latin typeface="+mj-lt"/>
                  </a:rPr>
                  <a:t>procentní výnos </a:t>
                </a:r>
                <a:r>
                  <a:rPr lang="cs-CZ" sz="2000" dirty="0">
                    <a:solidFill>
                      <a:srgbClr val="307871"/>
                    </a:solidFill>
                    <a:latin typeface="+mj-lt"/>
                  </a:rPr>
                  <a:t>dlužnického CP se splatností 1 rok, jestliže je nominální cena 2 000 Kč, fixní platby z kupónu činí 160 Kč (ročně) a běžná cena CP je 1 800 Kč. </a:t>
                </a:r>
              </a:p>
              <a:p>
                <a:pPr marL="342900" indent="-342900">
                  <a:buAutoNum type="arabicPeriod"/>
                </a:pPr>
                <a:endParaRPr lang="cs-CZ" sz="2000" dirty="0">
                  <a:solidFill>
                    <a:srgbClr val="307871"/>
                  </a:solidFill>
                  <a:latin typeface="+mj-lt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cs-CZ" altLang="cs-CZ" sz="20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𝐾𝑃</m:t>
                          </m:r>
                        </m:num>
                        <m:den>
                          <m: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den>
                      </m:f>
                    </m:oMath>
                  </m:oMathPara>
                </a14:m>
                <a:endParaRPr lang="cs-CZ" altLang="cs-CZ" sz="2000" dirty="0">
                  <a:solidFill>
                    <a:srgbClr val="307871"/>
                  </a:solidFill>
                  <a:latin typeface="+mj-lt"/>
                </a:endParaRPr>
              </a:p>
              <a:p>
                <a:pPr lvl="1"/>
                <a:endParaRPr lang="cs-CZ" sz="2000" dirty="0">
                  <a:solidFill>
                    <a:srgbClr val="307871"/>
                  </a:solidFill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000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000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cs-CZ" altLang="cs-CZ" sz="2000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cs-CZ" altLang="cs-CZ" sz="2000" i="1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000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160</m:t>
                        </m:r>
                      </m:num>
                      <m:den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2000</m:t>
                        </m:r>
                      </m:den>
                    </m:f>
                    <m:r>
                      <a:rPr lang="cs-CZ" altLang="cs-CZ" sz="2000" b="0" i="0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=0,08=8 %</m:t>
                    </m:r>
                  </m:oMath>
                </a14:m>
                <a:r>
                  <a:rPr lang="cs-CZ" sz="2000" dirty="0">
                    <a:solidFill>
                      <a:srgbClr val="307871"/>
                    </a:solidFill>
                    <a:latin typeface="+mj-lt"/>
                  </a:rPr>
                  <a:t> </a:t>
                </a:r>
              </a:p>
              <a:p>
                <a:endParaRPr lang="cs-CZ" sz="2000" b="1" dirty="0">
                  <a:solidFill>
                    <a:srgbClr val="307871"/>
                  </a:solidFill>
                  <a:latin typeface="+mj-lt"/>
                </a:endParaRPr>
              </a:p>
              <a:p>
                <a:r>
                  <a:rPr lang="cs-CZ" sz="2000" b="1" dirty="0">
                    <a:solidFill>
                      <a:srgbClr val="307871"/>
                    </a:solidFill>
                    <a:latin typeface="+mj-lt"/>
                  </a:rPr>
                  <a:t>Procentní výnos (roční) dlužnického cenného papíru činí 8 %.</a:t>
                </a:r>
              </a:p>
              <a:p>
                <a:pPr marL="342900" indent="-342900">
                  <a:buAutoNum type="arabicPeriod"/>
                </a:pPr>
                <a:endParaRPr lang="cs-CZ" sz="2000" dirty="0">
                  <a:solidFill>
                    <a:srgbClr val="307871"/>
                  </a:solidFill>
                  <a:latin typeface="+mj-lt"/>
                </a:endParaRPr>
              </a:p>
              <a:p>
                <a:pPr marL="342900" indent="-342900">
                  <a:buAutoNum type="arabicPeriod"/>
                </a:pPr>
                <a:endParaRPr lang="cs-CZ" sz="2000" dirty="0">
                  <a:solidFill>
                    <a:srgbClr val="30787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2BB46C6-E700-40C6-814C-B95D0E60D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5566"/>
                <a:ext cx="8568952" cy="3881127"/>
              </a:xfrm>
              <a:prstGeom prst="rect">
                <a:avLst/>
              </a:prstGeom>
              <a:blipFill>
                <a:blip r:embed="rId2"/>
                <a:stretch>
                  <a:fillRect l="-711" t="-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0D26DCC-D23B-43DF-BF78-8BD3D9FF7B0A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6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0360B-BA90-416E-BD08-C4E36D85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b="1" u="sng" dirty="0"/>
              <a:t>Běžný výnos (výnosnost) </a:t>
            </a:r>
            <a:r>
              <a:rPr lang="cs-CZ" b="1" dirty="0"/>
              <a:t>dlužnického CP s fixními kuponovými platbami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5DF8A5FF-B26F-40F9-B491-472BCD6B496A}"/>
                  </a:ext>
                </a:extLst>
              </p:cNvPr>
              <p:cNvSpPr/>
              <p:nvPr/>
            </p:nvSpPr>
            <p:spPr>
              <a:xfrm>
                <a:off x="395536" y="1203598"/>
                <a:ext cx="8496944" cy="3813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s-CZ" altLang="cs-CZ" dirty="0">
                    <a:solidFill>
                      <a:srgbClr val="307871"/>
                    </a:solidFill>
                  </a:rPr>
                  <a:t>Výpočet běžného výnosu zahrnuje</a:t>
                </a:r>
                <a:r>
                  <a:rPr lang="cs-CZ" altLang="cs-CZ" b="1" dirty="0">
                    <a:solidFill>
                      <a:srgbClr val="307871"/>
                    </a:solidFill>
                  </a:rPr>
                  <a:t> pouze kuponovou složku 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a ignoruje kapitálové zisky nebo ztráty.</a:t>
                </a:r>
              </a:p>
              <a:p>
                <a:endParaRPr lang="cs-CZ" altLang="cs-CZ" dirty="0">
                  <a:solidFill>
                    <a:srgbClr val="307871"/>
                  </a:solidFill>
                </a:endParaRPr>
              </a:p>
              <a:p>
                <a:r>
                  <a:rPr lang="cs-CZ" altLang="cs-CZ" b="1" dirty="0">
                    <a:solidFill>
                      <a:srgbClr val="307871"/>
                    </a:solidFill>
                  </a:rPr>
                  <a:t>Běžný výnos 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je vztah mezi kuponovou platbou a </a:t>
                </a:r>
                <a:r>
                  <a:rPr lang="cs-CZ" altLang="cs-CZ" b="1" u="sng" dirty="0">
                    <a:solidFill>
                      <a:srgbClr val="307871"/>
                    </a:solidFill>
                  </a:rPr>
                  <a:t>běžnou cenou dluhopisu na trhu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.</a:t>
                </a:r>
              </a:p>
              <a:p>
                <a:endParaRPr lang="cs-CZ" altLang="cs-CZ" dirty="0">
                  <a:solidFill>
                    <a:srgbClr val="307871"/>
                  </a:solidFill>
                </a:endParaRPr>
              </a:p>
              <a:p>
                <a:r>
                  <a:rPr lang="cs-CZ" altLang="cs-CZ" b="1" dirty="0">
                    <a:solidFill>
                      <a:srgbClr val="307871"/>
                    </a:solidFill>
                  </a:rPr>
                  <a:t>Běžný výnos 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se počítá podle tohoto vztahu:</a:t>
                </a:r>
              </a:p>
              <a:p>
                <a:endParaRPr lang="cs-CZ" altLang="cs-CZ" b="0" dirty="0">
                  <a:solidFill>
                    <a:srgbClr val="307871"/>
                  </a:solidFill>
                </a:endParaRPr>
              </a:p>
              <a:p>
                <a:pPr lvl="1"/>
                <a:r>
                  <a:rPr lang="cs-CZ" altLang="cs-CZ" b="0" dirty="0">
                    <a:solidFill>
                      <a:srgbClr val="30787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altLang="cs-CZ" i="1">
                        <a:solidFill>
                          <a:srgbClr val="307871"/>
                        </a:solidFill>
                      </a:rPr>
                      <m:t>𝑐𝑦</m:t>
                    </m:r>
                    <m:r>
                      <a:rPr lang="cs-CZ" altLang="cs-CZ" i="1">
                        <a:solidFill>
                          <a:srgbClr val="307871"/>
                        </a:solidFill>
                      </a:rPr>
                      <m:t>= </m:t>
                    </m:r>
                    <m:f>
                      <m:fPr>
                        <m:ctrlPr>
                          <a:rPr lang="cs-CZ" altLang="cs-CZ" i="1">
                            <a:solidFill>
                              <a:srgbClr val="307871"/>
                            </a:solidFill>
                          </a:rPr>
                        </m:ctrlPr>
                      </m:fPr>
                      <m:num>
                        <m:r>
                          <a:rPr lang="cs-CZ" altLang="cs-CZ" i="1">
                            <a:solidFill>
                              <a:srgbClr val="307871"/>
                            </a:solidFill>
                          </a:rPr>
                          <m:t>𝐾𝑃</m:t>
                        </m:r>
                      </m:num>
                      <m:den>
                        <m:r>
                          <a:rPr lang="cs-CZ" altLang="cs-CZ" i="1">
                            <a:solidFill>
                              <a:srgbClr val="307871"/>
                            </a:solidFill>
                          </a:rPr>
                          <m:t>𝑃</m:t>
                        </m:r>
                      </m:den>
                    </m:f>
                  </m:oMath>
                </a14:m>
                <a:endParaRPr lang="cs-CZ" altLang="cs-CZ" dirty="0">
                  <a:solidFill>
                    <a:srgbClr val="307871"/>
                  </a:solidFill>
                </a:endParaRPr>
              </a:p>
              <a:p>
                <a:r>
                  <a:rPr lang="cs-CZ" altLang="cs-CZ" i="1" dirty="0">
                    <a:solidFill>
                      <a:srgbClr val="307871"/>
                    </a:solidFill>
                  </a:rPr>
                  <a:t>	</a:t>
                </a:r>
              </a:p>
              <a:p>
                <a:r>
                  <a:rPr lang="cs-CZ" altLang="cs-CZ" i="1" dirty="0">
                    <a:solidFill>
                      <a:srgbClr val="307871"/>
                    </a:solidFill>
                  </a:rPr>
                  <a:t>	</a:t>
                </a:r>
                <a:r>
                  <a:rPr lang="cs-CZ" altLang="cs-CZ" i="1" dirty="0" err="1">
                    <a:solidFill>
                      <a:srgbClr val="307871"/>
                    </a:solidFill>
                  </a:rPr>
                  <a:t>cy</a:t>
                </a:r>
                <a:r>
                  <a:rPr lang="cs-CZ" altLang="cs-CZ" i="1" dirty="0">
                    <a:solidFill>
                      <a:srgbClr val="307871"/>
                    </a:solidFill>
                  </a:rPr>
                  <a:t> 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… 	běžný výnos (výnosnost, nutno převést na %</a:t>
                </a:r>
              </a:p>
              <a:p>
                <a:r>
                  <a:rPr lang="cs-CZ" altLang="cs-CZ" i="1" dirty="0">
                    <a:solidFill>
                      <a:srgbClr val="307871"/>
                    </a:solidFill>
                  </a:rPr>
                  <a:t>	P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…	běžná cena (kurz) v Kč, za níž byl dluhopis koupen</a:t>
                </a:r>
              </a:p>
              <a:p>
                <a:r>
                  <a:rPr lang="cs-CZ" altLang="cs-CZ" i="1" dirty="0">
                    <a:solidFill>
                      <a:srgbClr val="307871"/>
                    </a:solidFill>
                  </a:rPr>
                  <a:t>	KP</a:t>
                </a:r>
                <a:r>
                  <a:rPr lang="cs-CZ" altLang="cs-CZ" dirty="0">
                    <a:solidFill>
                      <a:srgbClr val="307871"/>
                    </a:solidFill>
                  </a:rPr>
                  <a:t> … 	kuponové platby v Kč</a:t>
                </a:r>
              </a:p>
              <a:p>
                <a:r>
                  <a:rPr lang="cs-CZ" altLang="cs-CZ" i="1" dirty="0">
                    <a:solidFill>
                      <a:srgbClr val="307871"/>
                    </a:solidFill>
                  </a:rPr>
                  <a:t>	</a:t>
                </a:r>
                <a:endParaRPr lang="cs-CZ" altLang="cs-CZ" dirty="0">
                  <a:solidFill>
                    <a:srgbClr val="307871"/>
                  </a:solidFill>
                </a:endParaRP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5DF8A5FF-B26F-40F9-B491-472BCD6B4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03598"/>
                <a:ext cx="8496944" cy="3813801"/>
              </a:xfrm>
              <a:prstGeom prst="rect">
                <a:avLst/>
              </a:prstGeom>
              <a:blipFill>
                <a:blip r:embed="rId2"/>
                <a:stretch>
                  <a:fillRect l="-646" t="-799" r="-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D7BE6-8A16-4E63-81C7-734063BB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1470"/>
            <a:ext cx="7488832" cy="651719"/>
          </a:xfrm>
        </p:spPr>
        <p:txBody>
          <a:bodyPr/>
          <a:lstStyle/>
          <a:p>
            <a:r>
              <a:rPr lang="cs-CZ" b="1" dirty="0"/>
              <a:t>Příklad – výpočet </a:t>
            </a:r>
            <a:r>
              <a:rPr lang="cs-CZ" b="1" u="sng" dirty="0"/>
              <a:t>běžného výnosu </a:t>
            </a:r>
            <a:r>
              <a:rPr lang="cs-CZ" b="1" dirty="0"/>
              <a:t>dlužnického CP s fixními kuponovými platbami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3976001-6FAA-4836-B77A-EA6C9FA5E2F2}"/>
                  </a:ext>
                </a:extLst>
              </p:cNvPr>
              <p:cNvSpPr/>
              <p:nvPr/>
            </p:nvSpPr>
            <p:spPr>
              <a:xfrm>
                <a:off x="395536" y="915566"/>
                <a:ext cx="8280920" cy="3566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dirty="0">
                    <a:solidFill>
                      <a:srgbClr val="307871"/>
                    </a:solidFill>
                  </a:rPr>
                  <a:t>Vypočtěte </a:t>
                </a:r>
                <a:r>
                  <a:rPr lang="cs-CZ" sz="2000" b="1" dirty="0">
                    <a:solidFill>
                      <a:srgbClr val="307871"/>
                    </a:solidFill>
                  </a:rPr>
                  <a:t>běžný výnos </a:t>
                </a:r>
                <a:r>
                  <a:rPr lang="cs-CZ" sz="2000" dirty="0">
                    <a:solidFill>
                      <a:srgbClr val="307871"/>
                    </a:solidFill>
                  </a:rPr>
                  <a:t>dlužnického CP se splatností 1 rok, jestliže je nominální cena 2 000 Kč, fixní platby z kupónu činí 160 Kč (ročně) a běžná cena CP je 1 800 Kč. </a:t>
                </a:r>
              </a:p>
              <a:p>
                <a:endParaRPr lang="cs-CZ" sz="2000" dirty="0">
                  <a:solidFill>
                    <a:srgbClr val="307871"/>
                  </a:solidFill>
                </a:endParaRPr>
              </a:p>
              <a:p>
                <a:endParaRPr lang="cs-CZ" sz="2000" dirty="0">
                  <a:solidFill>
                    <a:srgbClr val="30787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altLang="cs-CZ" sz="2000" b="0" i="1" smtClean="0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cs-CZ" altLang="cs-CZ" sz="2000" i="1">
                          <a:solidFill>
                            <a:srgbClr val="30787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𝐾𝑃</m:t>
                          </m:r>
                        </m:num>
                        <m:den>
                          <m:r>
                            <a:rPr lang="cs-CZ" altLang="cs-CZ" sz="2000" i="1">
                              <a:solidFill>
                                <a:srgbClr val="30787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307871"/>
                  </a:solidFill>
                </a:endParaRPr>
              </a:p>
              <a:p>
                <a:endParaRPr lang="cs-CZ" sz="2000" dirty="0">
                  <a:solidFill>
                    <a:srgbClr val="30787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cs-CZ" altLang="cs-CZ" sz="2000" i="1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cs-CZ" altLang="cs-CZ" sz="2000" i="1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000" i="1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160</m:t>
                        </m:r>
                      </m:num>
                      <m:den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1800</m:t>
                        </m:r>
                      </m:den>
                    </m:f>
                    <m:r>
                      <a:rPr lang="cs-CZ" altLang="cs-CZ" sz="2000" b="0" i="0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=0,0889=8,89 %</m:t>
                    </m:r>
                  </m:oMath>
                </a14:m>
                <a:r>
                  <a:rPr lang="cs-CZ" sz="2000" dirty="0">
                    <a:solidFill>
                      <a:srgbClr val="307871"/>
                    </a:solidFill>
                  </a:rPr>
                  <a:t> </a:t>
                </a:r>
              </a:p>
              <a:p>
                <a:endParaRPr lang="cs-CZ" sz="2000" dirty="0">
                  <a:solidFill>
                    <a:srgbClr val="307871"/>
                  </a:solidFill>
                </a:endParaRPr>
              </a:p>
              <a:p>
                <a:r>
                  <a:rPr lang="cs-CZ" sz="2000" b="1" dirty="0">
                    <a:solidFill>
                      <a:srgbClr val="307871"/>
                    </a:solidFill>
                  </a:rPr>
                  <a:t>Procentní výnos (roční) dlužnického cenného papíru činí 8,89 %.</a:t>
                </a:r>
                <a:endParaRPr lang="cs-CZ" sz="2000" dirty="0">
                  <a:solidFill>
                    <a:srgbClr val="307871"/>
                  </a:solidFill>
                </a:endParaRP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3976001-6FAA-4836-B77A-EA6C9FA5E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15566"/>
                <a:ext cx="8280920" cy="3566104"/>
              </a:xfrm>
              <a:prstGeom prst="rect">
                <a:avLst/>
              </a:prstGeom>
              <a:blipFill>
                <a:blip r:embed="rId2"/>
                <a:stretch>
                  <a:fillRect l="-810" t="-85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79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8086A-F147-4E4B-8403-1DD4DBA2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b="1" dirty="0"/>
              <a:t>Současná (vnitřní) hodnota krátkodobého dlužnického CP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426657D-4013-4F6A-8EE2-266A9F8BB6F6}"/>
                  </a:ext>
                </a:extLst>
              </p:cNvPr>
              <p:cNvSpPr/>
              <p:nvPr/>
            </p:nvSpPr>
            <p:spPr>
              <a:xfrm>
                <a:off x="254574" y="703189"/>
                <a:ext cx="8349873" cy="364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altLang="cs-CZ" sz="2000" b="1" dirty="0">
                    <a:solidFill>
                      <a:srgbClr val="307871"/>
                    </a:solidFill>
                  </a:rPr>
                  <a:t>Výpočet současné hodnoty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(vnitřní hodnoty) - PV krátkodobého dlužnického cenného papíru</a:t>
                </a:r>
                <a:r>
                  <a:rPr lang="cs-CZ" altLang="cs-CZ" sz="2000" b="1" dirty="0">
                    <a:solidFill>
                      <a:srgbClr val="307871"/>
                    </a:solidFill>
                  </a:rPr>
                  <a:t> bez kuponových plateb:</a:t>
                </a:r>
              </a:p>
              <a:p>
                <a:endParaRPr lang="cs-CZ" altLang="cs-CZ" sz="2000" b="0" i="1" dirty="0">
                  <a:solidFill>
                    <a:srgbClr val="307871"/>
                  </a:solidFill>
                </a:endParaRPr>
              </a:p>
              <a:p>
                <a:pPr lvl="1"/>
                <a:r>
                  <a:rPr lang="cs-CZ" altLang="cs-CZ" sz="2000" b="0" dirty="0">
                    <a:solidFill>
                      <a:srgbClr val="307871"/>
                    </a:solidFill>
                  </a:rPr>
                  <a:t>PV </a:t>
                </a:r>
                <a14:m>
                  <m:oMath xmlns:m="http://schemas.openxmlformats.org/officeDocument/2006/math">
                    <m:r>
                      <a:rPr lang="cs-CZ" altLang="cs-CZ" sz="20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num>
                      <m:den>
                        <m:sSup>
                          <m:sSupPr>
                            <m:ctrlPr>
                              <a:rPr lang="cs-CZ" altLang="cs-CZ" sz="20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altLang="cs-CZ" sz="2000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altLang="cs-CZ" sz="2000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cs-CZ" altLang="cs-CZ" sz="2000" b="0" i="1" smtClean="0">
                                    <a:solidFill>
                                      <a:srgbClr val="30787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cs-CZ" altLang="cs-CZ" sz="2000" b="0" i="1" smtClean="0">
                                <a:solidFill>
                                  <a:srgbClr val="30787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cs-CZ" altLang="cs-CZ" sz="2000" b="0" i="1" smtClean="0">
                        <a:solidFill>
                          <a:srgbClr val="30787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num>
                      <m:den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cs-CZ" altLang="cs-CZ" sz="2000" b="0" i="1" smtClean="0">
                            <a:solidFill>
                              <a:srgbClr val="30787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cs-CZ" altLang="cs-CZ" sz="2000" dirty="0">
                    <a:solidFill>
                      <a:srgbClr val="307871"/>
                    </a:solidFill>
                  </a:rPr>
                  <a:t> </a:t>
                </a:r>
              </a:p>
              <a:p>
                <a:endParaRPr lang="cs-CZ" altLang="cs-CZ" sz="2000" dirty="0">
                  <a:solidFill>
                    <a:srgbClr val="307871"/>
                  </a:solidFill>
                </a:endParaRPr>
              </a:p>
              <a:p>
                <a:pPr lvl="1"/>
                <a:endParaRPr lang="cs-CZ" altLang="cs-CZ" sz="2000" dirty="0">
                  <a:solidFill>
                    <a:srgbClr val="307871"/>
                  </a:solidFill>
                </a:endParaRP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PV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…	současná hodnota (tj. vnitřní hodnota, odhadovaná tržní cena) v Kč</a:t>
                </a: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NH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… 	nominální hodnota v Kč</a:t>
                </a: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r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   … 	požadovaný výnos (výnosnost) z investice vyjádřený číslem</a:t>
                </a:r>
              </a:p>
              <a:p>
                <a:pPr lvl="1"/>
                <a:r>
                  <a:rPr lang="cs-CZ" altLang="cs-CZ" sz="2000" i="1" dirty="0">
                    <a:solidFill>
                      <a:srgbClr val="307871"/>
                    </a:solidFill>
                  </a:rPr>
                  <a:t>n </a:t>
                </a:r>
                <a:r>
                  <a:rPr lang="cs-CZ" altLang="cs-CZ" sz="2000" dirty="0">
                    <a:solidFill>
                      <a:srgbClr val="307871"/>
                    </a:solidFill>
                  </a:rPr>
                  <a:t>  … 	splatnost dluhopisu v letech, tj. 1 rok (krátkodobý CP)</a:t>
                </a:r>
              </a:p>
            </p:txBody>
          </p:sp>
        </mc:Choice>
        <mc:Fallback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426657D-4013-4F6A-8EE2-266A9F8BB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4" y="703189"/>
                <a:ext cx="8349873" cy="3645037"/>
              </a:xfrm>
              <a:prstGeom prst="rect">
                <a:avLst/>
              </a:prstGeom>
              <a:blipFill>
                <a:blip r:embed="rId2"/>
                <a:stretch>
                  <a:fillRect l="-804" t="-836" r="-657" b="-1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58AF653-C719-405B-9EE9-C39E3E544BF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</a:t>
            </a: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1687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4" ma:contentTypeDescription="Vytvoří nový dokument" ma:contentTypeScope="" ma:versionID="fc61ae3d5b574391c4be02e768518cc2">
  <xsd:schema xmlns:xsd="http://www.w3.org/2001/XMLSchema" xmlns:xs="http://www.w3.org/2001/XMLSchema" xmlns:p="http://schemas.microsoft.com/office/2006/metadata/properties" xmlns:ns3="ce89441e-298c-4126-b4c6-1cfa377a530c" xmlns:ns4="6e9df8e2-72ac-474a-8512-4e95a532f92b" targetNamespace="http://schemas.microsoft.com/office/2006/metadata/properties" ma:root="true" ma:fieldsID="b9919789d112b65c9d2cc3e486cab96c" ns3:_="" ns4:_="">
    <xsd:import namespace="ce89441e-298c-4126-b4c6-1cfa377a530c"/>
    <xsd:import namespace="6e9df8e2-72ac-474a-8512-4e95a532f9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df8e2-72ac-474a-8512-4e95a532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46398-26DC-4E4B-83F1-0F8F24D5163C}">
  <ds:schemaRefs>
    <ds:schemaRef ds:uri="6e9df8e2-72ac-474a-8512-4e95a532f92b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e89441e-298c-4126-b4c6-1cfa377a530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340545-14F7-4FAE-A51B-6726C0679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DED93-5FFF-421E-8A21-140D5E8C0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441e-298c-4126-b4c6-1cfa377a530c"/>
    <ds:schemaRef ds:uri="6e9df8e2-72ac-474a-8512-4e95a532f9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5338</TotalTime>
  <Words>1861</Words>
  <Application>Microsoft Office PowerPoint</Application>
  <PresentationFormat>Předvádění na obrazovce (16:9)</PresentationFormat>
  <Paragraphs>214</Paragraphs>
  <Slides>22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Enriqueta</vt:lpstr>
      <vt:lpstr>Times New Roman</vt:lpstr>
      <vt:lpstr>SLU</vt:lpstr>
      <vt:lpstr>FINANCE V PODNIKÁNÍ   Seminář 4: Dlužnické cenné papíry. Běžný a procentní výnos z kupónu. Výnosy finančních dokumentů</vt:lpstr>
      <vt:lpstr>Dlužnické cenné papíry CP</vt:lpstr>
      <vt:lpstr>Krátkodobé dlužnické CP:</vt:lpstr>
      <vt:lpstr>Krátkodobé dlužnické CP:</vt:lpstr>
      <vt:lpstr>Procentní výnos dlužnického CP s fixními kuponovými platbami</vt:lpstr>
      <vt:lpstr>Příklad – výpočet procentního výnosu dlužnického CP s fixními kuponovými platbami</vt:lpstr>
      <vt:lpstr>Běžný výnos (výnosnost) dlužnického CP s fixními kuponovými platbami</vt:lpstr>
      <vt:lpstr>Příklad – výpočet běžného výnosu dlužnického CP s fixními kuponovými platbami</vt:lpstr>
      <vt:lpstr>Současná (vnitřní) hodnota krátkodobého dlužnického CP</vt:lpstr>
      <vt:lpstr>Příklad – současná hodnota krátkodobého dlužnického CP</vt:lpstr>
      <vt:lpstr>Výnos (výnosnost) krátkodobého dlužnického CP bez kupónových plateb </vt:lpstr>
      <vt:lpstr>Dluhopis</vt:lpstr>
      <vt:lpstr>Členění dluhopisu dle emitenta </vt:lpstr>
      <vt:lpstr>Členění dluhopisu podle výnosu</vt:lpstr>
      <vt:lpstr>Dluhopisy</vt:lpstr>
      <vt:lpstr>Vnitřní hodnota - Současná hodnota dluhopisu</vt:lpstr>
      <vt:lpstr>Současná hodnota zerobondu</vt:lpstr>
      <vt:lpstr>Příklad – současná zerobondu</vt:lpstr>
      <vt:lpstr>Současná hodnota dluhopisu s opakovanými kuponovými platbami</vt:lpstr>
      <vt:lpstr>Příklad – současná hodnota (vnitřní hodnota) dluhopisu s opakovanými kuponovými platbami</vt:lpstr>
      <vt:lpstr>Vztah mezi kuponovou sazbou, cenou a požadovaným výnosem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268</cp:revision>
  <cp:lastPrinted>2020-03-29T12:28:31Z</cp:lastPrinted>
  <dcterms:created xsi:type="dcterms:W3CDTF">2016-07-06T15:42:34Z</dcterms:created>
  <dcterms:modified xsi:type="dcterms:W3CDTF">2024-03-07T12:06:39Z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